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57" r:id="rId5"/>
    <p:sldId id="384" r:id="rId6"/>
    <p:sldId id="277" r:id="rId7"/>
    <p:sldId id="392" r:id="rId8"/>
    <p:sldId id="270" r:id="rId9"/>
    <p:sldId id="279" r:id="rId10"/>
    <p:sldId id="317" r:id="rId11"/>
    <p:sldId id="393" r:id="rId12"/>
    <p:sldId id="321" r:id="rId13"/>
    <p:sldId id="3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725" autoAdjust="0"/>
  </p:normalViewPr>
  <p:slideViewPr>
    <p:cSldViewPr snapToGrid="0">
      <p:cViewPr varScale="1">
        <p:scale>
          <a:sx n="72" d="100"/>
          <a:sy n="72" d="100"/>
        </p:scale>
        <p:origin x="660" y="6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8/10/2022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8/10/2022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Restaurant Management</a:t>
            </a:r>
            <a:br>
              <a:rPr lang="en-US" dirty="0"/>
            </a:br>
            <a:r>
              <a:rPr lang="en-US" dirty="0"/>
              <a:t>System</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540487"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8171691" y="3767482"/>
            <a:ext cx="3565524" cy="1731963"/>
          </a:xfrm>
        </p:spPr>
        <p:txBody>
          <a:bodyPr>
            <a:normAutofit/>
          </a:bodyPr>
          <a:lstStyle/>
          <a:p>
            <a:r>
              <a:rPr lang="en-US" dirty="0">
                <a:solidFill>
                  <a:srgbClr val="00B0F0">
                    <a:alpha val="60000"/>
                  </a:srgbClr>
                </a:solidFill>
              </a:rPr>
              <a:t>By</a:t>
            </a:r>
          </a:p>
          <a:p>
            <a:r>
              <a:rPr lang="en-US" sz="3200" dirty="0">
                <a:solidFill>
                  <a:srgbClr val="FFFF00">
                    <a:alpha val="60000"/>
                  </a:srgbClr>
                </a:solidFill>
              </a:rPr>
              <a:t>ASMA AFREEN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Asma Afreen</a:t>
            </a:r>
          </a:p>
          <a:p>
            <a:r>
              <a:rPr lang="en-US" dirty="0"/>
              <a:t>asmaafreen2107@gmail.com</a:t>
            </a:r>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dirty="0"/>
              <a:t>Wednesday, August 10, 2022</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dirty="0"/>
              <a:t>Asma Afreen</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20452"/>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Wednesday, August 10, 2022</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Asma Afreen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92500" lnSpcReduction="20000"/>
          </a:bodyPr>
          <a:lstStyle/>
          <a:p>
            <a:r>
              <a:rPr lang="en-IN" b="1" i="0" dirty="0">
                <a:solidFill>
                  <a:schemeClr val="tx1"/>
                </a:solidFill>
                <a:effectLst/>
                <a:latin typeface="Roboto" panose="02000000000000000000" pitchFamily="2" charset="0"/>
              </a:rPr>
              <a:t>Restaurant management system</a:t>
            </a:r>
            <a:r>
              <a:rPr lang="en-IN" b="0" i="0" dirty="0">
                <a:solidFill>
                  <a:schemeClr val="tx1"/>
                </a:solidFill>
                <a:effectLst/>
                <a:latin typeface="Roboto" panose="02000000000000000000" pitchFamily="2" charset="0"/>
              </a:rPr>
              <a:t> is a java project developed for taking and managing the restaurant orders. It assists the waiters to take the order of food digitally and more easily than before. This whole project is developed in Java programming language using Eclipse IDE.</a:t>
            </a:r>
            <a:endParaRPr lang="en-US" dirty="0">
              <a:solidFill>
                <a:schemeClr val="tx1"/>
              </a:solidFill>
            </a:endParaRPr>
          </a:p>
        </p:txBody>
      </p:sp>
    </p:spTree>
    <p:extLst>
      <p:ext uri="{BB962C8B-B14F-4D97-AF65-F5344CB8AC3E}">
        <p14:creationId xmlns:p14="http://schemas.microsoft.com/office/powerpoint/2010/main" val="21588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sz="3600" dirty="0"/>
              <a:t>Basics Concepts of Java are as follow:</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dirty="0"/>
              <a:t>Wednesday, August 10, 2022</a:t>
            </a: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dirty="0"/>
              <a:t>Asma Afreen</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3" name="Content Placeholder 2">
            <a:extLst>
              <a:ext uri="{FF2B5EF4-FFF2-40B4-BE49-F238E27FC236}">
                <a16:creationId xmlns:a16="http://schemas.microsoft.com/office/drawing/2014/main" id="{069A0A58-C0CE-F143-0614-E1EACB9940DF}"/>
              </a:ext>
            </a:extLst>
          </p:cNvPr>
          <p:cNvSpPr>
            <a:spLocks noGrp="1"/>
          </p:cNvSpPr>
          <p:nvPr>
            <p:ph idx="1"/>
          </p:nvPr>
        </p:nvSpPr>
        <p:spPr/>
        <p:txBody>
          <a:bodyPr/>
          <a:lstStyle/>
          <a:p>
            <a:r>
              <a:rPr lang="en-IN" b="1" i="0" u="sng" dirty="0">
                <a:solidFill>
                  <a:schemeClr val="tx1"/>
                </a:solidFill>
                <a:effectLst/>
                <a:latin typeface="Times New Roman" panose="02020603050405020304" pitchFamily="18" charset="0"/>
              </a:rPr>
              <a:t>Object</a:t>
            </a:r>
            <a:r>
              <a:rPr lang="en-IN" b="1" i="0" dirty="0">
                <a:solidFill>
                  <a:schemeClr val="tx1"/>
                </a:solidFill>
                <a:effectLst/>
                <a:latin typeface="Times New Roman" panose="02020603050405020304" pitchFamily="18" charset="0"/>
              </a:rPr>
              <a:t>s: </a:t>
            </a:r>
            <a:r>
              <a:rPr lang="en-IN" b="0" i="0" dirty="0">
                <a:solidFill>
                  <a:schemeClr val="tx1"/>
                </a:solidFill>
                <a:effectLst/>
                <a:latin typeface="Times New Roman" panose="02020603050405020304" pitchFamily="18" charset="0"/>
              </a:rPr>
              <a:t>Everything in Java is an </a:t>
            </a:r>
            <a:r>
              <a:rPr lang="en-IN" b="0" i="0" u="sng" dirty="0">
                <a:solidFill>
                  <a:schemeClr val="tx1"/>
                </a:solidFill>
                <a:effectLst/>
                <a:latin typeface="Times New Roman" panose="02020603050405020304" pitchFamily="18" charset="0"/>
              </a:rPr>
              <a:t>object</a:t>
            </a:r>
            <a:r>
              <a:rPr lang="en-IN" b="0" i="0" dirty="0">
                <a:solidFill>
                  <a:schemeClr val="tx1"/>
                </a:solidFill>
                <a:effectLst/>
                <a:latin typeface="Times New Roman" panose="02020603050405020304" pitchFamily="18" charset="0"/>
              </a:rPr>
              <a:t>. An object is a collection of data and actions that make up a programming entity.</a:t>
            </a:r>
            <a:endParaRPr lang="en-IN" b="1" i="0" dirty="0">
              <a:solidFill>
                <a:schemeClr val="tx1"/>
              </a:solidFill>
              <a:effectLst/>
              <a:latin typeface="Times New Roman" panose="02020603050405020304" pitchFamily="18" charset="0"/>
            </a:endParaRPr>
          </a:p>
          <a:p>
            <a:pPr algn="l"/>
            <a:r>
              <a:rPr lang="en-IN" b="1" i="0" u="sng" dirty="0">
                <a:solidFill>
                  <a:schemeClr val="tx1"/>
                </a:solidFill>
                <a:effectLst/>
                <a:latin typeface="Times New Roman" panose="02020603050405020304" pitchFamily="18" charset="0"/>
              </a:rPr>
              <a:t>Constructors</a:t>
            </a:r>
            <a:r>
              <a:rPr lang="en-IN" b="1" i="0" dirty="0">
                <a:solidFill>
                  <a:schemeClr val="tx1"/>
                </a:solidFill>
                <a:effectLst/>
                <a:latin typeface="Times New Roman" panose="02020603050405020304" pitchFamily="18" charset="0"/>
              </a:rPr>
              <a:t>: </a:t>
            </a:r>
            <a:r>
              <a:rPr lang="en-IN" b="0" i="0" dirty="0">
                <a:solidFill>
                  <a:schemeClr val="tx1"/>
                </a:solidFill>
                <a:effectLst/>
                <a:latin typeface="Times New Roman" panose="02020603050405020304" pitchFamily="18" charset="0"/>
              </a:rPr>
              <a:t>A constructor is a piece of code that runs when an instance of an object is created.</a:t>
            </a:r>
          </a:p>
          <a:p>
            <a:pPr algn="l"/>
            <a:r>
              <a:rPr lang="en-IN" b="1" i="0" u="sng" dirty="0">
                <a:solidFill>
                  <a:schemeClr val="tx1"/>
                </a:solidFill>
                <a:effectLst/>
                <a:latin typeface="Times New Roman" panose="02020603050405020304" pitchFamily="18" charset="0"/>
              </a:rPr>
              <a:t>The 'main' method</a:t>
            </a:r>
            <a:r>
              <a:rPr lang="en-IN" b="1" i="0" dirty="0">
                <a:solidFill>
                  <a:schemeClr val="tx1"/>
                </a:solidFill>
                <a:effectLst/>
                <a:latin typeface="Times New Roman" panose="02020603050405020304" pitchFamily="18" charset="0"/>
              </a:rPr>
              <a:t>: </a:t>
            </a:r>
            <a:r>
              <a:rPr lang="en-IN" b="0" i="0" dirty="0">
                <a:solidFill>
                  <a:schemeClr val="tx1"/>
                </a:solidFill>
                <a:effectLst/>
                <a:latin typeface="Times New Roman" panose="02020603050405020304" pitchFamily="18" charset="0"/>
              </a:rPr>
              <a:t>Java objects are used in two ways. The most common way is as a programming component that is instantiated by another program. However, some objects are endowed with the ability to be run as programs (it has to start running somewhere!). This is achieved by putting a 'main' method in the object.</a:t>
            </a:r>
          </a:p>
          <a:p>
            <a:pPr algn="l"/>
            <a:r>
              <a:rPr lang="en-IN" dirty="0">
                <a:solidFill>
                  <a:schemeClr val="tx1"/>
                </a:solidFill>
                <a:latin typeface="Times New Roman" panose="02020603050405020304" pitchFamily="18" charset="0"/>
              </a:rPr>
              <a:t>And many more….</a:t>
            </a:r>
            <a:endParaRPr lang="en-IN" b="0" i="0" dirty="0">
              <a:solidFill>
                <a:schemeClr val="tx1"/>
              </a:solidFill>
              <a:effectLst/>
              <a:latin typeface="Times New Roman" panose="02020603050405020304" pitchFamily="18" charset="0"/>
            </a:endParaRPr>
          </a:p>
          <a:p>
            <a:pPr algn="l"/>
            <a:endParaRPr lang="en-IN" b="0" i="0" dirty="0">
              <a:solidFill>
                <a:srgbClr val="000000"/>
              </a:solidFill>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3740286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C66457-CE83-74AE-D012-365E426E1D89}"/>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952F12AE-C33C-3C1C-46BD-2A8F5075E5A3}"/>
              </a:ext>
            </a:extLst>
          </p:cNvPr>
          <p:cNvSpPr>
            <a:spLocks noGrp="1"/>
          </p:cNvSpPr>
          <p:nvPr>
            <p:ph type="ftr" sz="quarter" idx="11"/>
          </p:nvPr>
        </p:nvSpPr>
        <p:spPr/>
        <p:txBody>
          <a:bodyPr/>
          <a:lstStyle/>
          <a:p>
            <a:r>
              <a:rPr lang="en-US" dirty="0"/>
              <a:t>Asma Afreen</a:t>
            </a:r>
          </a:p>
        </p:txBody>
      </p:sp>
      <p:sp>
        <p:nvSpPr>
          <p:cNvPr id="6" name="Slide Number Placeholder 5">
            <a:extLst>
              <a:ext uri="{FF2B5EF4-FFF2-40B4-BE49-F238E27FC236}">
                <a16:creationId xmlns:a16="http://schemas.microsoft.com/office/drawing/2014/main" id="{463CA3B2-54E2-BAF1-3423-16B183C0834A}"/>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19" name="Content Placeholder 18">
            <a:extLst>
              <a:ext uri="{FF2B5EF4-FFF2-40B4-BE49-F238E27FC236}">
                <a16:creationId xmlns:a16="http://schemas.microsoft.com/office/drawing/2014/main" id="{9160916B-2102-EA8F-CF51-C63FB26822B4}"/>
              </a:ext>
            </a:extLst>
          </p:cNvPr>
          <p:cNvPicPr>
            <a:picLocks noGrp="1" noChangeAspect="1"/>
          </p:cNvPicPr>
          <p:nvPr>
            <p:ph idx="1"/>
          </p:nvPr>
        </p:nvPicPr>
        <p:blipFill>
          <a:blip r:embed="rId2"/>
          <a:stretch>
            <a:fillRect/>
          </a:stretch>
        </p:blipFill>
        <p:spPr>
          <a:xfrm>
            <a:off x="1181686" y="1604962"/>
            <a:ext cx="10114671" cy="4549874"/>
          </a:xfrm>
          <a:prstGeom prst="rect">
            <a:avLst/>
          </a:prstGeom>
        </p:spPr>
      </p:pic>
      <p:sp>
        <p:nvSpPr>
          <p:cNvPr id="18" name="AutoShape 26" descr="Restaurant Management System Use Case Diagram | UML">
            <a:extLst>
              <a:ext uri="{FF2B5EF4-FFF2-40B4-BE49-F238E27FC236}">
                <a16:creationId xmlns:a16="http://schemas.microsoft.com/office/drawing/2014/main" id="{7710D0F6-120C-834B-9261-4F21767F4018}"/>
              </a:ext>
            </a:extLst>
          </p:cNvPr>
          <p:cNvSpPr>
            <a:spLocks noGrp="1" noChangeAspect="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dirty="0"/>
              <a:t>Use case diagram</a:t>
            </a:r>
          </a:p>
        </p:txBody>
      </p:sp>
    </p:spTree>
    <p:extLst>
      <p:ext uri="{BB962C8B-B14F-4D97-AF65-F5344CB8AC3E}">
        <p14:creationId xmlns:p14="http://schemas.microsoft.com/office/powerpoint/2010/main" val="49345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Use of Statements</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709530"/>
            <a:ext cx="5429114" cy="4412228"/>
          </a:xfrm>
        </p:spPr>
        <p:txBody>
          <a:bodyPr/>
          <a:lstStyle/>
          <a:p>
            <a:pPr algn="just"/>
            <a:r>
              <a:rPr lang="en-IN" b="0" i="0" dirty="0">
                <a:solidFill>
                  <a:schemeClr val="tx1"/>
                </a:solidFill>
                <a:effectLst/>
                <a:latin typeface="inter-regular"/>
              </a:rPr>
              <a:t>Java provides three types of control flow statements.</a:t>
            </a:r>
          </a:p>
          <a:p>
            <a:pPr algn="just">
              <a:buFont typeface="+mj-lt"/>
              <a:buAutoNum type="arabicPeriod"/>
            </a:pPr>
            <a:r>
              <a:rPr lang="en-IN" b="0" i="0" dirty="0">
                <a:solidFill>
                  <a:schemeClr val="tx1"/>
                </a:solidFill>
                <a:effectLst/>
                <a:latin typeface="inter-regular"/>
              </a:rPr>
              <a:t>Decision Making statements</a:t>
            </a:r>
          </a:p>
          <a:p>
            <a:pPr marL="742950" lvl="1" indent="-285750" algn="just">
              <a:buFont typeface="+mj-lt"/>
              <a:buAutoNum type="arabicPeriod"/>
            </a:pPr>
            <a:r>
              <a:rPr lang="en-IN" b="0" i="0" dirty="0">
                <a:solidFill>
                  <a:schemeClr val="tx1"/>
                </a:solidFill>
                <a:effectLst/>
                <a:latin typeface="inter-regular"/>
              </a:rPr>
              <a:t>if statements</a:t>
            </a:r>
          </a:p>
          <a:p>
            <a:pPr marL="742950" lvl="1" indent="-285750" algn="just">
              <a:buFont typeface="+mj-lt"/>
              <a:buAutoNum type="arabicPeriod"/>
            </a:pPr>
            <a:r>
              <a:rPr lang="en-IN" b="0" i="0" dirty="0">
                <a:solidFill>
                  <a:schemeClr val="tx1"/>
                </a:solidFill>
                <a:effectLst/>
                <a:latin typeface="inter-regular"/>
              </a:rPr>
              <a:t>switch statement</a:t>
            </a:r>
          </a:p>
          <a:p>
            <a:pPr algn="just">
              <a:buFont typeface="+mj-lt"/>
              <a:buAutoNum type="arabicPeriod"/>
            </a:pPr>
            <a:r>
              <a:rPr lang="en-IN" b="0" i="0" dirty="0">
                <a:solidFill>
                  <a:schemeClr val="tx1"/>
                </a:solidFill>
                <a:effectLst/>
                <a:latin typeface="inter-regular"/>
              </a:rPr>
              <a:t>Loop statements</a:t>
            </a:r>
          </a:p>
          <a:p>
            <a:pPr marL="742950" lvl="1" indent="-285750" algn="just">
              <a:buFont typeface="+mj-lt"/>
              <a:buAutoNum type="arabicPeriod"/>
            </a:pPr>
            <a:r>
              <a:rPr lang="en-IN" b="0" i="0" dirty="0">
                <a:solidFill>
                  <a:schemeClr val="tx1"/>
                </a:solidFill>
                <a:effectLst/>
                <a:latin typeface="inter-regular"/>
              </a:rPr>
              <a:t>do while loop</a:t>
            </a:r>
          </a:p>
          <a:p>
            <a:pPr marL="742950" lvl="1" indent="-285750" algn="just">
              <a:buFont typeface="+mj-lt"/>
              <a:buAutoNum type="arabicPeriod"/>
            </a:pPr>
            <a:r>
              <a:rPr lang="en-IN" b="0" i="0" dirty="0">
                <a:solidFill>
                  <a:schemeClr val="tx1"/>
                </a:solidFill>
                <a:effectLst/>
                <a:latin typeface="inter-regular"/>
              </a:rPr>
              <a:t>while loop</a:t>
            </a:r>
          </a:p>
          <a:p>
            <a:pPr marL="742950" lvl="1" indent="-285750" algn="just">
              <a:buFont typeface="+mj-lt"/>
              <a:buAutoNum type="arabicPeriod"/>
            </a:pPr>
            <a:r>
              <a:rPr lang="en-IN" b="0" i="0" dirty="0">
                <a:solidFill>
                  <a:schemeClr val="tx1"/>
                </a:solidFill>
                <a:effectLst/>
                <a:latin typeface="inter-regular"/>
              </a:rPr>
              <a:t>for loop</a:t>
            </a:r>
          </a:p>
          <a:p>
            <a:pPr marL="742950" lvl="1" indent="-285750" algn="just">
              <a:buFont typeface="+mj-lt"/>
              <a:buAutoNum type="arabicPeriod"/>
            </a:pPr>
            <a:r>
              <a:rPr lang="en-IN" b="0" i="0" dirty="0">
                <a:solidFill>
                  <a:schemeClr val="tx1"/>
                </a:solidFill>
                <a:effectLst/>
                <a:latin typeface="inter-regular"/>
              </a:rPr>
              <a:t>for-each loop</a:t>
            </a:r>
          </a:p>
          <a:p>
            <a:pPr marL="0" indent="0">
              <a:buNone/>
            </a:pPr>
            <a:endParaRPr lang="en-US" dirty="0">
              <a:solidFill>
                <a:schemeClr val="tx1"/>
              </a:solidFill>
            </a:endParaRP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 </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4" y="2266730"/>
            <a:ext cx="3902434" cy="2863458"/>
          </a:xfrm>
        </p:spPr>
        <p:txBody>
          <a:bodyPr/>
          <a:lstStyle/>
          <a:p>
            <a:pPr marL="0" indent="0" algn="just">
              <a:buNone/>
            </a:pPr>
            <a:r>
              <a:rPr lang="en-IN" b="0" i="0" dirty="0">
                <a:solidFill>
                  <a:schemeClr val="tx1"/>
                </a:solidFill>
                <a:effectLst/>
                <a:latin typeface="inter-regular"/>
              </a:rPr>
              <a:t>3.   Jump statements</a:t>
            </a:r>
          </a:p>
          <a:p>
            <a:pPr marL="742950" lvl="1" indent="-285750" algn="just">
              <a:buFont typeface="+mj-lt"/>
              <a:buAutoNum type="arabicPeriod"/>
            </a:pPr>
            <a:r>
              <a:rPr lang="en-IN" b="0" i="0" dirty="0">
                <a:solidFill>
                  <a:schemeClr val="tx1"/>
                </a:solidFill>
                <a:effectLst/>
                <a:latin typeface="inter-regular"/>
              </a:rPr>
              <a:t>break statement</a:t>
            </a:r>
          </a:p>
          <a:p>
            <a:pPr marL="742950" lvl="1" indent="-285750" algn="just">
              <a:buFont typeface="+mj-lt"/>
              <a:buAutoNum type="arabicPeriod"/>
            </a:pPr>
            <a:r>
              <a:rPr lang="en-IN" b="0" i="0" dirty="0">
                <a:solidFill>
                  <a:schemeClr val="tx1"/>
                </a:solidFill>
                <a:effectLst/>
                <a:latin typeface="inter-regular"/>
              </a:rPr>
              <a:t>continue statement</a:t>
            </a:r>
          </a:p>
          <a:p>
            <a:pPr marL="0" indent="0">
              <a:buNone/>
            </a:pPr>
            <a:endParaRPr lang="en-US" dirty="0">
              <a:solidFill>
                <a:schemeClr val="tx1"/>
              </a:solidFill>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Wednesday, August 10, 2022</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Asma Afreen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 </a:t>
            </a: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dirty="0"/>
              <a:t>Asma Afreen</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39551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Let’s start</a:t>
            </a:r>
            <a:br>
              <a:rPr lang="en-US" sz="6400" kern="1200" dirty="0">
                <a:solidFill>
                  <a:schemeClr val="tx1"/>
                </a:solidFill>
                <a:latin typeface="+mj-lt"/>
                <a:ea typeface="+mj-ea"/>
                <a:cs typeface="+mj-cs"/>
              </a:rPr>
            </a:br>
            <a:r>
              <a:rPr lang="en-US" sz="6400" kern="1200" dirty="0">
                <a:solidFill>
                  <a:schemeClr val="tx1"/>
                </a:solidFill>
                <a:latin typeface="+mj-lt"/>
                <a:ea typeface="+mj-ea"/>
                <a:cs typeface="+mj-cs"/>
              </a:rPr>
              <a:t>Doing</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 </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Wednesday, August 10, 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Asma Afreen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56002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070E-8EB9-6897-71A4-214822E0C212}"/>
              </a:ext>
            </a:extLst>
          </p:cNvPr>
          <p:cNvSpPr>
            <a:spLocks noGrp="1"/>
          </p:cNvSpPr>
          <p:nvPr>
            <p:ph type="title"/>
          </p:nvPr>
        </p:nvSpPr>
        <p:spPr/>
        <p:txBody>
          <a:bodyPr/>
          <a:lstStyle/>
          <a:p>
            <a:r>
              <a:rPr lang="en-IN" dirty="0"/>
              <a:t>Implementation</a:t>
            </a:r>
          </a:p>
        </p:txBody>
      </p:sp>
      <p:pic>
        <p:nvPicPr>
          <p:cNvPr id="8" name="Content Placeholder 7">
            <a:extLst>
              <a:ext uri="{FF2B5EF4-FFF2-40B4-BE49-F238E27FC236}">
                <a16:creationId xmlns:a16="http://schemas.microsoft.com/office/drawing/2014/main" id="{E6F45D0C-6EAA-E42E-52E3-EDC5B85F2647}"/>
              </a:ext>
            </a:extLst>
          </p:cNvPr>
          <p:cNvPicPr>
            <a:picLocks noGrp="1" noChangeAspect="1"/>
          </p:cNvPicPr>
          <p:nvPr>
            <p:ph idx="1"/>
          </p:nvPr>
        </p:nvPicPr>
        <p:blipFill>
          <a:blip r:embed="rId2"/>
          <a:stretch>
            <a:fillRect/>
          </a:stretch>
        </p:blipFill>
        <p:spPr>
          <a:xfrm>
            <a:off x="815926" y="1477108"/>
            <a:ext cx="10825211" cy="4831617"/>
          </a:xfrm>
        </p:spPr>
      </p:pic>
      <p:sp>
        <p:nvSpPr>
          <p:cNvPr id="4" name="Date Placeholder 3">
            <a:extLst>
              <a:ext uri="{FF2B5EF4-FFF2-40B4-BE49-F238E27FC236}">
                <a16:creationId xmlns:a16="http://schemas.microsoft.com/office/drawing/2014/main" id="{2BCC7D30-C6AF-5011-DB22-83D4A3A16663}"/>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8338ACF8-F3BD-4C36-BCBC-3D2734E2C77D}"/>
              </a:ext>
            </a:extLst>
          </p:cNvPr>
          <p:cNvSpPr>
            <a:spLocks noGrp="1"/>
          </p:cNvSpPr>
          <p:nvPr>
            <p:ph type="ftr" sz="quarter" idx="11"/>
          </p:nvPr>
        </p:nvSpPr>
        <p:spPr/>
        <p:txBody>
          <a:bodyPr/>
          <a:lstStyle/>
          <a:p>
            <a:r>
              <a:rPr lang="en-US" dirty="0"/>
              <a:t>Asma Afreen</a:t>
            </a:r>
          </a:p>
        </p:txBody>
      </p:sp>
      <p:sp>
        <p:nvSpPr>
          <p:cNvPr id="6" name="Slide Number Placeholder 5">
            <a:extLst>
              <a:ext uri="{FF2B5EF4-FFF2-40B4-BE49-F238E27FC236}">
                <a16:creationId xmlns:a16="http://schemas.microsoft.com/office/drawing/2014/main" id="{ED76AA06-2485-F4C5-29FD-AAE2AEA12B91}"/>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93274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Conclusion</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fontScale="92500" lnSpcReduction="20000"/>
          </a:bodyPr>
          <a:lstStyle/>
          <a:p>
            <a:r>
              <a:rPr lang="en-IN" b="1" i="0" dirty="0">
                <a:solidFill>
                  <a:schemeClr val="tx1"/>
                </a:solidFill>
                <a:effectLst/>
                <a:latin typeface="arial" panose="020B0604020202020204" pitchFamily="34" charset="0"/>
              </a:rPr>
              <a:t>The success of every major restaurant business chain lies in its operations and management</a:t>
            </a:r>
            <a:r>
              <a:rPr lang="en-IN" b="0" i="0" dirty="0">
                <a:solidFill>
                  <a:schemeClr val="tx1"/>
                </a:solidFill>
                <a:effectLst/>
                <a:latin typeface="arial" panose="020B0604020202020204" pitchFamily="34" charset="0"/>
              </a:rPr>
              <a:t>. These tools will provide you with an opportunity to make your restaurant and life much easier. Not only will they help your restaurant expand, but will also make it more efficient at a lower cost.</a:t>
            </a:r>
            <a:endParaRPr lang="en-US" dirty="0">
              <a:solidFill>
                <a:schemeClr val="tx1"/>
              </a:solidFill>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Wednesday, August 10, 2022</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Asma Afreen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52156130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{51A4B837-D81E-44AD-9178-64584D7BF364}tf33713516_win32</Template>
  <TotalTime>70</TotalTime>
  <Words>381</Words>
  <Application>Microsoft Office PowerPoint</Application>
  <PresentationFormat>Widescreen</PresentationFormat>
  <Paragraphs>67</Paragraphs>
  <Slides>10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vt:lpstr>
      <vt:lpstr>Calibri</vt:lpstr>
      <vt:lpstr>Gill Sans MT</vt:lpstr>
      <vt:lpstr>inter-regular</vt:lpstr>
      <vt:lpstr>Roboto</vt:lpstr>
      <vt:lpstr>Times New Roman</vt:lpstr>
      <vt:lpstr>Walbaum Display</vt:lpstr>
      <vt:lpstr>3DFloatVTI</vt:lpstr>
      <vt:lpstr>Restaurant Management System</vt:lpstr>
      <vt:lpstr>Introduction</vt:lpstr>
      <vt:lpstr>Basics Concepts of Java are as follow:</vt:lpstr>
      <vt:lpstr>Use case diagram</vt:lpstr>
      <vt:lpstr>Use of Statements</vt:lpstr>
      <vt:lpstr>The way to get started is to quit talking and begin doing.</vt:lpstr>
      <vt:lpstr>Let’s start Doing</vt:lpstr>
      <vt:lpstr>Implementation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Management System</dc:title>
  <dc:creator>Omer, Mohammed</dc:creator>
  <cp:lastModifiedBy>Omer, Mohammed</cp:lastModifiedBy>
  <cp:revision>1</cp:revision>
  <dcterms:created xsi:type="dcterms:W3CDTF">2022-08-09T21:07:20Z</dcterms:created>
  <dcterms:modified xsi:type="dcterms:W3CDTF">2022-08-09T22:17:41Z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