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70" r:id="rId4"/>
    <p:sldId id="258" r:id="rId5"/>
    <p:sldId id="260" r:id="rId6"/>
    <p:sldId id="259" r:id="rId7"/>
    <p:sldId id="267" r:id="rId8"/>
    <p:sldId id="261" r:id="rId9"/>
    <p:sldId id="262" r:id="rId10"/>
    <p:sldId id="263" r:id="rId11"/>
    <p:sldId id="264" r:id="rId12"/>
    <p:sldId id="265" r:id="rId13"/>
    <p:sldId id="266" r:id="rId14"/>
    <p:sldId id="268" r:id="rId15"/>
    <p:sldId id="305" r:id="rId16"/>
    <p:sldId id="269" r:id="rId17"/>
    <p:sldId id="272" r:id="rId18"/>
    <p:sldId id="273" r:id="rId19"/>
    <p:sldId id="275" r:id="rId20"/>
    <p:sldId id="278" r:id="rId21"/>
    <p:sldId id="277" r:id="rId22"/>
    <p:sldId id="280" r:id="rId23"/>
    <p:sldId id="281" r:id="rId24"/>
    <p:sldId id="282" r:id="rId25"/>
    <p:sldId id="284" r:id="rId26"/>
    <p:sldId id="285" r:id="rId27"/>
    <p:sldId id="274" r:id="rId28"/>
    <p:sldId id="279" r:id="rId29"/>
    <p:sldId id="286" r:id="rId30"/>
    <p:sldId id="287" r:id="rId31"/>
    <p:sldId id="288" r:id="rId32"/>
    <p:sldId id="289" r:id="rId33"/>
    <p:sldId id="290" r:id="rId34"/>
    <p:sldId id="291" r:id="rId35"/>
    <p:sldId id="296" r:id="rId36"/>
    <p:sldId id="302" r:id="rId37"/>
    <p:sldId id="294" r:id="rId38"/>
    <p:sldId id="297" r:id="rId39"/>
    <p:sldId id="298" r:id="rId40"/>
    <p:sldId id="304" r:id="rId41"/>
    <p:sldId id="299" r:id="rId42"/>
    <p:sldId id="303" r:id="rId43"/>
    <p:sldId id="300"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microsoft.com/click/services/Redirect2.ashx?CR_CC=20025701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jaredbienz.wordpress.com/2013/02/05/student-store-accounts-fr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msdn.microsoft.com/en-us/library/windows/apps/hh441475(v=vs.120).aspx#BKMK_Capture_a_screenshot_of_your_app_for_submission_to_the_Microsoft_Stor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v.windowsphone.com/" TargetMode="External"/><Relationship Id="rId2" Type="http://schemas.openxmlformats.org/officeDocument/2006/relationships/hyperlink" Target="http://msdn.microsoft.com/en-us/library/windowsphone/develop/hh184844(v=vs.105).aspx" TargetMode="External"/><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4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hyperlink" Target="http://msdn.microsoft.com/en-us/library/windows/apps/bg124529.aspx" TargetMode="External"/><Relationship Id="rId7" Type="http://schemas.openxmlformats.org/officeDocument/2006/relationships/hyperlink" Target="http://msdn.microsoft.com/en-us/library/windows/apps/br230835.aspx" TargetMode="External"/><Relationship Id="rId2" Type="http://schemas.openxmlformats.org/officeDocument/2006/relationships/hyperlink" Target="http://msdn.microsoft.com/en-us/library/windows/apps/hh868182.aspx" TargetMode="External"/><Relationship Id="rId1" Type="http://schemas.openxmlformats.org/officeDocument/2006/relationships/slideLayout" Target="../slideLayouts/slideLayout2.xml"/><Relationship Id="rId6" Type="http://schemas.openxmlformats.org/officeDocument/2006/relationships/hyperlink" Target="http://go.microsoft.com/fwlink/p/?LinkId=223974" TargetMode="External"/><Relationship Id="rId5" Type="http://schemas.openxmlformats.org/officeDocument/2006/relationships/hyperlink" Target="http://msdn.microsoft.com/en-us/library/windows/apps/hh694081.aspx" TargetMode="External"/><Relationship Id="rId4" Type="http://schemas.openxmlformats.org/officeDocument/2006/relationships/hyperlink" Target="http://msdn.microsoft.com/en-us/library/windows/apps/hh694075.aspx"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visualstudio/eng/downloads#d-professional" TargetMode="External"/><Relationship Id="rId2" Type="http://schemas.openxmlformats.org/officeDocument/2006/relationships/hyperlink" Target="https://www.dreamspark.com/Product/Product.aspx?ProductId=44"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msdn.microsoft.com/en-us/library/windowsphone/develop/ff626524(v=vs.105).aspx" TargetMode="External"/><Relationship Id="rId4" Type="http://schemas.openxmlformats.org/officeDocument/2006/relationships/hyperlink" Target="http://www.microsoft.com/click/services/Redirect2.ashx?CR_CC=20025661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blogs.technet.com/b/keithmayer/p/w8adcloudshare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ore.xamarin.com/" TargetMode="Externa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hyperlink" Target="http://www.windowsazure.com/en-us/develop/mobile/"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www.microsoft.com/click/services/Redirect2.ashx?CR_CC=2002566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XPlatformCloudkit</a:t>
            </a:r>
            <a:endParaRPr lang="en-US" dirty="0"/>
          </a:p>
        </p:txBody>
      </p:sp>
      <p:sp>
        <p:nvSpPr>
          <p:cNvPr id="3" name="Subtitle 2"/>
          <p:cNvSpPr>
            <a:spLocks noGrp="1"/>
          </p:cNvSpPr>
          <p:nvPr>
            <p:ph type="subTitle" idx="1"/>
          </p:nvPr>
        </p:nvSpPr>
        <p:spPr/>
        <p:txBody>
          <a:bodyPr/>
          <a:lstStyle/>
          <a:p>
            <a:r>
              <a:rPr lang="en-US" dirty="0" smtClean="0"/>
              <a:t>A Hands-on lab for creating your very own multi-platform app with Azure Mobile Services as a backend</a:t>
            </a:r>
          </a:p>
          <a:p>
            <a:endParaRPr lang="en-US" dirty="0"/>
          </a:p>
        </p:txBody>
      </p:sp>
      <p:sp>
        <p:nvSpPr>
          <p:cNvPr id="4" name="TextBox 3"/>
          <p:cNvSpPr txBox="1"/>
          <p:nvPr/>
        </p:nvSpPr>
        <p:spPr>
          <a:xfrm>
            <a:off x="9491730" y="5384801"/>
            <a:ext cx="2700270" cy="1200329"/>
          </a:xfrm>
          <a:prstGeom prst="rect">
            <a:avLst/>
          </a:prstGeom>
          <a:noFill/>
        </p:spPr>
        <p:txBody>
          <a:bodyPr wrap="square" rtlCol="0">
            <a:spAutoFit/>
          </a:bodyPr>
          <a:lstStyle/>
          <a:p>
            <a:r>
              <a:rPr lang="en-US" dirty="0" smtClean="0"/>
              <a:t>Paul DeCarlo</a:t>
            </a:r>
          </a:p>
          <a:p>
            <a:r>
              <a:rPr lang="en-US" dirty="0" smtClean="0"/>
              <a:t>pdecarlo@Microsoft.com</a:t>
            </a:r>
          </a:p>
          <a:p>
            <a:r>
              <a:rPr lang="en-US" dirty="0" smtClean="0"/>
              <a:t>@</a:t>
            </a:r>
            <a:r>
              <a:rPr lang="en-US" dirty="0" err="1" smtClean="0"/>
              <a:t>pjdecarlo</a:t>
            </a:r>
            <a:endParaRPr lang="en-US" dirty="0" smtClean="0"/>
          </a:p>
          <a:p>
            <a:r>
              <a:rPr lang="en-US" dirty="0" smtClean="0"/>
              <a:t>windotnet.blogpsot.com</a:t>
            </a:r>
            <a:endParaRPr lang="en-US" dirty="0"/>
          </a:p>
        </p:txBody>
      </p:sp>
      <p:pic>
        <p:nvPicPr>
          <p:cNvPr id="12" name="Picture 2" descr="https://encrypted-tbn2.gstatic.com/images?q=tbn:ANd9GcTvCDaiaed2i4SbIZKZdy16pFhl-O7B9cPFVHzs8svT5lRc0NGi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2" y="1250320"/>
            <a:ext cx="1504950" cy="4000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81777" y="2322561"/>
            <a:ext cx="2230162"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MVVM Cross</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3118999" y="367214"/>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77" y="141102"/>
            <a:ext cx="2133600" cy="374951"/>
          </a:xfrm>
          <a:prstGeom prst="rect">
            <a:avLst/>
          </a:prstGeom>
        </p:spPr>
      </p:pic>
      <p:sp>
        <p:nvSpPr>
          <p:cNvPr id="16" name="Rectangle 15"/>
          <p:cNvSpPr/>
          <p:nvPr/>
        </p:nvSpPr>
        <p:spPr>
          <a:xfrm>
            <a:off x="3118999" y="1630059"/>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91657" y="988680"/>
            <a:ext cx="6591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0" descr="http://www.osimood.com/wp-content/uploads/2012/11/mobileosfeat-logohea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885" y="634260"/>
            <a:ext cx="3003141" cy="16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a:t>
            </a:r>
            <a:endParaRPr lang="en-US" dirty="0"/>
          </a:p>
        </p:txBody>
      </p:sp>
      <p:sp>
        <p:nvSpPr>
          <p:cNvPr id="3" name="Content Placeholder 2"/>
          <p:cNvSpPr>
            <a:spLocks noGrp="1"/>
          </p:cNvSpPr>
          <p:nvPr>
            <p:ph idx="1"/>
          </p:nvPr>
        </p:nvSpPr>
        <p:spPr>
          <a:xfrm>
            <a:off x="2332104" y="1648539"/>
            <a:ext cx="10018713" cy="3124201"/>
          </a:xfrm>
        </p:spPr>
        <p:txBody>
          <a:bodyPr>
            <a:normAutofit lnSpcReduction="10000"/>
          </a:bodyPr>
          <a:lstStyle/>
          <a:p>
            <a:r>
              <a:rPr lang="en-US" dirty="0"/>
              <a:t>Log into the </a:t>
            </a:r>
            <a:r>
              <a:rPr lang="en-US" dirty="0">
                <a:hlinkClick r:id="rId2"/>
              </a:rPr>
              <a:t>Management Portal</a:t>
            </a:r>
            <a:r>
              <a:rPr lang="en-US" dirty="0"/>
              <a:t>.</a:t>
            </a:r>
          </a:p>
          <a:p>
            <a:r>
              <a:rPr lang="en-US" dirty="0"/>
              <a:t>At the bottom of the navigation pane, click </a:t>
            </a:r>
            <a:r>
              <a:rPr lang="en-US" b="1" dirty="0"/>
              <a:t>+NEW</a:t>
            </a:r>
            <a:r>
              <a:rPr lang="en-US" dirty="0" smtClean="0"/>
              <a:t>.</a:t>
            </a:r>
          </a:p>
          <a:p>
            <a:r>
              <a:rPr lang="en-US" dirty="0"/>
              <a:t> </a:t>
            </a:r>
            <a:endParaRPr lang="en-US" dirty="0" smtClean="0"/>
          </a:p>
          <a:p>
            <a:r>
              <a:rPr lang="en-US" dirty="0"/>
              <a:t>Expand </a:t>
            </a:r>
            <a:r>
              <a:rPr lang="en-US" b="1" dirty="0"/>
              <a:t>Compute</a:t>
            </a:r>
            <a:r>
              <a:rPr lang="en-US" dirty="0"/>
              <a:t> and </a:t>
            </a:r>
            <a:r>
              <a:rPr lang="en-US" b="1" dirty="0"/>
              <a:t>Mobile Service</a:t>
            </a:r>
            <a:r>
              <a:rPr lang="en-US" dirty="0"/>
              <a:t>, then click </a:t>
            </a:r>
            <a:r>
              <a:rPr lang="en-US" b="1" dirty="0"/>
              <a:t>Create</a:t>
            </a:r>
            <a:r>
              <a:rPr lang="en-US" dirty="0"/>
              <a:t>.</a:t>
            </a:r>
          </a:p>
          <a:p>
            <a:r>
              <a:rPr lang="en-US" dirty="0"/>
              <a:t/>
            </a:r>
            <a:br>
              <a:rPr lang="en-US" dirty="0"/>
            </a:br>
            <a:r>
              <a:rPr lang="en-US" dirty="0"/>
              <a:t/>
            </a:r>
            <a:br>
              <a:rPr lang="en-US" dirty="0"/>
            </a:br>
            <a:endParaRPr lang="en-US" dirty="0"/>
          </a:p>
          <a:p>
            <a:endParaRPr lang="en-US" dirty="0"/>
          </a:p>
        </p:txBody>
      </p:sp>
      <p:pic>
        <p:nvPicPr>
          <p:cNvPr id="1032" name="Picture 8" descr="http://www.windowsazure.com/media/devcenter/shared/plu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47" y="2373513"/>
            <a:ext cx="1119435" cy="4797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indowsazure.com/media/devcenter/mobile/mobile-cre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47" y="3401138"/>
            <a:ext cx="7275538" cy="293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 continued…</a:t>
            </a:r>
            <a:endParaRPr lang="en-US" dirty="0"/>
          </a:p>
        </p:txBody>
      </p:sp>
      <p:sp>
        <p:nvSpPr>
          <p:cNvPr id="3" name="Content Placeholder 2"/>
          <p:cNvSpPr>
            <a:spLocks noGrp="1"/>
          </p:cNvSpPr>
          <p:nvPr>
            <p:ph idx="1"/>
          </p:nvPr>
        </p:nvSpPr>
        <p:spPr>
          <a:xfrm>
            <a:off x="2319225" y="1378082"/>
            <a:ext cx="10018713" cy="3124201"/>
          </a:xfrm>
        </p:spPr>
        <p:txBody>
          <a:bodyPr>
            <a:normAutofit/>
          </a:bodyPr>
          <a:lstStyle/>
          <a:p>
            <a:r>
              <a:rPr lang="en-US" dirty="0"/>
              <a:t>In the </a:t>
            </a:r>
            <a:r>
              <a:rPr lang="en-US" b="1" dirty="0"/>
              <a:t>Create a mobile service</a:t>
            </a:r>
            <a:r>
              <a:rPr lang="en-US" dirty="0"/>
              <a:t> page, select </a:t>
            </a:r>
            <a:r>
              <a:rPr lang="en-US" b="1" dirty="0"/>
              <a:t>Create a free 20 MB SQL Database</a:t>
            </a:r>
            <a:r>
              <a:rPr lang="en-US" dirty="0"/>
              <a:t>, then type a subdomain name </a:t>
            </a:r>
            <a:r>
              <a:rPr lang="en-US" dirty="0" smtClean="0"/>
              <a:t>for </a:t>
            </a:r>
            <a:r>
              <a:rPr lang="en-US" dirty="0"/>
              <a:t>the new mobile service in the </a:t>
            </a:r>
            <a:r>
              <a:rPr lang="en-US" b="1" dirty="0"/>
              <a:t>URL</a:t>
            </a:r>
            <a:r>
              <a:rPr lang="en-US" dirty="0"/>
              <a:t> textbox and wait for name verification. Once name verification completes, click the right arrow button to go to the next page.</a:t>
            </a:r>
            <a:br>
              <a:rPr lang="en-US" dirty="0"/>
            </a:br>
            <a:r>
              <a:rPr lang="en-US" dirty="0"/>
              <a:t/>
            </a:r>
            <a:br>
              <a:rPr lang="en-US" dirty="0"/>
            </a:br>
            <a:endParaRPr lang="en-US" dirty="0"/>
          </a:p>
          <a:p>
            <a:endParaRPr lang="en-US" dirty="0"/>
          </a:p>
        </p:txBody>
      </p:sp>
      <p:pic>
        <p:nvPicPr>
          <p:cNvPr id="2050" name="Picture 2" descr="http://www.windowsazure.com/media/devcenter/mobile/mobile-crea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7" y="3130681"/>
            <a:ext cx="5076477" cy="3680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72915" y="4410210"/>
            <a:ext cx="589924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name that describes your app</a:t>
            </a:r>
          </a:p>
          <a:p>
            <a:pPr algn="ctr"/>
            <a:r>
              <a:rPr lang="en-US" sz="2400" b="1" dirty="0" smtClean="0">
                <a:ln w="22225">
                  <a:solidFill>
                    <a:schemeClr val="accent2"/>
                  </a:solidFill>
                  <a:prstDash val="solid"/>
                </a:ln>
                <a:solidFill>
                  <a:schemeClr val="accent2">
                    <a:lumMod val="40000"/>
                    <a:lumOff val="60000"/>
                  </a:schemeClr>
                </a:solidFill>
              </a:rPr>
              <a:t>(i.e. Dallas Cowboys, </a:t>
            </a:r>
            <a:r>
              <a:rPr lang="en-US" sz="2400" b="1" dirty="0" err="1" smtClean="0">
                <a:ln w="22225">
                  <a:solidFill>
                    <a:schemeClr val="accent2"/>
                  </a:solidFill>
                  <a:prstDash val="solid"/>
                </a:ln>
                <a:solidFill>
                  <a:schemeClr val="accent2">
                    <a:lumMod val="40000"/>
                    <a:lumOff val="60000"/>
                  </a:schemeClr>
                </a:solidFill>
              </a:rPr>
              <a:t>Xmen</a:t>
            </a:r>
            <a:r>
              <a:rPr lang="en-US" sz="2400" b="1" dirty="0" smtClean="0">
                <a:ln w="22225">
                  <a:solidFill>
                    <a:schemeClr val="accent2"/>
                  </a:solidFill>
                  <a:prstDash val="solid"/>
                </a:ln>
                <a:solidFill>
                  <a:schemeClr val="accent2">
                    <a:lumMod val="40000"/>
                    <a:lumOff val="60000"/>
                  </a:schemeClr>
                </a:solidFill>
              </a:rPr>
              <a:t>, or Dog Breeds)</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0090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Specify a database</a:t>
            </a:r>
            <a:endParaRPr lang="en-US" dirty="0"/>
          </a:p>
        </p:txBody>
      </p:sp>
      <p:sp>
        <p:nvSpPr>
          <p:cNvPr id="3" name="Content Placeholder 2"/>
          <p:cNvSpPr>
            <a:spLocks noGrp="1"/>
          </p:cNvSpPr>
          <p:nvPr>
            <p:ph idx="1"/>
          </p:nvPr>
        </p:nvSpPr>
        <p:spPr>
          <a:xfrm>
            <a:off x="1804070" y="1313687"/>
            <a:ext cx="10018713" cy="3124201"/>
          </a:xfrm>
        </p:spPr>
        <p:txBody>
          <a:bodyPr>
            <a:normAutofit/>
          </a:bodyPr>
          <a:lstStyle/>
          <a:p>
            <a:r>
              <a:rPr lang="en-US" dirty="0"/>
              <a:t>In </a:t>
            </a:r>
            <a:r>
              <a:rPr lang="en-US" b="1" dirty="0"/>
              <a:t>Name</a:t>
            </a:r>
            <a:r>
              <a:rPr lang="en-US" dirty="0"/>
              <a:t>, type the name of the new database, then type </a:t>
            </a:r>
            <a:r>
              <a:rPr lang="en-US" b="1" dirty="0"/>
              <a:t>Login name</a:t>
            </a:r>
            <a:r>
              <a:rPr lang="en-US" dirty="0"/>
              <a:t>, which is the administrator login name for the new SQL Database server, type and confirm the password, and click the check button to complete the process.</a:t>
            </a:r>
            <a:br>
              <a:rPr lang="en-US" dirty="0"/>
            </a:br>
            <a:r>
              <a:rPr lang="en-US" dirty="0"/>
              <a:t/>
            </a:r>
            <a:br>
              <a:rPr lang="en-US" dirty="0"/>
            </a:br>
            <a:endParaRPr lang="en-US" dirty="0"/>
          </a:p>
          <a:p>
            <a:endParaRPr lang="en-US" dirty="0"/>
          </a:p>
        </p:txBody>
      </p:sp>
      <p:pic>
        <p:nvPicPr>
          <p:cNvPr id="3074" name="Picture 2" descr="http://www.windowsazure.com/media/devcenter/mobile/mobile-crea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10" y="2951459"/>
            <a:ext cx="5432773" cy="37395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70750" y="3990242"/>
            <a:ext cx="525432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generic name like “</a:t>
            </a:r>
            <a:r>
              <a:rPr lang="en-US" sz="2400" b="1" dirty="0" err="1" smtClean="0">
                <a:ln w="22225">
                  <a:solidFill>
                    <a:schemeClr val="accent2"/>
                  </a:solidFill>
                  <a:prstDash val="solid"/>
                </a:ln>
                <a:solidFill>
                  <a:schemeClr val="accent2">
                    <a:lumMod val="40000"/>
                    <a:lumOff val="60000"/>
                  </a:schemeClr>
                </a:solidFill>
              </a:rPr>
              <a:t>My_Apps</a:t>
            </a:r>
            <a:r>
              <a:rPr lang="en-US" sz="2400" b="1" dirty="0" smtClean="0">
                <a:ln w="22225">
                  <a:solidFill>
                    <a:schemeClr val="accent2"/>
                  </a:solidFill>
                  <a:prstDash val="solid"/>
                </a:ln>
                <a:solidFill>
                  <a:schemeClr val="accent2">
                    <a:lumMod val="40000"/>
                    <a:lumOff val="60000"/>
                  </a:schemeClr>
                </a:solidFill>
              </a:rPr>
              <a:t>” </a:t>
            </a:r>
          </a:p>
          <a:p>
            <a:pPr algn="ctr"/>
            <a:r>
              <a:rPr lang="en-US" sz="2400" b="1" dirty="0" smtClean="0">
                <a:ln w="22225">
                  <a:solidFill>
                    <a:schemeClr val="accent2"/>
                  </a:solidFill>
                  <a:prstDash val="solid"/>
                </a:ln>
                <a:solidFill>
                  <a:schemeClr val="accent2">
                    <a:lumMod val="40000"/>
                    <a:lumOff val="60000"/>
                  </a:schemeClr>
                </a:solidFill>
              </a:rPr>
              <a:t>or “</a:t>
            </a:r>
            <a:r>
              <a:rPr lang="en-US" sz="2400" b="1" dirty="0" err="1" smtClean="0">
                <a:ln w="22225">
                  <a:solidFill>
                    <a:schemeClr val="accent2"/>
                  </a:solidFill>
                  <a:prstDash val="solid"/>
                </a:ln>
                <a:solidFill>
                  <a:schemeClr val="accent2">
                    <a:lumMod val="40000"/>
                    <a:lumOff val="60000"/>
                  </a:schemeClr>
                </a:solidFill>
              </a:rPr>
              <a:t>XPlatformCloudKit_Apps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7374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regarding existing databases and reuse</a:t>
            </a:r>
            <a:endParaRPr lang="en-US" dirty="0"/>
          </a:p>
        </p:txBody>
      </p:sp>
      <p:sp>
        <p:nvSpPr>
          <p:cNvPr id="3" name="Content Placeholder 2"/>
          <p:cNvSpPr>
            <a:spLocks noGrp="1"/>
          </p:cNvSpPr>
          <p:nvPr>
            <p:ph idx="1"/>
          </p:nvPr>
        </p:nvSpPr>
        <p:spPr>
          <a:xfrm>
            <a:off x="1484310" y="2666999"/>
            <a:ext cx="10018713" cy="3746680"/>
          </a:xfrm>
        </p:spPr>
        <p:txBody>
          <a:bodyPr>
            <a:normAutofit/>
          </a:bodyPr>
          <a:lstStyle/>
          <a:p>
            <a:pPr marL="0" indent="0">
              <a:buNone/>
            </a:pPr>
            <a:r>
              <a:rPr lang="en-US" b="1" cap="all" dirty="0" smtClean="0"/>
              <a:t>NOTE</a:t>
            </a:r>
          </a:p>
          <a:p>
            <a:r>
              <a:rPr lang="en-US" dirty="0" smtClean="0"/>
              <a:t>As </a:t>
            </a:r>
            <a:r>
              <a:rPr lang="en-US" dirty="0"/>
              <a:t>part of this tutorial, you create a new SQL Database instance and server. You can reuse this new database and administer it as you would any other SQL Database instance. </a:t>
            </a:r>
            <a:r>
              <a:rPr lang="en-US" dirty="0" smtClean="0"/>
              <a:t>This is why you want to give it a generic name, because a single server can be used for multiple Mobile Services i.e. apps.  If </a:t>
            </a:r>
            <a:r>
              <a:rPr lang="en-US" dirty="0"/>
              <a:t>you already have a database in the same region as the new mobile service, you can instead choose Use existing Database and then select that database. The use of a database in a different region is not recommended because of additional bandwidth costs and higher latencies.</a:t>
            </a:r>
          </a:p>
          <a:p>
            <a:endParaRPr lang="en-US" dirty="0"/>
          </a:p>
        </p:txBody>
      </p:sp>
    </p:spTree>
    <p:extLst>
      <p:ext uri="{BB962C8B-B14F-4D97-AF65-F5344CB8AC3E}">
        <p14:creationId xmlns:p14="http://schemas.microsoft.com/office/powerpoint/2010/main" val="5461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1" y="515156"/>
            <a:ext cx="10240894" cy="1923244"/>
          </a:xfrm>
        </p:spPr>
        <p:txBody>
          <a:bodyPr/>
          <a:lstStyle/>
          <a:p>
            <a:r>
              <a:rPr lang="en-US" dirty="0" smtClean="0"/>
              <a:t>Let’s look at the </a:t>
            </a:r>
            <a:r>
              <a:rPr lang="en-US" dirty="0" err="1" smtClean="0"/>
              <a:t>XPlatformCloudKit.PCL</a:t>
            </a:r>
            <a:r>
              <a:rPr lang="en-US" dirty="0" smtClean="0"/>
              <a:t> Project</a:t>
            </a:r>
            <a:endParaRPr lang="en-US" dirty="0"/>
          </a:p>
        </p:txBody>
      </p:sp>
      <p:sp>
        <p:nvSpPr>
          <p:cNvPr id="3" name="Content Placeholder 2"/>
          <p:cNvSpPr>
            <a:spLocks noGrp="1"/>
          </p:cNvSpPr>
          <p:nvPr>
            <p:ph idx="1"/>
          </p:nvPr>
        </p:nvSpPr>
        <p:spPr>
          <a:xfrm>
            <a:off x="1484310" y="2438399"/>
            <a:ext cx="10018713" cy="3124201"/>
          </a:xfrm>
        </p:spPr>
        <p:txBody>
          <a:bodyPr>
            <a:normAutofit fontScale="85000" lnSpcReduction="20000"/>
          </a:bodyPr>
          <a:lstStyle/>
          <a:p>
            <a:r>
              <a:rPr lang="en-US" dirty="0"/>
              <a:t>The Portable Class Library project enables you to write and build managed assemblies that work on more than one .NET Framework platform. You can create classes that contain code you wish to share across many projects, such as shared business logic, and then reference those classes from different types of projects.</a:t>
            </a:r>
          </a:p>
          <a:p>
            <a:r>
              <a:rPr lang="en-US" dirty="0"/>
              <a:t>Using the Portable Class Library project, you can build portable assemblies that work without modification on the .NET Framework, Silverlight, Windows Phone 7, or Xbox 360 platforms. Without the Portable Class Library project, you must target a single platform and then manually rework the class library for other platforms. The Portable Class Library project supports a subset of assemblies from these platforms, and provides a Visual Studio template that makes it possible to build assemblies that run without modification on these platforms.</a:t>
            </a:r>
          </a:p>
          <a:p>
            <a:endParaRPr lang="en-US" dirty="0"/>
          </a:p>
        </p:txBody>
      </p:sp>
    </p:spTree>
    <p:extLst>
      <p:ext uri="{BB962C8B-B14F-4D97-AF65-F5344CB8AC3E}">
        <p14:creationId xmlns:p14="http://schemas.microsoft.com/office/powerpoint/2010/main" val="216606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file to configure All Projects</a:t>
            </a:r>
            <a:endParaRPr lang="en-US" dirty="0"/>
          </a:p>
        </p:txBody>
      </p:sp>
      <p:sp>
        <p:nvSpPr>
          <p:cNvPr id="3" name="Content Placeholder 2"/>
          <p:cNvSpPr>
            <a:spLocks noGrp="1"/>
          </p:cNvSpPr>
          <p:nvPr>
            <p:ph idx="1"/>
          </p:nvPr>
        </p:nvSpPr>
        <p:spPr>
          <a:xfrm>
            <a:off x="1729010" y="1729524"/>
            <a:ext cx="10018713" cy="3124201"/>
          </a:xfrm>
        </p:spPr>
        <p:txBody>
          <a:bodyPr/>
          <a:lstStyle/>
          <a:p>
            <a:r>
              <a:rPr lang="en-US" dirty="0" smtClean="0"/>
              <a:t>It is important to note that going forward, the only file you will need to edit in this template will be the </a:t>
            </a:r>
            <a:r>
              <a:rPr lang="en-US" dirty="0" err="1" smtClean="0"/>
              <a:t>AppSettings.cs</a:t>
            </a:r>
            <a:r>
              <a:rPr lang="en-US" dirty="0" smtClean="0"/>
              <a:t> file located in the </a:t>
            </a:r>
            <a:r>
              <a:rPr lang="en-US" dirty="0" err="1" smtClean="0"/>
              <a:t>XPlatformCloudKit.PCL</a:t>
            </a:r>
            <a:r>
              <a:rPr lang="en-US" dirty="0" smtClean="0"/>
              <a:t> project.  All changes to it will be accessible to all of the included projects which consume it.  Therefore, we can make high reuse of code by incorporating our application logic and configuration logic in a PCL.  This is the primary benefit of Portable Class Libraries.</a:t>
            </a:r>
          </a:p>
        </p:txBody>
      </p:sp>
    </p:spTree>
    <p:extLst>
      <p:ext uri="{BB962C8B-B14F-4D97-AF65-F5344CB8AC3E}">
        <p14:creationId xmlns:p14="http://schemas.microsoft.com/office/powerpoint/2010/main" val="302545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configure the PCL to use our Azure Mobile Service</a:t>
            </a:r>
            <a:endParaRPr lang="en-US" dirty="0"/>
          </a:p>
        </p:txBody>
      </p:sp>
      <p:pic>
        <p:nvPicPr>
          <p:cNvPr id="4098" name="Picture 2" descr="(WAMS-Key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47" y="2221604"/>
            <a:ext cx="5489003" cy="3805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29268" y="2438399"/>
            <a:ext cx="4649273" cy="2862322"/>
          </a:xfrm>
          <a:prstGeom prst="rect">
            <a:avLst/>
          </a:prstGeom>
          <a:noFill/>
        </p:spPr>
        <p:txBody>
          <a:bodyPr wrap="square" rtlCol="0">
            <a:spAutoFit/>
          </a:bodyPr>
          <a:lstStyle/>
          <a:p>
            <a:pPr marL="342900" indent="-342900">
              <a:buAutoNum type="arabicPeriod"/>
            </a:pPr>
            <a:r>
              <a:rPr lang="en-US" dirty="0" smtClean="0"/>
              <a:t>With your mobile service selected, go to the Dashboard</a:t>
            </a:r>
          </a:p>
          <a:p>
            <a:pPr marL="342900" indent="-342900">
              <a:buAutoNum type="arabicPeriod"/>
            </a:pPr>
            <a:r>
              <a:rPr lang="en-US" dirty="0" smtClean="0"/>
              <a:t>Make note of your Site URL and set “</a:t>
            </a:r>
            <a:r>
              <a:rPr lang="en-US" dirty="0" err="1" smtClean="0"/>
              <a:t>MobileServiceAddress</a:t>
            </a:r>
            <a:r>
              <a:rPr lang="en-US" dirty="0" smtClean="0"/>
              <a:t>” (line </a:t>
            </a:r>
            <a:r>
              <a:rPr lang="en-US" dirty="0" smtClean="0"/>
              <a:t>42 </a:t>
            </a:r>
            <a:r>
              <a:rPr lang="en-US" dirty="0" smtClean="0"/>
              <a:t>in </a:t>
            </a:r>
            <a:r>
              <a:rPr lang="en-US" dirty="0" err="1" smtClean="0"/>
              <a:t>AppSettings.cs</a:t>
            </a:r>
            <a:r>
              <a:rPr lang="en-US" dirty="0" smtClean="0"/>
              <a:t>) to this value.</a:t>
            </a:r>
          </a:p>
          <a:p>
            <a:pPr marL="342900" indent="-342900">
              <a:buAutoNum type="arabicPeriod"/>
            </a:pPr>
            <a:r>
              <a:rPr lang="en-US" dirty="0" smtClean="0"/>
              <a:t>Click Manage Keys and make note of the Application Key value and set “</a:t>
            </a:r>
            <a:r>
              <a:rPr lang="en-US" dirty="0" err="1" smtClean="0"/>
              <a:t>MobileServiceApplicationKey</a:t>
            </a:r>
            <a:r>
              <a:rPr lang="en-US" dirty="0" smtClean="0"/>
              <a:t>” (line </a:t>
            </a:r>
            <a:r>
              <a:rPr lang="en-US" dirty="0" smtClean="0"/>
              <a:t>46 </a:t>
            </a:r>
            <a:r>
              <a:rPr lang="en-US" dirty="0" smtClean="0"/>
              <a:t>in </a:t>
            </a:r>
            <a:r>
              <a:rPr lang="en-US" dirty="0" err="1" smtClean="0"/>
              <a:t>AppSettings.cs</a:t>
            </a:r>
            <a:r>
              <a:rPr lang="en-US" dirty="0" smtClean="0"/>
              <a:t>) to this value.</a:t>
            </a:r>
          </a:p>
          <a:p>
            <a:pPr marL="342900" indent="-342900">
              <a:buAutoNum type="arabicPeriod"/>
            </a:pPr>
            <a:endParaRPr lang="en-US" dirty="0"/>
          </a:p>
        </p:txBody>
      </p:sp>
      <p:sp>
        <p:nvSpPr>
          <p:cNvPr id="6" name="Rectangle 5"/>
          <p:cNvSpPr/>
          <p:nvPr/>
        </p:nvSpPr>
        <p:spPr>
          <a:xfrm>
            <a:off x="2498449" y="2058195"/>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417797" y="4124458"/>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594008" y="5103983"/>
            <a:ext cx="68159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30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95134" y="2438399"/>
            <a:ext cx="5610949" cy="3431384"/>
          </a:xfrm>
          <a:prstGeom prst="rect">
            <a:avLst/>
          </a:prstGeom>
        </p:spPr>
      </p:pic>
      <p:sp>
        <p:nvSpPr>
          <p:cNvPr id="2" name="Title 1"/>
          <p:cNvSpPr>
            <a:spLocks noGrp="1"/>
          </p:cNvSpPr>
          <p:nvPr>
            <p:ph type="title"/>
          </p:nvPr>
        </p:nvSpPr>
        <p:spPr/>
        <p:txBody>
          <a:bodyPr/>
          <a:lstStyle/>
          <a:p>
            <a:r>
              <a:rPr lang="en-US" dirty="0" smtClean="0"/>
              <a:t>Create the “Item” Table</a:t>
            </a:r>
            <a:endParaRPr lang="en-US" dirty="0"/>
          </a:p>
        </p:txBody>
      </p:sp>
      <p:sp>
        <p:nvSpPr>
          <p:cNvPr id="4" name="TextBox 3"/>
          <p:cNvSpPr txBox="1"/>
          <p:nvPr/>
        </p:nvSpPr>
        <p:spPr>
          <a:xfrm>
            <a:off x="7506083" y="3159616"/>
            <a:ext cx="4649273" cy="1477328"/>
          </a:xfrm>
          <a:prstGeom prst="rect">
            <a:avLst/>
          </a:prstGeom>
          <a:noFill/>
        </p:spPr>
        <p:txBody>
          <a:bodyPr wrap="square" rtlCol="0">
            <a:spAutoFit/>
          </a:bodyPr>
          <a:lstStyle/>
          <a:p>
            <a:pPr marL="342900" indent="-342900">
              <a:buAutoNum type="arabicPeriod"/>
            </a:pPr>
            <a:r>
              <a:rPr lang="en-US" dirty="0" smtClean="0"/>
              <a:t>With your mobile service selected, click “Data”</a:t>
            </a:r>
          </a:p>
          <a:p>
            <a:pPr marL="342900" indent="-342900">
              <a:buAutoNum type="arabicPeriod"/>
            </a:pPr>
            <a:r>
              <a:rPr lang="en-US" dirty="0"/>
              <a:t> </a:t>
            </a:r>
            <a:r>
              <a:rPr lang="en-US" dirty="0" smtClean="0"/>
              <a:t>Next, click “Create” at the bottom and follow the instructions on the next slide to create a new table</a:t>
            </a:r>
          </a:p>
        </p:txBody>
      </p:sp>
      <p:sp>
        <p:nvSpPr>
          <p:cNvPr id="6" name="Rectangle 5"/>
          <p:cNvSpPr/>
          <p:nvPr/>
        </p:nvSpPr>
        <p:spPr>
          <a:xfrm>
            <a:off x="2305266" y="20665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157243" y="4946453"/>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8256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12955" y="2208811"/>
            <a:ext cx="4330386" cy="3748269"/>
          </a:xfrm>
          <a:prstGeom prst="rect">
            <a:avLst/>
          </a:prstGeom>
        </p:spPr>
      </p:pic>
      <p:sp>
        <p:nvSpPr>
          <p:cNvPr id="2" name="Title 1"/>
          <p:cNvSpPr>
            <a:spLocks noGrp="1"/>
          </p:cNvSpPr>
          <p:nvPr>
            <p:ph type="title"/>
          </p:nvPr>
        </p:nvSpPr>
        <p:spPr/>
        <p:txBody>
          <a:bodyPr/>
          <a:lstStyle/>
          <a:p>
            <a:r>
              <a:rPr lang="en-US" dirty="0" smtClean="0"/>
              <a:t>Create the “Item” Table continued…</a:t>
            </a:r>
            <a:endParaRPr lang="en-US" dirty="0"/>
          </a:p>
        </p:txBody>
      </p:sp>
      <p:sp>
        <p:nvSpPr>
          <p:cNvPr id="4" name="TextBox 3"/>
          <p:cNvSpPr txBox="1"/>
          <p:nvPr/>
        </p:nvSpPr>
        <p:spPr>
          <a:xfrm>
            <a:off x="7506083" y="3159616"/>
            <a:ext cx="4649273" cy="2031325"/>
          </a:xfrm>
          <a:prstGeom prst="rect">
            <a:avLst/>
          </a:prstGeom>
          <a:noFill/>
        </p:spPr>
        <p:txBody>
          <a:bodyPr wrap="square" rtlCol="0">
            <a:spAutoFit/>
          </a:bodyPr>
          <a:lstStyle/>
          <a:p>
            <a:pPr marL="342900" indent="-342900">
              <a:buAutoNum type="arabicPeriod"/>
            </a:pPr>
            <a:r>
              <a:rPr lang="en-US" dirty="0" smtClean="0"/>
              <a:t>When the dialog pops up, create a new table named “Item”.  NOTE: Your table must be named “Item” in order to work with this kit.  Make sure you leave the permissions as depicted in the image</a:t>
            </a:r>
          </a:p>
          <a:p>
            <a:pPr marL="342900" indent="-342900">
              <a:buAutoNum type="arabicPeriod"/>
            </a:pPr>
            <a:r>
              <a:rPr lang="en-US" dirty="0" smtClean="0"/>
              <a:t>Click the check mark and wait for your table to be created </a:t>
            </a:r>
          </a:p>
        </p:txBody>
      </p:sp>
      <p:sp>
        <p:nvSpPr>
          <p:cNvPr id="6" name="Rectangle 5"/>
          <p:cNvSpPr/>
          <p:nvPr/>
        </p:nvSpPr>
        <p:spPr>
          <a:xfrm>
            <a:off x="2573759" y="269795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14113" y="5194306"/>
            <a:ext cx="7216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316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1176" y="2601531"/>
            <a:ext cx="5908420" cy="3238877"/>
          </a:xfrm>
          <a:prstGeom prst="rect">
            <a:avLst/>
          </a:prstGeom>
        </p:spPr>
      </p:pic>
      <p:sp>
        <p:nvSpPr>
          <p:cNvPr id="2" name="Title 1"/>
          <p:cNvSpPr>
            <a:spLocks noGrp="1"/>
          </p:cNvSpPr>
          <p:nvPr>
            <p:ph type="title"/>
          </p:nvPr>
        </p:nvSpPr>
        <p:spPr/>
        <p:txBody>
          <a:bodyPr/>
          <a:lstStyle/>
          <a:p>
            <a:r>
              <a:rPr lang="en-US" dirty="0" smtClean="0"/>
              <a:t>Generate the “Item” table schema</a:t>
            </a:r>
            <a:endParaRPr lang="en-US" dirty="0"/>
          </a:p>
        </p:txBody>
      </p:sp>
      <p:sp>
        <p:nvSpPr>
          <p:cNvPr id="4" name="TextBox 3"/>
          <p:cNvSpPr txBox="1"/>
          <p:nvPr/>
        </p:nvSpPr>
        <p:spPr>
          <a:xfrm>
            <a:off x="7379596" y="2869909"/>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(line </a:t>
            </a:r>
            <a:r>
              <a:rPr lang="en-US" dirty="0" smtClean="0"/>
              <a:t>38 </a:t>
            </a:r>
            <a:r>
              <a:rPr lang="en-US" dirty="0" smtClean="0"/>
              <a:t>of </a:t>
            </a:r>
            <a:r>
              <a:rPr lang="en-US" dirty="0" err="1" smtClean="0"/>
              <a:t>AppSettings.cs</a:t>
            </a:r>
            <a:r>
              <a:rPr lang="en-US" dirty="0" smtClean="0"/>
              <a:t>) 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4569985" y="5178233"/>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71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03631"/>
            <a:ext cx="10018713" cy="1752599"/>
          </a:xfrm>
        </p:spPr>
        <p:txBody>
          <a:bodyPr/>
          <a:lstStyle/>
          <a:p>
            <a:r>
              <a:rPr lang="en-US" dirty="0" smtClean="0"/>
              <a:t>What type of app are we going to make</a:t>
            </a:r>
            <a:endParaRPr lang="en-US" dirty="0"/>
          </a:p>
        </p:txBody>
      </p:sp>
      <p:sp>
        <p:nvSpPr>
          <p:cNvPr id="3" name="Content Placeholder 2"/>
          <p:cNvSpPr>
            <a:spLocks noGrp="1"/>
          </p:cNvSpPr>
          <p:nvPr>
            <p:ph idx="1"/>
          </p:nvPr>
        </p:nvSpPr>
        <p:spPr>
          <a:xfrm>
            <a:off x="2024636" y="3454259"/>
            <a:ext cx="10018713" cy="3207433"/>
          </a:xfrm>
        </p:spPr>
        <p:txBody>
          <a:bodyPr>
            <a:normAutofit/>
          </a:bodyPr>
          <a:lstStyle/>
          <a:p>
            <a:pPr marL="0" indent="0">
              <a:buNone/>
            </a:pPr>
            <a:endParaRPr lang="en-US" dirty="0" smtClean="0"/>
          </a:p>
          <a:p>
            <a:pPr marL="0" indent="0">
              <a:buNone/>
            </a:pPr>
            <a:r>
              <a:rPr lang="en-US" dirty="0" smtClean="0"/>
              <a:t>For the Info </a:t>
            </a:r>
            <a:r>
              <a:rPr lang="en-US" dirty="0" err="1" smtClean="0"/>
              <a:t>XPlatformCloudKit</a:t>
            </a:r>
            <a:r>
              <a:rPr lang="en-US" dirty="0" smtClean="0"/>
              <a:t> Lab we will create an application that can consume grouped data from an Azure Mobile Service table and/or RSS feed(s).  The app supports live tile update upon viewing an item and sharing on both Windows 8 and Windows Phone 8.  Try to think of a topic that is well suited for this type of content i.e. a collection of super heroes, universities, TV shows, game consoles.  </a:t>
            </a:r>
            <a:endParaRPr lang="en-US" dirty="0"/>
          </a:p>
        </p:txBody>
      </p:sp>
      <p:pic>
        <p:nvPicPr>
          <p:cNvPr id="7" name="Picture 6"/>
          <p:cNvPicPr>
            <a:picLocks noChangeAspect="1"/>
          </p:cNvPicPr>
          <p:nvPr/>
        </p:nvPicPr>
        <p:blipFill>
          <a:blip r:embed="rId2"/>
          <a:stretch>
            <a:fillRect/>
          </a:stretch>
        </p:blipFill>
        <p:spPr>
          <a:xfrm>
            <a:off x="2379407" y="1436599"/>
            <a:ext cx="4499347" cy="2529648"/>
          </a:xfrm>
          <a:prstGeom prst="rect">
            <a:avLst/>
          </a:prstGeom>
        </p:spPr>
      </p:pic>
      <p:pic>
        <p:nvPicPr>
          <p:cNvPr id="8" name="Picture 7"/>
          <p:cNvPicPr>
            <a:picLocks noChangeAspect="1"/>
          </p:cNvPicPr>
          <p:nvPr/>
        </p:nvPicPr>
        <p:blipFill>
          <a:blip r:embed="rId3"/>
          <a:stretch>
            <a:fillRect/>
          </a:stretch>
        </p:blipFill>
        <p:spPr>
          <a:xfrm>
            <a:off x="8376577" y="1436599"/>
            <a:ext cx="1517788" cy="2529648"/>
          </a:xfrm>
          <a:prstGeom prst="rect">
            <a:avLst/>
          </a:prstGeom>
        </p:spPr>
      </p:pic>
    </p:spTree>
    <p:extLst>
      <p:ext uri="{BB962C8B-B14F-4D97-AF65-F5344CB8AC3E}">
        <p14:creationId xmlns:p14="http://schemas.microsoft.com/office/powerpoint/2010/main" val="3720114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2258" y="2438399"/>
            <a:ext cx="5857338" cy="3293145"/>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987899"/>
            <a:ext cx="4584877" cy="1200329"/>
          </a:xfrm>
          <a:prstGeom prst="rect">
            <a:avLst/>
          </a:prstGeom>
          <a:noFill/>
        </p:spPr>
        <p:txBody>
          <a:bodyPr wrap="square" rtlCol="0">
            <a:spAutoFit/>
          </a:bodyPr>
          <a:lstStyle/>
          <a:p>
            <a:pPr marL="342900" indent="-342900">
              <a:buAutoNum type="arabicPeriod"/>
            </a:pPr>
            <a:r>
              <a:rPr lang="en-US" dirty="0" smtClean="0"/>
              <a:t>Build and deploy the XPlatformCloudKit.Win8 project (The .Phone8 project should work too, but we will use the Win8 project in the slide deck)</a:t>
            </a:r>
          </a:p>
        </p:txBody>
      </p:sp>
      <p:sp>
        <p:nvSpPr>
          <p:cNvPr id="6" name="Rectangle 5"/>
          <p:cNvSpPr/>
          <p:nvPr/>
        </p:nvSpPr>
        <p:spPr>
          <a:xfrm>
            <a:off x="3278137" y="4457017"/>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23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079" y="2593174"/>
            <a:ext cx="5090118" cy="2861794"/>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096259" y="3114608"/>
            <a:ext cx="4997002" cy="1477328"/>
          </a:xfrm>
          <a:prstGeom prst="rect">
            <a:avLst/>
          </a:prstGeom>
          <a:noFill/>
        </p:spPr>
        <p:txBody>
          <a:bodyPr wrap="square" rtlCol="0">
            <a:spAutoFit/>
          </a:bodyPr>
          <a:lstStyle/>
          <a:p>
            <a:r>
              <a:rPr lang="en-US" dirty="0" smtClean="0"/>
              <a:t>Upon deploy of the Windows 8 application you should see the following message.  Make note and</a:t>
            </a:r>
          </a:p>
          <a:p>
            <a:r>
              <a:rPr lang="en-US" dirty="0" smtClean="0"/>
              <a:t>be sure to set </a:t>
            </a:r>
            <a:r>
              <a:rPr lang="en-US" dirty="0"/>
              <a:t>“</a:t>
            </a:r>
            <a:r>
              <a:rPr lang="en-US" dirty="0" err="1"/>
              <a:t>CreateInitialSchemaForAzureMobileService</a:t>
            </a:r>
            <a:r>
              <a:rPr lang="en-US" dirty="0"/>
              <a:t>” (line </a:t>
            </a:r>
            <a:r>
              <a:rPr lang="en-US" dirty="0" smtClean="0"/>
              <a:t>38 </a:t>
            </a:r>
            <a:r>
              <a:rPr lang="en-US" dirty="0"/>
              <a:t>of </a:t>
            </a:r>
            <a:r>
              <a:rPr lang="en-US" dirty="0" err="1"/>
              <a:t>AppSettings.cs</a:t>
            </a:r>
            <a:r>
              <a:rPr lang="en-US" dirty="0"/>
              <a:t>) </a:t>
            </a:r>
            <a:r>
              <a:rPr lang="en-US" dirty="0" smtClean="0"/>
              <a:t>back to “false”.</a:t>
            </a:r>
          </a:p>
        </p:txBody>
      </p:sp>
    </p:spTree>
    <p:extLst>
      <p:ext uri="{BB962C8B-B14F-4D97-AF65-F5344CB8AC3E}">
        <p14:creationId xmlns:p14="http://schemas.microsoft.com/office/powerpoint/2010/main" val="402383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a:t>
            </a:r>
            <a:endParaRPr lang="en-US" dirty="0"/>
          </a:p>
        </p:txBody>
      </p:sp>
      <p:sp>
        <p:nvSpPr>
          <p:cNvPr id="4" name="TextBox 3"/>
          <p:cNvSpPr txBox="1"/>
          <p:nvPr/>
        </p:nvSpPr>
        <p:spPr>
          <a:xfrm>
            <a:off x="2382593" y="5064005"/>
            <a:ext cx="5434884" cy="646331"/>
          </a:xfrm>
          <a:prstGeom prst="rect">
            <a:avLst/>
          </a:prstGeom>
          <a:noFill/>
        </p:spPr>
        <p:txBody>
          <a:bodyPr wrap="square" rtlCol="0">
            <a:spAutoFit/>
          </a:bodyPr>
          <a:lstStyle/>
          <a:p>
            <a:r>
              <a:rPr lang="en-US" dirty="0" smtClean="0"/>
              <a:t>In your Azure portal, click “SQL DATABASES” and select the database you assigned your Mobile Service to </a:t>
            </a:r>
          </a:p>
        </p:txBody>
      </p:sp>
      <p:pic>
        <p:nvPicPr>
          <p:cNvPr id="6" name="Picture 5"/>
          <p:cNvPicPr>
            <a:picLocks noChangeAspect="1"/>
          </p:cNvPicPr>
          <p:nvPr/>
        </p:nvPicPr>
        <p:blipFill>
          <a:blip r:embed="rId2"/>
          <a:stretch>
            <a:fillRect/>
          </a:stretch>
        </p:blipFill>
        <p:spPr>
          <a:xfrm>
            <a:off x="1484311" y="2189408"/>
            <a:ext cx="9504218" cy="2501110"/>
          </a:xfrm>
          <a:prstGeom prst="rect">
            <a:avLst/>
          </a:prstGeom>
        </p:spPr>
      </p:pic>
    </p:spTree>
    <p:extLst>
      <p:ext uri="{BB962C8B-B14F-4D97-AF65-F5344CB8AC3E}">
        <p14:creationId xmlns:p14="http://schemas.microsoft.com/office/powerpoint/2010/main" val="2849293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3382363" y="5657671"/>
            <a:ext cx="5434884" cy="1200329"/>
          </a:xfrm>
          <a:prstGeom prst="rect">
            <a:avLst/>
          </a:prstGeom>
          <a:noFill/>
        </p:spPr>
        <p:txBody>
          <a:bodyPr wrap="square" rtlCol="0">
            <a:spAutoFit/>
          </a:bodyPr>
          <a:lstStyle/>
          <a:p>
            <a:r>
              <a:rPr lang="en-US" dirty="0" smtClean="0"/>
              <a:t>On the resulting screen, select “Design your SQL database:” underneath “Connect to your database”</a:t>
            </a:r>
          </a:p>
          <a:p>
            <a:endParaRPr lang="en-US" dirty="0"/>
          </a:p>
          <a:p>
            <a:r>
              <a:rPr lang="en-US" dirty="0" smtClean="0"/>
              <a:t>If prompted to add your </a:t>
            </a:r>
            <a:r>
              <a:rPr lang="en-US" dirty="0" err="1" smtClean="0"/>
              <a:t>ip</a:t>
            </a:r>
            <a:r>
              <a:rPr lang="en-US" dirty="0" smtClean="0"/>
              <a:t> to firewall rules, click “Yes”</a:t>
            </a:r>
          </a:p>
        </p:txBody>
      </p:sp>
      <p:pic>
        <p:nvPicPr>
          <p:cNvPr id="3" name="Picture 2"/>
          <p:cNvPicPr>
            <a:picLocks noChangeAspect="1"/>
          </p:cNvPicPr>
          <p:nvPr/>
        </p:nvPicPr>
        <p:blipFill>
          <a:blip r:embed="rId2"/>
          <a:stretch>
            <a:fillRect/>
          </a:stretch>
        </p:blipFill>
        <p:spPr>
          <a:xfrm>
            <a:off x="2630608" y="2149713"/>
            <a:ext cx="6938395" cy="3383943"/>
          </a:xfrm>
          <a:prstGeom prst="rect">
            <a:avLst/>
          </a:prstGeom>
        </p:spPr>
      </p:pic>
    </p:spTree>
    <p:extLst>
      <p:ext uri="{BB962C8B-B14F-4D97-AF65-F5344CB8AC3E}">
        <p14:creationId xmlns:p14="http://schemas.microsoft.com/office/powerpoint/2010/main" val="88099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327349" y="5934670"/>
            <a:ext cx="3544910" cy="923330"/>
          </a:xfrm>
          <a:prstGeom prst="rect">
            <a:avLst/>
          </a:prstGeom>
          <a:noFill/>
        </p:spPr>
        <p:txBody>
          <a:bodyPr wrap="square" rtlCol="0">
            <a:spAutoFit/>
          </a:bodyPr>
          <a:lstStyle/>
          <a:p>
            <a:r>
              <a:rPr lang="en-US" dirty="0" smtClean="0"/>
              <a:t>On the resulting screen, log in using your credentials that you set earlier</a:t>
            </a:r>
          </a:p>
          <a:p>
            <a:endParaRPr lang="en-US" dirty="0"/>
          </a:p>
        </p:txBody>
      </p:sp>
      <p:pic>
        <p:nvPicPr>
          <p:cNvPr id="5" name="Picture 4"/>
          <p:cNvPicPr>
            <a:picLocks noChangeAspect="1"/>
          </p:cNvPicPr>
          <p:nvPr/>
        </p:nvPicPr>
        <p:blipFill>
          <a:blip r:embed="rId2"/>
          <a:stretch>
            <a:fillRect/>
          </a:stretch>
        </p:blipFill>
        <p:spPr>
          <a:xfrm>
            <a:off x="4513033" y="2046398"/>
            <a:ext cx="3173543" cy="3611273"/>
          </a:xfrm>
          <a:prstGeom prst="rect">
            <a:avLst/>
          </a:prstGeom>
        </p:spPr>
      </p:pic>
    </p:spTree>
    <p:extLst>
      <p:ext uri="{BB962C8B-B14F-4D97-AF65-F5344CB8AC3E}">
        <p14:creationId xmlns:p14="http://schemas.microsoft.com/office/powerpoint/2010/main" val="3201014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721211" y="5311216"/>
            <a:ext cx="3544910" cy="646331"/>
          </a:xfrm>
          <a:prstGeom prst="rect">
            <a:avLst/>
          </a:prstGeom>
          <a:noFill/>
        </p:spPr>
        <p:txBody>
          <a:bodyPr wrap="square" rtlCol="0">
            <a:spAutoFit/>
          </a:bodyPr>
          <a:lstStyle/>
          <a:p>
            <a:r>
              <a:rPr lang="en-US" dirty="0" smtClean="0"/>
              <a:t>Locate your table and select “Edit”</a:t>
            </a:r>
          </a:p>
          <a:p>
            <a:endParaRPr lang="en-US" dirty="0"/>
          </a:p>
        </p:txBody>
      </p:sp>
      <p:pic>
        <p:nvPicPr>
          <p:cNvPr id="3" name="Picture 2"/>
          <p:cNvPicPr>
            <a:picLocks noChangeAspect="1"/>
          </p:cNvPicPr>
          <p:nvPr/>
        </p:nvPicPr>
        <p:blipFill>
          <a:blip r:embed="rId2"/>
          <a:stretch>
            <a:fillRect/>
          </a:stretch>
        </p:blipFill>
        <p:spPr>
          <a:xfrm>
            <a:off x="3469479" y="2438399"/>
            <a:ext cx="6048375" cy="2628900"/>
          </a:xfrm>
          <a:prstGeom prst="rect">
            <a:avLst/>
          </a:prstGeom>
        </p:spPr>
      </p:pic>
    </p:spTree>
    <p:extLst>
      <p:ext uri="{BB962C8B-B14F-4D97-AF65-F5344CB8AC3E}">
        <p14:creationId xmlns:p14="http://schemas.microsoft.com/office/powerpoint/2010/main" val="1436149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600927" y="5574453"/>
            <a:ext cx="3785480" cy="923330"/>
          </a:xfrm>
          <a:prstGeom prst="rect">
            <a:avLst/>
          </a:prstGeom>
          <a:noFill/>
        </p:spPr>
        <p:txBody>
          <a:bodyPr wrap="square" rtlCol="0">
            <a:spAutoFit/>
          </a:bodyPr>
          <a:lstStyle/>
          <a:p>
            <a:r>
              <a:rPr lang="en-US" dirty="0" smtClean="0"/>
              <a:t>Verify your table is named “Item”</a:t>
            </a:r>
          </a:p>
          <a:p>
            <a:r>
              <a:rPr lang="en-US" dirty="0" smtClean="0"/>
              <a:t>and that your schema looks like above</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64378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Whoah</a:t>
            </a:r>
            <a:r>
              <a:rPr lang="en-US" dirty="0" smtClean="0"/>
              <a:t>, we just auto-generated a table schema, how the heck did that happen?</a:t>
            </a:r>
            <a:endParaRPr lang="en-US" dirty="0"/>
          </a:p>
        </p:txBody>
      </p:sp>
      <p:sp>
        <p:nvSpPr>
          <p:cNvPr id="3" name="Content Placeholder 2"/>
          <p:cNvSpPr>
            <a:spLocks noGrp="1"/>
          </p:cNvSpPr>
          <p:nvPr>
            <p:ph idx="1"/>
          </p:nvPr>
        </p:nvSpPr>
        <p:spPr/>
        <p:txBody>
          <a:bodyPr/>
          <a:lstStyle/>
          <a:p>
            <a:pPr marL="0" indent="0">
              <a:buNone/>
            </a:pPr>
            <a:r>
              <a:rPr lang="en-US" dirty="0" smtClean="0"/>
              <a:t>Azure Mobile services allows us to auto-generate a table schema when a new item is inserted into a brand new table that does not contain any items.  When </a:t>
            </a:r>
            <a:r>
              <a:rPr lang="en-US" dirty="0"/>
              <a:t>“</a:t>
            </a:r>
            <a:r>
              <a:rPr lang="en-US" dirty="0" err="1"/>
              <a:t>CreateInitialSchemaForAzureMobileService</a:t>
            </a:r>
            <a:r>
              <a:rPr lang="en-US" dirty="0"/>
              <a:t>” </a:t>
            </a:r>
            <a:r>
              <a:rPr lang="en-US" dirty="0" smtClean="0"/>
              <a:t>is set to true, we insert and then immediately delete an object of type “Item” which sets up the schema to support the properties of the “Item” Class.  See “</a:t>
            </a:r>
            <a:r>
              <a:rPr lang="en-US" dirty="0" err="1" smtClean="0"/>
              <a:t>Item.cs</a:t>
            </a:r>
            <a:r>
              <a:rPr lang="en-US" dirty="0" smtClean="0"/>
              <a:t>” in the “Models” folder of </a:t>
            </a:r>
            <a:r>
              <a:rPr lang="en-US" dirty="0" err="1" smtClean="0"/>
              <a:t>XPlatformCloudKit.PCL</a:t>
            </a:r>
            <a:r>
              <a:rPr lang="en-US" dirty="0" smtClean="0"/>
              <a:t>, note that it has a “Title”, “Subtitle”, “Description”, “Image”, and “Group” 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75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for creating the initial schema</a:t>
            </a:r>
            <a:endParaRPr lang="en-US" dirty="0"/>
          </a:p>
        </p:txBody>
      </p:sp>
      <p:pic>
        <p:nvPicPr>
          <p:cNvPr id="4" name="Picture 3"/>
          <p:cNvPicPr>
            <a:picLocks noChangeAspect="1"/>
          </p:cNvPicPr>
          <p:nvPr/>
        </p:nvPicPr>
        <p:blipFill>
          <a:blip r:embed="rId2"/>
          <a:stretch>
            <a:fillRect/>
          </a:stretch>
        </p:blipFill>
        <p:spPr>
          <a:xfrm>
            <a:off x="2395469" y="2213039"/>
            <a:ext cx="8240029" cy="4243368"/>
          </a:xfrm>
          <a:prstGeom prst="rect">
            <a:avLst/>
          </a:prstGeom>
        </p:spPr>
      </p:pic>
    </p:spTree>
    <p:extLst>
      <p:ext uri="{BB962C8B-B14F-4D97-AF65-F5344CB8AC3E}">
        <p14:creationId xmlns:p14="http://schemas.microsoft.com/office/powerpoint/2010/main" val="9722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a:t>
            </a:r>
            <a:endParaRPr lang="en-US" dirty="0"/>
          </a:p>
        </p:txBody>
      </p:sp>
      <p:sp>
        <p:nvSpPr>
          <p:cNvPr id="4" name="TextBox 3"/>
          <p:cNvSpPr txBox="1"/>
          <p:nvPr/>
        </p:nvSpPr>
        <p:spPr>
          <a:xfrm>
            <a:off x="4600927" y="5574453"/>
            <a:ext cx="3785480" cy="646331"/>
          </a:xfrm>
          <a:prstGeom prst="rect">
            <a:avLst/>
          </a:prstGeom>
          <a:noFill/>
        </p:spPr>
        <p:txBody>
          <a:bodyPr wrap="square" rtlCol="0">
            <a:spAutoFit/>
          </a:bodyPr>
          <a:lstStyle/>
          <a:p>
            <a:r>
              <a:rPr lang="en-US" dirty="0" smtClean="0"/>
              <a:t>In the table-edit screen, click “Data”</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201955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3500"/>
            <a:ext cx="10018713" cy="1752599"/>
          </a:xfrm>
        </p:spPr>
        <p:txBody>
          <a:bodyPr/>
          <a:lstStyle/>
          <a:p>
            <a:r>
              <a:rPr lang="en-US" dirty="0" smtClean="0"/>
              <a:t>Students get signed up with </a:t>
            </a:r>
            <a:r>
              <a:rPr lang="en-US" dirty="0" err="1" smtClean="0"/>
              <a:t>Dreamspark</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What </a:t>
            </a:r>
            <a:r>
              <a:rPr lang="en-US" dirty="0"/>
              <a:t>is </a:t>
            </a:r>
            <a:r>
              <a:rPr lang="en-US" dirty="0" err="1"/>
              <a:t>DreamSpark</a:t>
            </a:r>
            <a:r>
              <a:rPr lang="en-US" dirty="0"/>
              <a:t>?</a:t>
            </a:r>
          </a:p>
          <a:p>
            <a:r>
              <a:rPr lang="en-US" dirty="0" err="1"/>
              <a:t>DreamSpark</a:t>
            </a:r>
            <a:r>
              <a:rPr lang="en-US" dirty="0"/>
              <a:t> is a Microsoft Program that supports technical education by providing access to Microsoft software for learning, teaching and research purposes</a:t>
            </a:r>
            <a:r>
              <a:rPr lang="en-US" dirty="0" smtClean="0"/>
              <a:t>.</a:t>
            </a:r>
            <a:endParaRPr lang="en-US" dirty="0"/>
          </a:p>
          <a:p>
            <a:pPr marL="0" indent="0">
              <a:buNone/>
            </a:pPr>
            <a:r>
              <a:rPr lang="en-US" b="1" dirty="0"/>
              <a:t>As a Student:</a:t>
            </a:r>
            <a:r>
              <a:rPr lang="en-US" dirty="0"/>
              <a:t> simply create an account, verify your student status and download software through this website at no cost. If your school/university has a subscription, you can also get access to more software titles.</a:t>
            </a:r>
          </a:p>
          <a:p>
            <a:pPr marL="0" indent="0">
              <a:buNone/>
            </a:pPr>
            <a:r>
              <a:rPr lang="en-US" u="sng" dirty="0" err="1" smtClean="0">
                <a:hlinkClick r:id="rId2"/>
              </a:rPr>
              <a:t>Dreamspark</a:t>
            </a:r>
            <a:r>
              <a:rPr lang="en-US" u="sng" dirty="0" smtClean="0">
                <a:hlinkClick r:id="rId2"/>
              </a:rPr>
              <a:t> Signup Link</a:t>
            </a:r>
            <a:r>
              <a:rPr lang="en-US" dirty="0" smtClean="0"/>
              <a:t> </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62" y="386366"/>
            <a:ext cx="2190750" cy="1333500"/>
          </a:xfrm>
          <a:prstGeom prst="rect">
            <a:avLst/>
          </a:prstGeom>
        </p:spPr>
      </p:pic>
    </p:spTree>
    <p:extLst>
      <p:ext uri="{BB962C8B-B14F-4D97-AF65-F5344CB8AC3E}">
        <p14:creationId xmlns:p14="http://schemas.microsoft.com/office/powerpoint/2010/main" val="350215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 continued…</a:t>
            </a:r>
            <a:endParaRPr lang="en-US" dirty="0"/>
          </a:p>
        </p:txBody>
      </p:sp>
      <p:sp>
        <p:nvSpPr>
          <p:cNvPr id="4" name="TextBox 3"/>
          <p:cNvSpPr txBox="1"/>
          <p:nvPr/>
        </p:nvSpPr>
        <p:spPr>
          <a:xfrm>
            <a:off x="2052636" y="4549216"/>
            <a:ext cx="8864746" cy="646331"/>
          </a:xfrm>
          <a:prstGeom prst="rect">
            <a:avLst/>
          </a:prstGeom>
          <a:noFill/>
        </p:spPr>
        <p:txBody>
          <a:bodyPr wrap="square" rtlCol="0">
            <a:spAutoFit/>
          </a:bodyPr>
          <a:lstStyle/>
          <a:p>
            <a:r>
              <a:rPr lang="en-US" dirty="0" smtClean="0"/>
              <a:t>Click “Add row” and begin filling in some data!  Make sure to click “Save” when you are done!</a:t>
            </a:r>
          </a:p>
          <a:p>
            <a:endParaRPr lang="en-US" dirty="0"/>
          </a:p>
        </p:txBody>
      </p:sp>
      <p:sp>
        <p:nvSpPr>
          <p:cNvPr id="6" name="TextBox 5"/>
          <p:cNvSpPr txBox="1"/>
          <p:nvPr/>
        </p:nvSpPr>
        <p:spPr>
          <a:xfrm>
            <a:off x="2052636" y="5024514"/>
            <a:ext cx="8086726" cy="1477328"/>
          </a:xfrm>
          <a:prstGeom prst="rect">
            <a:avLst/>
          </a:prstGeom>
          <a:noFill/>
        </p:spPr>
        <p:txBody>
          <a:bodyPr wrap="square" rtlCol="0">
            <a:spAutoFit/>
          </a:bodyPr>
          <a:lstStyle/>
          <a:p>
            <a:r>
              <a:rPr lang="en-US" dirty="0" smtClean="0"/>
              <a:t>NOTE: All columns accept string values.  For image, you will want to use a </a:t>
            </a:r>
            <a:r>
              <a:rPr lang="en-US" dirty="0" err="1" smtClean="0"/>
              <a:t>url</a:t>
            </a:r>
            <a:r>
              <a:rPr lang="en-US" dirty="0" smtClean="0"/>
              <a:t> to a remote hosted image.  The description field offers the ability to render html, thus if you paste html into this field it will properly render in the Win8 and </a:t>
            </a:r>
            <a:r>
              <a:rPr lang="en-US" dirty="0" err="1" smtClean="0"/>
              <a:t>WinPhone</a:t>
            </a:r>
            <a:r>
              <a:rPr lang="en-US" dirty="0" smtClean="0"/>
              <a:t> applications.  This can allow for some custom modifications to the way description is presented in your apps.</a:t>
            </a:r>
            <a:endParaRPr lang="en-US" dirty="0"/>
          </a:p>
        </p:txBody>
      </p:sp>
      <p:pic>
        <p:nvPicPr>
          <p:cNvPr id="7" name="Picture 6"/>
          <p:cNvPicPr>
            <a:picLocks noChangeAspect="1"/>
          </p:cNvPicPr>
          <p:nvPr/>
        </p:nvPicPr>
        <p:blipFill>
          <a:blip r:embed="rId2"/>
          <a:stretch>
            <a:fillRect/>
          </a:stretch>
        </p:blipFill>
        <p:spPr>
          <a:xfrm>
            <a:off x="2052636" y="1965035"/>
            <a:ext cx="7839509" cy="2555771"/>
          </a:xfrm>
          <a:prstGeom prst="rect">
            <a:avLst/>
          </a:prstGeom>
        </p:spPr>
      </p:pic>
    </p:spTree>
    <p:extLst>
      <p:ext uri="{BB962C8B-B14F-4D97-AF65-F5344CB8AC3E}">
        <p14:creationId xmlns:p14="http://schemas.microsoft.com/office/powerpoint/2010/main" val="340092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4" name="TextBox 3"/>
          <p:cNvSpPr txBox="1"/>
          <p:nvPr/>
        </p:nvSpPr>
        <p:spPr>
          <a:xfrm>
            <a:off x="2052635" y="4549216"/>
            <a:ext cx="8993981" cy="646331"/>
          </a:xfrm>
          <a:prstGeom prst="rect">
            <a:avLst/>
          </a:prstGeom>
          <a:noFill/>
        </p:spPr>
        <p:txBody>
          <a:bodyPr wrap="square" rtlCol="0">
            <a:spAutoFit/>
          </a:bodyPr>
          <a:lstStyle/>
          <a:p>
            <a:r>
              <a:rPr lang="en-US" dirty="0" smtClean="0"/>
              <a:t>Here is an example of a table with some Marvel Comics Super Heroes entered </a:t>
            </a:r>
          </a:p>
          <a:p>
            <a:endParaRPr lang="en-US" dirty="0"/>
          </a:p>
        </p:txBody>
      </p:sp>
      <p:pic>
        <p:nvPicPr>
          <p:cNvPr id="5" name="Picture 4"/>
          <p:cNvPicPr>
            <a:picLocks noChangeAspect="1"/>
          </p:cNvPicPr>
          <p:nvPr/>
        </p:nvPicPr>
        <p:blipFill>
          <a:blip r:embed="rId2"/>
          <a:stretch>
            <a:fillRect/>
          </a:stretch>
        </p:blipFill>
        <p:spPr>
          <a:xfrm>
            <a:off x="1940717" y="2006041"/>
            <a:ext cx="9105900" cy="2543175"/>
          </a:xfrm>
          <a:prstGeom prst="rect">
            <a:avLst/>
          </a:prstGeom>
        </p:spPr>
      </p:pic>
    </p:spTree>
    <p:extLst>
      <p:ext uri="{BB962C8B-B14F-4D97-AF65-F5344CB8AC3E}">
        <p14:creationId xmlns:p14="http://schemas.microsoft.com/office/powerpoint/2010/main" val="2923302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data!</a:t>
            </a:r>
            <a:endParaRPr lang="en-US" dirty="0"/>
          </a:p>
        </p:txBody>
      </p:sp>
      <p:sp>
        <p:nvSpPr>
          <p:cNvPr id="3" name="Content Placeholder 2"/>
          <p:cNvSpPr>
            <a:spLocks noGrp="1"/>
          </p:cNvSpPr>
          <p:nvPr>
            <p:ph idx="1"/>
          </p:nvPr>
        </p:nvSpPr>
        <p:spPr>
          <a:xfrm>
            <a:off x="2277504" y="4502034"/>
            <a:ext cx="8905536" cy="2459182"/>
          </a:xfrm>
        </p:spPr>
        <p:txBody>
          <a:bodyPr/>
          <a:lstStyle/>
          <a:p>
            <a:pPr marL="0" indent="0">
              <a:buNone/>
            </a:pPr>
            <a:r>
              <a:rPr lang="en-US" dirty="0" smtClean="0"/>
              <a:t>If everything went right and you have followed all instructions up to this point, go ahead and build your Windows Phone and Windows 8 applications, and you should see your data come back from Azure! (Note: To ensure that data is not cached - bring up the app bar (right-click or swipe up from bottom in windows 8 or press the ‘…’ in bottom right for Windows phone) and click the “Refresh” button.)</a:t>
            </a:r>
            <a:endParaRPr lang="en-US" dirty="0"/>
          </a:p>
        </p:txBody>
      </p:sp>
      <p:pic>
        <p:nvPicPr>
          <p:cNvPr id="4" name="Picture 3"/>
          <p:cNvPicPr>
            <a:picLocks noChangeAspect="1"/>
          </p:cNvPicPr>
          <p:nvPr/>
        </p:nvPicPr>
        <p:blipFill>
          <a:blip r:embed="rId2"/>
          <a:stretch>
            <a:fillRect/>
          </a:stretch>
        </p:blipFill>
        <p:spPr>
          <a:xfrm>
            <a:off x="2150479" y="2031760"/>
            <a:ext cx="4579793" cy="2574876"/>
          </a:xfrm>
          <a:prstGeom prst="rect">
            <a:avLst/>
          </a:prstGeom>
        </p:spPr>
      </p:pic>
      <p:pic>
        <p:nvPicPr>
          <p:cNvPr id="5" name="Picture 4"/>
          <p:cNvPicPr>
            <a:picLocks noChangeAspect="1"/>
          </p:cNvPicPr>
          <p:nvPr/>
        </p:nvPicPr>
        <p:blipFill>
          <a:blip r:embed="rId3"/>
          <a:stretch>
            <a:fillRect/>
          </a:stretch>
        </p:blipFill>
        <p:spPr>
          <a:xfrm>
            <a:off x="8269168" y="2031760"/>
            <a:ext cx="1544925" cy="2574876"/>
          </a:xfrm>
          <a:prstGeom prst="rect">
            <a:avLst/>
          </a:prstGeom>
        </p:spPr>
      </p:pic>
    </p:spTree>
    <p:extLst>
      <p:ext uri="{BB962C8B-B14F-4D97-AF65-F5344CB8AC3E}">
        <p14:creationId xmlns:p14="http://schemas.microsoft.com/office/powerpoint/2010/main" val="560297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RSS </a:t>
            </a:r>
            <a:r>
              <a:rPr lang="en-US" dirty="0" err="1" smtClean="0"/>
              <a:t>DataServices</a:t>
            </a:r>
            <a:r>
              <a:rPr lang="en-US" dirty="0" smtClean="0"/>
              <a:t> in your apps</a:t>
            </a:r>
            <a:endParaRPr lang="en-US" dirty="0"/>
          </a:p>
        </p:txBody>
      </p:sp>
      <p:sp>
        <p:nvSpPr>
          <p:cNvPr id="3" name="Content Placeholder 2"/>
          <p:cNvSpPr>
            <a:spLocks noGrp="1"/>
          </p:cNvSpPr>
          <p:nvPr>
            <p:ph idx="1"/>
          </p:nvPr>
        </p:nvSpPr>
        <p:spPr>
          <a:xfrm>
            <a:off x="1884219" y="2590799"/>
            <a:ext cx="10016836" cy="4066307"/>
          </a:xfrm>
        </p:spPr>
        <p:txBody>
          <a:bodyPr>
            <a:normAutofit fontScale="92500" lnSpcReduction="20000"/>
          </a:bodyPr>
          <a:lstStyle/>
          <a:p>
            <a:pPr marL="0" indent="0">
              <a:buNone/>
            </a:pPr>
            <a:r>
              <a:rPr lang="en-US" dirty="0" smtClean="0"/>
              <a:t>To enable use of RSS feeds in your application, simply set </a:t>
            </a:r>
            <a:r>
              <a:rPr lang="en-US" dirty="0" err="1" smtClean="0"/>
              <a:t>CurrentDataService</a:t>
            </a:r>
            <a:r>
              <a:rPr lang="en-US" dirty="0" smtClean="0"/>
              <a:t>        </a:t>
            </a:r>
          </a:p>
          <a:p>
            <a:pPr marL="0" indent="0">
              <a:buNone/>
            </a:pPr>
            <a:r>
              <a:rPr lang="en-US" dirty="0" smtClean="0"/>
              <a:t>  (line </a:t>
            </a:r>
            <a:r>
              <a:rPr lang="en-US" dirty="0" smtClean="0"/>
              <a:t>33 of </a:t>
            </a:r>
            <a:r>
              <a:rPr lang="en-US" dirty="0" err="1" smtClean="0"/>
              <a:t>AppSettings.cs</a:t>
            </a:r>
            <a:r>
              <a:rPr lang="en-US" dirty="0" smtClean="0"/>
              <a:t> in </a:t>
            </a:r>
            <a:r>
              <a:rPr lang="en-US" dirty="0" err="1" smtClean="0"/>
              <a:t>XPlatformCloudKit.PCL</a:t>
            </a:r>
            <a:r>
              <a:rPr lang="en-US" dirty="0" smtClean="0"/>
              <a:t>) to :</a:t>
            </a:r>
          </a:p>
          <a:p>
            <a:pPr marL="0" indent="0">
              <a:buNone/>
            </a:pPr>
            <a:endParaRPr lang="en-US" dirty="0" smtClean="0"/>
          </a:p>
          <a:p>
            <a:pPr marL="0" indent="0">
              <a:buNone/>
            </a:pPr>
            <a:r>
              <a:rPr lang="en-US" dirty="0" err="1" smtClean="0"/>
              <a:t>DataService.RSSAzureHybrid</a:t>
            </a:r>
            <a:r>
              <a:rPr lang="en-US" dirty="0" smtClean="0"/>
              <a:t> (for both Azure and RSS data) </a:t>
            </a:r>
          </a:p>
          <a:p>
            <a:pPr marL="0" indent="0">
              <a:buNone/>
            </a:pPr>
            <a:r>
              <a:rPr lang="en-US" dirty="0" smtClean="0"/>
              <a:t>Or</a:t>
            </a:r>
          </a:p>
          <a:p>
            <a:pPr marL="0" indent="0">
              <a:buNone/>
            </a:pPr>
            <a:r>
              <a:rPr lang="en-US" dirty="0" smtClean="0"/>
              <a:t> </a:t>
            </a:r>
            <a:r>
              <a:rPr lang="en-US" dirty="0" err="1" smtClean="0"/>
              <a:t>DataService.RSSService</a:t>
            </a:r>
            <a:r>
              <a:rPr lang="en-US" dirty="0" smtClean="0"/>
              <a:t> (for RSS data only)</a:t>
            </a:r>
          </a:p>
          <a:p>
            <a:pPr marL="0" indent="0">
              <a:buNone/>
            </a:pPr>
            <a:endParaRPr lang="en-US" dirty="0"/>
          </a:p>
          <a:p>
            <a:pPr marL="0" indent="0">
              <a:buNone/>
            </a:pPr>
            <a:r>
              <a:rPr lang="en-US" dirty="0" smtClean="0"/>
              <a:t>Then configure the RSS sources and name to use for the source by adding to the </a:t>
            </a:r>
            <a:r>
              <a:rPr lang="en-US" dirty="0" err="1" smtClean="0"/>
              <a:t>RssAddressCollection</a:t>
            </a:r>
            <a:r>
              <a:rPr lang="en-US" dirty="0" smtClean="0"/>
              <a:t> array on line </a:t>
            </a:r>
            <a:r>
              <a:rPr lang="en-US" dirty="0" smtClean="0"/>
              <a:t>50 of </a:t>
            </a:r>
            <a:r>
              <a:rPr lang="en-US" dirty="0" err="1" smtClean="0"/>
              <a:t>AppSettings.cs</a:t>
            </a:r>
            <a:r>
              <a:rPr lang="en-US" dirty="0" smtClean="0"/>
              <a:t> in </a:t>
            </a:r>
            <a:r>
              <a:rPr lang="en-US" dirty="0" err="1" smtClean="0"/>
              <a:t>XPlatformCloudKit.PCL</a:t>
            </a:r>
            <a:r>
              <a:rPr lang="en-US" dirty="0" smtClean="0"/>
              <a:t>, a few examples should already exist.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5691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t>RSSAzureHybrid</a:t>
            </a:r>
            <a:r>
              <a:rPr lang="en-US" dirty="0" smtClean="0"/>
              <a:t> </a:t>
            </a:r>
            <a:r>
              <a:rPr lang="en-US" dirty="0" err="1" smtClean="0"/>
              <a:t>DataService</a:t>
            </a:r>
            <a:endParaRPr lang="en-US" dirty="0"/>
          </a:p>
        </p:txBody>
      </p:sp>
      <p:sp>
        <p:nvSpPr>
          <p:cNvPr id="3" name="Content Placeholder 2"/>
          <p:cNvSpPr>
            <a:spLocks noGrp="1"/>
          </p:cNvSpPr>
          <p:nvPr>
            <p:ph idx="1"/>
          </p:nvPr>
        </p:nvSpPr>
        <p:spPr>
          <a:xfrm>
            <a:off x="3132063" y="4606636"/>
            <a:ext cx="7257908" cy="1898073"/>
          </a:xfrm>
        </p:spPr>
        <p:txBody>
          <a:bodyPr/>
          <a:lstStyle/>
          <a:p>
            <a:pPr marL="0" indent="0">
              <a:buNone/>
            </a:pPr>
            <a:r>
              <a:rPr lang="en-US" dirty="0" smtClean="0"/>
              <a:t>Note that Avengers are coming from Azure and Microsoft data is coming from Bing </a:t>
            </a:r>
            <a:r>
              <a:rPr lang="en-US" dirty="0" err="1" smtClean="0"/>
              <a:t>Rss</a:t>
            </a:r>
            <a:r>
              <a:rPr lang="en-US" dirty="0" smtClean="0"/>
              <a:t> feed!</a:t>
            </a:r>
            <a:endParaRPr lang="en-US" dirty="0"/>
          </a:p>
        </p:txBody>
      </p:sp>
      <p:pic>
        <p:nvPicPr>
          <p:cNvPr id="6" name="Picture 5"/>
          <p:cNvPicPr>
            <a:picLocks noChangeAspect="1"/>
          </p:cNvPicPr>
          <p:nvPr/>
        </p:nvPicPr>
        <p:blipFill>
          <a:blip r:embed="rId2"/>
          <a:stretch>
            <a:fillRect/>
          </a:stretch>
        </p:blipFill>
        <p:spPr>
          <a:xfrm>
            <a:off x="2261670" y="2105194"/>
            <a:ext cx="4499347" cy="2529648"/>
          </a:xfrm>
          <a:prstGeom prst="rect">
            <a:avLst/>
          </a:prstGeom>
        </p:spPr>
      </p:pic>
      <p:pic>
        <p:nvPicPr>
          <p:cNvPr id="7" name="Picture 6"/>
          <p:cNvPicPr>
            <a:picLocks noChangeAspect="1"/>
          </p:cNvPicPr>
          <p:nvPr/>
        </p:nvPicPr>
        <p:blipFill>
          <a:blip r:embed="rId3"/>
          <a:stretch>
            <a:fillRect/>
          </a:stretch>
        </p:blipFill>
        <p:spPr>
          <a:xfrm>
            <a:off x="8411214" y="2105194"/>
            <a:ext cx="1517788" cy="2529648"/>
          </a:xfrm>
          <a:prstGeom prst="rect">
            <a:avLst/>
          </a:prstGeom>
        </p:spPr>
      </p:pic>
    </p:spTree>
    <p:extLst>
      <p:ext uri="{BB962C8B-B14F-4D97-AF65-F5344CB8AC3E}">
        <p14:creationId xmlns:p14="http://schemas.microsoft.com/office/powerpoint/2010/main" val="1308519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6" y="0"/>
            <a:ext cx="10018713" cy="1752599"/>
          </a:xfrm>
        </p:spPr>
        <p:txBody>
          <a:bodyPr/>
          <a:lstStyle/>
          <a:p>
            <a:pPr algn="l"/>
            <a:r>
              <a:rPr lang="en-US" dirty="0" smtClean="0"/>
              <a:t>The two view states of our app</a:t>
            </a:r>
            <a:endParaRPr lang="en-US" dirty="0"/>
          </a:p>
        </p:txBody>
      </p:sp>
      <p:sp>
        <p:nvSpPr>
          <p:cNvPr id="3" name="Content Placeholder 2"/>
          <p:cNvSpPr>
            <a:spLocks noGrp="1"/>
          </p:cNvSpPr>
          <p:nvPr>
            <p:ph idx="1"/>
          </p:nvPr>
        </p:nvSpPr>
        <p:spPr>
          <a:xfrm>
            <a:off x="7053321" y="1716831"/>
            <a:ext cx="3586969" cy="1898073"/>
          </a:xfrm>
        </p:spPr>
        <p:txBody>
          <a:bodyPr/>
          <a:lstStyle/>
          <a:p>
            <a:pPr marL="0" indent="0">
              <a:buNone/>
            </a:pPr>
            <a:r>
              <a:rPr lang="en-US" dirty="0" smtClean="0"/>
              <a:t>The </a:t>
            </a:r>
            <a:r>
              <a:rPr lang="en-US" dirty="0" err="1" smtClean="0"/>
              <a:t>ItemsShowcaseView</a:t>
            </a:r>
            <a:endParaRPr lang="en-US" dirty="0"/>
          </a:p>
        </p:txBody>
      </p:sp>
      <p:pic>
        <p:nvPicPr>
          <p:cNvPr id="6" name="Picture 5"/>
          <p:cNvPicPr>
            <a:picLocks noChangeAspect="1"/>
          </p:cNvPicPr>
          <p:nvPr/>
        </p:nvPicPr>
        <p:blipFill>
          <a:blip r:embed="rId2"/>
          <a:stretch>
            <a:fillRect/>
          </a:stretch>
        </p:blipFill>
        <p:spPr>
          <a:xfrm>
            <a:off x="1495454" y="1386945"/>
            <a:ext cx="3855110" cy="2167441"/>
          </a:xfrm>
          <a:prstGeom prst="rect">
            <a:avLst/>
          </a:prstGeom>
        </p:spPr>
      </p:pic>
      <p:pic>
        <p:nvPicPr>
          <p:cNvPr id="7" name="Picture 6"/>
          <p:cNvPicPr>
            <a:picLocks noChangeAspect="1"/>
          </p:cNvPicPr>
          <p:nvPr/>
        </p:nvPicPr>
        <p:blipFill>
          <a:blip r:embed="rId3"/>
          <a:stretch>
            <a:fillRect/>
          </a:stretch>
        </p:blipFill>
        <p:spPr>
          <a:xfrm>
            <a:off x="5553342" y="1392381"/>
            <a:ext cx="1297202" cy="2162005"/>
          </a:xfrm>
          <a:prstGeom prst="rect">
            <a:avLst/>
          </a:prstGeom>
        </p:spPr>
      </p:pic>
      <p:pic>
        <p:nvPicPr>
          <p:cNvPr id="4" name="Picture 3"/>
          <p:cNvPicPr>
            <a:picLocks noChangeAspect="1"/>
          </p:cNvPicPr>
          <p:nvPr/>
        </p:nvPicPr>
        <p:blipFill>
          <a:blip r:embed="rId4"/>
          <a:stretch>
            <a:fillRect/>
          </a:stretch>
        </p:blipFill>
        <p:spPr>
          <a:xfrm>
            <a:off x="1495454" y="3734896"/>
            <a:ext cx="3855110" cy="2167441"/>
          </a:xfrm>
          <a:prstGeom prst="rect">
            <a:avLst/>
          </a:prstGeom>
        </p:spPr>
      </p:pic>
      <p:pic>
        <p:nvPicPr>
          <p:cNvPr id="5" name="Picture 4"/>
          <p:cNvPicPr>
            <a:picLocks noChangeAspect="1"/>
          </p:cNvPicPr>
          <p:nvPr/>
        </p:nvPicPr>
        <p:blipFill>
          <a:blip r:embed="rId5"/>
          <a:stretch>
            <a:fillRect/>
          </a:stretch>
        </p:blipFill>
        <p:spPr>
          <a:xfrm>
            <a:off x="5538276" y="3734896"/>
            <a:ext cx="1327333" cy="2212222"/>
          </a:xfrm>
          <a:prstGeom prst="rect">
            <a:avLst/>
          </a:prstGeom>
        </p:spPr>
      </p:pic>
      <p:sp>
        <p:nvSpPr>
          <p:cNvPr id="8" name="Content Placeholder 2"/>
          <p:cNvSpPr txBox="1">
            <a:spLocks/>
          </p:cNvSpPr>
          <p:nvPr/>
        </p:nvSpPr>
        <p:spPr>
          <a:xfrm>
            <a:off x="7053321" y="3891970"/>
            <a:ext cx="4002606" cy="18980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mtClean="0"/>
              <a:t>The ItemDescriptionView</a:t>
            </a:r>
            <a:endParaRPr lang="en-US" dirty="0"/>
          </a:p>
        </p:txBody>
      </p:sp>
      <p:sp>
        <p:nvSpPr>
          <p:cNvPr id="15" name="Rectangle 14"/>
          <p:cNvSpPr/>
          <p:nvPr/>
        </p:nvSpPr>
        <p:spPr>
          <a:xfrm>
            <a:off x="3000831" y="1597041"/>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a:off x="2326426" y="213516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a:off x="1982039" y="30927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a:off x="4425552" y="4343031"/>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2479967" y="3764482"/>
            <a:ext cx="1038040"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&lt;- Group</a:t>
            </a:r>
          </a:p>
        </p:txBody>
      </p:sp>
      <p:sp>
        <p:nvSpPr>
          <p:cNvPr id="33" name="Rectangle 32"/>
          <p:cNvSpPr/>
          <p:nvPr/>
        </p:nvSpPr>
        <p:spPr>
          <a:xfrm>
            <a:off x="2361650" y="391809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4" name="Rectangle 33"/>
          <p:cNvSpPr/>
          <p:nvPr/>
        </p:nvSpPr>
        <p:spPr>
          <a:xfrm>
            <a:off x="1996830" y="417107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7" name="Rectangle 36"/>
          <p:cNvSpPr/>
          <p:nvPr/>
        </p:nvSpPr>
        <p:spPr>
          <a:xfrm>
            <a:off x="6032524" y="1556968"/>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8" name="Rectangle 37"/>
          <p:cNvSpPr/>
          <p:nvPr/>
        </p:nvSpPr>
        <p:spPr>
          <a:xfrm>
            <a:off x="6335077" y="4073839"/>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9" name="Rectangle 38"/>
          <p:cNvSpPr/>
          <p:nvPr/>
        </p:nvSpPr>
        <p:spPr>
          <a:xfrm>
            <a:off x="6073099" y="2024648"/>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0" name="Rectangle 39"/>
          <p:cNvSpPr/>
          <p:nvPr/>
        </p:nvSpPr>
        <p:spPr>
          <a:xfrm>
            <a:off x="6032524" y="219182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2" name="Rectangle 41"/>
          <p:cNvSpPr/>
          <p:nvPr/>
        </p:nvSpPr>
        <p:spPr>
          <a:xfrm>
            <a:off x="6463289" y="4962770"/>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3" name="Rectangle 42"/>
          <p:cNvSpPr/>
          <p:nvPr/>
        </p:nvSpPr>
        <p:spPr>
          <a:xfrm>
            <a:off x="6297681" y="3815862"/>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9" name="Rectangle 8"/>
          <p:cNvSpPr/>
          <p:nvPr/>
        </p:nvSpPr>
        <p:spPr>
          <a:xfrm>
            <a:off x="2946088" y="134405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6" name="Rectangle 25"/>
          <p:cNvSpPr/>
          <p:nvPr/>
        </p:nvSpPr>
        <p:spPr>
          <a:xfrm>
            <a:off x="6017891" y="1315684"/>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7" name="Rectangle 26"/>
          <p:cNvSpPr/>
          <p:nvPr/>
        </p:nvSpPr>
        <p:spPr>
          <a:xfrm>
            <a:off x="6017202" y="356902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8" name="Rectangle 27"/>
          <p:cNvSpPr/>
          <p:nvPr/>
        </p:nvSpPr>
        <p:spPr>
          <a:xfrm>
            <a:off x="2630759" y="6024688"/>
            <a:ext cx="8372100"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Blue Items are configured in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AppSettings.cs</a:t>
            </a: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in the PCL project</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9" name="Rectangle 28"/>
          <p:cNvSpPr/>
          <p:nvPr/>
        </p:nvSpPr>
        <p:spPr>
          <a:xfrm>
            <a:off x="1912455" y="6389638"/>
            <a:ext cx="11038408" cy="461665"/>
          </a:xfrm>
          <a:prstGeom prst="rect">
            <a:avLst/>
          </a:prstGeom>
          <a:noFill/>
        </p:spPr>
        <p:txBody>
          <a:bodyPr wrap="square" lIns="91440" tIns="45720" rIns="91440" bIns="45720">
            <a:spAutoFit/>
          </a:bodyPr>
          <a:lstStyle/>
          <a:p>
            <a:pPr algn="ctr"/>
            <a:r>
              <a:rPr lang="en-US" sz="2400" b="1" dirty="0" smtClean="0">
                <a:ln w="22225">
                  <a:solidFill>
                    <a:schemeClr val="accent2"/>
                  </a:solidFill>
                  <a:prstDash val="solid"/>
                </a:ln>
                <a:solidFill>
                  <a:schemeClr val="accent2">
                    <a:lumMod val="40000"/>
                    <a:lumOff val="60000"/>
                  </a:schemeClr>
                </a:solidFill>
              </a:rPr>
              <a:t>Green items come from </a:t>
            </a:r>
            <a:r>
              <a:rPr lang="en-US" sz="2400" b="1" dirty="0" err="1">
                <a:ln w="22225">
                  <a:solidFill>
                    <a:schemeClr val="accent2"/>
                  </a:solidFill>
                  <a:prstDash val="solid"/>
                </a:ln>
                <a:solidFill>
                  <a:schemeClr val="accent2">
                    <a:lumMod val="40000"/>
                    <a:lumOff val="60000"/>
                  </a:schemeClr>
                </a:solidFill>
              </a:rPr>
              <a:t>D</a:t>
            </a:r>
            <a:r>
              <a:rPr lang="en-US" sz="2400" b="1" dirty="0" err="1" smtClean="0">
                <a:ln w="22225">
                  <a:solidFill>
                    <a:schemeClr val="accent2"/>
                  </a:solidFill>
                  <a:prstDash val="solid"/>
                </a:ln>
                <a:solidFill>
                  <a:schemeClr val="accent2">
                    <a:lumMod val="40000"/>
                    <a:lumOff val="60000"/>
                  </a:schemeClr>
                </a:solidFill>
              </a:rPr>
              <a:t>ataservice</a:t>
            </a:r>
            <a:r>
              <a:rPr lang="en-US" sz="2400" b="1" dirty="0" smtClean="0">
                <a:ln w="22225">
                  <a:solidFill>
                    <a:schemeClr val="accent2"/>
                  </a:solidFill>
                  <a:prstDash val="solid"/>
                </a:ln>
                <a:solidFill>
                  <a:schemeClr val="accent2">
                    <a:lumMod val="40000"/>
                    <a:lumOff val="60000"/>
                  </a:schemeClr>
                </a:solidFill>
              </a:rPr>
              <a:t> (Azure Mobile Service or RSS Feed)</a:t>
            </a:r>
            <a:endParaRPr lang="en-US" sz="2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509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a:t>
            </a:r>
            <a:r>
              <a:rPr lang="en-US" dirty="0" err="1" smtClean="0"/>
              <a:t>AppSetting.cs</a:t>
            </a:r>
            <a:r>
              <a:rPr lang="en-US" dirty="0" smtClean="0"/>
              <a:t/>
            </a:r>
            <a:br>
              <a:rPr lang="en-US" dirty="0" smtClean="0"/>
            </a:br>
            <a:r>
              <a:rPr lang="en-US" dirty="0" smtClean="0"/>
              <a:t>(located in </a:t>
            </a:r>
            <a:r>
              <a:rPr lang="en-US" dirty="0" err="1" smtClean="0"/>
              <a:t>XPlatformCloudKit.PCL</a:t>
            </a:r>
            <a:r>
              <a:rPr lang="en-US" dirty="0" smtClean="0"/>
              <a:t>)</a:t>
            </a:r>
            <a:endParaRPr lang="en-US" dirty="0"/>
          </a:p>
        </p:txBody>
      </p:sp>
      <p:sp>
        <p:nvSpPr>
          <p:cNvPr id="3" name="Content Placeholder 2"/>
          <p:cNvSpPr>
            <a:spLocks noGrp="1"/>
          </p:cNvSpPr>
          <p:nvPr>
            <p:ph idx="1"/>
          </p:nvPr>
        </p:nvSpPr>
        <p:spPr>
          <a:xfrm>
            <a:off x="1705983" y="3952740"/>
            <a:ext cx="10018713" cy="3124201"/>
          </a:xfrm>
        </p:spPr>
        <p:txBody>
          <a:bodyPr/>
          <a:lstStyle/>
          <a:p>
            <a:r>
              <a:rPr lang="en-US" dirty="0" smtClean="0"/>
              <a:t>Here you can edit your app display name, time to cache retrieved data, theme to use for Windows 8, privacy policy </a:t>
            </a:r>
            <a:r>
              <a:rPr lang="en-US" dirty="0" err="1" smtClean="0"/>
              <a:t>url</a:t>
            </a:r>
            <a:r>
              <a:rPr lang="en-US" dirty="0" smtClean="0"/>
              <a:t>, and more.  This is the single point of configuration to make the app your own!</a:t>
            </a:r>
            <a:endParaRPr lang="en-US" dirty="0"/>
          </a:p>
        </p:txBody>
      </p:sp>
      <p:pic>
        <p:nvPicPr>
          <p:cNvPr id="4" name="Picture 3"/>
          <p:cNvPicPr>
            <a:picLocks noChangeAspect="1"/>
          </p:cNvPicPr>
          <p:nvPr/>
        </p:nvPicPr>
        <p:blipFill>
          <a:blip r:embed="rId2"/>
          <a:stretch>
            <a:fillRect/>
          </a:stretch>
        </p:blipFill>
        <p:spPr>
          <a:xfrm>
            <a:off x="3178636" y="1890879"/>
            <a:ext cx="6808296" cy="2892884"/>
          </a:xfrm>
          <a:prstGeom prst="rect">
            <a:avLst/>
          </a:prstGeom>
        </p:spPr>
      </p:pic>
    </p:spTree>
    <p:extLst>
      <p:ext uri="{BB962C8B-B14F-4D97-AF65-F5344CB8AC3E}">
        <p14:creationId xmlns:p14="http://schemas.microsoft.com/office/powerpoint/2010/main" val="2967406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Windows 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a:t>
            </a:r>
            <a:r>
              <a:rPr lang="en-US" dirty="0" err="1" smtClean="0"/>
              <a:t>Package.Appxmanifest</a:t>
            </a:r>
            <a:r>
              <a:rPr lang="en-US" dirty="0" smtClean="0"/>
              <a:t> in the root of the XPlatformCloudKit.Win8 project.</a:t>
            </a:r>
          </a:p>
          <a:p>
            <a:r>
              <a:rPr lang="en-US" dirty="0" smtClean="0"/>
              <a:t>Here you can edit your app name, description, and set the tile sizes you wish to use and the default image to display on them.</a:t>
            </a:r>
            <a:endParaRPr lang="en-US" dirty="0"/>
          </a:p>
        </p:txBody>
      </p:sp>
      <p:pic>
        <p:nvPicPr>
          <p:cNvPr id="5" name="Picture 4"/>
          <p:cNvPicPr>
            <a:picLocks noChangeAspect="1"/>
          </p:cNvPicPr>
          <p:nvPr/>
        </p:nvPicPr>
        <p:blipFill>
          <a:blip r:embed="rId2"/>
          <a:stretch>
            <a:fillRect/>
          </a:stretch>
        </p:blipFill>
        <p:spPr>
          <a:xfrm>
            <a:off x="3340892" y="1768265"/>
            <a:ext cx="6301872" cy="2630120"/>
          </a:xfrm>
          <a:prstGeom prst="rect">
            <a:avLst/>
          </a:prstGeom>
        </p:spPr>
      </p:pic>
    </p:spTree>
    <p:extLst>
      <p:ext uri="{BB962C8B-B14F-4D97-AF65-F5344CB8AC3E}">
        <p14:creationId xmlns:p14="http://schemas.microsoft.com/office/powerpoint/2010/main" val="650216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22" y="0"/>
            <a:ext cx="11516878" cy="1752599"/>
          </a:xfrm>
        </p:spPr>
        <p:txBody>
          <a:bodyPr/>
          <a:lstStyle/>
          <a:p>
            <a:r>
              <a:rPr lang="en-US" dirty="0" smtClean="0"/>
              <a:t>Further Customization – WP8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WMAppManifest.xml in the “Properties” folder of the XPlatformCloudKit.Phone8 project.</a:t>
            </a:r>
          </a:p>
          <a:p>
            <a:r>
              <a:rPr lang="en-US" dirty="0" smtClean="0"/>
              <a:t>Here you can edit your app name, description, and set the tile sizes you wish to use and the default image to display on them.</a:t>
            </a:r>
            <a:endParaRPr lang="en-US" dirty="0"/>
          </a:p>
        </p:txBody>
      </p:sp>
      <p:pic>
        <p:nvPicPr>
          <p:cNvPr id="4" name="Picture 3"/>
          <p:cNvPicPr>
            <a:picLocks noChangeAspect="1"/>
          </p:cNvPicPr>
          <p:nvPr/>
        </p:nvPicPr>
        <p:blipFill>
          <a:blip r:embed="rId2"/>
          <a:stretch>
            <a:fillRect/>
          </a:stretch>
        </p:blipFill>
        <p:spPr>
          <a:xfrm>
            <a:off x="3650529" y="1265401"/>
            <a:ext cx="5566064" cy="3163188"/>
          </a:xfrm>
          <a:prstGeom prst="rect">
            <a:avLst/>
          </a:prstGeom>
        </p:spPr>
      </p:pic>
    </p:spTree>
    <p:extLst>
      <p:ext uri="{BB962C8B-B14F-4D97-AF65-F5344CB8AC3E}">
        <p14:creationId xmlns:p14="http://schemas.microsoft.com/office/powerpoint/2010/main" val="3061018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947" y="119051"/>
            <a:ext cx="10018713" cy="1433847"/>
          </a:xfrm>
        </p:spPr>
        <p:txBody>
          <a:bodyPr/>
          <a:lstStyle/>
          <a:p>
            <a:r>
              <a:rPr lang="en-US" dirty="0" smtClean="0"/>
              <a:t>Capturing Screenshots – WP*</a:t>
            </a:r>
            <a:endParaRPr lang="en-US" dirty="0"/>
          </a:p>
        </p:txBody>
      </p:sp>
      <p:sp>
        <p:nvSpPr>
          <p:cNvPr id="3" name="Content Placeholder 2"/>
          <p:cNvSpPr>
            <a:spLocks noGrp="1"/>
          </p:cNvSpPr>
          <p:nvPr>
            <p:ph idx="1"/>
          </p:nvPr>
        </p:nvSpPr>
        <p:spPr>
          <a:xfrm>
            <a:off x="1767645" y="0"/>
            <a:ext cx="10018713" cy="4606344"/>
          </a:xfrm>
        </p:spPr>
        <p:txBody>
          <a:bodyPr/>
          <a:lstStyle/>
          <a:p>
            <a:pPr marL="0" indent="0">
              <a:buNone/>
            </a:pPr>
            <a:endParaRPr lang="en-US" dirty="0" smtClean="0"/>
          </a:p>
          <a:p>
            <a:pPr marL="0" indent="0">
              <a:buNone/>
            </a:pPr>
            <a:r>
              <a:rPr lang="en-US" dirty="0" smtClean="0"/>
              <a:t>Make sure you are deploying to the WXGA emulator </a:t>
            </a:r>
          </a:p>
          <a:p>
            <a:pPr marL="0" indent="0">
              <a:buNone/>
            </a:pPr>
            <a:r>
              <a:rPr lang="en-US" dirty="0" smtClean="0">
                <a:solidFill>
                  <a:srgbClr val="FF0000"/>
                </a:solidFill>
              </a:rPr>
              <a:t>DO NOT CAPTURE IMAGES WITH DEBUGGING ENABLED</a:t>
            </a:r>
          </a:p>
          <a:p>
            <a:pPr marL="0" indent="0">
              <a:buNone/>
            </a:pPr>
            <a:r>
              <a:rPr lang="en-US" dirty="0" smtClean="0">
                <a:solidFill>
                  <a:srgbClr val="FF0000"/>
                </a:solidFill>
              </a:rPr>
              <a:t>The Marketplace will immediately fail your app </a:t>
            </a:r>
          </a:p>
          <a:p>
            <a:pPr marL="0" indent="0">
              <a:buNone/>
            </a:pPr>
            <a:r>
              <a:rPr lang="en-US" dirty="0" smtClean="0"/>
              <a:t>To </a:t>
            </a:r>
            <a:r>
              <a:rPr lang="en-US" dirty="0"/>
              <a:t>capture screenshots </a:t>
            </a:r>
            <a:r>
              <a:rPr lang="en-US" dirty="0" smtClean="0"/>
              <a:t>:</a:t>
            </a:r>
          </a:p>
          <a:p>
            <a:pPr marL="0" indent="0">
              <a:buNone/>
            </a:pPr>
            <a:r>
              <a:rPr lang="en-US" dirty="0" smtClean="0"/>
              <a:t>click </a:t>
            </a:r>
            <a:r>
              <a:rPr lang="en-US" dirty="0"/>
              <a:t>the double arrows (&gt;&gt;) in the emulator -&gt; Screenshot -&gt; Capture -&gt; Save</a:t>
            </a:r>
          </a:p>
        </p:txBody>
      </p:sp>
      <p:pic>
        <p:nvPicPr>
          <p:cNvPr id="4" name="Picture 3"/>
          <p:cNvPicPr>
            <a:picLocks noChangeAspect="1"/>
          </p:cNvPicPr>
          <p:nvPr/>
        </p:nvPicPr>
        <p:blipFill>
          <a:blip r:embed="rId2"/>
          <a:stretch>
            <a:fillRect/>
          </a:stretch>
        </p:blipFill>
        <p:spPr>
          <a:xfrm>
            <a:off x="3943309" y="3940411"/>
            <a:ext cx="5175246" cy="2917589"/>
          </a:xfrm>
          <a:prstGeom prst="rect">
            <a:avLst/>
          </a:prstGeom>
        </p:spPr>
      </p:pic>
    </p:spTree>
    <p:extLst>
      <p:ext uri="{BB962C8B-B14F-4D97-AF65-F5344CB8AC3E}">
        <p14:creationId xmlns:p14="http://schemas.microsoft.com/office/powerpoint/2010/main" val="2453063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27" y="337836"/>
            <a:ext cx="10018713" cy="1752599"/>
          </a:xfrm>
        </p:spPr>
        <p:txBody>
          <a:bodyPr/>
          <a:lstStyle/>
          <a:p>
            <a:r>
              <a:rPr lang="en-US" dirty="0" smtClean="0"/>
              <a:t>Need a store account?</a:t>
            </a:r>
            <a:endParaRPr lang="en-US" dirty="0"/>
          </a:p>
        </p:txBody>
      </p:sp>
      <p:sp>
        <p:nvSpPr>
          <p:cNvPr id="3" name="Content Placeholder 2"/>
          <p:cNvSpPr>
            <a:spLocks noGrp="1"/>
          </p:cNvSpPr>
          <p:nvPr>
            <p:ph idx="1"/>
          </p:nvPr>
        </p:nvSpPr>
        <p:spPr>
          <a:xfrm>
            <a:off x="1484310" y="3246548"/>
            <a:ext cx="10018713" cy="3124201"/>
          </a:xfrm>
        </p:spPr>
        <p:txBody>
          <a:bodyPr/>
          <a:lstStyle/>
          <a:p>
            <a:pPr marL="0" indent="0">
              <a:buNone/>
            </a:pPr>
            <a:r>
              <a:rPr lang="en-US" dirty="0" smtClean="0"/>
              <a:t>Good news if you are student!  Jared Bienz has written up an article explaining how to get free access to the Windows Phone and Windows 8 store at his blog:</a:t>
            </a:r>
          </a:p>
          <a:p>
            <a:pPr marL="0" indent="0">
              <a:buNone/>
            </a:pPr>
            <a:endParaRPr lang="en-US" dirty="0"/>
          </a:p>
          <a:p>
            <a:pPr marL="0" indent="0">
              <a:buNone/>
            </a:pPr>
            <a:r>
              <a:rPr lang="en-US" dirty="0">
                <a:hlinkClick r:id="rId2"/>
              </a:rPr>
              <a:t>http://jaredbienz.wordpress.com/2013/02/05/student-store-accounts-free</a:t>
            </a:r>
            <a:r>
              <a:rPr lang="en-US" dirty="0" smtClean="0">
                <a:hlinkClick r:id="rId2"/>
              </a:rPr>
              <a:t>/</a:t>
            </a:r>
            <a:endParaRPr lang="en-US" dirty="0"/>
          </a:p>
          <a:p>
            <a:pPr marL="0" indent="0">
              <a:buNone/>
            </a:pPr>
            <a:r>
              <a:rPr lang="en-US" dirty="0" smtClean="0"/>
              <a:t>Once you are set up, we can get started with development!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066" y="672687"/>
            <a:ext cx="2249644" cy="2249644"/>
          </a:xfrm>
          <a:prstGeom prst="rect">
            <a:avLst/>
          </a:prstGeom>
        </p:spPr>
      </p:pic>
    </p:spTree>
    <p:extLst>
      <p:ext uri="{BB962C8B-B14F-4D97-AF65-F5344CB8AC3E}">
        <p14:creationId xmlns:p14="http://schemas.microsoft.com/office/powerpoint/2010/main" val="14749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826" y="119051"/>
            <a:ext cx="10018713" cy="1433847"/>
          </a:xfrm>
        </p:spPr>
        <p:txBody>
          <a:bodyPr/>
          <a:lstStyle/>
          <a:p>
            <a:r>
              <a:rPr lang="en-US" dirty="0" smtClean="0"/>
              <a:t>Capturing Screenshots – Windows 8</a:t>
            </a:r>
            <a:endParaRPr lang="en-US" dirty="0"/>
          </a:p>
        </p:txBody>
      </p:sp>
      <p:sp>
        <p:nvSpPr>
          <p:cNvPr id="3" name="Content Placeholder 2"/>
          <p:cNvSpPr>
            <a:spLocks noGrp="1"/>
          </p:cNvSpPr>
          <p:nvPr>
            <p:ph idx="1"/>
          </p:nvPr>
        </p:nvSpPr>
        <p:spPr>
          <a:xfrm>
            <a:off x="1692562" y="1041042"/>
            <a:ext cx="10018713" cy="4606344"/>
          </a:xfrm>
        </p:spPr>
        <p:txBody>
          <a:bodyPr>
            <a:normAutofit lnSpcReduction="10000"/>
          </a:bodyPr>
          <a:lstStyle/>
          <a:p>
            <a:pPr marL="0" indent="0">
              <a:buNone/>
            </a:pPr>
            <a:endParaRPr lang="en-US" dirty="0" smtClean="0"/>
          </a:p>
          <a:p>
            <a:pPr marL="0" indent="0">
              <a:buNone/>
            </a:pPr>
            <a:r>
              <a:rPr lang="en-US" dirty="0" smtClean="0"/>
              <a:t>You may use the Print Screen button on your keyboard to capture screenshots (which must be saved as a .</a:t>
            </a:r>
            <a:r>
              <a:rPr lang="en-US" dirty="0" err="1" smtClean="0"/>
              <a:t>png</a:t>
            </a:r>
            <a:r>
              <a:rPr lang="en-US" dirty="0" smtClean="0"/>
              <a:t>) if and only if you are running in a resolution of 1366 x 768.</a:t>
            </a:r>
          </a:p>
          <a:p>
            <a:pPr marL="0" indent="0">
              <a:buNone/>
            </a:pPr>
            <a:endParaRPr lang="en-US" dirty="0"/>
          </a:p>
          <a:p>
            <a:pPr marL="0" indent="0">
              <a:buNone/>
            </a:pPr>
            <a:r>
              <a:rPr lang="en-US" dirty="0" smtClean="0"/>
              <a:t>If not, you will want to deploy your app to the Simulator</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Then follow the </a:t>
            </a:r>
            <a:r>
              <a:rPr lang="en-US" dirty="0" smtClean="0">
                <a:hlinkClick r:id="rId2"/>
              </a:rPr>
              <a:t>Guide to taking screenshots with Win8 Simulator</a:t>
            </a:r>
            <a:endParaRPr lang="en-US" dirty="0"/>
          </a:p>
        </p:txBody>
      </p:sp>
      <p:pic>
        <p:nvPicPr>
          <p:cNvPr id="1026" name="Picture 2" descr="Running in the 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69" y="3728099"/>
            <a:ext cx="1800225"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75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Submit – WP8!</a:t>
            </a:r>
            <a:endParaRPr lang="en-US" dirty="0"/>
          </a:p>
        </p:txBody>
      </p:sp>
      <p:sp>
        <p:nvSpPr>
          <p:cNvPr id="3" name="Content Placeholder 2"/>
          <p:cNvSpPr>
            <a:spLocks noGrp="1"/>
          </p:cNvSpPr>
          <p:nvPr>
            <p:ph idx="1"/>
          </p:nvPr>
        </p:nvSpPr>
        <p:spPr>
          <a:xfrm>
            <a:off x="1339263" y="2632075"/>
            <a:ext cx="10018713" cy="4117145"/>
          </a:xfrm>
        </p:spPr>
        <p:txBody>
          <a:bodyPr/>
          <a:lstStyle/>
          <a:p>
            <a:pPr marL="0" indent="0">
              <a:buNone/>
            </a:pPr>
            <a:r>
              <a:rPr lang="en-US" dirty="0" smtClean="0"/>
              <a:t>Take a look at the </a:t>
            </a:r>
            <a:r>
              <a:rPr lang="en-US" dirty="0" smtClean="0">
                <a:hlinkClick r:id="rId2"/>
              </a:rPr>
              <a:t>app submission requirements</a:t>
            </a:r>
            <a:r>
              <a:rPr lang="en-US" dirty="0" smtClean="0"/>
              <a:t>, and make sure you have everything required to submit.</a:t>
            </a:r>
          </a:p>
          <a:p>
            <a:pPr marL="0" indent="0">
              <a:buNone/>
            </a:pPr>
            <a:r>
              <a:rPr lang="en-US" dirty="0" smtClean="0"/>
              <a:t>Next, log </a:t>
            </a:r>
            <a:r>
              <a:rPr lang="en-US" dirty="0"/>
              <a:t>in with your developer account at </a:t>
            </a:r>
            <a:r>
              <a:rPr lang="en-US" dirty="0">
                <a:hlinkClick r:id="rId3"/>
              </a:rPr>
              <a:t>https://dev.windowsphone.com/ </a:t>
            </a:r>
            <a:r>
              <a:rPr lang="en-US" dirty="0"/>
              <a:t>and click ‘Submit App’ then follow the steps online to submit your application</a:t>
            </a:r>
            <a:r>
              <a:rPr lang="en-US" dirty="0" smtClean="0"/>
              <a:t>.</a:t>
            </a:r>
          </a:p>
          <a:p>
            <a:pPr marL="0" indent="0">
              <a:buNone/>
            </a:pPr>
            <a:r>
              <a:rPr lang="en-US" dirty="0" smtClean="0"/>
              <a:t>You will need your .</a:t>
            </a:r>
            <a:r>
              <a:rPr lang="en-US" dirty="0" err="1" smtClean="0"/>
              <a:t>xap</a:t>
            </a:r>
            <a:r>
              <a:rPr lang="en-US" dirty="0" smtClean="0"/>
              <a:t> file, at least one screenshot, and a 300x300 PNG for submission. </a:t>
            </a:r>
            <a:r>
              <a:rPr lang="en-US" dirty="0"/>
              <a:t>The .</a:t>
            </a:r>
            <a:r>
              <a:rPr lang="en-US" dirty="0" err="1"/>
              <a:t>xap</a:t>
            </a:r>
            <a:r>
              <a:rPr lang="en-US" dirty="0"/>
              <a:t> file is automatically created </a:t>
            </a:r>
            <a:r>
              <a:rPr lang="en-US" dirty="0" smtClean="0"/>
              <a:t>when your project is built and</a:t>
            </a:r>
            <a:r>
              <a:rPr lang="en-US" dirty="0"/>
              <a:t> can be found in your projects directory in the bin\Debug or bin\Release folders.</a:t>
            </a:r>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36093413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51" y="685798"/>
            <a:ext cx="10018713" cy="1752599"/>
          </a:xfrm>
        </p:spPr>
        <p:txBody>
          <a:bodyPr/>
          <a:lstStyle/>
          <a:p>
            <a:r>
              <a:rPr lang="en-US" dirty="0" smtClean="0"/>
              <a:t>Ready to Submit – Windows 8!</a:t>
            </a:r>
            <a:endParaRPr lang="en-US" dirty="0"/>
          </a:p>
        </p:txBody>
      </p:sp>
      <p:sp>
        <p:nvSpPr>
          <p:cNvPr id="3" name="Content Placeholder 2"/>
          <p:cNvSpPr>
            <a:spLocks noGrp="1"/>
          </p:cNvSpPr>
          <p:nvPr>
            <p:ph idx="1"/>
          </p:nvPr>
        </p:nvSpPr>
        <p:spPr>
          <a:xfrm>
            <a:off x="1339263" y="2632075"/>
            <a:ext cx="10018713" cy="4117145"/>
          </a:xfrm>
        </p:spPr>
        <p:txBody>
          <a:bodyPr>
            <a:normAutofit/>
          </a:bodyPr>
          <a:lstStyle/>
          <a:p>
            <a:pPr marL="0" indent="0">
              <a:buNone/>
            </a:pPr>
            <a:r>
              <a:rPr lang="en-US" dirty="0"/>
              <a:t>After you have </a:t>
            </a:r>
            <a:r>
              <a:rPr lang="en-US" dirty="0">
                <a:hlinkClick r:id="rId2"/>
              </a:rPr>
              <a:t>reserved your app's name</a:t>
            </a:r>
            <a:r>
              <a:rPr lang="en-US" dirty="0"/>
              <a:t>, </a:t>
            </a:r>
            <a:r>
              <a:rPr lang="en-US" dirty="0">
                <a:hlinkClick r:id="rId3"/>
              </a:rPr>
              <a:t>set up your payout account</a:t>
            </a:r>
            <a:r>
              <a:rPr lang="en-US" dirty="0"/>
              <a:t>, </a:t>
            </a:r>
            <a:r>
              <a:rPr lang="en-US" dirty="0">
                <a:hlinkClick r:id="rId4"/>
              </a:rPr>
              <a:t>built your app's packages</a:t>
            </a:r>
            <a:r>
              <a:rPr lang="en-US" dirty="0"/>
              <a:t>, and </a:t>
            </a:r>
            <a:r>
              <a:rPr lang="en-US" dirty="0">
                <a:hlinkClick r:id="rId5"/>
              </a:rPr>
              <a:t>tested the app with the Windows App Certification Kit</a:t>
            </a:r>
            <a:r>
              <a:rPr lang="en-US" dirty="0"/>
              <a:t>, you're ready to begin the submission process</a:t>
            </a:r>
            <a:r>
              <a:rPr lang="en-US" dirty="0" smtClean="0"/>
              <a:t>. </a:t>
            </a:r>
          </a:p>
          <a:p>
            <a:pPr marL="0" indent="0">
              <a:buNone/>
            </a:pPr>
            <a:r>
              <a:rPr lang="en-US" dirty="0" smtClean="0"/>
              <a:t>To </a:t>
            </a:r>
            <a:r>
              <a:rPr lang="en-US" dirty="0"/>
              <a:t>submit an app, you'll need to sign in to your Windows Store Dashboard. (You can get there by clicking the "Dashboard" link near the top of any page in the </a:t>
            </a:r>
            <a:r>
              <a:rPr lang="en-US" dirty="0">
                <a:hlinkClick r:id="rId6"/>
              </a:rPr>
              <a:t>Windows Store apps Developer Center</a:t>
            </a:r>
            <a:r>
              <a:rPr lang="en-US" dirty="0"/>
              <a:t>.)</a:t>
            </a:r>
            <a:endParaRPr lang="en-US" dirty="0" smtClean="0"/>
          </a:p>
          <a:p>
            <a:pPr marL="0" indent="0">
              <a:buNone/>
            </a:pPr>
            <a:r>
              <a:rPr lang="en-US" dirty="0" smtClean="0"/>
              <a:t>If you need step-by-step instructions, you can follow this </a:t>
            </a:r>
            <a:r>
              <a:rPr lang="en-US" dirty="0" smtClean="0">
                <a:hlinkClick r:id="rId7"/>
              </a:rPr>
              <a:t>guide to submitting Windows 8 application to the Windows Store.</a:t>
            </a:r>
            <a:endParaRPr lang="en-US" dirty="0" smtClean="0"/>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2789014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yourself, you earned it!</a:t>
            </a:r>
            <a:endParaRPr lang="en-US" dirty="0"/>
          </a:p>
        </p:txBody>
      </p:sp>
      <p:sp>
        <p:nvSpPr>
          <p:cNvPr id="3" name="Content Placeholder 2"/>
          <p:cNvSpPr>
            <a:spLocks noGrp="1"/>
          </p:cNvSpPr>
          <p:nvPr>
            <p:ph idx="1"/>
          </p:nvPr>
        </p:nvSpPr>
        <p:spPr>
          <a:xfrm>
            <a:off x="1484311" y="2438399"/>
            <a:ext cx="10018713" cy="3522786"/>
          </a:xfrm>
        </p:spPr>
        <p:txBody>
          <a:bodyPr/>
          <a:lstStyle/>
          <a:p>
            <a:pPr marL="0" indent="0">
              <a:buNone/>
            </a:pPr>
            <a:r>
              <a:rPr lang="en-US" dirty="0" smtClean="0"/>
              <a:t>If </a:t>
            </a:r>
            <a:r>
              <a:rPr lang="en-US" dirty="0"/>
              <a:t>you successfully publish 3 apps, contact </a:t>
            </a:r>
            <a:r>
              <a:rPr lang="en-US" dirty="0">
                <a:hlinkClick r:id="rId2"/>
              </a:rPr>
              <a:t>pdecarlo@microsoft.com</a:t>
            </a:r>
            <a:r>
              <a:rPr lang="en-US" dirty="0"/>
              <a:t> with the published store links and inquire about receiving a free Windows Phone</a:t>
            </a:r>
            <a:r>
              <a:rPr lang="en-US" dirty="0" smtClean="0"/>
              <a:t>!</a:t>
            </a:r>
            <a:r>
              <a:rPr lang="en-US" dirty="0"/>
              <a:t> </a:t>
            </a:r>
            <a:endParaRPr lang="en-US" dirty="0" smtClean="0"/>
          </a:p>
          <a:p>
            <a:pPr marL="0" indent="0">
              <a:buNone/>
            </a:pPr>
            <a:r>
              <a:rPr lang="en-US" dirty="0" smtClean="0"/>
              <a:t>*Offer limited to the first 100 respondents / U.S. residents only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480" y="2111912"/>
            <a:ext cx="1186374" cy="1186374"/>
          </a:xfrm>
          <a:prstGeom prst="rect">
            <a:avLst/>
          </a:prstGeom>
        </p:spPr>
      </p:pic>
    </p:spTree>
    <p:extLst>
      <p:ext uri="{BB962C8B-B14F-4D97-AF65-F5344CB8AC3E}">
        <p14:creationId xmlns:p14="http://schemas.microsoft.com/office/powerpoint/2010/main" val="2754927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Help and Assistance</a:t>
            </a:r>
            <a:endParaRPr lang="en-US" dirty="0"/>
          </a:p>
        </p:txBody>
      </p:sp>
      <p:sp>
        <p:nvSpPr>
          <p:cNvPr id="3" name="Content Placeholder 2"/>
          <p:cNvSpPr>
            <a:spLocks noGrp="1"/>
          </p:cNvSpPr>
          <p:nvPr>
            <p:ph idx="1"/>
          </p:nvPr>
        </p:nvSpPr>
        <p:spPr/>
        <p:txBody>
          <a:bodyPr/>
          <a:lstStyle/>
          <a:p>
            <a:pPr marL="0" indent="0">
              <a:buNone/>
            </a:pPr>
            <a:r>
              <a:rPr lang="en-US" dirty="0" smtClean="0"/>
              <a:t>If you are having trouble with any portion of this lab, please contact Paul DeCarlo at </a:t>
            </a:r>
            <a:r>
              <a:rPr lang="en-US" dirty="0" smtClean="0">
                <a:hlinkClick r:id="rId2"/>
              </a:rPr>
              <a:t>pdecarlo@microsoft.com</a:t>
            </a:r>
            <a:r>
              <a:rPr lang="en-US" dirty="0" smtClean="0"/>
              <a:t> and I will do my best to help get your application coded, tested, and submitted to the Windows marketplace!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82" y="1997613"/>
            <a:ext cx="1521168" cy="1546395"/>
          </a:xfrm>
          <a:prstGeom prst="rect">
            <a:avLst/>
          </a:prstGeom>
        </p:spPr>
      </p:pic>
    </p:spTree>
    <p:extLst>
      <p:ext uri="{BB962C8B-B14F-4D97-AF65-F5344CB8AC3E}">
        <p14:creationId xmlns:p14="http://schemas.microsoft.com/office/powerpoint/2010/main" val="283404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On Your Own Device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Software Requirements</a:t>
            </a:r>
            <a:r>
              <a:rPr lang="en-US" dirty="0" smtClean="0"/>
              <a:t>:</a:t>
            </a:r>
          </a:p>
          <a:p>
            <a:r>
              <a:rPr lang="en-US" dirty="0" smtClean="0"/>
              <a:t>64-Bit Windows 8 Pro OS (available free to students through Dreamspark.com)</a:t>
            </a:r>
          </a:p>
          <a:p>
            <a:r>
              <a:rPr lang="en-US" dirty="0"/>
              <a:t>Visual Studio 2012 </a:t>
            </a:r>
            <a:r>
              <a:rPr lang="en-US" dirty="0" smtClean="0"/>
              <a:t>(Professional or above) – </a:t>
            </a:r>
            <a:r>
              <a:rPr lang="en-US" dirty="0" err="1" smtClean="0">
                <a:hlinkClick r:id="rId2"/>
              </a:rPr>
              <a:t>Dreamspark</a:t>
            </a:r>
            <a:r>
              <a:rPr lang="en-US" dirty="0" smtClean="0">
                <a:hlinkClick r:id="rId2"/>
              </a:rPr>
              <a:t> Link</a:t>
            </a:r>
            <a:r>
              <a:rPr lang="en-US" dirty="0" smtClean="0"/>
              <a:t> or </a:t>
            </a:r>
            <a:r>
              <a:rPr lang="en-US" dirty="0" smtClean="0">
                <a:hlinkClick r:id="rId3"/>
              </a:rPr>
              <a:t>90 Day Trial</a:t>
            </a:r>
            <a:endParaRPr lang="en-US" dirty="0" smtClean="0"/>
          </a:p>
          <a:p>
            <a:r>
              <a:rPr lang="en-US" dirty="0" smtClean="0">
                <a:hlinkClick r:id="rId4"/>
              </a:rPr>
              <a:t>Windows Phone 8 SDK </a:t>
            </a:r>
            <a:r>
              <a:rPr lang="en-US" dirty="0" smtClean="0"/>
              <a:t>(if you wish to build WP8 project)</a:t>
            </a:r>
          </a:p>
          <a:p>
            <a:endParaRPr lang="en-US" dirty="0"/>
          </a:p>
          <a:p>
            <a:pPr marL="0" indent="0">
              <a:buNone/>
            </a:pPr>
            <a:r>
              <a:rPr lang="en-US" u="sng" dirty="0" smtClean="0"/>
              <a:t>Hardware Requirements</a:t>
            </a:r>
            <a:r>
              <a:rPr lang="en-US" dirty="0" smtClean="0"/>
              <a:t>:</a:t>
            </a:r>
          </a:p>
          <a:p>
            <a:r>
              <a:rPr lang="en-US" u="sng" dirty="0" smtClean="0">
                <a:hlinkClick r:id="rId5"/>
              </a:rPr>
              <a:t>Full </a:t>
            </a:r>
            <a:r>
              <a:rPr lang="en-US" dirty="0" smtClean="0">
                <a:hlinkClick r:id="rId5"/>
              </a:rPr>
              <a:t>List</a:t>
            </a:r>
            <a:r>
              <a:rPr lang="en-US" dirty="0" smtClean="0"/>
              <a:t> – BIOS support for SLAT, DEP, and Hardware Assisted Virtualization</a:t>
            </a:r>
            <a:endParaRPr lang="en-US" u="sng" dirty="0" smtClean="0"/>
          </a:p>
          <a:p>
            <a:pPr marL="0" indent="0">
              <a:buNone/>
            </a:pPr>
            <a:endParaRPr lang="en-US" u="sng" dirty="0" smtClean="0"/>
          </a:p>
          <a:p>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069" y="3751500"/>
            <a:ext cx="1368728" cy="955198"/>
          </a:xfrm>
          <a:prstGeom prst="rect">
            <a:avLst/>
          </a:prstGeom>
        </p:spPr>
      </p:pic>
    </p:spTree>
    <p:extLst>
      <p:ext uri="{BB962C8B-B14F-4D97-AF65-F5344CB8AC3E}">
        <p14:creationId xmlns:p14="http://schemas.microsoft.com/office/powerpoint/2010/main" val="75001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CloudShare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you do not meet the requirements in the previous slide, you can use a free trial of the </a:t>
            </a:r>
            <a:r>
              <a:rPr lang="en-US" dirty="0" err="1" smtClean="0"/>
              <a:t>CloudShare</a:t>
            </a:r>
            <a:r>
              <a:rPr lang="en-US" dirty="0" smtClean="0"/>
              <a:t> service to create a virtual environment with all of the Software Requirements Pre-Installed and satisfactory Hardware Requirements.  Be aware that this service will only be available to you for 7 days per registration. Just follow the 10 minute lab in the link below and you will be all set!  Do not forget to save your work to a local device regularly!</a:t>
            </a:r>
          </a:p>
          <a:p>
            <a:pPr marL="0" indent="0">
              <a:buNone/>
            </a:pPr>
            <a:endParaRPr lang="en-US" dirty="0"/>
          </a:p>
          <a:p>
            <a:pPr marL="0" indent="0">
              <a:buNone/>
            </a:pPr>
            <a:r>
              <a:rPr lang="en-US" dirty="0" smtClean="0">
                <a:hlinkClick r:id="rId2"/>
              </a:rPr>
              <a:t>Get Started With </a:t>
            </a:r>
            <a:r>
              <a:rPr lang="en-US" dirty="0" err="1" smtClean="0">
                <a:hlinkClick r:id="rId2"/>
              </a:rPr>
              <a:t>CloudShare</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60" y="4727000"/>
            <a:ext cx="1952989" cy="1292800"/>
          </a:xfrm>
          <a:prstGeom prst="rect">
            <a:avLst/>
          </a:prstGeom>
          <a:noFill/>
        </p:spPr>
      </p:pic>
    </p:spTree>
    <p:extLst>
      <p:ext uri="{BB962C8B-B14F-4D97-AF65-F5344CB8AC3E}">
        <p14:creationId xmlns:p14="http://schemas.microsoft.com/office/powerpoint/2010/main" val="27167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59173"/>
            <a:ext cx="10018713" cy="1752599"/>
          </a:xfrm>
        </p:spPr>
        <p:txBody>
          <a:bodyPr/>
          <a:lstStyle/>
          <a:p>
            <a:r>
              <a:rPr lang="en-US" dirty="0" smtClean="0"/>
              <a:t>Note on included Android Project</a:t>
            </a:r>
            <a:endParaRPr lang="en-US" dirty="0"/>
          </a:p>
        </p:txBody>
      </p:sp>
      <p:sp>
        <p:nvSpPr>
          <p:cNvPr id="3" name="Content Placeholder 2"/>
          <p:cNvSpPr>
            <a:spLocks noGrp="1"/>
          </p:cNvSpPr>
          <p:nvPr>
            <p:ph idx="1"/>
          </p:nvPr>
        </p:nvSpPr>
        <p:spPr>
          <a:xfrm>
            <a:off x="1484311" y="3027607"/>
            <a:ext cx="10018713" cy="3124201"/>
          </a:xfrm>
        </p:spPr>
        <p:txBody>
          <a:bodyPr>
            <a:normAutofit/>
          </a:bodyPr>
          <a:lstStyle/>
          <a:p>
            <a:r>
              <a:rPr lang="en-US" dirty="0" err="1" smtClean="0"/>
              <a:t>Xamarin</a:t>
            </a:r>
            <a:r>
              <a:rPr lang="en-US" dirty="0" smtClean="0"/>
              <a:t> is  a tool that allows you to write cross-platforms applications </a:t>
            </a:r>
            <a:r>
              <a:rPr lang="en-US" dirty="0"/>
              <a:t>in C# and call </a:t>
            </a:r>
            <a:r>
              <a:rPr lang="en-US" dirty="0" smtClean="0"/>
              <a:t>native </a:t>
            </a:r>
            <a:r>
              <a:rPr lang="en-US" dirty="0"/>
              <a:t>platform APIs directly from C#. The </a:t>
            </a:r>
            <a:r>
              <a:rPr lang="en-US" dirty="0" err="1"/>
              <a:t>Xamarin</a:t>
            </a:r>
            <a:r>
              <a:rPr lang="en-US" dirty="0"/>
              <a:t> compiler bundles the .NET runtime and outputs a native ARM executable, packaged as an </a:t>
            </a:r>
            <a:r>
              <a:rPr lang="en-US" dirty="0" err="1"/>
              <a:t>iOS</a:t>
            </a:r>
            <a:r>
              <a:rPr lang="en-US" dirty="0"/>
              <a:t> or Android app.</a:t>
            </a:r>
            <a:endParaRPr lang="en-US" dirty="0" smtClean="0"/>
          </a:p>
          <a:p>
            <a:r>
              <a:rPr lang="en-US" dirty="0" smtClean="0"/>
              <a:t>The </a:t>
            </a:r>
            <a:r>
              <a:rPr lang="en-US" dirty="0" err="1" smtClean="0"/>
              <a:t>XPlatformCloudKit</a:t>
            </a:r>
            <a:r>
              <a:rPr lang="en-US" dirty="0" smtClean="0"/>
              <a:t> solution includes a </a:t>
            </a:r>
            <a:r>
              <a:rPr lang="en-US" dirty="0" err="1" smtClean="0"/>
              <a:t>Xamarin</a:t>
            </a:r>
            <a:r>
              <a:rPr lang="en-US" dirty="0" smtClean="0"/>
              <a:t> Android project.  In order to build this application in Visual Studio requires a </a:t>
            </a:r>
            <a:r>
              <a:rPr lang="en-US" dirty="0" err="1" smtClean="0"/>
              <a:t>Xamarin</a:t>
            </a:r>
            <a:r>
              <a:rPr lang="en-US" dirty="0" smtClean="0"/>
              <a:t> business license available @ </a:t>
            </a:r>
            <a:r>
              <a:rPr lang="en-US" dirty="0">
                <a:hlinkClick r:id="rId2"/>
              </a:rPr>
              <a:t>https://store.xamarin.com</a:t>
            </a:r>
            <a:r>
              <a:rPr lang="en-US" dirty="0" smtClean="0">
                <a:hlinkClick r:id="rId2"/>
              </a:rPr>
              <a:t>/</a:t>
            </a:r>
            <a:endParaRPr lang="en-US" dirty="0" smtClean="0"/>
          </a:p>
        </p:txBody>
      </p:sp>
      <p:pic>
        <p:nvPicPr>
          <p:cNvPr id="4" name="Picture 3"/>
          <p:cNvPicPr>
            <a:picLocks noChangeAspect="1"/>
          </p:cNvPicPr>
          <p:nvPr/>
        </p:nvPicPr>
        <p:blipFill>
          <a:blip r:embed="rId3"/>
          <a:stretch>
            <a:fillRect/>
          </a:stretch>
        </p:blipFill>
        <p:spPr>
          <a:xfrm>
            <a:off x="2544152" y="328959"/>
            <a:ext cx="385762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618" y="286554"/>
            <a:ext cx="1827886" cy="1827886"/>
          </a:xfrm>
          <a:prstGeom prst="rect">
            <a:avLst/>
          </a:prstGeom>
        </p:spPr>
      </p:pic>
      <p:sp>
        <p:nvSpPr>
          <p:cNvPr id="6" name="TextBox 5"/>
          <p:cNvSpPr txBox="1"/>
          <p:nvPr/>
        </p:nvSpPr>
        <p:spPr>
          <a:xfrm>
            <a:off x="3026535" y="6151808"/>
            <a:ext cx="7753082" cy="646331"/>
          </a:xfrm>
          <a:prstGeom prst="rect">
            <a:avLst/>
          </a:prstGeom>
          <a:noFill/>
        </p:spPr>
        <p:txBody>
          <a:bodyPr wrap="square" rtlCol="0">
            <a:spAutoFit/>
          </a:bodyPr>
          <a:lstStyle/>
          <a:p>
            <a:r>
              <a:rPr lang="en-US" dirty="0" smtClean="0"/>
              <a:t>You may proceed without installing </a:t>
            </a:r>
            <a:r>
              <a:rPr lang="en-US" dirty="0" err="1" smtClean="0"/>
              <a:t>Xamarin</a:t>
            </a:r>
            <a:r>
              <a:rPr lang="en-US" dirty="0" smtClean="0"/>
              <a:t>, Visual Studio will warn with a dialog explaining that it can not open the project and ignore it.</a:t>
            </a:r>
            <a:endParaRPr lang="en-US" dirty="0"/>
          </a:p>
        </p:txBody>
      </p:sp>
    </p:spTree>
    <p:extLst>
      <p:ext uri="{BB962C8B-B14F-4D97-AF65-F5344CB8AC3E}">
        <p14:creationId xmlns:p14="http://schemas.microsoft.com/office/powerpoint/2010/main" val="11271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2" y="29613"/>
            <a:ext cx="10018713" cy="1752599"/>
          </a:xfrm>
        </p:spPr>
        <p:txBody>
          <a:bodyPr/>
          <a:lstStyle/>
          <a:p>
            <a:r>
              <a:rPr lang="en-US" dirty="0" smtClean="0"/>
              <a:t>Azure Mobile Services</a:t>
            </a:r>
            <a:endParaRPr lang="en-US" dirty="0"/>
          </a:p>
        </p:txBody>
      </p:sp>
      <p:pic>
        <p:nvPicPr>
          <p:cNvPr id="4" name="Content Placeholder 3"/>
          <p:cNvPicPr>
            <a:picLocks noGrp="1" noChangeAspect="1"/>
          </p:cNvPicPr>
          <p:nvPr>
            <p:ph idx="1"/>
          </p:nvPr>
        </p:nvPicPr>
        <p:blipFill>
          <a:blip r:embed="rId2"/>
          <a:stretch>
            <a:fillRect/>
          </a:stretch>
        </p:blipFill>
        <p:spPr>
          <a:xfrm>
            <a:off x="3317072" y="2712207"/>
            <a:ext cx="6353175" cy="3038475"/>
          </a:xfrm>
          <a:prstGeom prst="rect">
            <a:avLst/>
          </a:prstGeom>
        </p:spPr>
      </p:pic>
      <p:sp>
        <p:nvSpPr>
          <p:cNvPr id="5" name="TextBox 4"/>
          <p:cNvSpPr txBox="1"/>
          <p:nvPr/>
        </p:nvSpPr>
        <p:spPr>
          <a:xfrm>
            <a:off x="3806962" y="5858073"/>
            <a:ext cx="5373394" cy="369332"/>
          </a:xfrm>
          <a:prstGeom prst="rect">
            <a:avLst/>
          </a:prstGeom>
          <a:noFill/>
        </p:spPr>
        <p:txBody>
          <a:bodyPr wrap="none" rtlCol="0">
            <a:spAutoFit/>
          </a:bodyPr>
          <a:lstStyle/>
          <a:p>
            <a:r>
              <a:rPr lang="en-US" dirty="0">
                <a:hlinkClick r:id="rId3"/>
              </a:rPr>
              <a:t>http://www.windowsazure.com/en-us/develop/mobile/</a:t>
            </a:r>
            <a:endParaRPr lang="en-US" dirty="0"/>
          </a:p>
        </p:txBody>
      </p:sp>
      <p:pic>
        <p:nvPicPr>
          <p:cNvPr id="6" name="Picture 5"/>
          <p:cNvPicPr>
            <a:picLocks noChangeAspect="1"/>
          </p:cNvPicPr>
          <p:nvPr/>
        </p:nvPicPr>
        <p:blipFill>
          <a:blip r:embed="rId4"/>
          <a:stretch>
            <a:fillRect/>
          </a:stretch>
        </p:blipFill>
        <p:spPr>
          <a:xfrm>
            <a:off x="3317072" y="1302507"/>
            <a:ext cx="6353175" cy="1409700"/>
          </a:xfrm>
          <a:prstGeom prst="rect">
            <a:avLst/>
          </a:prstGeom>
        </p:spPr>
      </p:pic>
    </p:spTree>
    <p:extLst>
      <p:ext uri="{BB962C8B-B14F-4D97-AF65-F5344CB8AC3E}">
        <p14:creationId xmlns:p14="http://schemas.microsoft.com/office/powerpoint/2010/main" val="342034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Trial Windows Azure Account</a:t>
            </a:r>
            <a:endParaRPr lang="en-US" dirty="0"/>
          </a:p>
        </p:txBody>
      </p:sp>
      <p:pic>
        <p:nvPicPr>
          <p:cNvPr id="4" name="Content Placeholder 3"/>
          <p:cNvPicPr>
            <a:picLocks noGrp="1" noChangeAspect="1"/>
          </p:cNvPicPr>
          <p:nvPr>
            <p:ph idx="1"/>
          </p:nvPr>
        </p:nvPicPr>
        <p:blipFill>
          <a:blip r:embed="rId2"/>
          <a:stretch>
            <a:fillRect/>
          </a:stretch>
        </p:blipFill>
        <p:spPr>
          <a:xfrm>
            <a:off x="1596980" y="2404204"/>
            <a:ext cx="4314424" cy="2849301"/>
          </a:xfrm>
          <a:prstGeom prst="rect">
            <a:avLst/>
          </a:prstGeom>
        </p:spPr>
      </p:pic>
      <p:sp>
        <p:nvSpPr>
          <p:cNvPr id="6" name="Rectangle 5"/>
          <p:cNvSpPr/>
          <p:nvPr/>
        </p:nvSpPr>
        <p:spPr>
          <a:xfrm>
            <a:off x="6004269" y="2589171"/>
            <a:ext cx="6096000" cy="2308324"/>
          </a:xfrm>
          <a:prstGeom prst="rect">
            <a:avLst/>
          </a:prstGeom>
        </p:spPr>
        <p:txBody>
          <a:bodyPr>
            <a:spAutoFit/>
          </a:bodyPr>
          <a:lstStyle/>
          <a:p>
            <a:r>
              <a:rPr lang="en-US" b="1" dirty="0">
                <a:solidFill>
                  <a:srgbClr val="505050"/>
                </a:solidFill>
                <a:latin typeface="wf_SegoeUILight"/>
              </a:rPr>
              <a:t>Create a Windows Azure </a:t>
            </a:r>
            <a:r>
              <a:rPr lang="en-US" b="1" dirty="0" smtClean="0">
                <a:solidFill>
                  <a:srgbClr val="505050"/>
                </a:solidFill>
                <a:latin typeface="wf_SegoeUILight"/>
              </a:rPr>
              <a:t>account</a:t>
            </a:r>
            <a:endParaRPr lang="en-US" b="1" dirty="0">
              <a:solidFill>
                <a:srgbClr val="505050"/>
              </a:solidFill>
              <a:latin typeface="wf_SegoeUILight"/>
            </a:endParaRPr>
          </a:p>
          <a:p>
            <a:pPr>
              <a:buFont typeface="+mj-lt"/>
              <a:buAutoNum type="arabicPeriod"/>
            </a:pPr>
            <a:r>
              <a:rPr lang="en-US" dirty="0">
                <a:solidFill>
                  <a:srgbClr val="666666"/>
                </a:solidFill>
                <a:latin typeface="wf_SegoeUI"/>
              </a:rPr>
              <a:t>Open a web browser and browse to </a:t>
            </a:r>
            <a:r>
              <a:rPr lang="en-US" dirty="0">
                <a:solidFill>
                  <a:srgbClr val="00A8D9"/>
                </a:solidFill>
                <a:latin typeface="wf_SegoeUI"/>
                <a:hlinkClick r:id="rId3"/>
              </a:rPr>
              <a:t>http://www.windowsazure.com</a:t>
            </a:r>
            <a:endParaRPr lang="en-US" dirty="0">
              <a:solidFill>
                <a:srgbClr val="666666"/>
              </a:solidFill>
              <a:latin typeface="wf_SegoeUI"/>
            </a:endParaRPr>
          </a:p>
          <a:p>
            <a:pPr>
              <a:buFont typeface="+mj-lt"/>
              <a:buAutoNum type="arabicPeriod"/>
            </a:pPr>
            <a:r>
              <a:rPr lang="en-US" dirty="0">
                <a:solidFill>
                  <a:srgbClr val="666666"/>
                </a:solidFill>
                <a:latin typeface="wf_SegoeUI"/>
              </a:rPr>
              <a:t>To get started with a free account, navigate to the </a:t>
            </a:r>
            <a:r>
              <a:rPr lang="en-US" dirty="0">
                <a:solidFill>
                  <a:srgbClr val="00A8D9"/>
                </a:solidFill>
                <a:latin typeface="wf_SegoeUI"/>
                <a:hlinkClick r:id="rId4"/>
              </a:rPr>
              <a:t>Windows Azure Free Trial</a:t>
            </a:r>
            <a:r>
              <a:rPr lang="en-US" dirty="0">
                <a:solidFill>
                  <a:srgbClr val="666666"/>
                </a:solidFill>
                <a:latin typeface="wf_SegoeUI"/>
              </a:rPr>
              <a:t> page and follow the steps to create your trial account. You'll need a credit card number and a mobile phone number for proof of identity, but you will not be billed.</a:t>
            </a:r>
            <a:endParaRPr lang="en-US" b="0" i="0" dirty="0">
              <a:solidFill>
                <a:srgbClr val="666666"/>
              </a:solidFill>
              <a:effectLst/>
              <a:latin typeface="wf_SegoeUI"/>
            </a:endParaRPr>
          </a:p>
        </p:txBody>
      </p:sp>
      <p:sp>
        <p:nvSpPr>
          <p:cNvPr id="7" name="TextBox 6"/>
          <p:cNvSpPr txBox="1"/>
          <p:nvPr/>
        </p:nvSpPr>
        <p:spPr>
          <a:xfrm>
            <a:off x="2446986" y="5628067"/>
            <a:ext cx="9478851" cy="646331"/>
          </a:xfrm>
          <a:prstGeom prst="rect">
            <a:avLst/>
          </a:prstGeom>
          <a:noFill/>
        </p:spPr>
        <p:txBody>
          <a:bodyPr wrap="square" rtlCol="0">
            <a:spAutoFit/>
          </a:bodyPr>
          <a:lstStyle/>
          <a:p>
            <a:r>
              <a:rPr lang="en-US" dirty="0" smtClean="0"/>
              <a:t>If you do not want to set up a Windows Azure account, you can use an optional </a:t>
            </a:r>
            <a:r>
              <a:rPr lang="en-US" dirty="0" err="1" smtClean="0"/>
              <a:t>RSSDataSource</a:t>
            </a:r>
            <a:r>
              <a:rPr lang="en-US" dirty="0" smtClean="0"/>
              <a:t> instead of Azure and simply ignore any content related to the </a:t>
            </a:r>
            <a:r>
              <a:rPr lang="en-US" dirty="0" err="1" smtClean="0"/>
              <a:t>AzureMobileServices</a:t>
            </a:r>
            <a:endParaRPr lang="en-US" dirty="0"/>
          </a:p>
        </p:txBody>
      </p:sp>
    </p:spTree>
    <p:extLst>
      <p:ext uri="{BB962C8B-B14F-4D97-AF65-F5344CB8AC3E}">
        <p14:creationId xmlns:p14="http://schemas.microsoft.com/office/powerpoint/2010/main" val="2873679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1602</TotalTime>
  <Words>2323</Words>
  <Application>Microsoft Office PowerPoint</Application>
  <PresentationFormat>Widescreen</PresentationFormat>
  <Paragraphs>194</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Corbel</vt:lpstr>
      <vt:lpstr>wf_SegoeUI</vt:lpstr>
      <vt:lpstr>wf_SegoeUILight</vt:lpstr>
      <vt:lpstr>Parallax</vt:lpstr>
      <vt:lpstr>XPlatformCloudkit</vt:lpstr>
      <vt:lpstr>What type of app are we going to make</vt:lpstr>
      <vt:lpstr>Students get signed up with Dreamspark!</vt:lpstr>
      <vt:lpstr>Need a store account?</vt:lpstr>
      <vt:lpstr>Getting Started On Your Own Device</vt:lpstr>
      <vt:lpstr>Using CloudShare</vt:lpstr>
      <vt:lpstr>Note on included Android Project</vt:lpstr>
      <vt:lpstr>Azure Mobile Services</vt:lpstr>
      <vt:lpstr>Create A Trial Windows Azure Account</vt:lpstr>
      <vt:lpstr>Create a new Mobile Service</vt:lpstr>
      <vt:lpstr>Create a new Mobile Service continued…</vt:lpstr>
      <vt:lpstr>Specify a database</vt:lpstr>
      <vt:lpstr>A Note regarding existing databases and reuse</vt:lpstr>
      <vt:lpstr>Let’s look at the XPlatformCloudKit.PCL Project</vt:lpstr>
      <vt:lpstr>One file to configure All Projects</vt:lpstr>
      <vt:lpstr>Let’s configure the PCL to use our Azure Mobile Service</vt:lpstr>
      <vt:lpstr>Create the “Item” Table</vt:lpstr>
      <vt:lpstr>Create the “Item” Table continued…</vt:lpstr>
      <vt:lpstr>Generate the “Item” table schema</vt:lpstr>
      <vt:lpstr>Generate the “Item” table schema continued…</vt:lpstr>
      <vt:lpstr>Generate the “Item” table schema continued…</vt:lpstr>
      <vt:lpstr>Verify the Schema was generated</vt:lpstr>
      <vt:lpstr>Verify the Schema was generated continued…</vt:lpstr>
      <vt:lpstr>Verify the Schema was generated continued…</vt:lpstr>
      <vt:lpstr>Verify the Schema was generated continued…</vt:lpstr>
      <vt:lpstr>Verify the Schema was generated continued…</vt:lpstr>
      <vt:lpstr>Whoah, we just auto-generated a table schema, how the heck did that happen?</vt:lpstr>
      <vt:lpstr>The code for creating the initial schema</vt:lpstr>
      <vt:lpstr>Adding data to the “Item” table</vt:lpstr>
      <vt:lpstr>Adding data to the “Item” table continued…</vt:lpstr>
      <vt:lpstr>Example table</vt:lpstr>
      <vt:lpstr>Show me the data!</vt:lpstr>
      <vt:lpstr>Using the RSS DataServices in your apps</vt:lpstr>
      <vt:lpstr>Example using RSSAzureHybrid DataService</vt:lpstr>
      <vt:lpstr>The two view states of our app</vt:lpstr>
      <vt:lpstr>Further Customization – AppSetting.cs (located in XPlatformCloudKit.PCL)</vt:lpstr>
      <vt:lpstr>Further Customization - Windows 8</vt:lpstr>
      <vt:lpstr>Further Customization – WP8</vt:lpstr>
      <vt:lpstr>Capturing Screenshots – WP*</vt:lpstr>
      <vt:lpstr>Capturing Screenshots – Windows 8</vt:lpstr>
      <vt:lpstr>Ready to Submit – WP8!</vt:lpstr>
      <vt:lpstr>Ready to Submit – Windows 8!</vt:lpstr>
      <vt:lpstr>Reward yourself, you earned it!</vt:lpstr>
      <vt:lpstr>Further Help and 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XPlatformCloudkit</dc:title>
  <dc:creator>Paul DeCarlo</dc:creator>
  <cp:lastModifiedBy>Paul DeCarlo</cp:lastModifiedBy>
  <cp:revision>48</cp:revision>
  <dcterms:created xsi:type="dcterms:W3CDTF">2013-09-20T00:21:51Z</dcterms:created>
  <dcterms:modified xsi:type="dcterms:W3CDTF">2013-10-15T04:10:59Z</dcterms:modified>
</cp:coreProperties>
</file>