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ma" initials="A" lastIdx="1" clrIdx="0">
    <p:extLst>
      <p:ext uri="{19B8F6BF-5375-455C-9EA6-DF929625EA0E}">
        <p15:presenceInfo xmlns:p15="http://schemas.microsoft.com/office/powerpoint/2012/main" userId="7e96c1e861d960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B5BFA99-3A33-441B-A45D-55BA86B6906D}" type="datetimeFigureOut">
              <a:rPr lang="fr-FR" smtClean="0"/>
              <a:t>07/04/2022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BBEBE3-87C0-45F1-9EE1-DB9BCB9F5FD1}" type="slidenum">
              <a:rPr lang="fr-FR" smtClean="0"/>
              <a:t>‹N°›</a:t>
            </a:fld>
            <a:endParaRPr lang="fr-FR"/>
          </a:p>
        </p:txBody>
      </p:sp>
    </p:spTree>
    <p:extLst>
      <p:ext uri="{BB962C8B-B14F-4D97-AF65-F5344CB8AC3E}">
        <p14:creationId xmlns:p14="http://schemas.microsoft.com/office/powerpoint/2010/main" val="1324844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B5BFA99-3A33-441B-A45D-55BA86B6906D}" type="datetimeFigureOut">
              <a:rPr lang="fr-FR" smtClean="0"/>
              <a:t>07/04/2022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BBEBE3-87C0-45F1-9EE1-DB9BCB9F5FD1}" type="slidenum">
              <a:rPr lang="fr-FR" smtClean="0"/>
              <a:t>‹N°›</a:t>
            </a:fld>
            <a:endParaRPr lang="fr-FR"/>
          </a:p>
        </p:txBody>
      </p:sp>
    </p:spTree>
    <p:extLst>
      <p:ext uri="{BB962C8B-B14F-4D97-AF65-F5344CB8AC3E}">
        <p14:creationId xmlns:p14="http://schemas.microsoft.com/office/powerpoint/2010/main" val="168302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B5BFA99-3A33-441B-A45D-55BA86B6906D}" type="datetimeFigureOut">
              <a:rPr lang="fr-FR" smtClean="0"/>
              <a:t>07/04/2022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BBEBE3-87C0-45F1-9EE1-DB9BCB9F5FD1}" type="slidenum">
              <a:rPr lang="fr-FR" smtClean="0"/>
              <a:t>‹N°›</a:t>
            </a:fld>
            <a:endParaRPr lang="fr-FR"/>
          </a:p>
        </p:txBody>
      </p:sp>
    </p:spTree>
    <p:extLst>
      <p:ext uri="{BB962C8B-B14F-4D97-AF65-F5344CB8AC3E}">
        <p14:creationId xmlns:p14="http://schemas.microsoft.com/office/powerpoint/2010/main" val="405896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B5BFA99-3A33-441B-A45D-55BA86B6906D}" type="datetimeFigureOut">
              <a:rPr lang="fr-FR" smtClean="0"/>
              <a:t>07/04/2022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BBEBE3-87C0-45F1-9EE1-DB9BCB9F5FD1}" type="slidenum">
              <a:rPr lang="fr-FR" smtClean="0"/>
              <a:t>‹N°›</a:t>
            </a:fld>
            <a:endParaRPr lang="fr-FR"/>
          </a:p>
        </p:txBody>
      </p:sp>
    </p:spTree>
    <p:extLst>
      <p:ext uri="{BB962C8B-B14F-4D97-AF65-F5344CB8AC3E}">
        <p14:creationId xmlns:p14="http://schemas.microsoft.com/office/powerpoint/2010/main" val="398083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B5BFA99-3A33-441B-A45D-55BA86B6906D}" type="datetimeFigureOut">
              <a:rPr lang="fr-FR" smtClean="0"/>
              <a:t>07/04/2022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BBEBE3-87C0-45F1-9EE1-DB9BCB9F5FD1}" type="slidenum">
              <a:rPr lang="fr-FR" smtClean="0"/>
              <a:t>‹N°›</a:t>
            </a:fld>
            <a:endParaRPr lang="fr-FR"/>
          </a:p>
        </p:txBody>
      </p:sp>
    </p:spTree>
    <p:extLst>
      <p:ext uri="{BB962C8B-B14F-4D97-AF65-F5344CB8AC3E}">
        <p14:creationId xmlns:p14="http://schemas.microsoft.com/office/powerpoint/2010/main" val="48265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B5BFA99-3A33-441B-A45D-55BA86B6906D}" type="datetimeFigureOut">
              <a:rPr lang="fr-FR" smtClean="0"/>
              <a:t>07/04/2022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9BBEBE3-87C0-45F1-9EE1-DB9BCB9F5FD1}" type="slidenum">
              <a:rPr lang="fr-FR" smtClean="0"/>
              <a:t>‹N°›</a:t>
            </a:fld>
            <a:endParaRPr lang="fr-FR"/>
          </a:p>
        </p:txBody>
      </p:sp>
    </p:spTree>
    <p:extLst>
      <p:ext uri="{BB962C8B-B14F-4D97-AF65-F5344CB8AC3E}">
        <p14:creationId xmlns:p14="http://schemas.microsoft.com/office/powerpoint/2010/main" val="61300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B5BFA99-3A33-441B-A45D-55BA86B6906D}" type="datetimeFigureOut">
              <a:rPr lang="fr-FR" smtClean="0"/>
              <a:t>07/04/2022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9BBEBE3-87C0-45F1-9EE1-DB9BCB9F5FD1}" type="slidenum">
              <a:rPr lang="fr-FR" smtClean="0"/>
              <a:t>‹N°›</a:t>
            </a:fld>
            <a:endParaRPr lang="fr-FR"/>
          </a:p>
        </p:txBody>
      </p:sp>
    </p:spTree>
    <p:extLst>
      <p:ext uri="{BB962C8B-B14F-4D97-AF65-F5344CB8AC3E}">
        <p14:creationId xmlns:p14="http://schemas.microsoft.com/office/powerpoint/2010/main" val="23388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B5BFA99-3A33-441B-A45D-55BA86B6906D}" type="datetimeFigureOut">
              <a:rPr lang="fr-FR" smtClean="0"/>
              <a:t>07/04/2022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9BBEBE3-87C0-45F1-9EE1-DB9BCB9F5FD1}" type="slidenum">
              <a:rPr lang="fr-FR" smtClean="0"/>
              <a:t>‹N°›</a:t>
            </a:fld>
            <a:endParaRPr lang="fr-FR"/>
          </a:p>
        </p:txBody>
      </p:sp>
    </p:spTree>
    <p:extLst>
      <p:ext uri="{BB962C8B-B14F-4D97-AF65-F5344CB8AC3E}">
        <p14:creationId xmlns:p14="http://schemas.microsoft.com/office/powerpoint/2010/main" val="202258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B5BFA99-3A33-441B-A45D-55BA86B6906D}" type="datetimeFigureOut">
              <a:rPr lang="fr-FR" smtClean="0"/>
              <a:t>07/04/2022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9BBEBE3-87C0-45F1-9EE1-DB9BCB9F5FD1}" type="slidenum">
              <a:rPr lang="fr-FR" smtClean="0"/>
              <a:t>‹N°›</a:t>
            </a:fld>
            <a:endParaRPr lang="fr-FR"/>
          </a:p>
        </p:txBody>
      </p:sp>
    </p:spTree>
    <p:extLst>
      <p:ext uri="{BB962C8B-B14F-4D97-AF65-F5344CB8AC3E}">
        <p14:creationId xmlns:p14="http://schemas.microsoft.com/office/powerpoint/2010/main" val="203624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B5BFA99-3A33-441B-A45D-55BA86B6906D}" type="datetimeFigureOut">
              <a:rPr lang="fr-FR" smtClean="0"/>
              <a:t>07/04/2022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9BBEBE3-87C0-45F1-9EE1-DB9BCB9F5FD1}" type="slidenum">
              <a:rPr lang="fr-FR" smtClean="0"/>
              <a:t>‹N°›</a:t>
            </a:fld>
            <a:endParaRPr lang="fr-FR"/>
          </a:p>
        </p:txBody>
      </p:sp>
    </p:spTree>
    <p:extLst>
      <p:ext uri="{BB962C8B-B14F-4D97-AF65-F5344CB8AC3E}">
        <p14:creationId xmlns:p14="http://schemas.microsoft.com/office/powerpoint/2010/main" val="71304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B5BFA99-3A33-441B-A45D-55BA86B6906D}" type="datetimeFigureOut">
              <a:rPr lang="fr-FR" smtClean="0"/>
              <a:t>07/04/2022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9BBEBE3-87C0-45F1-9EE1-DB9BCB9F5FD1}" type="slidenum">
              <a:rPr lang="fr-FR" smtClean="0"/>
              <a:t>‹N°›</a:t>
            </a:fld>
            <a:endParaRPr lang="fr-FR"/>
          </a:p>
        </p:txBody>
      </p:sp>
    </p:spTree>
    <p:extLst>
      <p:ext uri="{BB962C8B-B14F-4D97-AF65-F5344CB8AC3E}">
        <p14:creationId xmlns:p14="http://schemas.microsoft.com/office/powerpoint/2010/main" val="68267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2000">
              <a:schemeClr val="accent1">
                <a:lumMod val="5000"/>
                <a:lumOff val="95000"/>
                <a:alpha val="7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BFA99-3A33-441B-A45D-55BA86B6906D}" type="datetimeFigureOut">
              <a:rPr lang="fr-FR" smtClean="0"/>
              <a:t>07/04/2022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BEBE3-87C0-45F1-9EE1-DB9BCB9F5FD1}" type="slidenum">
              <a:rPr lang="fr-FR" smtClean="0"/>
              <a:t>‹N°›</a:t>
            </a:fld>
            <a:endParaRPr lang="fr-FR"/>
          </a:p>
        </p:txBody>
      </p:sp>
    </p:spTree>
    <p:extLst>
      <p:ext uri="{BB962C8B-B14F-4D97-AF65-F5344CB8AC3E}">
        <p14:creationId xmlns:p14="http://schemas.microsoft.com/office/powerpoint/2010/main" val="3589101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fsf.org/licen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56822" y="476518"/>
            <a:ext cx="10728101" cy="3631763"/>
          </a:xfrm>
          <a:prstGeom prst="rect">
            <a:avLst/>
          </a:prstGeom>
          <a:noFill/>
        </p:spPr>
        <p:txBody>
          <a:bodyPr wrap="square" rtlCol="0">
            <a:spAutoFit/>
          </a:bodyPr>
          <a:lstStyle/>
          <a:p>
            <a:r>
              <a:rPr lang="fr-FR" sz="3200" dirty="0" err="1">
                <a:solidFill>
                  <a:srgbClr val="FF9933"/>
                </a:solidFill>
                <a:effectLst>
                  <a:outerShdw blurRad="38100" dist="38100" dir="2700000" algn="tl">
                    <a:srgbClr val="000000">
                      <a:alpha val="43137"/>
                    </a:srgbClr>
                  </a:outerShdw>
                </a:effectLst>
              </a:rPr>
              <a:t>What</a:t>
            </a:r>
            <a:r>
              <a:rPr lang="fr-FR" sz="3200" dirty="0">
                <a:solidFill>
                  <a:srgbClr val="FF9933"/>
                </a:solidFill>
                <a:effectLst>
                  <a:outerShdw blurRad="38100" dist="38100" dir="2700000" algn="tl">
                    <a:srgbClr val="000000">
                      <a:alpha val="43137"/>
                    </a:srgbClr>
                  </a:outerShdw>
                </a:effectLst>
              </a:rPr>
              <a:t> </a:t>
            </a:r>
            <a:r>
              <a:rPr lang="fr-FR" sz="3200" dirty="0" err="1">
                <a:solidFill>
                  <a:srgbClr val="FF9933"/>
                </a:solidFill>
                <a:effectLst>
                  <a:outerShdw blurRad="38100" dist="38100" dir="2700000" algn="tl">
                    <a:srgbClr val="000000">
                      <a:alpha val="43137"/>
                    </a:srgbClr>
                  </a:outerShdw>
                </a:effectLst>
              </a:rPr>
              <a:t>is</a:t>
            </a:r>
            <a:r>
              <a:rPr lang="fr-FR" sz="3200" dirty="0">
                <a:solidFill>
                  <a:srgbClr val="FF9933"/>
                </a:solidFill>
                <a:effectLst>
                  <a:outerShdw blurRad="38100" dist="38100" dir="2700000" algn="tl">
                    <a:srgbClr val="000000">
                      <a:alpha val="43137"/>
                    </a:srgbClr>
                  </a:outerShdw>
                </a:effectLst>
              </a:rPr>
              <a:t> MySQL</a:t>
            </a:r>
            <a:r>
              <a:rPr lang="fr-FR" sz="3200" dirty="0" smtClean="0">
                <a:solidFill>
                  <a:srgbClr val="FF9933"/>
                </a:solidFill>
                <a:effectLst>
                  <a:outerShdw blurRad="38100" dist="38100" dir="2700000" algn="tl">
                    <a:srgbClr val="000000">
                      <a:alpha val="43137"/>
                    </a:srgbClr>
                  </a:outerShdw>
                </a:effectLst>
              </a:rPr>
              <a:t>? :</a:t>
            </a:r>
          </a:p>
          <a:p>
            <a:endParaRPr lang="fr-FR" dirty="0" smtClean="0">
              <a:solidFill>
                <a:schemeClr val="accent1">
                  <a:lumMod val="50000"/>
                </a:schemeClr>
              </a:solidFill>
            </a:endParaRPr>
          </a:p>
          <a:p>
            <a:r>
              <a:rPr lang="en-US" dirty="0">
                <a:solidFill>
                  <a:schemeClr val="accent1">
                    <a:lumMod val="50000"/>
                  </a:schemeClr>
                </a:solidFill>
              </a:rPr>
              <a:t>MySQL is a relational database management system (RDBMS) developed by Oracle that is based on structured query language (SQL</a:t>
            </a:r>
            <a:r>
              <a:rPr lang="en-US" dirty="0" smtClean="0">
                <a:solidFill>
                  <a:schemeClr val="accent1">
                    <a:lumMod val="50000"/>
                  </a:schemeClr>
                </a:solidFill>
              </a:rPr>
              <a:t>).</a:t>
            </a:r>
          </a:p>
          <a:p>
            <a:endParaRPr lang="en-US" dirty="0" smtClean="0">
              <a:solidFill>
                <a:schemeClr val="accent1">
                  <a:lumMod val="50000"/>
                </a:schemeClr>
              </a:solidFill>
            </a:endParaRPr>
          </a:p>
          <a:p>
            <a:r>
              <a:rPr lang="en-US" dirty="0">
                <a:solidFill>
                  <a:schemeClr val="accent1">
                    <a:lumMod val="50000"/>
                  </a:schemeClr>
                </a:solidFill>
              </a:rPr>
              <a:t>A database is a structured collection of data. It may be anything from a simple shopping list to a picture gallery or a place to hold the vast amounts of information in a corporate network. In particular, a relational database is a digital store collecting data and organizing it according to the relational model. In this model, tables consist of rows and columns, and relationships between data elements all follow a strict logical structure. An RDBMS is simply the set of software tools used to actually implement, manage, and query such a database. </a:t>
            </a:r>
            <a:endParaRPr lang="en-US" dirty="0" smtClean="0">
              <a:solidFill>
                <a:schemeClr val="accent1">
                  <a:lumMod val="50000"/>
                </a:schemeClr>
              </a:solidFill>
            </a:endParaRPr>
          </a:p>
          <a:p>
            <a:endParaRPr lang="fr-FR" dirty="0"/>
          </a:p>
          <a:p>
            <a:endParaRPr lang="fr-FR" dirty="0"/>
          </a:p>
        </p:txBody>
      </p:sp>
      <p:sp>
        <p:nvSpPr>
          <p:cNvPr id="6" name="Rectangle 1"/>
          <p:cNvSpPr>
            <a:spLocks noChangeArrowheads="1"/>
          </p:cNvSpPr>
          <p:nvPr/>
        </p:nvSpPr>
        <p:spPr bwMode="auto">
          <a:xfrm flipV="1">
            <a:off x="3790945" y="3039523"/>
            <a:ext cx="92978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Arial" panose="020B0604020202020204" pitchFamily="34" charset="0"/>
              </a:rPr>
              <a:t/>
            </a:r>
            <a:br>
              <a:rPr kumimoji="0" lang="fr-FR" sz="1800" b="0" i="0" u="none" strike="noStrike" cap="none" normalizeH="0" baseline="0" smtClean="0">
                <a:ln>
                  <a:noFill/>
                </a:ln>
                <a:solidFill>
                  <a:schemeClr val="tx1"/>
                </a:solidFill>
                <a:effectLst/>
                <a:latin typeface="Arial" panose="020B0604020202020204" pitchFamily="34" charset="0"/>
              </a:rPr>
            </a:br>
            <a:endParaRPr kumimoji="0" lang="fr-FR" sz="1800" b="0" i="0" u="none" strike="noStrike" cap="none" normalizeH="0" baseline="0" smtClean="0">
              <a:ln>
                <a:noFill/>
              </a:ln>
              <a:solidFill>
                <a:schemeClr val="tx1"/>
              </a:solidFill>
              <a:effectLst/>
              <a:latin typeface="Arial" panose="020B0604020202020204" pitchFamily="34" charset="0"/>
            </a:endParaRPr>
          </a:p>
        </p:txBody>
      </p:sp>
      <p:pic>
        <p:nvPicPr>
          <p:cNvPr id="7" name="Image 6"/>
          <p:cNvPicPr>
            <a:picLocks noChangeAspect="1"/>
          </p:cNvPicPr>
          <p:nvPr/>
        </p:nvPicPr>
        <p:blipFill>
          <a:blip r:embed="rId2"/>
          <a:stretch>
            <a:fillRect/>
          </a:stretch>
        </p:blipFill>
        <p:spPr>
          <a:xfrm>
            <a:off x="2987898" y="3636565"/>
            <a:ext cx="5757930" cy="2979729"/>
          </a:xfrm>
          <a:prstGeom prst="rect">
            <a:avLst/>
          </a:prstGeom>
        </p:spPr>
      </p:pic>
    </p:spTree>
    <p:extLst>
      <p:ext uri="{BB962C8B-B14F-4D97-AF65-F5344CB8AC3E}">
        <p14:creationId xmlns:p14="http://schemas.microsoft.com/office/powerpoint/2010/main" val="564106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725770" y="1300765"/>
            <a:ext cx="8834906" cy="5447763"/>
          </a:xfrm>
          <a:prstGeom prst="rect">
            <a:avLst/>
          </a:prstGeom>
        </p:spPr>
      </p:pic>
      <p:pic>
        <p:nvPicPr>
          <p:cNvPr id="5" name="Image 4"/>
          <p:cNvPicPr>
            <a:picLocks noChangeAspect="1"/>
          </p:cNvPicPr>
          <p:nvPr/>
        </p:nvPicPr>
        <p:blipFill>
          <a:blip r:embed="rId3"/>
          <a:stretch>
            <a:fillRect/>
          </a:stretch>
        </p:blipFill>
        <p:spPr>
          <a:xfrm>
            <a:off x="1764407" y="0"/>
            <a:ext cx="8834906" cy="1526834"/>
          </a:xfrm>
          <a:prstGeom prst="rect">
            <a:avLst/>
          </a:prstGeom>
        </p:spPr>
      </p:pic>
    </p:spTree>
    <p:extLst>
      <p:ext uri="{BB962C8B-B14F-4D97-AF65-F5344CB8AC3E}">
        <p14:creationId xmlns:p14="http://schemas.microsoft.com/office/powerpoint/2010/main" val="2851887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79554" y="386366"/>
            <a:ext cx="10212946" cy="6093976"/>
          </a:xfrm>
          <a:prstGeom prst="rect">
            <a:avLst/>
          </a:prstGeom>
          <a:noFill/>
        </p:spPr>
        <p:txBody>
          <a:bodyPr wrap="square" rtlCol="0">
            <a:spAutoFit/>
          </a:bodyPr>
          <a:lstStyle/>
          <a:p>
            <a:pPr algn="just"/>
            <a:r>
              <a:rPr lang="fr-FR" sz="3200" dirty="0">
                <a:solidFill>
                  <a:srgbClr val="FF9933"/>
                </a:solidFill>
                <a:effectLst>
                  <a:outerShdw blurRad="38100" dist="38100" dir="2700000" algn="tl">
                    <a:srgbClr val="000000">
                      <a:alpha val="43137"/>
                    </a:srgbClr>
                  </a:outerShdw>
                </a:effectLst>
              </a:rPr>
              <a:t>keys to </a:t>
            </a:r>
            <a:r>
              <a:rPr lang="fr-FR" sz="3200" dirty="0" err="1">
                <a:solidFill>
                  <a:srgbClr val="FF9933"/>
                </a:solidFill>
                <a:effectLst>
                  <a:outerShdw blurRad="38100" dist="38100" dir="2700000" algn="tl">
                    <a:srgbClr val="000000">
                      <a:alpha val="43137"/>
                    </a:srgbClr>
                  </a:outerShdw>
                </a:effectLst>
              </a:rPr>
              <a:t>understanding</a:t>
            </a:r>
            <a:r>
              <a:rPr lang="fr-FR" sz="3200" dirty="0">
                <a:solidFill>
                  <a:srgbClr val="FF9933"/>
                </a:solidFill>
                <a:effectLst>
                  <a:outerShdw blurRad="38100" dist="38100" dir="2700000" algn="tl">
                    <a:srgbClr val="000000">
                      <a:alpha val="43137"/>
                    </a:srgbClr>
                  </a:outerShdw>
                </a:effectLst>
              </a:rPr>
              <a:t> </a:t>
            </a:r>
            <a:r>
              <a:rPr lang="fr-FR" sz="3200" dirty="0" smtClean="0">
                <a:solidFill>
                  <a:srgbClr val="FF9933"/>
                </a:solidFill>
                <a:effectLst>
                  <a:outerShdw blurRad="38100" dist="38100" dir="2700000" algn="tl">
                    <a:srgbClr val="000000">
                      <a:alpha val="43137"/>
                    </a:srgbClr>
                  </a:outerShdw>
                </a:effectLst>
              </a:rPr>
              <a:t>MySQL :</a:t>
            </a:r>
          </a:p>
          <a:p>
            <a:pPr algn="just"/>
            <a:endParaRPr lang="fr-FR" sz="2400" b="1" i="1" dirty="0" smtClean="0">
              <a:solidFill>
                <a:srgbClr val="FF9933"/>
              </a:solidFill>
            </a:endParaRPr>
          </a:p>
          <a:p>
            <a:pPr algn="just"/>
            <a:r>
              <a:rPr lang="fr-FR" sz="2000" u="sng" dirty="0" smtClean="0">
                <a:solidFill>
                  <a:schemeClr val="accent1">
                    <a:lumMod val="50000"/>
                  </a:schemeClr>
                </a:solidFill>
                <a:effectLst>
                  <a:outerShdw blurRad="38100" dist="38100" dir="2700000" algn="tl">
                    <a:srgbClr val="000000">
                      <a:alpha val="43137"/>
                    </a:srgbClr>
                  </a:outerShdw>
                </a:effectLst>
              </a:rPr>
              <a:t>MySQL </a:t>
            </a:r>
            <a:r>
              <a:rPr lang="fr-FR" sz="2000" u="sng" dirty="0" err="1">
                <a:solidFill>
                  <a:schemeClr val="accent1">
                    <a:lumMod val="50000"/>
                  </a:schemeClr>
                </a:solidFill>
                <a:effectLst>
                  <a:outerShdw blurRad="38100" dist="38100" dir="2700000" algn="tl">
                    <a:srgbClr val="000000">
                      <a:alpha val="43137"/>
                    </a:srgbClr>
                  </a:outerShdw>
                </a:effectLst>
              </a:rPr>
              <a:t>is</a:t>
            </a:r>
            <a:r>
              <a:rPr lang="fr-FR" sz="2000" u="sng" dirty="0">
                <a:solidFill>
                  <a:schemeClr val="accent1">
                    <a:lumMod val="50000"/>
                  </a:schemeClr>
                </a:solidFill>
                <a:effectLst>
                  <a:outerShdw blurRad="38100" dist="38100" dir="2700000" algn="tl">
                    <a:srgbClr val="000000">
                      <a:alpha val="43137"/>
                    </a:srgbClr>
                  </a:outerShdw>
                </a:effectLst>
              </a:rPr>
              <a:t> </a:t>
            </a:r>
            <a:r>
              <a:rPr lang="fr-FR" sz="2000" u="sng" dirty="0" err="1">
                <a:solidFill>
                  <a:schemeClr val="accent1">
                    <a:lumMod val="50000"/>
                  </a:schemeClr>
                </a:solidFill>
                <a:effectLst>
                  <a:outerShdw blurRad="38100" dist="38100" dir="2700000" algn="tl">
                    <a:srgbClr val="000000">
                      <a:alpha val="43137"/>
                    </a:srgbClr>
                  </a:outerShdw>
                </a:effectLst>
              </a:rPr>
              <a:t>widely</a:t>
            </a:r>
            <a:r>
              <a:rPr lang="fr-FR" sz="2000" u="sng" dirty="0">
                <a:solidFill>
                  <a:schemeClr val="accent1">
                    <a:lumMod val="50000"/>
                  </a:schemeClr>
                </a:solidFill>
                <a:effectLst>
                  <a:outerShdw blurRad="38100" dist="38100" dir="2700000" algn="tl">
                    <a:srgbClr val="000000">
                      <a:alpha val="43137"/>
                    </a:srgbClr>
                  </a:outerShdw>
                </a:effectLst>
              </a:rPr>
              <a:t> </a:t>
            </a:r>
            <a:r>
              <a:rPr lang="fr-FR" sz="2000" u="sng" dirty="0" smtClean="0">
                <a:solidFill>
                  <a:schemeClr val="accent1">
                    <a:lumMod val="50000"/>
                  </a:schemeClr>
                </a:solidFill>
                <a:effectLst>
                  <a:outerShdw blurRad="38100" dist="38100" dir="2700000" algn="tl">
                    <a:srgbClr val="000000">
                      <a:alpha val="43137"/>
                    </a:srgbClr>
                  </a:outerShdw>
                </a:effectLst>
              </a:rPr>
              <a:t>compatible</a:t>
            </a:r>
            <a:endParaRPr lang="fr-FR" sz="2000" u="sng" dirty="0">
              <a:solidFill>
                <a:schemeClr val="accent1">
                  <a:lumMod val="50000"/>
                </a:schemeClr>
              </a:solidFill>
              <a:effectLst>
                <a:outerShdw blurRad="38100" dist="38100" dir="2700000" algn="tl">
                  <a:srgbClr val="000000">
                    <a:alpha val="43137"/>
                  </a:srgbClr>
                </a:outerShdw>
              </a:effectLst>
            </a:endParaRPr>
          </a:p>
          <a:p>
            <a:pPr algn="just"/>
            <a:r>
              <a:rPr lang="en-US" sz="1400" dirty="0">
                <a:solidFill>
                  <a:schemeClr val="accent1">
                    <a:lumMod val="50000"/>
                  </a:schemeClr>
                </a:solidFill>
              </a:rPr>
              <a:t>Because MySQL enjoys the most widespread use in many industries, business users from new webmasters to experienced managers should strive to understand its main </a:t>
            </a:r>
            <a:r>
              <a:rPr lang="en-US" sz="1400" dirty="0" smtClean="0">
                <a:solidFill>
                  <a:schemeClr val="accent1">
                    <a:lumMod val="50000"/>
                  </a:schemeClr>
                </a:solidFill>
              </a:rPr>
              <a:t>characteristics                                     </a:t>
            </a:r>
            <a:r>
              <a:rPr lang="en-US" sz="1600" dirty="0" smtClean="0">
                <a:solidFill>
                  <a:schemeClr val="accent1">
                    <a:lumMod val="50000"/>
                  </a:schemeClr>
                </a:solidFill>
              </a:rPr>
              <a:t>.  </a:t>
            </a:r>
            <a:r>
              <a:rPr lang="fr-FR" sz="2000" dirty="0" smtClean="0">
                <a:solidFill>
                  <a:schemeClr val="accent1">
                    <a:lumMod val="50000"/>
                  </a:schemeClr>
                </a:solidFill>
              </a:rPr>
              <a:t/>
            </a:r>
            <a:br>
              <a:rPr lang="fr-FR" sz="2000" dirty="0" smtClean="0">
                <a:solidFill>
                  <a:schemeClr val="accent1">
                    <a:lumMod val="50000"/>
                  </a:schemeClr>
                </a:solidFill>
              </a:rPr>
            </a:br>
            <a:r>
              <a:rPr lang="fr-FR" sz="2000" u="sng" dirty="0" smtClean="0">
                <a:solidFill>
                  <a:schemeClr val="accent1">
                    <a:lumMod val="50000"/>
                  </a:schemeClr>
                </a:solidFill>
                <a:effectLst>
                  <a:outerShdw blurRad="38100" dist="38100" dir="2700000" algn="tl">
                    <a:srgbClr val="000000">
                      <a:alpha val="43137"/>
                    </a:srgbClr>
                  </a:outerShdw>
                </a:effectLst>
              </a:rPr>
              <a:t>MySQL </a:t>
            </a:r>
            <a:r>
              <a:rPr lang="fr-FR" sz="2000" u="sng" dirty="0" err="1">
                <a:solidFill>
                  <a:schemeClr val="accent1">
                    <a:lumMod val="50000"/>
                  </a:schemeClr>
                </a:solidFill>
                <a:effectLst>
                  <a:outerShdw blurRad="38100" dist="38100" dir="2700000" algn="tl">
                    <a:srgbClr val="000000">
                      <a:alpha val="43137"/>
                    </a:srgbClr>
                  </a:outerShdw>
                </a:effectLst>
              </a:rPr>
              <a:t>databases</a:t>
            </a:r>
            <a:r>
              <a:rPr lang="fr-FR" sz="2000" u="sng" dirty="0">
                <a:solidFill>
                  <a:schemeClr val="accent1">
                    <a:lumMod val="50000"/>
                  </a:schemeClr>
                </a:solidFill>
                <a:effectLst>
                  <a:outerShdw blurRad="38100" dist="38100" dir="2700000" algn="tl">
                    <a:srgbClr val="000000">
                      <a:alpha val="43137"/>
                    </a:srgbClr>
                  </a:outerShdw>
                </a:effectLst>
              </a:rPr>
              <a:t> are </a:t>
            </a:r>
            <a:r>
              <a:rPr lang="fr-FR" sz="2000" u="sng" dirty="0" err="1">
                <a:solidFill>
                  <a:schemeClr val="accent1">
                    <a:lumMod val="50000"/>
                  </a:schemeClr>
                </a:solidFill>
                <a:effectLst>
                  <a:outerShdw blurRad="38100" dist="38100" dir="2700000" algn="tl">
                    <a:srgbClr val="000000">
                      <a:alpha val="43137"/>
                    </a:srgbClr>
                  </a:outerShdw>
                </a:effectLst>
              </a:rPr>
              <a:t>relational</a:t>
            </a:r>
            <a:endParaRPr lang="fr-FR" sz="2000" u="sng" dirty="0">
              <a:solidFill>
                <a:schemeClr val="accent1">
                  <a:lumMod val="50000"/>
                </a:schemeClr>
              </a:solidFill>
              <a:effectLst>
                <a:outerShdw blurRad="38100" dist="38100" dir="2700000" algn="tl">
                  <a:srgbClr val="000000">
                    <a:alpha val="43137"/>
                  </a:srgbClr>
                </a:outerShdw>
              </a:effectLst>
            </a:endParaRPr>
          </a:p>
          <a:p>
            <a:pPr algn="just"/>
            <a:r>
              <a:rPr lang="en-US" sz="1400" dirty="0">
                <a:solidFill>
                  <a:schemeClr val="accent1">
                    <a:lumMod val="50000"/>
                  </a:schemeClr>
                </a:solidFill>
              </a:rPr>
              <a:t>Though often associated with internet applications or web services, MySQL was designed to be extensively compatible with other technologies and architectures. The RDBMS runs on all major computing platforms, including Unix-based operating systems, such as the myriad Linux distributions or Mac OS, and </a:t>
            </a:r>
            <a:r>
              <a:rPr lang="en-US" sz="1400" dirty="0" smtClean="0">
                <a:solidFill>
                  <a:schemeClr val="accent1">
                    <a:lumMod val="50000"/>
                  </a:schemeClr>
                </a:solidFill>
              </a:rPr>
              <a:t>Windows                  </a:t>
            </a:r>
            <a:r>
              <a:rPr lang="en-US" sz="1600" dirty="0" smtClean="0">
                <a:solidFill>
                  <a:schemeClr val="accent1">
                    <a:lumMod val="50000"/>
                  </a:schemeClr>
                </a:solidFill>
              </a:rPr>
              <a:t>.</a:t>
            </a:r>
            <a:r>
              <a:rPr lang="fr-FR" sz="2000" dirty="0" smtClean="0">
                <a:solidFill>
                  <a:schemeClr val="accent1">
                    <a:lumMod val="50000"/>
                  </a:schemeClr>
                </a:solidFill>
              </a:rPr>
              <a:t/>
            </a:r>
            <a:br>
              <a:rPr lang="fr-FR" sz="2000" dirty="0" smtClean="0">
                <a:solidFill>
                  <a:schemeClr val="accent1">
                    <a:lumMod val="50000"/>
                  </a:schemeClr>
                </a:solidFill>
              </a:rPr>
            </a:br>
            <a:r>
              <a:rPr lang="fr-FR" sz="2000" u="sng" dirty="0">
                <a:solidFill>
                  <a:schemeClr val="accent1">
                    <a:lumMod val="50000"/>
                  </a:schemeClr>
                </a:solidFill>
                <a:effectLst>
                  <a:outerShdw blurRad="38100" dist="38100" dir="2700000" algn="tl">
                    <a:srgbClr val="000000">
                      <a:alpha val="43137"/>
                    </a:srgbClr>
                  </a:outerShdw>
                </a:effectLst>
              </a:rPr>
              <a:t>MySQL </a:t>
            </a:r>
            <a:r>
              <a:rPr lang="fr-FR" sz="2000" u="sng" dirty="0" err="1">
                <a:solidFill>
                  <a:schemeClr val="accent1">
                    <a:lumMod val="50000"/>
                  </a:schemeClr>
                </a:solidFill>
                <a:effectLst>
                  <a:outerShdw blurRad="38100" dist="38100" dir="2700000" algn="tl">
                    <a:srgbClr val="000000">
                      <a:alpha val="43137"/>
                    </a:srgbClr>
                  </a:outerShdw>
                </a:effectLst>
              </a:rPr>
              <a:t>is</a:t>
            </a:r>
            <a:r>
              <a:rPr lang="fr-FR" sz="2000" u="sng" dirty="0">
                <a:solidFill>
                  <a:schemeClr val="accent1">
                    <a:lumMod val="50000"/>
                  </a:schemeClr>
                </a:solidFill>
                <a:effectLst>
                  <a:outerShdw blurRad="38100" dist="38100" dir="2700000" algn="tl">
                    <a:srgbClr val="000000">
                      <a:alpha val="43137"/>
                    </a:srgbClr>
                  </a:outerShdw>
                </a:effectLst>
              </a:rPr>
              <a:t> </a:t>
            </a:r>
            <a:r>
              <a:rPr lang="fr-FR" sz="2000" u="sng" dirty="0" smtClean="0">
                <a:solidFill>
                  <a:schemeClr val="accent1">
                    <a:lumMod val="50000"/>
                  </a:schemeClr>
                </a:solidFill>
                <a:effectLst>
                  <a:outerShdw blurRad="38100" dist="38100" dir="2700000" algn="tl">
                    <a:srgbClr val="000000">
                      <a:alpha val="43137"/>
                    </a:srgbClr>
                  </a:outerShdw>
                </a:effectLst>
              </a:rPr>
              <a:t>open-source</a:t>
            </a:r>
          </a:p>
          <a:p>
            <a:pPr algn="just"/>
            <a:r>
              <a:rPr lang="en-US" sz="1600" dirty="0">
                <a:solidFill>
                  <a:schemeClr val="accent1">
                    <a:lumMod val="50000"/>
                  </a:schemeClr>
                </a:solidFill>
              </a:rPr>
              <a:t>The primary factor differentiating relational databases from other digital storage lies in how data is organized at a high level. Databases like MySQL contain records in multiple, separate, and highly codified tables, as opposed to a single all-encompassing repository, or collections of semi- or unstructured documents.</a:t>
            </a:r>
            <a:r>
              <a:rPr lang="en-US" dirty="0">
                <a:solidFill>
                  <a:schemeClr val="accent1">
                    <a:lumMod val="50000"/>
                  </a:schemeClr>
                </a:solidFill>
              </a:rPr>
              <a:t> </a:t>
            </a:r>
            <a:endParaRPr lang="fr-FR" u="sng" dirty="0">
              <a:solidFill>
                <a:schemeClr val="accent1">
                  <a:lumMod val="50000"/>
                </a:schemeClr>
              </a:solidFill>
              <a:effectLst>
                <a:outerShdw blurRad="38100" dist="38100" dir="2700000" algn="tl">
                  <a:srgbClr val="000000">
                    <a:alpha val="43137"/>
                  </a:srgbClr>
                </a:outerShdw>
              </a:effectLst>
            </a:endParaRPr>
          </a:p>
          <a:p>
            <a:pPr algn="just"/>
            <a:r>
              <a:rPr lang="en-US" sz="2000" u="sng" dirty="0" smtClean="0">
                <a:solidFill>
                  <a:schemeClr val="accent1">
                    <a:lumMod val="50000"/>
                  </a:schemeClr>
                </a:solidFill>
                <a:effectLst>
                  <a:outerShdw blurRad="38100" dist="38100" dir="2700000" algn="tl">
                    <a:srgbClr val="000000">
                      <a:alpha val="43137"/>
                    </a:srgbClr>
                  </a:outerShdw>
                </a:effectLst>
              </a:rPr>
              <a:t>MySQL </a:t>
            </a:r>
            <a:r>
              <a:rPr lang="en-US" sz="2000" u="sng" dirty="0">
                <a:solidFill>
                  <a:schemeClr val="accent1">
                    <a:lumMod val="50000"/>
                  </a:schemeClr>
                </a:solidFill>
                <a:effectLst>
                  <a:outerShdw blurRad="38100" dist="38100" dir="2700000" algn="tl">
                    <a:srgbClr val="000000">
                      <a:alpha val="43137"/>
                    </a:srgbClr>
                  </a:outerShdw>
                </a:effectLst>
              </a:rPr>
              <a:t>is easy to use</a:t>
            </a:r>
          </a:p>
          <a:p>
            <a:pPr algn="just"/>
            <a:r>
              <a:rPr lang="en-US" sz="1600" dirty="0">
                <a:solidFill>
                  <a:schemeClr val="accent1">
                    <a:lumMod val="50000"/>
                  </a:schemeClr>
                </a:solidFill>
              </a:rPr>
              <a:t>Any individual or enterprise may freely use, modify, publish, and expand on Oracle’s open-source MySQL code base. The software is released under the </a:t>
            </a:r>
            <a:r>
              <a:rPr lang="en-US" sz="1600" dirty="0">
                <a:solidFill>
                  <a:schemeClr val="accent1">
                    <a:lumMod val="50000"/>
                  </a:schemeClr>
                </a:solidFill>
                <a:hlinkClick r:id="rId2"/>
              </a:rPr>
              <a:t>GNU General Public License (GPL)</a:t>
            </a:r>
            <a:r>
              <a:rPr lang="en-US" sz="1600" dirty="0">
                <a:solidFill>
                  <a:schemeClr val="accent1">
                    <a:lumMod val="50000"/>
                  </a:schemeClr>
                </a:solidFill>
              </a:rPr>
              <a:t>.</a:t>
            </a:r>
          </a:p>
          <a:p>
            <a:pPr algn="just"/>
            <a:r>
              <a:rPr lang="en-US" sz="1600" dirty="0">
                <a:solidFill>
                  <a:schemeClr val="accent1">
                    <a:lumMod val="50000"/>
                  </a:schemeClr>
                </a:solidFill>
              </a:rPr>
              <a:t>For MySQL code needing to be integrated or included in a commercial application (or if open-source software is not a priority), enterprises can purchase a commercially licensed version from Oracle.</a:t>
            </a:r>
          </a:p>
          <a:p>
            <a:pPr algn="just"/>
            <a:r>
              <a:rPr lang="en-US" sz="2400" dirty="0" smtClean="0">
                <a:solidFill>
                  <a:schemeClr val="accent1">
                    <a:lumMod val="50000"/>
                  </a:schemeClr>
                </a:solidFill>
              </a:rPr>
              <a:t/>
            </a:r>
            <a:br>
              <a:rPr lang="en-US" sz="2400" dirty="0" smtClean="0">
                <a:solidFill>
                  <a:schemeClr val="accent1">
                    <a:lumMod val="50000"/>
                  </a:schemeClr>
                </a:solidFill>
              </a:rPr>
            </a:br>
            <a:endParaRPr lang="fr-FR" sz="2400" b="1" i="1" u="sng" dirty="0">
              <a:solidFill>
                <a:schemeClr val="accent1">
                  <a:lumMod val="50000"/>
                </a:schemeClr>
              </a:solidFill>
            </a:endParaRPr>
          </a:p>
          <a:p>
            <a:pPr algn="just"/>
            <a:endParaRPr lang="fr-FR" dirty="0"/>
          </a:p>
        </p:txBody>
      </p:sp>
    </p:spTree>
    <p:extLst>
      <p:ext uri="{BB962C8B-B14F-4D97-AF65-F5344CB8AC3E}">
        <p14:creationId xmlns:p14="http://schemas.microsoft.com/office/powerpoint/2010/main" val="2904861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3793" y="307541"/>
            <a:ext cx="10869173" cy="2800767"/>
          </a:xfrm>
          <a:prstGeom prst="rect">
            <a:avLst/>
          </a:prstGeom>
        </p:spPr>
        <p:txBody>
          <a:bodyPr wrap="square">
            <a:spAutoFit/>
          </a:bodyPr>
          <a:lstStyle/>
          <a:p>
            <a:r>
              <a:rPr lang="en-US" sz="3200" dirty="0" smtClean="0">
                <a:solidFill>
                  <a:srgbClr val="FF9933"/>
                </a:solidFill>
                <a:effectLst>
                  <a:outerShdw blurRad="38100" dist="38100" dir="2700000" algn="tl">
                    <a:srgbClr val="000000">
                      <a:alpha val="43137"/>
                    </a:srgbClr>
                  </a:outerShdw>
                </a:effectLst>
              </a:rPr>
              <a:t>What’s </a:t>
            </a:r>
            <a:r>
              <a:rPr lang="en-US" sz="3200" dirty="0" err="1" smtClean="0">
                <a:solidFill>
                  <a:srgbClr val="FF9933"/>
                </a:solidFill>
                <a:effectLst>
                  <a:outerShdw blurRad="38100" dist="38100" dir="2700000" algn="tl">
                    <a:srgbClr val="000000">
                      <a:alpha val="43137"/>
                    </a:srgbClr>
                  </a:outerShdw>
                </a:effectLst>
              </a:rPr>
              <a:t>PostgreSQL</a:t>
            </a:r>
            <a:r>
              <a:rPr lang="en-US" sz="3200" dirty="0" smtClean="0">
                <a:solidFill>
                  <a:srgbClr val="FF9933"/>
                </a:solidFill>
                <a:effectLst>
                  <a:outerShdw blurRad="38100" dist="38100" dir="2700000" algn="tl">
                    <a:srgbClr val="000000">
                      <a:alpha val="43137"/>
                    </a:srgbClr>
                  </a:outerShdw>
                </a:effectLst>
              </a:rPr>
              <a:t>  : </a:t>
            </a:r>
          </a:p>
          <a:p>
            <a:endParaRPr lang="en-US" dirty="0"/>
          </a:p>
          <a:p>
            <a:pPr algn="just"/>
            <a:r>
              <a:rPr lang="en-US" dirty="0" err="1" smtClean="0">
                <a:solidFill>
                  <a:schemeClr val="accent1">
                    <a:lumMod val="50000"/>
                  </a:schemeClr>
                </a:solidFill>
              </a:rPr>
              <a:t>PostgreSQL</a:t>
            </a:r>
            <a:r>
              <a:rPr lang="en-US" dirty="0" smtClean="0">
                <a:solidFill>
                  <a:schemeClr val="accent1">
                    <a:lumMod val="50000"/>
                  </a:schemeClr>
                </a:solidFill>
              </a:rPr>
              <a:t> is an advanced, enterprise class open source relational database that supports both SQL (relational) and JSON (non-relational) querying. It is a highly stable database management system, backed by more than 20 years of community development which has contributed to its high levels of resilience, integrity, and correctness. </a:t>
            </a:r>
            <a:r>
              <a:rPr lang="en-US" dirty="0" err="1" smtClean="0">
                <a:solidFill>
                  <a:schemeClr val="accent1">
                    <a:lumMod val="50000"/>
                  </a:schemeClr>
                </a:solidFill>
              </a:rPr>
              <a:t>PostgreSQL</a:t>
            </a:r>
            <a:r>
              <a:rPr lang="en-US" dirty="0" smtClean="0">
                <a:solidFill>
                  <a:schemeClr val="accent1">
                    <a:lumMod val="50000"/>
                  </a:schemeClr>
                </a:solidFill>
              </a:rPr>
              <a:t> is used as the primary data store or data warehouse for many web, mobile, geospatial, and analytics applications. The latest major version is </a:t>
            </a:r>
            <a:r>
              <a:rPr lang="en-US" dirty="0" err="1" smtClean="0">
                <a:solidFill>
                  <a:schemeClr val="accent1">
                    <a:lumMod val="50000"/>
                  </a:schemeClr>
                </a:solidFill>
              </a:rPr>
              <a:t>PostgreSQL</a:t>
            </a:r>
            <a:r>
              <a:rPr lang="en-US" dirty="0" smtClean="0">
                <a:solidFill>
                  <a:schemeClr val="accent1">
                    <a:lumMod val="50000"/>
                  </a:schemeClr>
                </a:solidFill>
              </a:rPr>
              <a:t> 12.</a:t>
            </a:r>
          </a:p>
          <a:p>
            <a:pPr algn="just"/>
            <a:r>
              <a:rPr lang="en-US" dirty="0" err="1" smtClean="0">
                <a:solidFill>
                  <a:schemeClr val="accent1">
                    <a:lumMod val="50000"/>
                  </a:schemeClr>
                </a:solidFill>
              </a:rPr>
              <a:t>PostgreSQL</a:t>
            </a:r>
            <a:r>
              <a:rPr lang="en-US" dirty="0" smtClean="0">
                <a:solidFill>
                  <a:schemeClr val="accent1">
                    <a:lumMod val="50000"/>
                  </a:schemeClr>
                </a:solidFill>
              </a:rPr>
              <a:t> has a rich history for support of advanced data types, and supports a level of performance optimization that is common across its commercial database counterparts, like Oracle and SQL Server.</a:t>
            </a:r>
          </a:p>
        </p:txBody>
      </p:sp>
      <p:pic>
        <p:nvPicPr>
          <p:cNvPr id="2052" name="Picture 4" descr="PostgreSQL : Bases de données Open Source | OVH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712" y="3406238"/>
            <a:ext cx="79057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858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170" y="613675"/>
            <a:ext cx="11201082" cy="6063198"/>
          </a:xfrm>
          <a:prstGeom prst="rect">
            <a:avLst/>
          </a:prstGeom>
        </p:spPr>
        <p:txBody>
          <a:bodyPr wrap="square">
            <a:spAutoFit/>
          </a:bodyPr>
          <a:lstStyle/>
          <a:p>
            <a:r>
              <a:rPr lang="fr-FR" sz="3600" dirty="0" err="1" smtClean="0">
                <a:solidFill>
                  <a:srgbClr val="FF9933"/>
                </a:solidFill>
                <a:effectLst>
                  <a:outerShdw blurRad="38100" dist="38100" dir="2700000" algn="tl">
                    <a:srgbClr val="000000">
                      <a:alpha val="43137"/>
                    </a:srgbClr>
                  </a:outerShdw>
                </a:effectLst>
              </a:rPr>
              <a:t>Benefits</a:t>
            </a:r>
            <a:r>
              <a:rPr lang="fr-FR" sz="3600" dirty="0" smtClean="0">
                <a:solidFill>
                  <a:srgbClr val="FF9933"/>
                </a:solidFill>
                <a:effectLst>
                  <a:outerShdw blurRad="38100" dist="38100" dir="2700000" algn="tl">
                    <a:srgbClr val="000000">
                      <a:alpha val="43137"/>
                    </a:srgbClr>
                  </a:outerShdw>
                </a:effectLst>
              </a:rPr>
              <a:t> of </a:t>
            </a:r>
            <a:r>
              <a:rPr lang="fr-FR" sz="3600" dirty="0" err="1" smtClean="0">
                <a:solidFill>
                  <a:srgbClr val="FF9933"/>
                </a:solidFill>
                <a:effectLst>
                  <a:outerShdw blurRad="38100" dist="38100" dir="2700000" algn="tl">
                    <a:srgbClr val="000000">
                      <a:alpha val="43137"/>
                    </a:srgbClr>
                  </a:outerShdw>
                </a:effectLst>
              </a:rPr>
              <a:t>using</a:t>
            </a:r>
            <a:r>
              <a:rPr lang="fr-FR" sz="3600" dirty="0" smtClean="0">
                <a:solidFill>
                  <a:srgbClr val="FF9933"/>
                </a:solidFill>
                <a:effectLst>
                  <a:outerShdw blurRad="38100" dist="38100" dir="2700000" algn="tl">
                    <a:srgbClr val="000000">
                      <a:alpha val="43137"/>
                    </a:srgbClr>
                  </a:outerShdw>
                </a:effectLst>
              </a:rPr>
              <a:t> </a:t>
            </a:r>
            <a:r>
              <a:rPr lang="fr-FR" sz="3600" dirty="0" err="1" smtClean="0">
                <a:solidFill>
                  <a:srgbClr val="FF9933"/>
                </a:solidFill>
                <a:effectLst>
                  <a:outerShdw blurRad="38100" dist="38100" dir="2700000" algn="tl">
                    <a:srgbClr val="000000">
                      <a:alpha val="43137"/>
                    </a:srgbClr>
                  </a:outerShdw>
                </a:effectLst>
              </a:rPr>
              <a:t>PostgreSQL</a:t>
            </a:r>
            <a:endParaRPr lang="fr-FR" sz="3600" dirty="0" smtClean="0">
              <a:solidFill>
                <a:srgbClr val="FF9933"/>
              </a:solidFill>
              <a:effectLst>
                <a:outerShdw blurRad="38100" dist="38100" dir="2700000" algn="tl">
                  <a:srgbClr val="000000">
                    <a:alpha val="43137"/>
                  </a:srgbClr>
                </a:outerShdw>
              </a:effectLst>
            </a:endParaRPr>
          </a:p>
          <a:p>
            <a:endParaRPr lang="fr-FR" sz="2800" dirty="0" smtClean="0">
              <a:solidFill>
                <a:srgbClr val="FF9933"/>
              </a:solidFill>
            </a:endParaRPr>
          </a:p>
          <a:p>
            <a:r>
              <a:rPr lang="fr-FR" sz="2800" u="sng" dirty="0" err="1">
                <a:solidFill>
                  <a:schemeClr val="accent1">
                    <a:lumMod val="50000"/>
                  </a:schemeClr>
                </a:solidFill>
                <a:effectLst>
                  <a:outerShdw blurRad="38100" dist="38100" dir="2700000" algn="tl">
                    <a:srgbClr val="000000">
                      <a:alpha val="43137"/>
                    </a:srgbClr>
                  </a:outerShdw>
                </a:effectLst>
              </a:rPr>
              <a:t>Rich</a:t>
            </a:r>
            <a:r>
              <a:rPr lang="fr-FR" sz="2800" u="sng" dirty="0">
                <a:solidFill>
                  <a:schemeClr val="accent1">
                    <a:lumMod val="50000"/>
                  </a:schemeClr>
                </a:solidFill>
                <a:effectLst>
                  <a:outerShdw blurRad="38100" dist="38100" dir="2700000" algn="tl">
                    <a:srgbClr val="000000">
                      <a:alpha val="43137"/>
                    </a:srgbClr>
                  </a:outerShdw>
                </a:effectLst>
              </a:rPr>
              <a:t> </a:t>
            </a:r>
            <a:r>
              <a:rPr lang="fr-FR" sz="2800" u="sng" dirty="0" err="1">
                <a:solidFill>
                  <a:schemeClr val="accent1">
                    <a:lumMod val="50000"/>
                  </a:schemeClr>
                </a:solidFill>
                <a:effectLst>
                  <a:outerShdw blurRad="38100" dist="38100" dir="2700000" algn="tl">
                    <a:srgbClr val="000000">
                      <a:alpha val="43137"/>
                    </a:srgbClr>
                  </a:outerShdw>
                </a:effectLst>
              </a:rPr>
              <a:t>features</a:t>
            </a:r>
            <a:r>
              <a:rPr lang="fr-FR" sz="2800" u="sng" dirty="0">
                <a:solidFill>
                  <a:schemeClr val="accent1">
                    <a:lumMod val="50000"/>
                  </a:schemeClr>
                </a:solidFill>
                <a:effectLst>
                  <a:outerShdw blurRad="38100" dist="38100" dir="2700000" algn="tl">
                    <a:srgbClr val="000000">
                      <a:alpha val="43137"/>
                    </a:srgbClr>
                  </a:outerShdw>
                </a:effectLst>
              </a:rPr>
              <a:t> and </a:t>
            </a:r>
            <a:r>
              <a:rPr lang="fr-FR" sz="2800" u="sng" dirty="0" smtClean="0">
                <a:solidFill>
                  <a:schemeClr val="accent1">
                    <a:lumMod val="50000"/>
                  </a:schemeClr>
                </a:solidFill>
                <a:effectLst>
                  <a:outerShdw blurRad="38100" dist="38100" dir="2700000" algn="tl">
                    <a:srgbClr val="000000">
                      <a:alpha val="43137"/>
                    </a:srgbClr>
                  </a:outerShdw>
                </a:effectLst>
              </a:rPr>
              <a:t>extensions</a:t>
            </a:r>
          </a:p>
          <a:p>
            <a:pPr algn="just"/>
            <a:r>
              <a:rPr lang="fr-FR" dirty="0" err="1">
                <a:solidFill>
                  <a:schemeClr val="accent1">
                    <a:lumMod val="50000"/>
                  </a:schemeClr>
                </a:solidFill>
              </a:rPr>
              <a:t>PostgreSQL</a:t>
            </a:r>
            <a:r>
              <a:rPr lang="fr-FR" dirty="0">
                <a:solidFill>
                  <a:schemeClr val="accent1">
                    <a:lumMod val="50000"/>
                  </a:schemeClr>
                </a:solidFill>
              </a:rPr>
              <a:t> </a:t>
            </a:r>
            <a:r>
              <a:rPr lang="fr-FR" dirty="0" err="1">
                <a:solidFill>
                  <a:schemeClr val="accent1">
                    <a:lumMod val="50000"/>
                  </a:schemeClr>
                </a:solidFill>
              </a:rPr>
              <a:t>possesses</a:t>
            </a:r>
            <a:r>
              <a:rPr lang="fr-FR" dirty="0">
                <a:solidFill>
                  <a:schemeClr val="accent1">
                    <a:lumMod val="50000"/>
                  </a:schemeClr>
                </a:solidFill>
              </a:rPr>
              <a:t> </a:t>
            </a:r>
            <a:r>
              <a:rPr lang="fr-FR" dirty="0" err="1">
                <a:solidFill>
                  <a:schemeClr val="accent1">
                    <a:lumMod val="50000"/>
                  </a:schemeClr>
                </a:solidFill>
              </a:rPr>
              <a:t>robust</a:t>
            </a:r>
            <a:r>
              <a:rPr lang="fr-FR" dirty="0">
                <a:solidFill>
                  <a:schemeClr val="accent1">
                    <a:lumMod val="50000"/>
                  </a:schemeClr>
                </a:solidFill>
              </a:rPr>
              <a:t> </a:t>
            </a:r>
            <a:r>
              <a:rPr lang="fr-FR" dirty="0" err="1">
                <a:solidFill>
                  <a:schemeClr val="accent1">
                    <a:lumMod val="50000"/>
                  </a:schemeClr>
                </a:solidFill>
              </a:rPr>
              <a:t>feature</a:t>
            </a:r>
            <a:r>
              <a:rPr lang="fr-FR" dirty="0">
                <a:solidFill>
                  <a:schemeClr val="accent1">
                    <a:lumMod val="50000"/>
                  </a:schemeClr>
                </a:solidFill>
              </a:rPr>
              <a:t> sets </a:t>
            </a:r>
            <a:r>
              <a:rPr lang="fr-FR" dirty="0" err="1">
                <a:solidFill>
                  <a:schemeClr val="accent1">
                    <a:lumMod val="50000"/>
                  </a:schemeClr>
                </a:solidFill>
              </a:rPr>
              <a:t>including</a:t>
            </a:r>
            <a:r>
              <a:rPr lang="fr-FR" dirty="0">
                <a:solidFill>
                  <a:schemeClr val="accent1">
                    <a:lumMod val="50000"/>
                  </a:schemeClr>
                </a:solidFill>
              </a:rPr>
              <a:t> Multi-Version </a:t>
            </a:r>
            <a:r>
              <a:rPr lang="fr-FR" dirty="0" err="1">
                <a:solidFill>
                  <a:schemeClr val="accent1">
                    <a:lumMod val="50000"/>
                  </a:schemeClr>
                </a:solidFill>
              </a:rPr>
              <a:t>Concurrency</a:t>
            </a:r>
            <a:r>
              <a:rPr lang="fr-FR" dirty="0">
                <a:solidFill>
                  <a:schemeClr val="accent1">
                    <a:lumMod val="50000"/>
                  </a:schemeClr>
                </a:solidFill>
              </a:rPr>
              <a:t> Control (MVCC), point in time </a:t>
            </a:r>
            <a:r>
              <a:rPr lang="fr-FR" dirty="0" err="1">
                <a:solidFill>
                  <a:schemeClr val="accent1">
                    <a:lumMod val="50000"/>
                  </a:schemeClr>
                </a:solidFill>
              </a:rPr>
              <a:t>recovery</a:t>
            </a:r>
            <a:r>
              <a:rPr lang="fr-FR" dirty="0">
                <a:solidFill>
                  <a:schemeClr val="accent1">
                    <a:lumMod val="50000"/>
                  </a:schemeClr>
                </a:solidFill>
              </a:rPr>
              <a:t>, </a:t>
            </a:r>
            <a:r>
              <a:rPr lang="fr-FR" dirty="0" err="1">
                <a:solidFill>
                  <a:schemeClr val="accent1">
                    <a:lumMod val="50000"/>
                  </a:schemeClr>
                </a:solidFill>
              </a:rPr>
              <a:t>granular</a:t>
            </a:r>
            <a:r>
              <a:rPr lang="fr-FR" dirty="0">
                <a:solidFill>
                  <a:schemeClr val="accent1">
                    <a:lumMod val="50000"/>
                  </a:schemeClr>
                </a:solidFill>
              </a:rPr>
              <a:t> </a:t>
            </a:r>
            <a:r>
              <a:rPr lang="fr-FR" dirty="0" err="1">
                <a:solidFill>
                  <a:schemeClr val="accent1">
                    <a:lumMod val="50000"/>
                  </a:schemeClr>
                </a:solidFill>
              </a:rPr>
              <a:t>access</a:t>
            </a:r>
            <a:r>
              <a:rPr lang="fr-FR" dirty="0">
                <a:solidFill>
                  <a:schemeClr val="accent1">
                    <a:lumMod val="50000"/>
                  </a:schemeClr>
                </a:solidFill>
              </a:rPr>
              <a:t> </a:t>
            </a:r>
            <a:r>
              <a:rPr lang="fr-FR" dirty="0" err="1">
                <a:solidFill>
                  <a:schemeClr val="accent1">
                    <a:lumMod val="50000"/>
                  </a:schemeClr>
                </a:solidFill>
              </a:rPr>
              <a:t>controls</a:t>
            </a:r>
            <a:r>
              <a:rPr lang="fr-FR" dirty="0">
                <a:solidFill>
                  <a:schemeClr val="accent1">
                    <a:lumMod val="50000"/>
                  </a:schemeClr>
                </a:solidFill>
              </a:rPr>
              <a:t>, </a:t>
            </a:r>
            <a:r>
              <a:rPr lang="fr-FR" dirty="0" err="1">
                <a:solidFill>
                  <a:schemeClr val="accent1">
                    <a:lumMod val="50000"/>
                  </a:schemeClr>
                </a:solidFill>
              </a:rPr>
              <a:t>tablespaces</a:t>
            </a:r>
            <a:r>
              <a:rPr lang="fr-FR" dirty="0">
                <a:solidFill>
                  <a:schemeClr val="accent1">
                    <a:lumMod val="50000"/>
                  </a:schemeClr>
                </a:solidFill>
              </a:rPr>
              <a:t>, </a:t>
            </a:r>
            <a:r>
              <a:rPr lang="fr-FR" dirty="0" err="1">
                <a:solidFill>
                  <a:schemeClr val="accent1">
                    <a:lumMod val="50000"/>
                  </a:schemeClr>
                </a:solidFill>
              </a:rPr>
              <a:t>asynchronous</a:t>
            </a:r>
            <a:r>
              <a:rPr lang="fr-FR" dirty="0">
                <a:solidFill>
                  <a:schemeClr val="accent1">
                    <a:lumMod val="50000"/>
                  </a:schemeClr>
                </a:solidFill>
              </a:rPr>
              <a:t> </a:t>
            </a:r>
            <a:r>
              <a:rPr lang="fr-FR" dirty="0" err="1">
                <a:solidFill>
                  <a:schemeClr val="accent1">
                    <a:lumMod val="50000"/>
                  </a:schemeClr>
                </a:solidFill>
              </a:rPr>
              <a:t>replication</a:t>
            </a:r>
            <a:r>
              <a:rPr lang="fr-FR" dirty="0">
                <a:solidFill>
                  <a:schemeClr val="accent1">
                    <a:lumMod val="50000"/>
                  </a:schemeClr>
                </a:solidFill>
              </a:rPr>
              <a:t>, </a:t>
            </a:r>
            <a:r>
              <a:rPr lang="fr-FR" dirty="0" err="1">
                <a:solidFill>
                  <a:schemeClr val="accent1">
                    <a:lumMod val="50000"/>
                  </a:schemeClr>
                </a:solidFill>
              </a:rPr>
              <a:t>nested</a:t>
            </a:r>
            <a:r>
              <a:rPr lang="fr-FR" dirty="0">
                <a:solidFill>
                  <a:schemeClr val="accent1">
                    <a:lumMod val="50000"/>
                  </a:schemeClr>
                </a:solidFill>
              </a:rPr>
              <a:t> transactions, online/hot backups, a </a:t>
            </a:r>
            <a:r>
              <a:rPr lang="fr-FR" dirty="0" err="1">
                <a:solidFill>
                  <a:schemeClr val="accent1">
                    <a:lumMod val="50000"/>
                  </a:schemeClr>
                </a:solidFill>
              </a:rPr>
              <a:t>refined</a:t>
            </a:r>
            <a:r>
              <a:rPr lang="fr-FR" dirty="0">
                <a:solidFill>
                  <a:schemeClr val="accent1">
                    <a:lumMod val="50000"/>
                  </a:schemeClr>
                </a:solidFill>
              </a:rPr>
              <a:t> </a:t>
            </a:r>
            <a:r>
              <a:rPr lang="fr-FR" dirty="0" err="1">
                <a:solidFill>
                  <a:schemeClr val="accent1">
                    <a:lumMod val="50000"/>
                  </a:schemeClr>
                </a:solidFill>
              </a:rPr>
              <a:t>query</a:t>
            </a:r>
            <a:r>
              <a:rPr lang="fr-FR" dirty="0">
                <a:solidFill>
                  <a:schemeClr val="accent1">
                    <a:lumMod val="50000"/>
                  </a:schemeClr>
                </a:solidFill>
              </a:rPr>
              <a:t> </a:t>
            </a:r>
            <a:r>
              <a:rPr lang="fr-FR" dirty="0" err="1">
                <a:solidFill>
                  <a:schemeClr val="accent1">
                    <a:lumMod val="50000"/>
                  </a:schemeClr>
                </a:solidFill>
              </a:rPr>
              <a:t>planner</a:t>
            </a:r>
            <a:r>
              <a:rPr lang="fr-FR" dirty="0">
                <a:solidFill>
                  <a:schemeClr val="accent1">
                    <a:lumMod val="50000"/>
                  </a:schemeClr>
                </a:solidFill>
              </a:rPr>
              <a:t>/</a:t>
            </a:r>
            <a:r>
              <a:rPr lang="fr-FR" dirty="0" err="1">
                <a:solidFill>
                  <a:schemeClr val="accent1">
                    <a:lumMod val="50000"/>
                  </a:schemeClr>
                </a:solidFill>
              </a:rPr>
              <a:t>optimizer</a:t>
            </a:r>
            <a:r>
              <a:rPr lang="fr-FR" dirty="0">
                <a:solidFill>
                  <a:schemeClr val="accent1">
                    <a:lumMod val="50000"/>
                  </a:schemeClr>
                </a:solidFill>
              </a:rPr>
              <a:t>, and </a:t>
            </a:r>
            <a:r>
              <a:rPr lang="fr-FR" dirty="0" err="1">
                <a:solidFill>
                  <a:schemeClr val="accent1">
                    <a:lumMod val="50000"/>
                  </a:schemeClr>
                </a:solidFill>
              </a:rPr>
              <a:t>write</a:t>
            </a:r>
            <a:r>
              <a:rPr lang="fr-FR" dirty="0">
                <a:solidFill>
                  <a:schemeClr val="accent1">
                    <a:lumMod val="50000"/>
                  </a:schemeClr>
                </a:solidFill>
              </a:rPr>
              <a:t> </a:t>
            </a:r>
            <a:r>
              <a:rPr lang="fr-FR" dirty="0" err="1">
                <a:solidFill>
                  <a:schemeClr val="accent1">
                    <a:lumMod val="50000"/>
                  </a:schemeClr>
                </a:solidFill>
              </a:rPr>
              <a:t>ahead</a:t>
            </a:r>
            <a:r>
              <a:rPr lang="fr-FR" dirty="0">
                <a:solidFill>
                  <a:schemeClr val="accent1">
                    <a:lumMod val="50000"/>
                  </a:schemeClr>
                </a:solidFill>
              </a:rPr>
              <a:t> </a:t>
            </a:r>
            <a:r>
              <a:rPr lang="fr-FR" dirty="0" err="1">
                <a:solidFill>
                  <a:schemeClr val="accent1">
                    <a:lumMod val="50000"/>
                  </a:schemeClr>
                </a:solidFill>
              </a:rPr>
              <a:t>logging</a:t>
            </a:r>
            <a:r>
              <a:rPr lang="fr-FR" dirty="0">
                <a:solidFill>
                  <a:schemeClr val="accent1">
                    <a:lumMod val="50000"/>
                  </a:schemeClr>
                </a:solidFill>
              </a:rPr>
              <a:t>. It supports international </a:t>
            </a:r>
            <a:r>
              <a:rPr lang="fr-FR" dirty="0" err="1">
                <a:solidFill>
                  <a:schemeClr val="accent1">
                    <a:lumMod val="50000"/>
                  </a:schemeClr>
                </a:solidFill>
              </a:rPr>
              <a:t>character</a:t>
            </a:r>
            <a:r>
              <a:rPr lang="fr-FR" dirty="0">
                <a:solidFill>
                  <a:schemeClr val="accent1">
                    <a:lumMod val="50000"/>
                  </a:schemeClr>
                </a:solidFill>
              </a:rPr>
              <a:t> sets, multi-byte </a:t>
            </a:r>
            <a:r>
              <a:rPr lang="fr-FR" dirty="0" err="1">
                <a:solidFill>
                  <a:schemeClr val="accent1">
                    <a:lumMod val="50000"/>
                  </a:schemeClr>
                </a:solidFill>
              </a:rPr>
              <a:t>character</a:t>
            </a:r>
            <a:r>
              <a:rPr lang="fr-FR" dirty="0">
                <a:solidFill>
                  <a:schemeClr val="accent1">
                    <a:lumMod val="50000"/>
                  </a:schemeClr>
                </a:solidFill>
              </a:rPr>
              <a:t> </a:t>
            </a:r>
            <a:r>
              <a:rPr lang="fr-FR" dirty="0" err="1">
                <a:solidFill>
                  <a:schemeClr val="accent1">
                    <a:lumMod val="50000"/>
                  </a:schemeClr>
                </a:solidFill>
              </a:rPr>
              <a:t>encodings</a:t>
            </a:r>
            <a:r>
              <a:rPr lang="fr-FR" dirty="0">
                <a:solidFill>
                  <a:schemeClr val="accent1">
                    <a:lumMod val="50000"/>
                  </a:schemeClr>
                </a:solidFill>
              </a:rPr>
              <a:t>, Unicode, and </a:t>
            </a:r>
            <a:r>
              <a:rPr lang="fr-FR" dirty="0" err="1">
                <a:solidFill>
                  <a:schemeClr val="accent1">
                    <a:lumMod val="50000"/>
                  </a:schemeClr>
                </a:solidFill>
              </a:rPr>
              <a:t>it</a:t>
            </a:r>
            <a:r>
              <a:rPr lang="fr-FR" dirty="0">
                <a:solidFill>
                  <a:schemeClr val="accent1">
                    <a:lumMod val="50000"/>
                  </a:schemeClr>
                </a:solidFill>
              </a:rPr>
              <a:t> </a:t>
            </a:r>
            <a:r>
              <a:rPr lang="fr-FR" dirty="0" err="1">
                <a:solidFill>
                  <a:schemeClr val="accent1">
                    <a:lumMod val="50000"/>
                  </a:schemeClr>
                </a:solidFill>
              </a:rPr>
              <a:t>is</a:t>
            </a:r>
            <a:r>
              <a:rPr lang="fr-FR" dirty="0">
                <a:solidFill>
                  <a:schemeClr val="accent1">
                    <a:lumMod val="50000"/>
                  </a:schemeClr>
                </a:solidFill>
              </a:rPr>
              <a:t> locale-</a:t>
            </a:r>
            <a:r>
              <a:rPr lang="fr-FR" dirty="0" err="1">
                <a:solidFill>
                  <a:schemeClr val="accent1">
                    <a:lumMod val="50000"/>
                  </a:schemeClr>
                </a:solidFill>
              </a:rPr>
              <a:t>aware</a:t>
            </a:r>
            <a:r>
              <a:rPr lang="fr-FR" dirty="0">
                <a:solidFill>
                  <a:schemeClr val="accent1">
                    <a:lumMod val="50000"/>
                  </a:schemeClr>
                </a:solidFill>
              </a:rPr>
              <a:t> for </a:t>
            </a:r>
            <a:r>
              <a:rPr lang="fr-FR" dirty="0" err="1">
                <a:solidFill>
                  <a:schemeClr val="accent1">
                    <a:lumMod val="50000"/>
                  </a:schemeClr>
                </a:solidFill>
              </a:rPr>
              <a:t>sorting</a:t>
            </a:r>
            <a:r>
              <a:rPr lang="fr-FR" dirty="0">
                <a:solidFill>
                  <a:schemeClr val="accent1">
                    <a:lumMod val="50000"/>
                  </a:schemeClr>
                </a:solidFill>
              </a:rPr>
              <a:t>, case-</a:t>
            </a:r>
            <a:r>
              <a:rPr lang="fr-FR" dirty="0" err="1">
                <a:solidFill>
                  <a:schemeClr val="accent1">
                    <a:lumMod val="50000"/>
                  </a:schemeClr>
                </a:solidFill>
              </a:rPr>
              <a:t>sensitivity</a:t>
            </a:r>
            <a:r>
              <a:rPr lang="fr-FR" dirty="0">
                <a:solidFill>
                  <a:schemeClr val="accent1">
                    <a:lumMod val="50000"/>
                  </a:schemeClr>
                </a:solidFill>
              </a:rPr>
              <a:t>, and </a:t>
            </a:r>
            <a:r>
              <a:rPr lang="fr-FR" dirty="0" err="1">
                <a:solidFill>
                  <a:schemeClr val="accent1">
                    <a:lumMod val="50000"/>
                  </a:schemeClr>
                </a:solidFill>
              </a:rPr>
              <a:t>formatting</a:t>
            </a:r>
            <a:r>
              <a:rPr lang="fr-FR" dirty="0">
                <a:solidFill>
                  <a:schemeClr val="accent1">
                    <a:lumMod val="50000"/>
                  </a:schemeClr>
                </a:solidFill>
              </a:rPr>
              <a:t>. </a:t>
            </a:r>
          </a:p>
          <a:p>
            <a:r>
              <a:rPr lang="fr-FR" sz="2800" u="sng" dirty="0" err="1">
                <a:solidFill>
                  <a:schemeClr val="accent1">
                    <a:lumMod val="50000"/>
                  </a:schemeClr>
                </a:solidFill>
                <a:effectLst>
                  <a:outerShdw blurRad="38100" dist="38100" dir="2700000" algn="tl">
                    <a:srgbClr val="000000">
                      <a:alpha val="43137"/>
                    </a:srgbClr>
                  </a:outerShdw>
                </a:effectLst>
              </a:rPr>
              <a:t>Reliability</a:t>
            </a:r>
            <a:r>
              <a:rPr lang="fr-FR" sz="2800" u="sng" dirty="0">
                <a:solidFill>
                  <a:schemeClr val="accent1">
                    <a:lumMod val="50000"/>
                  </a:schemeClr>
                </a:solidFill>
                <a:effectLst>
                  <a:outerShdw blurRad="38100" dist="38100" dir="2700000" algn="tl">
                    <a:srgbClr val="000000">
                      <a:alpha val="43137"/>
                    </a:srgbClr>
                  </a:outerShdw>
                </a:effectLst>
              </a:rPr>
              <a:t> and standards </a:t>
            </a:r>
            <a:r>
              <a:rPr lang="fr-FR" sz="2800" u="sng" dirty="0" err="1" smtClean="0">
                <a:solidFill>
                  <a:schemeClr val="accent1">
                    <a:lumMod val="50000"/>
                  </a:schemeClr>
                </a:solidFill>
                <a:effectLst>
                  <a:outerShdw blurRad="38100" dist="38100" dir="2700000" algn="tl">
                    <a:srgbClr val="000000">
                      <a:alpha val="43137"/>
                    </a:srgbClr>
                  </a:outerShdw>
                </a:effectLst>
              </a:rPr>
              <a:t>compliance</a:t>
            </a:r>
            <a:endParaRPr lang="fr-FR" sz="2800" u="sng" dirty="0" smtClean="0">
              <a:solidFill>
                <a:schemeClr val="accent1">
                  <a:lumMod val="50000"/>
                </a:schemeClr>
              </a:solidFill>
              <a:effectLst>
                <a:outerShdw blurRad="38100" dist="38100" dir="2700000" algn="tl">
                  <a:srgbClr val="000000">
                    <a:alpha val="43137"/>
                  </a:srgbClr>
                </a:outerShdw>
              </a:effectLst>
            </a:endParaRPr>
          </a:p>
          <a:p>
            <a:pPr algn="just"/>
            <a:r>
              <a:rPr lang="en-US" dirty="0" err="1">
                <a:solidFill>
                  <a:schemeClr val="accent1">
                    <a:lumMod val="50000"/>
                  </a:schemeClr>
                </a:solidFill>
              </a:rPr>
              <a:t>PostgreSQL’s</a:t>
            </a:r>
            <a:r>
              <a:rPr lang="en-US" dirty="0">
                <a:solidFill>
                  <a:schemeClr val="accent1">
                    <a:lumMod val="50000"/>
                  </a:schemeClr>
                </a:solidFill>
              </a:rPr>
              <a:t> write ahead logging makes it a highly fault tolerant database. Its large base of open source contributors lends it a built-in community support network. </a:t>
            </a:r>
            <a:r>
              <a:rPr lang="en-US" dirty="0" err="1">
                <a:solidFill>
                  <a:schemeClr val="accent1">
                    <a:lumMod val="50000"/>
                  </a:schemeClr>
                </a:solidFill>
              </a:rPr>
              <a:t>PostgreSQL</a:t>
            </a:r>
            <a:r>
              <a:rPr lang="en-US" dirty="0">
                <a:solidFill>
                  <a:schemeClr val="accent1">
                    <a:lumMod val="50000"/>
                  </a:schemeClr>
                </a:solidFill>
              </a:rPr>
              <a:t> is ACID compliant, and has full support for foreign keys, joins, views, triggers, and stored procedures, in many different languages. It includes most SQL:2008 data types, including INTEGER, NUMERIC, BOOLEAN, CHAR, VARCHAR, DATE, INTERVAL, and TIMESTAMP.</a:t>
            </a:r>
            <a:endParaRPr lang="fr-FR" dirty="0">
              <a:solidFill>
                <a:schemeClr val="accent1">
                  <a:lumMod val="50000"/>
                </a:schemeClr>
              </a:solidFill>
            </a:endParaRPr>
          </a:p>
          <a:p>
            <a:r>
              <a:rPr lang="fr-FR" sz="2800" u="sng" dirty="0">
                <a:solidFill>
                  <a:schemeClr val="accent1">
                    <a:lumMod val="50000"/>
                  </a:schemeClr>
                </a:solidFill>
                <a:effectLst>
                  <a:outerShdw blurRad="38100" dist="38100" dir="2700000" algn="tl">
                    <a:srgbClr val="000000">
                      <a:alpha val="43137"/>
                    </a:srgbClr>
                  </a:outerShdw>
                </a:effectLst>
              </a:rPr>
              <a:t>Open source </a:t>
            </a:r>
            <a:r>
              <a:rPr lang="fr-FR" sz="2800" u="sng" dirty="0" err="1" smtClean="0">
                <a:solidFill>
                  <a:schemeClr val="accent1">
                    <a:lumMod val="50000"/>
                  </a:schemeClr>
                </a:solidFill>
                <a:effectLst>
                  <a:outerShdw blurRad="38100" dist="38100" dir="2700000" algn="tl">
                    <a:srgbClr val="000000">
                      <a:alpha val="43137"/>
                    </a:srgbClr>
                  </a:outerShdw>
                </a:effectLst>
              </a:rPr>
              <a:t>license</a:t>
            </a:r>
            <a:endParaRPr lang="fr-FR" sz="2800" u="sng" dirty="0" smtClean="0">
              <a:solidFill>
                <a:schemeClr val="accent1">
                  <a:lumMod val="50000"/>
                </a:schemeClr>
              </a:solidFill>
              <a:effectLst>
                <a:outerShdw blurRad="38100" dist="38100" dir="2700000" algn="tl">
                  <a:srgbClr val="000000">
                    <a:alpha val="43137"/>
                  </a:srgbClr>
                </a:outerShdw>
              </a:effectLst>
            </a:endParaRPr>
          </a:p>
          <a:p>
            <a:pPr algn="just"/>
            <a:r>
              <a:rPr lang="en-US" dirty="0" err="1">
                <a:solidFill>
                  <a:schemeClr val="accent1">
                    <a:lumMod val="50000"/>
                  </a:schemeClr>
                </a:solidFill>
              </a:rPr>
              <a:t>PostgreSQL</a:t>
            </a:r>
            <a:r>
              <a:rPr lang="en-US" dirty="0">
                <a:solidFill>
                  <a:schemeClr val="accent1">
                    <a:lumMod val="50000"/>
                  </a:schemeClr>
                </a:solidFill>
              </a:rPr>
              <a:t> source code is available under an open source license, granting you the freedom to use, modify, and implement it as you see fit, at no charge. </a:t>
            </a:r>
            <a:r>
              <a:rPr lang="en-US" dirty="0" err="1">
                <a:solidFill>
                  <a:schemeClr val="accent1">
                    <a:lumMod val="50000"/>
                  </a:schemeClr>
                </a:solidFill>
              </a:rPr>
              <a:t>PostgreSQL</a:t>
            </a:r>
            <a:r>
              <a:rPr lang="en-US" dirty="0">
                <a:solidFill>
                  <a:schemeClr val="accent1">
                    <a:lumMod val="50000"/>
                  </a:schemeClr>
                </a:solidFill>
              </a:rPr>
              <a:t> carries no licensing cost, which eliminates the risk for over-deployment.</a:t>
            </a:r>
            <a:endParaRPr lang="fr-FR" dirty="0">
              <a:solidFill>
                <a:schemeClr val="accent1">
                  <a:lumMod val="50000"/>
                </a:schemeClr>
              </a:solidFill>
            </a:endParaRPr>
          </a:p>
          <a:p>
            <a:endParaRPr lang="fr-FR" sz="2800" dirty="0" smtClean="0">
              <a:solidFill>
                <a:srgbClr val="FF9933"/>
              </a:solidFill>
            </a:endParaRPr>
          </a:p>
          <a:p>
            <a:endParaRPr lang="fr-FR" sz="1400" dirty="0">
              <a:solidFill>
                <a:srgbClr val="FF9933"/>
              </a:solidFill>
            </a:endParaRPr>
          </a:p>
        </p:txBody>
      </p:sp>
    </p:spTree>
    <p:extLst>
      <p:ext uri="{BB962C8B-B14F-4D97-AF65-F5344CB8AC3E}">
        <p14:creationId xmlns:p14="http://schemas.microsoft.com/office/powerpoint/2010/main" val="829266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06437" y="436098"/>
            <a:ext cx="11268221" cy="2800767"/>
          </a:xfrm>
          <a:prstGeom prst="rect">
            <a:avLst/>
          </a:prstGeom>
          <a:noFill/>
        </p:spPr>
        <p:txBody>
          <a:bodyPr wrap="square" rtlCol="0">
            <a:spAutoFit/>
          </a:bodyPr>
          <a:lstStyle/>
          <a:p>
            <a:pPr algn="just"/>
            <a:r>
              <a:rPr lang="en-US" sz="3200" dirty="0" smtClean="0">
                <a:solidFill>
                  <a:srgbClr val="FF9933"/>
                </a:solidFill>
                <a:effectLst>
                  <a:outerShdw blurRad="38100" dist="38100" dir="2700000" algn="tl">
                    <a:srgbClr val="000000">
                      <a:alpha val="43137"/>
                    </a:srgbClr>
                  </a:outerShdw>
                </a:effectLst>
              </a:rPr>
              <a:t>What’s SQL Server </a:t>
            </a:r>
          </a:p>
          <a:p>
            <a:pPr algn="just"/>
            <a:endParaRPr lang="en-US" dirty="0"/>
          </a:p>
          <a:p>
            <a:pPr algn="just"/>
            <a:r>
              <a:rPr lang="en-US" dirty="0" smtClean="0">
                <a:solidFill>
                  <a:schemeClr val="accent1">
                    <a:lumMod val="50000"/>
                  </a:schemeClr>
                </a:solidFill>
              </a:rPr>
              <a:t>SQL </a:t>
            </a:r>
            <a:r>
              <a:rPr lang="en-US" dirty="0">
                <a:solidFill>
                  <a:schemeClr val="accent1">
                    <a:lumMod val="50000"/>
                  </a:schemeClr>
                </a:solidFill>
              </a:rPr>
              <a:t>Server is a relational database management system, or RDBMS, developed and marketed by Microsoft.</a:t>
            </a:r>
          </a:p>
          <a:p>
            <a:pPr algn="just"/>
            <a:r>
              <a:rPr lang="en-US" dirty="0">
                <a:solidFill>
                  <a:schemeClr val="accent1">
                    <a:lumMod val="50000"/>
                  </a:schemeClr>
                </a:solidFill>
              </a:rPr>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p>
          <a:p>
            <a:pPr algn="just"/>
            <a:r>
              <a:rPr lang="en-US" dirty="0">
                <a:solidFill>
                  <a:schemeClr val="accent1">
                    <a:lumMod val="50000"/>
                  </a:schemeClr>
                </a:solidFill>
              </a:rPr>
              <a:t>SQL Server works exclusively on Windows environment for more than 20 years. In 2016, Microsoft made it available on Linux. SQL Server 2017 became generally available in October 2016 that ran on both Windows and Linux.</a:t>
            </a:r>
          </a:p>
          <a:p>
            <a:endParaRPr lang="fr-FR" dirty="0"/>
          </a:p>
        </p:txBody>
      </p:sp>
      <p:pic>
        <p:nvPicPr>
          <p:cNvPr id="5" name="Image 4"/>
          <p:cNvPicPr>
            <a:picLocks noChangeAspect="1"/>
          </p:cNvPicPr>
          <p:nvPr/>
        </p:nvPicPr>
        <p:blipFill>
          <a:blip r:embed="rId2"/>
          <a:stretch>
            <a:fillRect/>
          </a:stretch>
        </p:blipFill>
        <p:spPr>
          <a:xfrm>
            <a:off x="3226483" y="3374926"/>
            <a:ext cx="5828128" cy="30261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356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189409" y="1159166"/>
            <a:ext cx="8706118" cy="4906783"/>
          </a:xfrm>
          <a:prstGeom prst="rect">
            <a:avLst/>
          </a:prstGeom>
        </p:spPr>
      </p:pic>
    </p:spTree>
    <p:extLst>
      <p:ext uri="{BB962C8B-B14F-4D97-AF65-F5344CB8AC3E}">
        <p14:creationId xmlns:p14="http://schemas.microsoft.com/office/powerpoint/2010/main" val="3255633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893194" y="1596979"/>
            <a:ext cx="8448542" cy="5100776"/>
          </a:xfrm>
          <a:prstGeom prst="rect">
            <a:avLst/>
          </a:prstGeom>
        </p:spPr>
      </p:pic>
      <p:pic>
        <p:nvPicPr>
          <p:cNvPr id="5" name="Image 4"/>
          <p:cNvPicPr>
            <a:picLocks noChangeAspect="1"/>
          </p:cNvPicPr>
          <p:nvPr/>
        </p:nvPicPr>
        <p:blipFill>
          <a:blip r:embed="rId3"/>
          <a:stretch>
            <a:fillRect/>
          </a:stretch>
        </p:blipFill>
        <p:spPr>
          <a:xfrm>
            <a:off x="1867436" y="36356"/>
            <a:ext cx="8448541" cy="1695450"/>
          </a:xfrm>
          <a:prstGeom prst="rect">
            <a:avLst/>
          </a:prstGeom>
        </p:spPr>
      </p:pic>
    </p:spTree>
    <p:extLst>
      <p:ext uri="{BB962C8B-B14F-4D97-AF65-F5344CB8AC3E}">
        <p14:creationId xmlns:p14="http://schemas.microsoft.com/office/powerpoint/2010/main" val="2454995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096425" y="1326525"/>
            <a:ext cx="8361227" cy="5396248"/>
          </a:xfrm>
          <a:prstGeom prst="rect">
            <a:avLst/>
          </a:prstGeom>
        </p:spPr>
      </p:pic>
      <p:pic>
        <p:nvPicPr>
          <p:cNvPr id="5" name="Image 4"/>
          <p:cNvPicPr>
            <a:picLocks noChangeAspect="1"/>
          </p:cNvPicPr>
          <p:nvPr/>
        </p:nvPicPr>
        <p:blipFill>
          <a:blip r:embed="rId3"/>
          <a:stretch>
            <a:fillRect/>
          </a:stretch>
        </p:blipFill>
        <p:spPr>
          <a:xfrm>
            <a:off x="2083546" y="0"/>
            <a:ext cx="8361227" cy="1499985"/>
          </a:xfrm>
          <a:prstGeom prst="rect">
            <a:avLst/>
          </a:prstGeom>
        </p:spPr>
      </p:pic>
    </p:spTree>
    <p:extLst>
      <p:ext uri="{BB962C8B-B14F-4D97-AF65-F5344CB8AC3E}">
        <p14:creationId xmlns:p14="http://schemas.microsoft.com/office/powerpoint/2010/main" val="1729746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790164" y="1507906"/>
            <a:ext cx="8525813" cy="5189110"/>
          </a:xfrm>
          <a:prstGeom prst="rect">
            <a:avLst/>
          </a:prstGeom>
        </p:spPr>
      </p:pic>
      <p:pic>
        <p:nvPicPr>
          <p:cNvPr id="5" name="Image 4"/>
          <p:cNvPicPr>
            <a:picLocks noChangeAspect="1"/>
          </p:cNvPicPr>
          <p:nvPr/>
        </p:nvPicPr>
        <p:blipFill>
          <a:blip r:embed="rId3"/>
          <a:stretch>
            <a:fillRect/>
          </a:stretch>
        </p:blipFill>
        <p:spPr>
          <a:xfrm>
            <a:off x="1828175" y="0"/>
            <a:ext cx="8487801" cy="1694835"/>
          </a:xfrm>
          <a:prstGeom prst="rect">
            <a:avLst/>
          </a:prstGeom>
        </p:spPr>
      </p:pic>
    </p:spTree>
    <p:extLst>
      <p:ext uri="{BB962C8B-B14F-4D97-AF65-F5344CB8AC3E}">
        <p14:creationId xmlns:p14="http://schemas.microsoft.com/office/powerpoint/2010/main" val="4257314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478</Words>
  <Application>Microsoft Office PowerPoint</Application>
  <PresentationFormat>Grand écran</PresentationFormat>
  <Paragraphs>33</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Asma</dc:creator>
  <cp:lastModifiedBy>Asma</cp:lastModifiedBy>
  <cp:revision>10</cp:revision>
  <dcterms:created xsi:type="dcterms:W3CDTF">2022-04-07T08:57:15Z</dcterms:created>
  <dcterms:modified xsi:type="dcterms:W3CDTF">2022-04-07T10:03:06Z</dcterms:modified>
</cp:coreProperties>
</file>