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handoutMasterIdLst>
    <p:handoutMasterId r:id="rId22"/>
  </p:handoutMasterIdLst>
  <p:sldIdLst>
    <p:sldId id="298" r:id="rId5"/>
    <p:sldId id="299" r:id="rId6"/>
    <p:sldId id="300" r:id="rId7"/>
    <p:sldId id="301" r:id="rId8"/>
    <p:sldId id="305" r:id="rId9"/>
    <p:sldId id="303" r:id="rId10"/>
    <p:sldId id="307" r:id="rId11"/>
    <p:sldId id="310" r:id="rId12"/>
    <p:sldId id="309" r:id="rId13"/>
    <p:sldId id="311" r:id="rId14"/>
    <p:sldId id="312" r:id="rId15"/>
    <p:sldId id="314" r:id="rId16"/>
    <p:sldId id="318" r:id="rId17"/>
    <p:sldId id="316" r:id="rId18"/>
    <p:sldId id="319" r:id="rId19"/>
    <p:sldId id="321" r:id="rId20"/>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3419" autoAdjust="0"/>
  </p:normalViewPr>
  <p:slideViewPr>
    <p:cSldViewPr snapToGrid="0">
      <p:cViewPr varScale="1">
        <p:scale>
          <a:sx n="61" d="100"/>
          <a:sy n="61" d="100"/>
        </p:scale>
        <p:origin x="1522" y="53"/>
      </p:cViewPr>
      <p:guideLst/>
    </p:cSldViewPr>
  </p:slideViewPr>
  <p:notesTextViewPr>
    <p:cViewPr>
      <p:scale>
        <a:sx n="1" d="1"/>
        <a:sy n="1" d="1"/>
      </p:scale>
      <p:origin x="0" y="0"/>
    </p:cViewPr>
  </p:notesTextViewPr>
  <p:notesViewPr>
    <p:cSldViewPr snapToGrid="0">
      <p:cViewPr varScale="1">
        <p:scale>
          <a:sx n="85" d="100"/>
          <a:sy n="85" d="100"/>
        </p:scale>
        <p:origin x="380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C2D11A-4A4C-4762-9A3D-38B816BFA086}" type="datetimeFigureOut">
              <a:rPr lang="fr-FR" smtClean="0"/>
              <a:t>08/05/2024</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029993-E93F-4628-BDE0-2946103AC1B3}" type="slidenum">
              <a:rPr lang="fr-FR" smtClean="0"/>
              <a:t>‹#›</a:t>
            </a:fld>
            <a:endParaRPr lang="fr-FR" dirty="0"/>
          </a:p>
        </p:txBody>
      </p:sp>
    </p:spTree>
    <p:extLst>
      <p:ext uri="{BB962C8B-B14F-4D97-AF65-F5344CB8AC3E}">
        <p14:creationId xmlns:p14="http://schemas.microsoft.com/office/powerpoint/2010/main" val="30719978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3E8838-E61C-436D-81FA-CFC9A861CF2C}" type="datetimeFigureOut">
              <a:rPr lang="fr-FR" noProof="0" smtClean="0"/>
              <a:t>08/05/2024</a:t>
            </a:fld>
            <a:endParaRPr lang="fr-FR" noProof="0"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B0C060-F7D4-4C65-826A-795CA5BE88E2}" type="slidenum">
              <a:rPr lang="fr-FR" noProof="0" smtClean="0"/>
              <a:t>‹#›</a:t>
            </a:fld>
            <a:endParaRPr lang="fr-FR" noProof="0" dirty="0"/>
          </a:p>
        </p:txBody>
      </p:sp>
    </p:spTree>
    <p:extLst>
      <p:ext uri="{BB962C8B-B14F-4D97-AF65-F5344CB8AC3E}">
        <p14:creationId xmlns:p14="http://schemas.microsoft.com/office/powerpoint/2010/main" val="231712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DB0C060-F7D4-4C65-826A-795CA5BE88E2}" type="slidenum">
              <a:rPr lang="fr-FR" smtClean="0"/>
              <a:t>1</a:t>
            </a:fld>
            <a:endParaRPr lang="fr-FR" dirty="0"/>
          </a:p>
        </p:txBody>
      </p:sp>
    </p:spTree>
    <p:extLst>
      <p:ext uri="{BB962C8B-B14F-4D97-AF65-F5344CB8AC3E}">
        <p14:creationId xmlns:p14="http://schemas.microsoft.com/office/powerpoint/2010/main" val="777375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Linear regression is a way to predict a number based on other numbers. Imagine you want to predict the price of a house. You might look at things like the size of the house, how many bedrooms it has, and so on. Linear regression takes these features and creates a formula that can predict the house's price by combining these features in a specific way.</a:t>
            </a:r>
          </a:p>
          <a:p>
            <a:br>
              <a:rPr lang="en-US" dirty="0"/>
            </a:br>
            <a:endParaRPr lang="fr-FR" dirty="0"/>
          </a:p>
        </p:txBody>
      </p:sp>
      <p:sp>
        <p:nvSpPr>
          <p:cNvPr id="4" name="Slide Number Placeholder 3"/>
          <p:cNvSpPr>
            <a:spLocks noGrp="1"/>
          </p:cNvSpPr>
          <p:nvPr>
            <p:ph type="sldNum" sz="quarter" idx="5"/>
          </p:nvPr>
        </p:nvSpPr>
        <p:spPr/>
        <p:txBody>
          <a:bodyPr/>
          <a:lstStyle/>
          <a:p>
            <a:fld id="{1DB0C060-F7D4-4C65-826A-795CA5BE88E2}" type="slidenum">
              <a:rPr lang="fr-FR" noProof="0" smtClean="0"/>
              <a:t>10</a:t>
            </a:fld>
            <a:endParaRPr lang="fr-FR" noProof="0" dirty="0"/>
          </a:p>
        </p:txBody>
      </p:sp>
    </p:spTree>
    <p:extLst>
      <p:ext uri="{BB962C8B-B14F-4D97-AF65-F5344CB8AC3E}">
        <p14:creationId xmlns:p14="http://schemas.microsoft.com/office/powerpoint/2010/main" val="2220760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0D0D0D"/>
                </a:solidFill>
                <a:effectLst/>
                <a:highlight>
                  <a:srgbClr val="FFFFFF"/>
                </a:highlight>
                <a:latin typeface="Söhne"/>
              </a:rPr>
              <a:t>Potential for Improvement</a:t>
            </a:r>
            <a:r>
              <a:rPr lang="en-US" b="0" i="0" dirty="0">
                <a:solidFill>
                  <a:srgbClr val="0D0D0D"/>
                </a:solidFill>
                <a:effectLst/>
                <a:highlight>
                  <a:srgbClr val="FFFFFF"/>
                </a:highlight>
                <a:latin typeface="Söhne"/>
              </a:rPr>
              <a:t>: The outcome suggests there might be room for improving the model. This could be achieved by adding other potentially relevant features, using a different kind of regression model that captures non-linear relationships if appropriate, or addressing any data quality issues or outliers that may be impacting model performance.</a:t>
            </a:r>
          </a:p>
          <a:p>
            <a:pPr algn="l">
              <a:buFont typeface="Arial" panose="020B0604020202020204" pitchFamily="34" charset="0"/>
              <a:buChar char="•"/>
            </a:pPr>
            <a:r>
              <a:rPr lang="fr-FR" dirty="0"/>
              <a:t> </a:t>
            </a:r>
            <a:r>
              <a:rPr lang="en-US" b="1" i="0" dirty="0">
                <a:solidFill>
                  <a:srgbClr val="0D0D0D"/>
                </a:solidFill>
                <a:effectLst/>
                <a:highlight>
                  <a:srgbClr val="FFFFFF"/>
                </a:highlight>
                <a:latin typeface="Söhne"/>
              </a:rPr>
              <a:t>Dep. Variable (Dependent Variable)</a:t>
            </a:r>
            <a:r>
              <a:rPr lang="en-US" b="0" i="0" dirty="0">
                <a:solidFill>
                  <a:srgbClr val="0D0D0D"/>
                </a:solidFill>
                <a:effectLst/>
                <a:highlight>
                  <a:srgbClr val="FFFFFF"/>
                </a:highlight>
                <a:latin typeface="Söhne"/>
              </a:rPr>
              <a:t>: The variable that the model is trying to predict, in this case, 'price'.</a:t>
            </a:r>
          </a:p>
          <a:p>
            <a:pPr algn="l">
              <a:buFont typeface="Arial" panose="020B0604020202020204" pitchFamily="34" charset="0"/>
              <a:buChar char="•"/>
            </a:pPr>
            <a:r>
              <a:rPr lang="en-US" b="1" i="0" dirty="0">
                <a:solidFill>
                  <a:srgbClr val="0D0D0D"/>
                </a:solidFill>
                <a:effectLst/>
                <a:highlight>
                  <a:srgbClr val="FFFFFF"/>
                </a:highlight>
                <a:latin typeface="Söhne"/>
              </a:rPr>
              <a:t>R-squared</a:t>
            </a:r>
            <a:r>
              <a:rPr lang="en-US" b="0" i="0" dirty="0">
                <a:solidFill>
                  <a:srgbClr val="0D0D0D"/>
                </a:solidFill>
                <a:effectLst/>
                <a:highlight>
                  <a:srgbClr val="FFFFFF"/>
                </a:highlight>
                <a:latin typeface="Söhne"/>
              </a:rPr>
              <a:t>: Measures the proportion of variance in the dependent variable that can be predicted from the independent variables. Here, 0.562 indicates that 56.2% of the variance in house prices can be explained by the model.</a:t>
            </a:r>
          </a:p>
          <a:p>
            <a:pPr algn="l">
              <a:buFont typeface="Arial" panose="020B0604020202020204" pitchFamily="34" charset="0"/>
              <a:buChar char="•"/>
            </a:pPr>
            <a:r>
              <a:rPr lang="en-US" b="1" i="0" dirty="0">
                <a:solidFill>
                  <a:srgbClr val="0D0D0D"/>
                </a:solidFill>
                <a:effectLst/>
                <a:highlight>
                  <a:srgbClr val="FFFFFF"/>
                </a:highlight>
                <a:latin typeface="Söhne"/>
              </a:rPr>
              <a:t>Adj. R-squared (Adjusted R-squared)</a:t>
            </a:r>
            <a:r>
              <a:rPr lang="en-US" b="0" i="0" dirty="0">
                <a:solidFill>
                  <a:srgbClr val="0D0D0D"/>
                </a:solidFill>
                <a:effectLst/>
                <a:highlight>
                  <a:srgbClr val="FFFFFF"/>
                </a:highlight>
                <a:latin typeface="Söhne"/>
              </a:rPr>
              <a:t>: Similar to R-squared but adjusted for the number of predictors in the model. It is more accurate for comparing models with different numbers of predictors.</a:t>
            </a:r>
          </a:p>
          <a:p>
            <a:pPr algn="l">
              <a:buFont typeface="Arial" panose="020B0604020202020204" pitchFamily="34" charset="0"/>
              <a:buChar char="•"/>
            </a:pPr>
            <a:r>
              <a:rPr lang="en-US" b="1" i="0" dirty="0">
                <a:solidFill>
                  <a:srgbClr val="0D0D0D"/>
                </a:solidFill>
                <a:effectLst/>
                <a:highlight>
                  <a:srgbClr val="FFFFFF"/>
                </a:highlight>
                <a:latin typeface="Söhne"/>
              </a:rPr>
              <a:t>F-statistic</a:t>
            </a:r>
            <a:r>
              <a:rPr lang="en-US" b="0" i="0" dirty="0">
                <a:solidFill>
                  <a:srgbClr val="0D0D0D"/>
                </a:solidFill>
                <a:effectLst/>
                <a:highlight>
                  <a:srgbClr val="FFFFFF"/>
                </a:highlight>
                <a:latin typeface="Söhne"/>
              </a:rPr>
              <a:t>: Tests whether at least one predictor variable has a non-zero coefficient. The F-statistic is quite large at 110.4. This suggests that the model is statistically significant, </a:t>
            </a:r>
          </a:p>
          <a:p>
            <a:pPr algn="l">
              <a:buFont typeface="Arial" panose="020B0604020202020204" pitchFamily="34" charset="0"/>
              <a:buChar char="•"/>
            </a:pPr>
            <a:r>
              <a:rPr lang="en-US" b="1" i="0" dirty="0">
                <a:solidFill>
                  <a:srgbClr val="0D0D0D"/>
                </a:solidFill>
                <a:effectLst/>
                <a:highlight>
                  <a:srgbClr val="FFFFFF"/>
                </a:highlight>
                <a:latin typeface="Söhne"/>
              </a:rPr>
              <a:t>Prob (F-statistic)</a:t>
            </a:r>
            <a:r>
              <a:rPr lang="en-US" b="0" i="0" dirty="0">
                <a:solidFill>
                  <a:srgbClr val="0D0D0D"/>
                </a:solidFill>
                <a:effectLst/>
                <a:highlight>
                  <a:srgbClr val="FFFFFF"/>
                </a:highlight>
                <a:latin typeface="Söhne"/>
              </a:rPr>
              <a:t>: The probability of the F-statistic, indicating the overall significance of the regression model.  It is extremely close to zero that suggests the model is statistically significant</a:t>
            </a:r>
          </a:p>
          <a:p>
            <a:pPr algn="l">
              <a:buFont typeface="Arial" panose="020B0604020202020204" pitchFamily="34" charset="0"/>
              <a:buChar char="•"/>
            </a:pPr>
            <a:r>
              <a:rPr lang="en-US" b="1" i="0" dirty="0">
                <a:solidFill>
                  <a:srgbClr val="0D0D0D"/>
                </a:solidFill>
                <a:effectLst/>
                <a:highlight>
                  <a:srgbClr val="FFFFFF"/>
                </a:highlight>
                <a:latin typeface="Söhne"/>
              </a:rPr>
              <a:t>Log-Likelihood</a:t>
            </a:r>
            <a:r>
              <a:rPr lang="en-US" b="0" i="0" dirty="0">
                <a:solidFill>
                  <a:srgbClr val="0D0D0D"/>
                </a:solidFill>
                <a:effectLst/>
                <a:highlight>
                  <a:srgbClr val="FFFFFF"/>
                </a:highlight>
                <a:latin typeface="Söhne"/>
              </a:rPr>
              <a:t>: A measure of the fit of the model. Higher values indicate a better fit.</a:t>
            </a:r>
          </a:p>
          <a:p>
            <a:pPr algn="l">
              <a:buFont typeface="Arial" panose="020B0604020202020204" pitchFamily="34" charset="0"/>
              <a:buChar char="•"/>
            </a:pPr>
            <a:r>
              <a:rPr lang="en-US" b="1" i="0" dirty="0">
                <a:solidFill>
                  <a:srgbClr val="0D0D0D"/>
                </a:solidFill>
                <a:effectLst/>
                <a:highlight>
                  <a:srgbClr val="FFFFFF"/>
                </a:highlight>
                <a:latin typeface="Söhne"/>
              </a:rPr>
              <a:t>AIC (Akaike Information Criterion)</a:t>
            </a:r>
            <a:r>
              <a:rPr lang="en-US" b="0" i="0" dirty="0">
                <a:solidFill>
                  <a:srgbClr val="0D0D0D"/>
                </a:solidFill>
                <a:effectLst/>
                <a:highlight>
                  <a:srgbClr val="FFFFFF"/>
                </a:highlight>
                <a:latin typeface="Söhne"/>
              </a:rPr>
              <a:t> and </a:t>
            </a:r>
            <a:r>
              <a:rPr lang="en-US" b="1" i="0" dirty="0">
                <a:solidFill>
                  <a:srgbClr val="0D0D0D"/>
                </a:solidFill>
                <a:effectLst/>
                <a:highlight>
                  <a:srgbClr val="FFFFFF"/>
                </a:highlight>
                <a:latin typeface="Söhne"/>
              </a:rPr>
              <a:t>BIC (Bayesian Information Criterion)</a:t>
            </a:r>
            <a:r>
              <a:rPr lang="en-US" b="0" i="0" dirty="0">
                <a:solidFill>
                  <a:srgbClr val="0D0D0D"/>
                </a:solidFill>
                <a:effectLst/>
                <a:highlight>
                  <a:srgbClr val="FFFFFF"/>
                </a:highlight>
                <a:latin typeface="Söhne"/>
              </a:rPr>
              <a:t>: These are criteria for model selection among a finite set of models; lower values suggest a better model.</a:t>
            </a:r>
          </a:p>
          <a:p>
            <a:pPr algn="l"/>
            <a:r>
              <a:rPr lang="en-US" b="1" i="0" dirty="0">
                <a:solidFill>
                  <a:srgbClr val="0D0D0D"/>
                </a:solidFill>
                <a:effectLst/>
                <a:highlight>
                  <a:srgbClr val="FFFFFF"/>
                </a:highlight>
                <a:latin typeface="Söhne"/>
              </a:rPr>
              <a:t>Coefficients Table</a:t>
            </a:r>
          </a:p>
          <a:p>
            <a:pPr algn="l">
              <a:buFont typeface="Arial" panose="020B0604020202020204" pitchFamily="34" charset="0"/>
              <a:buChar char="•"/>
            </a:pPr>
            <a:r>
              <a:rPr lang="en-US" b="1" i="0" dirty="0" err="1">
                <a:solidFill>
                  <a:srgbClr val="0D0D0D"/>
                </a:solidFill>
                <a:effectLst/>
                <a:highlight>
                  <a:srgbClr val="FFFFFF"/>
                </a:highlight>
                <a:latin typeface="Söhne"/>
              </a:rPr>
              <a:t>coef</a:t>
            </a:r>
            <a:r>
              <a:rPr lang="en-US" b="1" i="0" dirty="0">
                <a:solidFill>
                  <a:srgbClr val="0D0D0D"/>
                </a:solidFill>
                <a:effectLst/>
                <a:highlight>
                  <a:srgbClr val="FFFFFF"/>
                </a:highlight>
                <a:latin typeface="Söhne"/>
              </a:rPr>
              <a:t> (Coefficient)</a:t>
            </a:r>
            <a:r>
              <a:rPr lang="en-US" b="0" i="0" dirty="0">
                <a:solidFill>
                  <a:srgbClr val="0D0D0D"/>
                </a:solidFill>
                <a:effectLst/>
                <a:highlight>
                  <a:srgbClr val="FFFFFF"/>
                </a:highlight>
                <a:latin typeface="Söhne"/>
              </a:rPr>
              <a:t>: Represents the change in the dependent variable for a one-unit change in the predictor, For every one-unit increase in the area of a house ; he price of the house is expected to increase by approximately 308.87 units of currency.</a:t>
            </a:r>
          </a:p>
          <a:p>
            <a:pPr algn="l">
              <a:buFont typeface="Arial" panose="020B0604020202020204" pitchFamily="34" charset="0"/>
              <a:buChar char="•"/>
            </a:pPr>
            <a:r>
              <a:rPr lang="en-US" b="1" i="0" dirty="0">
                <a:solidFill>
                  <a:srgbClr val="0D0D0D"/>
                </a:solidFill>
                <a:effectLst/>
                <a:highlight>
                  <a:srgbClr val="FFFFFF"/>
                </a:highlight>
                <a:latin typeface="Söhne"/>
              </a:rPr>
              <a:t>std err (Standard Error)</a:t>
            </a:r>
            <a:r>
              <a:rPr lang="en-US" b="0" i="0" dirty="0">
                <a:solidFill>
                  <a:srgbClr val="0D0D0D"/>
                </a:solidFill>
                <a:effectLst/>
                <a:highlight>
                  <a:srgbClr val="FFFFFF"/>
                </a:highlight>
                <a:latin typeface="Söhne"/>
              </a:rPr>
              <a:t>: Measures the accuracy of the coefficients; lower values indicate more precise estimates.</a:t>
            </a:r>
          </a:p>
          <a:p>
            <a:pPr algn="l">
              <a:buFont typeface="Arial" panose="020B0604020202020204" pitchFamily="34" charset="0"/>
              <a:buChar char="•"/>
            </a:pPr>
            <a:r>
              <a:rPr lang="en-US" b="1" i="0" dirty="0">
                <a:solidFill>
                  <a:srgbClr val="0D0D0D"/>
                </a:solidFill>
                <a:effectLst/>
                <a:highlight>
                  <a:srgbClr val="FFFFFF"/>
                </a:highlight>
                <a:latin typeface="Söhne"/>
              </a:rPr>
              <a:t>t</a:t>
            </a:r>
            <a:r>
              <a:rPr lang="en-US" b="0" i="0" dirty="0">
                <a:solidFill>
                  <a:srgbClr val="0D0D0D"/>
                </a:solidFill>
                <a:effectLst/>
                <a:highlight>
                  <a:srgbClr val="FFFFFF"/>
                </a:highlight>
                <a:latin typeface="Söhne"/>
              </a:rPr>
              <a:t>: The t-statistic for testing the null hypothesis that the coefficient equals zero (no effect).</a:t>
            </a:r>
          </a:p>
          <a:p>
            <a:pPr algn="l">
              <a:buFont typeface="Arial" panose="020B0604020202020204" pitchFamily="34" charset="0"/>
              <a:buChar char="•"/>
            </a:pPr>
            <a:r>
              <a:rPr lang="en-US" b="1" i="0" dirty="0">
                <a:solidFill>
                  <a:srgbClr val="0D0D0D"/>
                </a:solidFill>
                <a:effectLst/>
                <a:highlight>
                  <a:srgbClr val="FFFFFF"/>
                </a:highlight>
                <a:latin typeface="Söhne"/>
              </a:rPr>
              <a:t>P&gt;|t| (p-value)</a:t>
            </a:r>
            <a:r>
              <a:rPr lang="en-US" b="0" i="0" dirty="0">
                <a:solidFill>
                  <a:srgbClr val="0D0D0D"/>
                </a:solidFill>
                <a:effectLst/>
                <a:highlight>
                  <a:srgbClr val="FFFFFF"/>
                </a:highlight>
                <a:latin typeface="Söhne"/>
              </a:rPr>
              <a:t>: Probability of observing any value equal or larger than t. A p-value less than 0.05 typically means the coefficient is statistically significant. </a:t>
            </a:r>
            <a:r>
              <a:rPr lang="en-US" b="0" i="0" dirty="0" err="1">
                <a:solidFill>
                  <a:srgbClr val="0D0D0D"/>
                </a:solidFill>
                <a:effectLst/>
                <a:highlight>
                  <a:srgbClr val="FFFFFF"/>
                </a:highlight>
                <a:latin typeface="Söhne"/>
              </a:rPr>
              <a:t>Eg</a:t>
            </a:r>
            <a:r>
              <a:rPr lang="en-US" b="0" i="0" dirty="0">
                <a:solidFill>
                  <a:srgbClr val="0D0D0D"/>
                </a:solidFill>
                <a:effectLst/>
                <a:highlight>
                  <a:srgbClr val="FFFFFF"/>
                </a:highlight>
                <a:latin typeface="Söhne"/>
              </a:rPr>
              <a:t> The p-value associated with this coefficient is less than 0.001, which indicates that the result is highly statistically significant.</a:t>
            </a:r>
          </a:p>
          <a:p>
            <a:pPr algn="l">
              <a:buFont typeface="Arial" panose="020B0604020202020204" pitchFamily="34" charset="0"/>
              <a:buChar char="•"/>
            </a:pPr>
            <a:r>
              <a:rPr lang="en-US" b="1" i="0" dirty="0">
                <a:solidFill>
                  <a:srgbClr val="0D0D0D"/>
                </a:solidFill>
                <a:effectLst/>
                <a:highlight>
                  <a:srgbClr val="FFFFFF"/>
                </a:highlight>
                <a:latin typeface="Söhne"/>
              </a:rPr>
              <a:t>[0.025 0.975]</a:t>
            </a:r>
            <a:r>
              <a:rPr lang="en-US" b="0" i="0" dirty="0">
                <a:solidFill>
                  <a:srgbClr val="0D0D0D"/>
                </a:solidFill>
                <a:effectLst/>
                <a:highlight>
                  <a:srgbClr val="FFFFFF"/>
                </a:highlight>
                <a:latin typeface="Söhne"/>
              </a:rPr>
              <a:t>: The 95% confidence interval for the coefficient. If this interval does not contain zero, the coefficient is likely to be significant.</a:t>
            </a:r>
          </a:p>
          <a:p>
            <a:endParaRPr lang="fr-FR" dirty="0"/>
          </a:p>
        </p:txBody>
      </p:sp>
      <p:sp>
        <p:nvSpPr>
          <p:cNvPr id="4" name="Slide Number Placeholder 3"/>
          <p:cNvSpPr>
            <a:spLocks noGrp="1"/>
          </p:cNvSpPr>
          <p:nvPr>
            <p:ph type="sldNum" sz="quarter" idx="5"/>
          </p:nvPr>
        </p:nvSpPr>
        <p:spPr/>
        <p:txBody>
          <a:bodyPr/>
          <a:lstStyle/>
          <a:p>
            <a:fld id="{1DB0C060-F7D4-4C65-826A-795CA5BE88E2}" type="slidenum">
              <a:rPr lang="fr-FR" noProof="0" smtClean="0"/>
              <a:t>12</a:t>
            </a:fld>
            <a:endParaRPr lang="fr-FR" noProof="0" dirty="0"/>
          </a:p>
        </p:txBody>
      </p:sp>
    </p:spTree>
    <p:extLst>
      <p:ext uri="{BB962C8B-B14F-4D97-AF65-F5344CB8AC3E}">
        <p14:creationId xmlns:p14="http://schemas.microsoft.com/office/powerpoint/2010/main" val="1527444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The Random Forest Regressor is a type of ensemble learning algorithm used in regression tasks, which involves predicting continuous values, like house prices</a:t>
            </a:r>
          </a:p>
          <a:p>
            <a:r>
              <a:rPr lang="en-US" b="0" i="0" dirty="0">
                <a:solidFill>
                  <a:srgbClr val="0D0D0D"/>
                </a:solidFill>
                <a:effectLst/>
                <a:highlight>
                  <a:srgbClr val="FFFFFF"/>
                </a:highlight>
                <a:latin typeface="Söhne"/>
              </a:rPr>
              <a:t>It builds upon the concept of decision trees and utilizes the power of multiple such trees to improve prediction accuracy and control over-fitting.</a:t>
            </a:r>
          </a:p>
          <a:p>
            <a:endParaRPr lang="en-US" b="0" i="0" dirty="0">
              <a:solidFill>
                <a:srgbClr val="0D0D0D"/>
              </a:solidFill>
              <a:effectLst/>
              <a:highlight>
                <a:srgbClr val="FFFFFF"/>
              </a:highlight>
              <a:latin typeface="Söhne"/>
            </a:endParaRPr>
          </a:p>
          <a:p>
            <a:r>
              <a:rPr lang="en-US" dirty="0"/>
              <a:t>Model Concept: The model builds multiple decision trees during training. Each tree makes a prediction of the house price. The final prediction is typically the average of all the tree predictions. </a:t>
            </a:r>
            <a:endParaRPr lang="fr-FR" dirty="0"/>
          </a:p>
        </p:txBody>
      </p:sp>
      <p:sp>
        <p:nvSpPr>
          <p:cNvPr id="4" name="Slide Number Placeholder 3"/>
          <p:cNvSpPr>
            <a:spLocks noGrp="1"/>
          </p:cNvSpPr>
          <p:nvPr>
            <p:ph type="sldNum" sz="quarter" idx="5"/>
          </p:nvPr>
        </p:nvSpPr>
        <p:spPr/>
        <p:txBody>
          <a:bodyPr/>
          <a:lstStyle/>
          <a:p>
            <a:fld id="{1DB0C060-F7D4-4C65-826A-795CA5BE88E2}" type="slidenum">
              <a:rPr lang="fr-FR" noProof="0" smtClean="0"/>
              <a:t>13</a:t>
            </a:fld>
            <a:endParaRPr lang="fr-FR" noProof="0" dirty="0"/>
          </a:p>
        </p:txBody>
      </p:sp>
    </p:spTree>
    <p:extLst>
      <p:ext uri="{BB962C8B-B14F-4D97-AF65-F5344CB8AC3E}">
        <p14:creationId xmlns:p14="http://schemas.microsoft.com/office/powerpoint/2010/main" val="1197215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0D0D0D"/>
                </a:solidFill>
                <a:effectLst/>
                <a:highlight>
                  <a:srgbClr val="FFFFFF"/>
                </a:highlight>
                <a:latin typeface="Söhne"/>
              </a:rPr>
              <a:t>RMSE (1,610,526.27)</a:t>
            </a:r>
            <a:r>
              <a:rPr lang="en-US" b="0" i="0" dirty="0">
                <a:solidFill>
                  <a:srgbClr val="0D0D0D"/>
                </a:solidFill>
                <a:effectLst/>
                <a:highlight>
                  <a:srgbClr val="FFFFFF"/>
                </a:highlight>
                <a:latin typeface="Söhne"/>
              </a:rPr>
              <a:t>: This high RMSE value relative to a small dataset might indicate that the model predictions deviate significantly from the actual values. the range of house prices in the dataset is not extraordinarily high, this RMSE is  a sign of poor model performance.</a:t>
            </a:r>
          </a:p>
          <a:p>
            <a:pPr algn="l">
              <a:buFont typeface="+mj-lt"/>
              <a:buAutoNum type="arabicPeriod"/>
            </a:pPr>
            <a:r>
              <a:rPr lang="en-US" b="1" i="0" dirty="0">
                <a:solidFill>
                  <a:srgbClr val="0D0D0D"/>
                </a:solidFill>
                <a:effectLst/>
                <a:highlight>
                  <a:srgbClr val="FFFFFF"/>
                </a:highlight>
                <a:latin typeface="Söhne"/>
              </a:rPr>
              <a:t>R² (0.4868)</a:t>
            </a:r>
            <a:r>
              <a:rPr lang="en-US" b="0" i="0" dirty="0">
                <a:solidFill>
                  <a:srgbClr val="0D0D0D"/>
                </a:solidFill>
                <a:effectLst/>
                <a:highlight>
                  <a:srgbClr val="FFFFFF"/>
                </a:highlight>
                <a:latin typeface="Söhne"/>
              </a:rPr>
              <a:t>: An R² value under 0.5 in a regression model indicates moderate predictive power, which might not be satisfactory for many practical applications. This suggests that the model, as currently configured, might not be adequately capturing the data's underlying trends.</a:t>
            </a:r>
          </a:p>
          <a:p>
            <a:endParaRPr lang="fr-FR" dirty="0"/>
          </a:p>
          <a:p>
            <a:r>
              <a:rPr lang="en-US" b="0" i="0" dirty="0">
                <a:solidFill>
                  <a:srgbClr val="0D0D0D"/>
                </a:solidFill>
                <a:effectLst/>
                <a:highlight>
                  <a:srgbClr val="FFFFFF"/>
                </a:highlight>
                <a:latin typeface="Söhne"/>
              </a:rPr>
              <a:t>highlights room for improvement</a:t>
            </a:r>
            <a:r>
              <a:rPr lang="en-US" b="0" i="0">
                <a:solidFill>
                  <a:srgbClr val="0D0D0D"/>
                </a:solidFill>
                <a:effectLst/>
                <a:highlight>
                  <a:srgbClr val="FFFFFF"/>
                </a:highlight>
                <a:latin typeface="Söhne"/>
              </a:rPr>
              <a:t>. </a:t>
            </a:r>
            <a:endParaRPr lang="fr-FR" dirty="0"/>
          </a:p>
        </p:txBody>
      </p:sp>
      <p:sp>
        <p:nvSpPr>
          <p:cNvPr id="4" name="Slide Number Placeholder 3"/>
          <p:cNvSpPr>
            <a:spLocks noGrp="1"/>
          </p:cNvSpPr>
          <p:nvPr>
            <p:ph type="sldNum" sz="quarter" idx="5"/>
          </p:nvPr>
        </p:nvSpPr>
        <p:spPr/>
        <p:txBody>
          <a:bodyPr/>
          <a:lstStyle/>
          <a:p>
            <a:fld id="{1DB0C060-F7D4-4C65-826A-795CA5BE88E2}" type="slidenum">
              <a:rPr lang="fr-FR" noProof="0" smtClean="0"/>
              <a:t>14</a:t>
            </a:fld>
            <a:endParaRPr lang="fr-FR" noProof="0" dirty="0"/>
          </a:p>
        </p:txBody>
      </p:sp>
    </p:spTree>
    <p:extLst>
      <p:ext uri="{BB962C8B-B14F-4D97-AF65-F5344CB8AC3E}">
        <p14:creationId xmlns:p14="http://schemas.microsoft.com/office/powerpoint/2010/main" val="1431391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D0D0D"/>
                </a:solidFill>
                <a:effectLst/>
                <a:highlight>
                  <a:srgbClr val="FFFFFF"/>
                </a:highlight>
                <a:latin typeface="Söhne"/>
              </a:rPr>
              <a:t>This could involve enhancing the model by adding more relevant features, tuning hyperparameters, or trying different modeling approaches to better capture the underlying data patterns.</a:t>
            </a:r>
            <a:endParaRPr lang="fr-FR" dirty="0"/>
          </a:p>
          <a:p>
            <a:endParaRPr lang="fr-FR" dirty="0"/>
          </a:p>
          <a:p>
            <a:pPr algn="l">
              <a:buFont typeface="+mj-lt"/>
              <a:buAutoNum type="arabicPeriod"/>
            </a:pPr>
            <a:r>
              <a:rPr lang="en-US" b="1" i="0" dirty="0">
                <a:solidFill>
                  <a:srgbClr val="0D0D0D"/>
                </a:solidFill>
                <a:effectLst/>
                <a:highlight>
                  <a:srgbClr val="FFFFFF"/>
                </a:highlight>
                <a:latin typeface="Söhne"/>
              </a:rPr>
              <a:t>Feature Engineering</a:t>
            </a:r>
            <a:r>
              <a:rPr lang="en-US" b="0" i="0" dirty="0">
                <a:solidFill>
                  <a:srgbClr val="0D0D0D"/>
                </a:solidFill>
                <a:effectLst/>
                <a:highlight>
                  <a:srgbClr val="FFFFFF"/>
                </a:highlight>
                <a:latin typeface="Söhne"/>
              </a:rPr>
              <a:t>: Try to create new features from the existing data or transform them in ways that might expose new patterns to the model.</a:t>
            </a:r>
          </a:p>
          <a:p>
            <a:pPr algn="l">
              <a:buFont typeface="+mj-lt"/>
              <a:buAutoNum type="arabicPeriod"/>
            </a:pPr>
            <a:r>
              <a:rPr lang="en-US" b="1" i="0" dirty="0">
                <a:solidFill>
                  <a:srgbClr val="0D0D0D"/>
                </a:solidFill>
                <a:effectLst/>
                <a:highlight>
                  <a:srgbClr val="FFFFFF"/>
                </a:highlight>
                <a:latin typeface="Söhne"/>
              </a:rPr>
              <a:t>Model Tuning</a:t>
            </a:r>
            <a:r>
              <a:rPr lang="en-US" b="0" i="0" dirty="0">
                <a:solidFill>
                  <a:srgbClr val="0D0D0D"/>
                </a:solidFill>
                <a:effectLst/>
                <a:highlight>
                  <a:srgbClr val="FFFFFF"/>
                </a:highlight>
                <a:latin typeface="Söhne"/>
              </a:rPr>
              <a:t>: Adjust Random Forest parameters (like the number of trees, max depth, min samples split, and min samples leaf) to see if the model performance can be improved.</a:t>
            </a:r>
          </a:p>
          <a:p>
            <a:pPr algn="l">
              <a:buFont typeface="+mj-lt"/>
              <a:buAutoNum type="arabicPeriod"/>
            </a:pPr>
            <a:r>
              <a:rPr lang="en-US" b="1" i="0" dirty="0">
                <a:solidFill>
                  <a:srgbClr val="0D0D0D"/>
                </a:solidFill>
                <a:effectLst/>
                <a:highlight>
                  <a:srgbClr val="FFFFFF"/>
                </a:highlight>
                <a:latin typeface="Söhne"/>
              </a:rPr>
              <a:t>Cross-validation</a:t>
            </a:r>
            <a:r>
              <a:rPr lang="en-US" b="0" i="0" dirty="0">
                <a:solidFill>
                  <a:srgbClr val="0D0D0D"/>
                </a:solidFill>
                <a:effectLst/>
                <a:highlight>
                  <a:srgbClr val="FFFFFF"/>
                </a:highlight>
                <a:latin typeface="Söhne"/>
              </a:rPr>
              <a:t>: Employ cross-validation techniques to ensure that the model's performance evaluation is robust and not overly dependent on the particular split of training and test data.</a:t>
            </a:r>
          </a:p>
          <a:p>
            <a:pPr algn="l">
              <a:buFont typeface="+mj-lt"/>
              <a:buAutoNum type="arabicPeriod"/>
            </a:pPr>
            <a:r>
              <a:rPr lang="en-US" b="1" i="0" dirty="0">
                <a:solidFill>
                  <a:srgbClr val="0D0D0D"/>
                </a:solidFill>
                <a:effectLst/>
                <a:highlight>
                  <a:srgbClr val="FFFFFF"/>
                </a:highlight>
                <a:latin typeface="Söhne"/>
              </a:rPr>
              <a:t>Incorporate More Data</a:t>
            </a:r>
            <a:r>
              <a:rPr lang="en-US" b="0" i="0" dirty="0">
                <a:solidFill>
                  <a:srgbClr val="0D0D0D"/>
                </a:solidFill>
                <a:effectLst/>
                <a:highlight>
                  <a:srgbClr val="FFFFFF"/>
                </a:highlight>
                <a:latin typeface="Söhne"/>
              </a:rPr>
              <a:t>: If possible, adding more data could be beneficial. More data would provide a more comprehensive basis for the model to learn from, potentially improving both the accuracy and the generalization of the model.</a:t>
            </a:r>
          </a:p>
          <a:p>
            <a:endParaRPr lang="fr-FR" dirty="0"/>
          </a:p>
        </p:txBody>
      </p:sp>
      <p:sp>
        <p:nvSpPr>
          <p:cNvPr id="4" name="Slide Number Placeholder 3"/>
          <p:cNvSpPr>
            <a:spLocks noGrp="1"/>
          </p:cNvSpPr>
          <p:nvPr>
            <p:ph type="sldNum" sz="quarter" idx="5"/>
          </p:nvPr>
        </p:nvSpPr>
        <p:spPr/>
        <p:txBody>
          <a:bodyPr/>
          <a:lstStyle/>
          <a:p>
            <a:fld id="{1DB0C060-F7D4-4C65-826A-795CA5BE88E2}" type="slidenum">
              <a:rPr lang="fr-FR" noProof="0" smtClean="0"/>
              <a:t>15</a:t>
            </a:fld>
            <a:endParaRPr lang="fr-FR" noProof="0" dirty="0"/>
          </a:p>
        </p:txBody>
      </p:sp>
    </p:spTree>
    <p:extLst>
      <p:ext uri="{BB962C8B-B14F-4D97-AF65-F5344CB8AC3E}">
        <p14:creationId xmlns:p14="http://schemas.microsoft.com/office/powerpoint/2010/main" val="3176449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Exploratory Data Analysis (EDA) to understand variable distributions and relationships, data preprocessing to handle missing data and encode categorical variables and feature engineering to enhance model performance. A variety of regression models such as Linear Regression, Ridge Regression, and Random Forest are explored to select the best performer based on metrics and interpretability. The final steps involve evaluating the models to select the most effective one, interpreting model coefficients or feature importances to understand the driving factors of housing prices, </a:t>
            </a:r>
            <a:endParaRPr lang="fr-FR" dirty="0"/>
          </a:p>
        </p:txBody>
      </p:sp>
      <p:sp>
        <p:nvSpPr>
          <p:cNvPr id="4" name="Slide Number Placeholder 3"/>
          <p:cNvSpPr>
            <a:spLocks noGrp="1"/>
          </p:cNvSpPr>
          <p:nvPr>
            <p:ph type="sldNum" sz="quarter" idx="5"/>
          </p:nvPr>
        </p:nvSpPr>
        <p:spPr/>
        <p:txBody>
          <a:bodyPr/>
          <a:lstStyle/>
          <a:p>
            <a:fld id="{1DB0C060-F7D4-4C65-826A-795CA5BE88E2}" type="slidenum">
              <a:rPr lang="fr-FR" noProof="0" smtClean="0"/>
              <a:t>2</a:t>
            </a:fld>
            <a:endParaRPr lang="fr-FR" noProof="0" dirty="0"/>
          </a:p>
        </p:txBody>
      </p:sp>
    </p:spTree>
    <p:extLst>
      <p:ext uri="{BB962C8B-B14F-4D97-AF65-F5344CB8AC3E}">
        <p14:creationId xmlns:p14="http://schemas.microsoft.com/office/powerpoint/2010/main" val="1324684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800"/>
              </a:spcAft>
            </a:pPr>
            <a:r>
              <a:rPr lang="en-US" sz="1800" kern="0" dirty="0">
                <a:effectLst/>
                <a:latin typeface="Aptos" panose="020B0004020202020204" pitchFamily="34" charset="0"/>
                <a:ea typeface="Aptos" panose="020B0004020202020204" pitchFamily="34" charset="0"/>
                <a:cs typeface="Arial" panose="020B0604020202020204" pitchFamily="34" charset="0"/>
              </a:rPr>
              <a:t>the "Housing Price Prediction" project is designed to predict housing prices using  different factors . . The dataset used includes a variety of variables such as area, number of bedrooms, and amenities, introducing real-world. </a:t>
            </a:r>
            <a:endParaRPr lang="fr-FR" sz="18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 </a:t>
            </a:r>
            <a:endParaRPr lang="fr-FR" sz="18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This project on predicting housing prices is an excellent case for data analysis, prediction, and forecasting due to its real-world relevance and complexity.</a:t>
            </a:r>
            <a:endParaRPr lang="fr-FR" sz="18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It aims to develop models that utilize both evaluating these models using metrics such as R-squared and Root Mean Squared Error (RMSE) to identify the most effective predictors. </a:t>
            </a:r>
            <a:endParaRPr lang="fr-FR" sz="1800" kern="100" dirty="0">
              <a:effectLst/>
              <a:latin typeface="Aptos" panose="020B0004020202020204" pitchFamily="34" charset="0"/>
              <a:ea typeface="Aptos" panose="020B0004020202020204" pitchFamily="34" charset="0"/>
              <a:cs typeface="Arial" panose="020B0604020202020204" pitchFamily="34" charset="0"/>
            </a:endParaRPr>
          </a:p>
          <a:p>
            <a:endParaRPr lang="fr-FR" dirty="0"/>
          </a:p>
        </p:txBody>
      </p:sp>
      <p:sp>
        <p:nvSpPr>
          <p:cNvPr id="4" name="Slide Number Placeholder 3"/>
          <p:cNvSpPr>
            <a:spLocks noGrp="1"/>
          </p:cNvSpPr>
          <p:nvPr>
            <p:ph type="sldNum" sz="quarter" idx="5"/>
          </p:nvPr>
        </p:nvSpPr>
        <p:spPr/>
        <p:txBody>
          <a:bodyPr/>
          <a:lstStyle/>
          <a:p>
            <a:fld id="{1DB0C060-F7D4-4C65-826A-795CA5BE88E2}" type="slidenum">
              <a:rPr lang="fr-FR" noProof="0" smtClean="0"/>
              <a:t>3</a:t>
            </a:fld>
            <a:endParaRPr lang="fr-FR" noProof="0" dirty="0"/>
          </a:p>
        </p:txBody>
      </p:sp>
    </p:spTree>
    <p:extLst>
      <p:ext uri="{BB962C8B-B14F-4D97-AF65-F5344CB8AC3E}">
        <p14:creationId xmlns:p14="http://schemas.microsoft.com/office/powerpoint/2010/main" val="3245715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Despite its small dataset size, the dataset offers a detailed look into the housing market.</a:t>
            </a:r>
            <a:endParaRPr lang="fr-FR" sz="18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the dataset is well-structured, with several columns indicating both numerical and categorical attributes. We have around 545 entries and numerous features to work with.</a:t>
            </a:r>
            <a:endParaRPr lang="fr-FR" sz="1800" kern="100" dirty="0">
              <a:effectLst/>
              <a:latin typeface="Aptos" panose="020B0004020202020204" pitchFamily="34" charset="0"/>
              <a:ea typeface="Aptos" panose="020B0004020202020204" pitchFamily="34" charset="0"/>
              <a:cs typeface="Arial" panose="020B0604020202020204" pitchFamily="34" charset="0"/>
            </a:endParaRPr>
          </a:p>
          <a:p>
            <a:pPr marL="0" marR="0" lvl="0" indent="0" algn="l" defTabSz="914400" rtl="0" eaLnBrk="1" fontAlgn="auto" latinLnBrk="0" hangingPunct="1">
              <a:lnSpc>
                <a:spcPct val="115000"/>
              </a:lnSpc>
              <a:spcBef>
                <a:spcPts val="0"/>
              </a:spcBef>
              <a:spcAft>
                <a:spcPts val="800"/>
              </a:spcAft>
              <a:buClrTx/>
              <a:buSzTx/>
              <a:buFontTx/>
              <a:buNone/>
              <a:tabLst/>
              <a:defRPr/>
            </a:pPr>
            <a:r>
              <a:rPr lang="en-US" sz="1800" kern="100" dirty="0" err="1">
                <a:effectLst/>
                <a:latin typeface="Aptos" panose="020B0004020202020204" pitchFamily="34" charset="0"/>
                <a:ea typeface="Aptos" panose="020B0004020202020204" pitchFamily="34" charset="0"/>
                <a:cs typeface="Arial" panose="020B0604020202020204" pitchFamily="34" charset="0"/>
              </a:rPr>
              <a:t>Affter</a:t>
            </a:r>
            <a:r>
              <a:rPr lang="en-US" sz="1800" kern="100" dirty="0">
                <a:effectLst/>
                <a:latin typeface="Aptos" panose="020B0004020202020204" pitchFamily="34" charset="0"/>
                <a:ea typeface="Aptos" panose="020B0004020202020204" pitchFamily="34" charset="0"/>
                <a:cs typeface="Arial" panose="020B0604020202020204" pitchFamily="34" charset="0"/>
              </a:rPr>
              <a:t> </a:t>
            </a:r>
            <a:r>
              <a:rPr lang="en-US" sz="1800" kern="100" dirty="0" err="1">
                <a:effectLst/>
                <a:latin typeface="Aptos" panose="020B0004020202020204" pitchFamily="34" charset="0"/>
                <a:ea typeface="Aptos" panose="020B0004020202020204" pitchFamily="34" charset="0"/>
                <a:cs typeface="Arial" panose="020B0604020202020204" pitchFamily="34" charset="0"/>
              </a:rPr>
              <a:t>assessigg</a:t>
            </a:r>
            <a:r>
              <a:rPr lang="en-US" sz="1800" kern="100" dirty="0">
                <a:effectLst/>
                <a:latin typeface="Aptos" panose="020B0004020202020204" pitchFamily="34" charset="0"/>
                <a:ea typeface="Aptos" panose="020B0004020202020204" pitchFamily="34" charset="0"/>
                <a:cs typeface="Arial" panose="020B0604020202020204" pitchFamily="34" charset="0"/>
              </a:rPr>
              <a:t> the dataset , there were no missing values, no duplicated </a:t>
            </a:r>
            <a:r>
              <a:rPr lang="en-US" sz="3200" dirty="0"/>
              <a:t>entries</a:t>
            </a:r>
            <a:r>
              <a:rPr lang="en-US" sz="1800" kern="100" dirty="0">
                <a:effectLst/>
                <a:latin typeface="Aptos" panose="020B0004020202020204" pitchFamily="34" charset="0"/>
                <a:ea typeface="Aptos" panose="020B0004020202020204" pitchFamily="34" charset="0"/>
                <a:cs typeface="Arial" panose="020B0604020202020204" pitchFamily="34" charset="0"/>
              </a:rPr>
              <a:t> So </a:t>
            </a:r>
            <a:r>
              <a:rPr lang="en-US" sz="3200" dirty="0"/>
              <a:t>This dataset is not only ready for deeper statistical analysis and modeling but also robust enough to support reliable inferences about housing market trends.</a:t>
            </a:r>
          </a:p>
          <a:p>
            <a:pPr marL="0" marR="0">
              <a:lnSpc>
                <a:spcPct val="115000"/>
              </a:lnSpc>
              <a:spcBef>
                <a:spcPts val="0"/>
              </a:spcBef>
              <a:spcAft>
                <a:spcPts val="800"/>
              </a:spcAft>
            </a:pPr>
            <a:endParaRPr lang="fr-FR" sz="18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 </a:t>
            </a:r>
            <a:endParaRPr lang="fr-FR" sz="1800" kern="100" dirty="0">
              <a:effectLst/>
              <a:latin typeface="Aptos" panose="020B0004020202020204" pitchFamily="34" charset="0"/>
              <a:ea typeface="Aptos" panose="020B0004020202020204" pitchFamily="34" charset="0"/>
              <a:cs typeface="Arial" panose="020B0604020202020204" pitchFamily="34" charset="0"/>
            </a:endParaRPr>
          </a:p>
          <a:p>
            <a:endParaRPr lang="fr-FR" dirty="0"/>
          </a:p>
        </p:txBody>
      </p:sp>
      <p:sp>
        <p:nvSpPr>
          <p:cNvPr id="4" name="Slide Number Placeholder 3"/>
          <p:cNvSpPr>
            <a:spLocks noGrp="1"/>
          </p:cNvSpPr>
          <p:nvPr>
            <p:ph type="sldNum" sz="quarter" idx="5"/>
          </p:nvPr>
        </p:nvSpPr>
        <p:spPr/>
        <p:txBody>
          <a:bodyPr/>
          <a:lstStyle/>
          <a:p>
            <a:fld id="{1DB0C060-F7D4-4C65-826A-795CA5BE88E2}" type="slidenum">
              <a:rPr lang="fr-FR" noProof="0" smtClean="0"/>
              <a:t>4</a:t>
            </a:fld>
            <a:endParaRPr lang="fr-FR" noProof="0" dirty="0"/>
          </a:p>
        </p:txBody>
      </p:sp>
    </p:spTree>
    <p:extLst>
      <p:ext uri="{BB962C8B-B14F-4D97-AF65-F5344CB8AC3E}">
        <p14:creationId xmlns:p14="http://schemas.microsoft.com/office/powerpoint/2010/main" val="1101585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response variable (the variable you are trying to explain or predict) is the price of the house. This is the target variable. - Explanatory variables (variables used to explain or predict the response variable) can include any other features in the dataset that might influence the price of a house. Potential explanatory variables could include: area, bedrooms, stories, </a:t>
            </a:r>
            <a:r>
              <a:rPr lang="en-US" dirty="0" err="1"/>
              <a:t>furnishingstatus</a:t>
            </a:r>
            <a:r>
              <a:rPr lang="en-US" dirty="0"/>
              <a:t>.</a:t>
            </a:r>
          </a:p>
          <a:p>
            <a:endParaRPr lang="en-US" dirty="0"/>
          </a:p>
          <a:p>
            <a:r>
              <a:rPr lang="en-US" b="0" i="0" dirty="0">
                <a:solidFill>
                  <a:srgbClr val="0D0D0D"/>
                </a:solidFill>
                <a:effectLst/>
                <a:highlight>
                  <a:srgbClr val="FFFFFF"/>
                </a:highlight>
                <a:latin typeface="Söhne"/>
              </a:rPr>
              <a:t>The frequency in the histograms represents the number of occurrences of different values of a variable within the dataset.</a:t>
            </a:r>
          </a:p>
          <a:p>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The </a:t>
            </a:r>
            <a:r>
              <a:rPr lang="en-US" b="1" i="0" dirty="0">
                <a:solidFill>
                  <a:srgbClr val="0D0D0D"/>
                </a:solidFill>
                <a:effectLst/>
                <a:highlight>
                  <a:srgbClr val="FFFFFF"/>
                </a:highlight>
                <a:latin typeface="Söhne"/>
              </a:rPr>
              <a:t>Distribution of Price</a:t>
            </a:r>
            <a:r>
              <a:rPr lang="en-US" b="0" i="0" dirty="0">
                <a:solidFill>
                  <a:srgbClr val="0D0D0D"/>
                </a:solidFill>
                <a:effectLst/>
                <a:highlight>
                  <a:srgbClr val="FFFFFF"/>
                </a:highlight>
                <a:latin typeface="Söhne"/>
              </a:rPr>
              <a:t> histogram shows how many properties fall within certain price ranges.</a:t>
            </a:r>
          </a:p>
          <a:p>
            <a:pPr algn="l">
              <a:buFont typeface="Arial" panose="020B0604020202020204" pitchFamily="34" charset="0"/>
              <a:buChar char="•"/>
            </a:pPr>
            <a:r>
              <a:rPr lang="en-US" b="0" i="0" dirty="0">
                <a:solidFill>
                  <a:srgbClr val="0D0D0D"/>
                </a:solidFill>
                <a:effectLst/>
                <a:highlight>
                  <a:srgbClr val="FFFFFF"/>
                </a:highlight>
                <a:latin typeface="Söhne"/>
              </a:rPr>
              <a:t>The </a:t>
            </a:r>
            <a:r>
              <a:rPr lang="en-US" b="1" i="0" dirty="0">
                <a:solidFill>
                  <a:srgbClr val="0D0D0D"/>
                </a:solidFill>
                <a:effectLst/>
                <a:highlight>
                  <a:srgbClr val="FFFFFF"/>
                </a:highlight>
                <a:latin typeface="Söhne"/>
              </a:rPr>
              <a:t>Distribution of Area</a:t>
            </a:r>
            <a:r>
              <a:rPr lang="en-US" b="0" i="0" dirty="0">
                <a:solidFill>
                  <a:srgbClr val="0D0D0D"/>
                </a:solidFill>
                <a:effectLst/>
                <a:highlight>
                  <a:srgbClr val="FFFFFF"/>
                </a:highlight>
                <a:latin typeface="Söhne"/>
              </a:rPr>
              <a:t> histogram displays how many properties have specific sizes measured in square feet.</a:t>
            </a:r>
          </a:p>
          <a:p>
            <a:pPr algn="l">
              <a:buFont typeface="Arial" panose="020B0604020202020204" pitchFamily="34" charset="0"/>
              <a:buChar char="•"/>
            </a:pPr>
            <a:r>
              <a:rPr lang="en-US" b="0" i="0" dirty="0">
                <a:solidFill>
                  <a:srgbClr val="0D0D0D"/>
                </a:solidFill>
                <a:effectLst/>
                <a:highlight>
                  <a:srgbClr val="FFFFFF"/>
                </a:highlight>
                <a:latin typeface="Söhne"/>
              </a:rPr>
              <a:t>Other histograms for </a:t>
            </a:r>
            <a:r>
              <a:rPr lang="en-US" b="1" i="0" dirty="0">
                <a:solidFill>
                  <a:srgbClr val="0D0D0D"/>
                </a:solidFill>
                <a:effectLst/>
                <a:highlight>
                  <a:srgbClr val="FFFFFF"/>
                </a:highlight>
                <a:latin typeface="Söhne"/>
              </a:rPr>
              <a:t>Bedrooms</a:t>
            </a:r>
            <a:r>
              <a:rPr lang="en-US" b="0" i="0" dirty="0">
                <a:solidFill>
                  <a:srgbClr val="0D0D0D"/>
                </a:solidFill>
                <a:effectLst/>
                <a:highlight>
                  <a:srgbClr val="FFFFFF"/>
                </a:highlight>
                <a:latin typeface="Söhne"/>
              </a:rPr>
              <a:t>, </a:t>
            </a:r>
            <a:r>
              <a:rPr lang="en-US" b="1" i="0" dirty="0">
                <a:solidFill>
                  <a:srgbClr val="0D0D0D"/>
                </a:solidFill>
                <a:effectLst/>
                <a:highlight>
                  <a:srgbClr val="FFFFFF"/>
                </a:highlight>
                <a:latin typeface="Söhne"/>
              </a:rPr>
              <a:t>Bathrooms</a:t>
            </a:r>
            <a:r>
              <a:rPr lang="en-US" b="0" i="0" dirty="0">
                <a:solidFill>
                  <a:srgbClr val="0D0D0D"/>
                </a:solidFill>
                <a:effectLst/>
                <a:highlight>
                  <a:srgbClr val="FFFFFF"/>
                </a:highlight>
                <a:latin typeface="Söhne"/>
              </a:rPr>
              <a:t>, </a:t>
            </a:r>
            <a:r>
              <a:rPr lang="en-US" b="1" i="0" dirty="0">
                <a:solidFill>
                  <a:srgbClr val="0D0D0D"/>
                </a:solidFill>
                <a:effectLst/>
                <a:highlight>
                  <a:srgbClr val="FFFFFF"/>
                </a:highlight>
                <a:latin typeface="Söhne"/>
              </a:rPr>
              <a:t>Stories</a:t>
            </a:r>
            <a:r>
              <a:rPr lang="en-US" b="0" i="0" dirty="0">
                <a:solidFill>
                  <a:srgbClr val="0D0D0D"/>
                </a:solidFill>
                <a:effectLst/>
                <a:highlight>
                  <a:srgbClr val="FFFFFF"/>
                </a:highlight>
                <a:latin typeface="Söhne"/>
              </a:rPr>
              <a:t>, and </a:t>
            </a:r>
            <a:r>
              <a:rPr lang="en-US" b="1" i="0" dirty="0">
                <a:solidFill>
                  <a:srgbClr val="0D0D0D"/>
                </a:solidFill>
                <a:effectLst/>
                <a:highlight>
                  <a:srgbClr val="FFFFFF"/>
                </a:highlight>
                <a:latin typeface="Söhne"/>
              </a:rPr>
              <a:t>Parking</a:t>
            </a:r>
            <a:r>
              <a:rPr lang="en-US" b="0" i="0" dirty="0">
                <a:solidFill>
                  <a:srgbClr val="0D0D0D"/>
                </a:solidFill>
                <a:effectLst/>
                <a:highlight>
                  <a:srgbClr val="FFFFFF"/>
                </a:highlight>
                <a:latin typeface="Söhne"/>
              </a:rPr>
              <a:t> show the count of properties that have specific counts of these features.</a:t>
            </a:r>
          </a:p>
          <a:p>
            <a:endParaRPr lang="en-US" dirty="0"/>
          </a:p>
          <a:p>
            <a:r>
              <a:rPr lang="en-US" dirty="0"/>
              <a:t>Let's take a look at the distributions of each numerical variable shown in the histograms:</a:t>
            </a:r>
          </a:p>
          <a:p>
            <a:endParaRPr lang="en-US" dirty="0"/>
          </a:p>
          <a:p>
            <a:r>
              <a:rPr lang="en-US" dirty="0"/>
              <a:t>1. **Distribution of Price**:</a:t>
            </a:r>
          </a:p>
          <a:p>
            <a:r>
              <a:rPr lang="en-US" dirty="0"/>
              <a:t>   - This histogram shows a skewed distribution where most of the house prices are on the lower end, with a few high-priced outliers. The frequency peaks at lower price ranges and gradually decreases as price increases.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solidFill>
                  <a:srgbClr val="FF0000"/>
                </a:solidFill>
              </a:rPr>
              <a:t> These distributions provide insights into the typical characteristics of properties in this dataset. For example, most homes are more affordable with smaller areas, have 2-3 bedrooms, 1-2 bathrooms, and 1-2 parking spaces, usually spread over 1 or 2 stories.</a:t>
            </a:r>
            <a:endParaRPr lang="fr-FR" u="sng" dirty="0">
              <a:solidFill>
                <a:srgbClr val="FF0000"/>
              </a:solidFill>
            </a:endParaRPr>
          </a:p>
          <a:p>
            <a:endParaRPr lang="en-US" dirty="0"/>
          </a:p>
          <a:p>
            <a:endParaRPr lang="en-US" dirty="0"/>
          </a:p>
          <a:p>
            <a:r>
              <a:rPr lang="en-US" dirty="0"/>
              <a:t>2. **Distribution of Area**:</a:t>
            </a:r>
          </a:p>
          <a:p>
            <a:r>
              <a:rPr lang="en-US" dirty="0"/>
              <a:t>   - The area distribution also appears skewed. There is a peak in smaller areas with a long tail extending to larger areas, indicating a few properties with very large areas compared to the majority.</a:t>
            </a:r>
          </a:p>
          <a:p>
            <a:endParaRPr lang="en-US" dirty="0"/>
          </a:p>
          <a:p>
            <a:r>
              <a:rPr lang="en-US" dirty="0"/>
              <a:t>3. **Distribution of Bedrooms**:</a:t>
            </a:r>
          </a:p>
          <a:p>
            <a:r>
              <a:rPr lang="en-US" dirty="0"/>
              <a:t>   - The bedroom count distribution displays a modal peak around 2-3 bedrooms, which is common for average family homes. Few properties have more than 5 bedrooms, as shown by the much lower frequencies for higher bedroom counts.</a:t>
            </a:r>
          </a:p>
          <a:p>
            <a:endParaRPr lang="en-US" dirty="0"/>
          </a:p>
          <a:p>
            <a:r>
              <a:rPr lang="en-US" dirty="0"/>
              <a:t>4. **Distribution of Bathrooms**:</a:t>
            </a:r>
          </a:p>
          <a:p>
            <a:r>
              <a:rPr lang="en-US" dirty="0"/>
              <a:t>   - This graph shows that the most common number of bathrooms is between 1 and 2, with a peak at exactly 2. The frequency of homes with more than 3 bathrooms is significantly lower, suggesting that more bathrooms are less common.</a:t>
            </a:r>
          </a:p>
          <a:p>
            <a:endParaRPr lang="en-US" dirty="0"/>
          </a:p>
          <a:p>
            <a:r>
              <a:rPr lang="en-US" dirty="0"/>
              <a:t>5. **Distribution of Stories**:</a:t>
            </a:r>
          </a:p>
          <a:p>
            <a:r>
              <a:rPr lang="en-US" dirty="0"/>
              <a:t>   - The story count is predominantly 1 or 2, which is typical for residential buildings. There are few homes with 3 or more stories, as indicated by the significantly lower frequencies for higher counts.</a:t>
            </a:r>
          </a:p>
          <a:p>
            <a:endParaRPr lang="en-US" dirty="0"/>
          </a:p>
          <a:p>
            <a:r>
              <a:rPr lang="en-US" dirty="0"/>
              <a:t>6. **Distribution of Parking**:</a:t>
            </a:r>
          </a:p>
          <a:p>
            <a:r>
              <a:rPr lang="en-US" dirty="0"/>
              <a:t>   - The parking space distribution shows that most homes have either 1 or 2 parking spaces. There's a noticeable drop in the frequency of homes with more than 2 parking spaces, indicating that larger parking facilities are uncommon.</a:t>
            </a:r>
          </a:p>
          <a:p>
            <a:endParaRPr lang="en-US" dirty="0"/>
          </a:p>
          <a:p>
            <a:r>
              <a:rPr lang="en-US" dirty="0"/>
              <a:t>These distributions provide insights into the typical characteristics of properties in this dataset. For example, most homes are more affordable with smaller areas, have 2-3 bedrooms, 1-2 bathrooms, and 1-2 parking spaces, usually spread over 1 or 2 stories.</a:t>
            </a:r>
            <a:endParaRPr lang="fr-FR" dirty="0"/>
          </a:p>
        </p:txBody>
      </p:sp>
      <p:sp>
        <p:nvSpPr>
          <p:cNvPr id="4" name="Slide Number Placeholder 3"/>
          <p:cNvSpPr>
            <a:spLocks noGrp="1"/>
          </p:cNvSpPr>
          <p:nvPr>
            <p:ph type="sldNum" sz="quarter" idx="5"/>
          </p:nvPr>
        </p:nvSpPr>
        <p:spPr/>
        <p:txBody>
          <a:bodyPr/>
          <a:lstStyle/>
          <a:p>
            <a:fld id="{1DB0C060-F7D4-4C65-826A-795CA5BE88E2}" type="slidenum">
              <a:rPr lang="fr-FR" noProof="0" smtClean="0"/>
              <a:t>5</a:t>
            </a:fld>
            <a:endParaRPr lang="fr-FR" noProof="0" dirty="0"/>
          </a:p>
        </p:txBody>
      </p:sp>
    </p:spTree>
    <p:extLst>
      <p:ext uri="{BB962C8B-B14F-4D97-AF65-F5344CB8AC3E}">
        <p14:creationId xmlns:p14="http://schemas.microsoft.com/office/powerpoint/2010/main" val="2106737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The provided chart displays distributions for various categorical features related to housing. Here's a breakdown:</a:t>
            </a:r>
          </a:p>
          <a:p>
            <a:pPr>
              <a:buFont typeface="+mj-lt"/>
              <a:buAutoNum type="arabicPeriod"/>
            </a:pPr>
            <a:r>
              <a:rPr lang="en-US" b="1" dirty="0">
                <a:effectLst/>
              </a:rPr>
              <a:t>Distribution of </a:t>
            </a:r>
            <a:r>
              <a:rPr lang="en-US" b="1" dirty="0" err="1">
                <a:effectLst/>
              </a:rPr>
              <a:t>Mainroad</a:t>
            </a:r>
            <a:r>
              <a:rPr lang="en-US" dirty="0">
                <a:effectLst/>
              </a:rPr>
              <a:t>:</a:t>
            </a:r>
          </a:p>
          <a:p>
            <a:pPr marL="742950" lvl="1" indent="-285750">
              <a:buFont typeface="+mj-lt"/>
              <a:buAutoNum type="arabicPeriod"/>
            </a:pPr>
            <a:r>
              <a:rPr lang="en-US" dirty="0">
                <a:effectLst/>
              </a:rPr>
              <a:t>The majority of properties have access to a main road. This is a desirable feature as it often means better accessibility and potentially higher property value.</a:t>
            </a:r>
          </a:p>
          <a:p>
            <a:pPr>
              <a:buFont typeface="+mj-lt"/>
              <a:buAutoNum type="arabicPeriod"/>
            </a:pPr>
            <a:r>
              <a:rPr lang="en-US" b="1" dirty="0">
                <a:effectLst/>
              </a:rPr>
              <a:t>Distribution of Basement</a:t>
            </a:r>
            <a:r>
              <a:rPr lang="en-US" dirty="0">
                <a:effectLst/>
              </a:rPr>
              <a:t>:</a:t>
            </a:r>
          </a:p>
          <a:p>
            <a:pPr marL="742950" lvl="1" indent="-285750">
              <a:buFont typeface="+mj-lt"/>
              <a:buAutoNum type="arabicPeriod"/>
            </a:pPr>
            <a:r>
              <a:rPr lang="en-US" dirty="0">
                <a:effectLst/>
              </a:rPr>
              <a:t>More properties do not have a basement than those that do. Basements can be valuable depending on their usability and finish.</a:t>
            </a:r>
          </a:p>
          <a:p>
            <a:pPr>
              <a:buFont typeface="+mj-lt"/>
              <a:buAutoNum type="arabicPeriod"/>
            </a:pPr>
            <a:r>
              <a:rPr lang="en-US" b="1" dirty="0">
                <a:effectLst/>
              </a:rPr>
              <a:t>Distribution of Airconditioning</a:t>
            </a:r>
            <a:r>
              <a:rPr lang="en-US" dirty="0">
                <a:effectLst/>
              </a:rPr>
              <a:t>:</a:t>
            </a:r>
          </a:p>
          <a:p>
            <a:pPr marL="742950" lvl="1" indent="-285750">
              <a:buFont typeface="+mj-lt"/>
              <a:buAutoNum type="arabicPeriod"/>
            </a:pPr>
            <a:r>
              <a:rPr lang="en-US" dirty="0">
                <a:effectLst/>
              </a:rPr>
              <a:t>Properties without air conditioning slightly outnumber those with air conditioning. In regions with warmer climates, having air conditioning can significantly affect property value.</a:t>
            </a:r>
          </a:p>
          <a:p>
            <a:pPr>
              <a:buFont typeface="+mj-lt"/>
              <a:buAutoNum type="arabicPeriod"/>
            </a:pPr>
            <a:r>
              <a:rPr lang="en-US" b="1" dirty="0">
                <a:effectLst/>
              </a:rPr>
              <a:t>Distribution of Guestroom</a:t>
            </a:r>
            <a:r>
              <a:rPr lang="en-US" dirty="0">
                <a:effectLst/>
              </a:rPr>
              <a:t>:</a:t>
            </a:r>
          </a:p>
          <a:p>
            <a:pPr marL="742950" lvl="1" indent="-285750">
              <a:buFont typeface="+mj-lt"/>
              <a:buAutoNum type="arabicPeriod"/>
            </a:pPr>
            <a:r>
              <a:rPr lang="en-US" dirty="0">
                <a:effectLst/>
              </a:rPr>
              <a:t>Few properties have a guestroom, suggesting that this might be a premium feature that could increase a property's value.</a:t>
            </a:r>
          </a:p>
          <a:p>
            <a:pPr>
              <a:buFont typeface="+mj-lt"/>
              <a:buAutoNum type="arabicPeriod"/>
            </a:pPr>
            <a:r>
              <a:rPr lang="en-US" b="1" dirty="0">
                <a:effectLst/>
              </a:rPr>
              <a:t>Distribution of </a:t>
            </a:r>
            <a:r>
              <a:rPr lang="en-US" b="1" dirty="0" err="1">
                <a:effectLst/>
              </a:rPr>
              <a:t>Hotwaterheating</a:t>
            </a:r>
            <a:r>
              <a:rPr lang="en-US" dirty="0">
                <a:effectLst/>
              </a:rPr>
              <a:t>:</a:t>
            </a:r>
          </a:p>
          <a:p>
            <a:pPr marL="742950" lvl="1" indent="-285750">
              <a:buFont typeface="+mj-lt"/>
              <a:buAutoNum type="arabicPeriod"/>
            </a:pPr>
            <a:r>
              <a:rPr lang="en-US" dirty="0">
                <a:effectLst/>
              </a:rPr>
              <a:t>Most properties do not have hot water heating, which might indicate either a warmer climate or that this feature is not standard in the area.</a:t>
            </a:r>
          </a:p>
          <a:p>
            <a:pPr>
              <a:buFont typeface="+mj-lt"/>
              <a:buAutoNum type="arabicPeriod"/>
            </a:pPr>
            <a:r>
              <a:rPr lang="en-US" b="1" dirty="0">
                <a:effectLst/>
              </a:rPr>
              <a:t>Distribution of </a:t>
            </a:r>
            <a:r>
              <a:rPr lang="en-US" b="1" dirty="0" err="1">
                <a:effectLst/>
              </a:rPr>
              <a:t>Prefarea</a:t>
            </a:r>
            <a:r>
              <a:rPr lang="en-US" dirty="0">
                <a:effectLst/>
              </a:rPr>
              <a:t>:</a:t>
            </a:r>
          </a:p>
          <a:p>
            <a:pPr marL="742950" lvl="1" indent="-285750">
              <a:buFont typeface="+mj-lt"/>
              <a:buAutoNum type="arabicPeriod"/>
            </a:pPr>
            <a:r>
              <a:rPr lang="en-US" dirty="0">
                <a:effectLst/>
              </a:rPr>
              <a:t>More properties are not in a preferred area than those that are. Properties in preferred areas likely command higher prices due to their desirable location.</a:t>
            </a:r>
          </a:p>
          <a:p>
            <a:pPr>
              <a:buFont typeface="+mj-lt"/>
              <a:buAutoNum type="arabicPeriod"/>
            </a:pPr>
            <a:r>
              <a:rPr lang="en-US" b="1" dirty="0">
                <a:effectLst/>
              </a:rPr>
              <a:t>Distribution of </a:t>
            </a:r>
            <a:r>
              <a:rPr lang="en-US" b="1" dirty="0" err="1">
                <a:effectLst/>
              </a:rPr>
              <a:t>Furnishingstatus</a:t>
            </a:r>
            <a:r>
              <a:rPr lang="en-US" dirty="0">
                <a:effectLst/>
              </a:rPr>
              <a:t>:</a:t>
            </a:r>
          </a:p>
          <a:p>
            <a:pPr marL="742950" lvl="1" indent="-285750">
              <a:buFont typeface="+mj-lt"/>
              <a:buAutoNum type="arabicPeriod"/>
            </a:pPr>
            <a:r>
              <a:rPr lang="en-US" dirty="0">
                <a:effectLst/>
              </a:rPr>
              <a:t>The furnishing status is fairly evenly distributed among furnished, semi-furnished, and unfurnished, indicating diverse buyer preferences and potential influence on pricing. Furnished homes might be priced higher due to less required investment after purchase.</a:t>
            </a:r>
          </a:p>
          <a:p>
            <a:r>
              <a:rPr lang="en-US" dirty="0">
                <a:effectLst/>
              </a:rPr>
              <a:t>Regarding the "yes/no" variables, they are a type of binary categorical variable used to indicate the presence or absence of a feature. Such simplicity in data representation makes it easier to analyze and model these variables statistically. They provide clear dichotomies that can be readily incorporated into various statistical models to understand the impact of having or not having a particular feature on house prices.</a:t>
            </a:r>
          </a:p>
          <a:p>
            <a:br>
              <a:rPr lang="en-US" b="0" i="0" dirty="0">
                <a:solidFill>
                  <a:srgbClr val="000000"/>
                </a:solidFill>
                <a:effectLst/>
                <a:highlight>
                  <a:srgbClr val="FFFFFF"/>
                </a:highlight>
                <a:latin typeface="Inter"/>
              </a:rPr>
            </a:br>
            <a:endParaRPr lang="fr-FR" dirty="0"/>
          </a:p>
        </p:txBody>
      </p:sp>
      <p:sp>
        <p:nvSpPr>
          <p:cNvPr id="4" name="Slide Number Placeholder 3"/>
          <p:cNvSpPr>
            <a:spLocks noGrp="1"/>
          </p:cNvSpPr>
          <p:nvPr>
            <p:ph type="sldNum" sz="quarter" idx="5"/>
          </p:nvPr>
        </p:nvSpPr>
        <p:spPr/>
        <p:txBody>
          <a:bodyPr/>
          <a:lstStyle/>
          <a:p>
            <a:fld id="{1DB0C060-F7D4-4C65-826A-795CA5BE88E2}" type="slidenum">
              <a:rPr lang="fr-FR" noProof="0" smtClean="0"/>
              <a:t>6</a:t>
            </a:fld>
            <a:endParaRPr lang="fr-FR" noProof="0" dirty="0"/>
          </a:p>
        </p:txBody>
      </p:sp>
    </p:spTree>
    <p:extLst>
      <p:ext uri="{BB962C8B-B14F-4D97-AF65-F5344CB8AC3E}">
        <p14:creationId xmlns:p14="http://schemas.microsoft.com/office/powerpoint/2010/main" val="2081655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**Correlation Analysis** is a method used to evaluate the degree to which two variables are related to each other. In statistical terms, it quantifies the strength and direction of a linear relationship between two variables. This is usually measured by a correlation coefficient,. The coefficient ranges from -1 to +1, where:</a:t>
            </a:r>
          </a:p>
          <a:p>
            <a:r>
              <a:rPr lang="en-US" dirty="0"/>
              <a:t>- +1 indicates a perfect positive linear relationship,</a:t>
            </a:r>
          </a:p>
          <a:p>
            <a:r>
              <a:rPr lang="en-US" dirty="0"/>
              <a:t>- -1 indicates a perfect negative linear relationship,</a:t>
            </a:r>
          </a:p>
          <a:p>
            <a:pPr marL="171450" indent="-171450">
              <a:buFontTx/>
              <a:buChar char="-"/>
            </a:pPr>
            <a:r>
              <a:rPr lang="en-US" dirty="0"/>
              <a:t>0 indicates no linear relationship.</a:t>
            </a:r>
          </a:p>
          <a:p>
            <a:pPr marL="0" indent="0">
              <a:buFontTx/>
              <a:buNone/>
            </a:pPr>
            <a:endParaRPr lang="en-US" dirty="0">
              <a:effectLst/>
            </a:endParaRPr>
          </a:p>
          <a:p>
            <a:pPr marL="0" indent="0">
              <a:buFontTx/>
              <a:buNone/>
            </a:pPr>
            <a:r>
              <a:rPr lang="en-US" dirty="0">
                <a:effectLst/>
              </a:rPr>
              <a:t>This can simplify the model by eliminating features that are unlikely to contribute to the model’s predictive power, reducing complexity and potentially enhancing model performance.</a:t>
            </a:r>
          </a:p>
          <a:p>
            <a:br>
              <a:rPr lang="en-US" b="0" i="0" dirty="0">
                <a:solidFill>
                  <a:srgbClr val="000000"/>
                </a:solidFill>
                <a:effectLst/>
                <a:highlight>
                  <a:srgbClr val="FFFFFF"/>
                </a:highlight>
                <a:latin typeface="Inter"/>
              </a:rPr>
            </a:br>
            <a:endParaRPr lang="en-US" dirty="0"/>
          </a:p>
        </p:txBody>
      </p:sp>
      <p:sp>
        <p:nvSpPr>
          <p:cNvPr id="4" name="Slide Number Placeholder 3"/>
          <p:cNvSpPr>
            <a:spLocks noGrp="1"/>
          </p:cNvSpPr>
          <p:nvPr>
            <p:ph type="sldNum" sz="quarter" idx="5"/>
          </p:nvPr>
        </p:nvSpPr>
        <p:spPr/>
        <p:txBody>
          <a:bodyPr/>
          <a:lstStyle/>
          <a:p>
            <a:fld id="{1DB0C060-F7D4-4C65-826A-795CA5BE88E2}" type="slidenum">
              <a:rPr lang="fr-FR" noProof="0" smtClean="0"/>
              <a:t>7</a:t>
            </a:fld>
            <a:endParaRPr lang="fr-FR" noProof="0" dirty="0"/>
          </a:p>
        </p:txBody>
      </p:sp>
    </p:spTree>
    <p:extLst>
      <p:ext uri="{BB962C8B-B14F-4D97-AF65-F5344CB8AC3E}">
        <p14:creationId xmlns:p14="http://schemas.microsoft.com/office/powerpoint/2010/main" val="1771256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D0D0D"/>
                </a:solidFill>
                <a:effectLst/>
                <a:highlight>
                  <a:srgbClr val="FFFFFF"/>
                </a:highlight>
                <a:latin typeface="Söhne"/>
              </a:rPr>
              <a:t>Usage in the Code</a:t>
            </a:r>
          </a:p>
          <a:p>
            <a:pPr algn="l">
              <a:buFont typeface="+mj-lt"/>
              <a:buAutoNum type="arabicPeriod"/>
            </a:pPr>
            <a:r>
              <a:rPr lang="en-US" b="1" i="0" dirty="0">
                <a:solidFill>
                  <a:srgbClr val="0D0D0D"/>
                </a:solidFill>
                <a:effectLst/>
                <a:highlight>
                  <a:srgbClr val="FFFFFF"/>
                </a:highlight>
                <a:latin typeface="Söhne"/>
              </a:rPr>
              <a:t>Extracting Numerical Data</a:t>
            </a:r>
            <a:r>
              <a:rPr lang="en-US" b="0" i="0" dirty="0">
                <a:solidFill>
                  <a:srgbClr val="0D0D0D"/>
                </a:solidFill>
                <a:effectLst/>
                <a:highlight>
                  <a:srgbClr val="FFFFFF"/>
                </a:highlight>
                <a:latin typeface="Söhne"/>
              </a:rPr>
              <a:t>: The code first isolates the numerical columns of a dataset using </a:t>
            </a:r>
            <a:r>
              <a:rPr lang="en-US" b="0" i="0" dirty="0" err="1">
                <a:solidFill>
                  <a:srgbClr val="0D0D0D"/>
                </a:solidFill>
                <a:effectLst/>
                <a:highlight>
                  <a:srgbClr val="FFFFFF"/>
                </a:highlight>
                <a:latin typeface="Söhne"/>
              </a:rPr>
              <a:t>dt.select_dtypes</a:t>
            </a:r>
            <a:r>
              <a:rPr lang="en-US" b="0" i="0" dirty="0">
                <a:solidFill>
                  <a:srgbClr val="0D0D0D"/>
                </a:solidFill>
                <a:effectLst/>
                <a:highlight>
                  <a:srgbClr val="FFFFFF"/>
                </a:highlight>
                <a:latin typeface="Söhne"/>
              </a:rPr>
              <a:t>(include=[</a:t>
            </a:r>
            <a:r>
              <a:rPr lang="en-US" b="0" i="0" dirty="0" err="1">
                <a:solidFill>
                  <a:srgbClr val="0D0D0D"/>
                </a:solidFill>
                <a:effectLst/>
                <a:highlight>
                  <a:srgbClr val="FFFFFF"/>
                </a:highlight>
                <a:latin typeface="Söhne"/>
              </a:rPr>
              <a:t>np.number</a:t>
            </a:r>
            <a:r>
              <a:rPr lang="en-US" b="0" i="0" dirty="0">
                <a:solidFill>
                  <a:srgbClr val="0D0D0D"/>
                </a:solidFill>
                <a:effectLst/>
                <a:highlight>
                  <a:srgbClr val="FFFFFF"/>
                </a:highlight>
                <a:latin typeface="Söhne"/>
              </a:rPr>
              <a:t>]). This is to ensure that correlation calculations are only performed on quantitative data.</a:t>
            </a:r>
          </a:p>
          <a:p>
            <a:pPr algn="l">
              <a:buFont typeface="+mj-lt"/>
              <a:buAutoNum type="arabicPeriod"/>
            </a:pPr>
            <a:r>
              <a:rPr lang="en-US" b="1" i="0" dirty="0">
                <a:solidFill>
                  <a:srgbClr val="0D0D0D"/>
                </a:solidFill>
                <a:effectLst/>
                <a:highlight>
                  <a:srgbClr val="FFFFFF"/>
                </a:highlight>
                <a:latin typeface="Söhne"/>
              </a:rPr>
              <a:t>Computing the Correlation Matrix</a:t>
            </a:r>
            <a:r>
              <a:rPr lang="en-US" b="0" i="0" dirty="0">
                <a:solidFill>
                  <a:srgbClr val="0D0D0D"/>
                </a:solidFill>
                <a:effectLst/>
                <a:highlight>
                  <a:srgbClr val="FFFFFF"/>
                </a:highlight>
                <a:latin typeface="Söhne"/>
              </a:rPr>
              <a:t>: The correlation matrix is computed with </a:t>
            </a:r>
            <a:r>
              <a:rPr lang="en-US" b="0" i="0" dirty="0" err="1">
                <a:solidFill>
                  <a:srgbClr val="0D0D0D"/>
                </a:solidFill>
                <a:effectLst/>
                <a:highlight>
                  <a:srgbClr val="FFFFFF"/>
                </a:highlight>
                <a:latin typeface="Söhne"/>
              </a:rPr>
              <a:t>numerical_data.corr</a:t>
            </a:r>
            <a:r>
              <a:rPr lang="en-US" b="0" i="0" dirty="0">
                <a:solidFill>
                  <a:srgbClr val="0D0D0D"/>
                </a:solidFill>
                <a:effectLst/>
                <a:highlight>
                  <a:srgbClr val="FFFFFF"/>
                </a:highlight>
                <a:latin typeface="Söhne"/>
              </a:rPr>
              <a:t>(). This matrix includes the correlation coefficients between all pairs of the numerical features in the dataset.</a:t>
            </a:r>
          </a:p>
          <a:p>
            <a:pPr algn="l">
              <a:buFont typeface="+mj-lt"/>
              <a:buAutoNum type="arabicPeriod"/>
            </a:pPr>
            <a:r>
              <a:rPr lang="en-US" b="1" i="0" dirty="0">
                <a:solidFill>
                  <a:srgbClr val="0D0D0D"/>
                </a:solidFill>
                <a:effectLst/>
                <a:highlight>
                  <a:srgbClr val="FFFFFF"/>
                </a:highlight>
                <a:latin typeface="Söhne"/>
              </a:rPr>
              <a:t>Feature Selection Based on Correlation with Price</a:t>
            </a:r>
            <a:r>
              <a:rPr lang="en-US" b="0" i="0" dirty="0">
                <a:solidFill>
                  <a:srgbClr val="0D0D0D"/>
                </a:solidFill>
                <a:effectLst/>
                <a:highlight>
                  <a:srgbClr val="FFFFFF"/>
                </a:highlight>
                <a:latin typeface="Söhne"/>
              </a:rPr>
              <a:t>: The code focuses on selecting features based on their correlation with the target variable, which is price in this instance. It:</a:t>
            </a:r>
          </a:p>
          <a:p>
            <a:pPr marL="742950" lvl="1" indent="-285750" algn="l">
              <a:buFont typeface="+mj-lt"/>
              <a:buAutoNum type="arabicPeriod"/>
            </a:pPr>
            <a:r>
              <a:rPr lang="en-US" b="0" i="0" dirty="0">
                <a:solidFill>
                  <a:srgbClr val="0D0D0D"/>
                </a:solidFill>
                <a:effectLst/>
                <a:highlight>
                  <a:srgbClr val="FFFFFF"/>
                </a:highlight>
                <a:latin typeface="Söhne"/>
              </a:rPr>
              <a:t>Retrieves the correlation coefficients relative to price from the matrix.</a:t>
            </a:r>
          </a:p>
          <a:p>
            <a:pPr marL="742950" lvl="1" indent="-285750" algn="l">
              <a:buFont typeface="+mj-lt"/>
              <a:buAutoNum type="arabicPeriod"/>
            </a:pPr>
            <a:r>
              <a:rPr lang="en-US" b="0" i="0" dirty="0">
                <a:solidFill>
                  <a:srgbClr val="0D0D0D"/>
                </a:solidFill>
                <a:effectLst/>
                <a:highlight>
                  <a:srgbClr val="FFFFFF"/>
                </a:highlight>
                <a:latin typeface="Söhne"/>
              </a:rPr>
              <a:t>Filters out the features where the absolute value of the correlation coefficient is less than 0.3, indicating a weak linear relationship.</a:t>
            </a:r>
          </a:p>
          <a:p>
            <a:pPr marL="742950" lvl="1" indent="-285750" algn="l">
              <a:buFont typeface="+mj-lt"/>
              <a:buAutoNum type="arabicPeriod"/>
            </a:pPr>
            <a:r>
              <a:rPr lang="en-US" b="0" i="0" dirty="0">
                <a:solidFill>
                  <a:srgbClr val="0D0D0D"/>
                </a:solidFill>
                <a:effectLst/>
                <a:highlight>
                  <a:srgbClr val="FFFFFF"/>
                </a:highlight>
                <a:latin typeface="Söhne"/>
              </a:rPr>
              <a:t>The cutoff value of 0.3 is chosen arbitrarily and can be adjusted depending on the specific requirements or sensitivity analysis of the problem at hand.</a:t>
            </a:r>
          </a:p>
          <a:p>
            <a:endParaRPr lang="fr-FR" dirty="0"/>
          </a:p>
        </p:txBody>
      </p:sp>
      <p:sp>
        <p:nvSpPr>
          <p:cNvPr id="4" name="Slide Number Placeholder 3"/>
          <p:cNvSpPr>
            <a:spLocks noGrp="1"/>
          </p:cNvSpPr>
          <p:nvPr>
            <p:ph type="sldNum" sz="quarter" idx="5"/>
          </p:nvPr>
        </p:nvSpPr>
        <p:spPr/>
        <p:txBody>
          <a:bodyPr/>
          <a:lstStyle/>
          <a:p>
            <a:fld id="{1DB0C060-F7D4-4C65-826A-795CA5BE88E2}" type="slidenum">
              <a:rPr lang="fr-FR" noProof="0" smtClean="0"/>
              <a:t>8</a:t>
            </a:fld>
            <a:endParaRPr lang="fr-FR" noProof="0" dirty="0"/>
          </a:p>
        </p:txBody>
      </p:sp>
    </p:spTree>
    <p:extLst>
      <p:ext uri="{BB962C8B-B14F-4D97-AF65-F5344CB8AC3E}">
        <p14:creationId xmlns:p14="http://schemas.microsoft.com/office/powerpoint/2010/main" val="3962597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solidFill>
                  <a:srgbClr val="0D0D0D"/>
                </a:solidFill>
                <a:effectLst/>
                <a:highlight>
                  <a:srgbClr val="FFFFFF"/>
                </a:highlight>
                <a:latin typeface="Söhne"/>
              </a:rPr>
              <a:t>Price and Area (0.54)</a:t>
            </a:r>
            <a:r>
              <a:rPr lang="en-US" b="0" i="0" dirty="0">
                <a:solidFill>
                  <a:srgbClr val="0D0D0D"/>
                </a:solidFill>
                <a:effectLst/>
                <a:highlight>
                  <a:srgbClr val="FFFFFF"/>
                </a:highlight>
                <a:latin typeface="Söhne"/>
              </a:rPr>
              <a:t>: A moderately strong positive </a:t>
            </a:r>
            <a:r>
              <a:rPr lang="en-US" dirty="0"/>
              <a:t> correlation of 0.54 suggests that larger homes tend to be priced higher.</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Price and Bedrooms (0.37)</a:t>
            </a:r>
            <a:r>
              <a:rPr lang="en-US" b="0" i="0" dirty="0">
                <a:solidFill>
                  <a:srgbClr val="0D0D0D"/>
                </a:solidFill>
                <a:effectLst/>
                <a:highlight>
                  <a:srgbClr val="FFFFFF"/>
                </a:highlight>
                <a:latin typeface="Söhne"/>
              </a:rPr>
              <a:t>: A moderate positive correlation suggests that a higher number of bedrooms generally leads to higher prices.</a:t>
            </a:r>
          </a:p>
          <a:p>
            <a:pPr algn="l">
              <a:buFont typeface="Arial" panose="020B0604020202020204" pitchFamily="34" charset="0"/>
              <a:buChar char="•"/>
            </a:pPr>
            <a:r>
              <a:rPr lang="en-US" b="1" i="0" dirty="0">
                <a:solidFill>
                  <a:srgbClr val="0D0D0D"/>
                </a:solidFill>
                <a:effectLst/>
                <a:highlight>
                  <a:srgbClr val="FFFFFF"/>
                </a:highlight>
                <a:latin typeface="Söhne"/>
              </a:rPr>
              <a:t>Price and Bathrooms (0.52)</a:t>
            </a:r>
            <a:r>
              <a:rPr lang="en-US" b="0" i="0" dirty="0">
                <a:solidFill>
                  <a:srgbClr val="0D0D0D"/>
                </a:solidFill>
                <a:effectLst/>
                <a:highlight>
                  <a:srgbClr val="FFFFFF"/>
                </a:highlight>
                <a:latin typeface="Söhne"/>
              </a:rPr>
              <a:t>: A stronger positive correlation compared to bedrooms, indicating that more bathrooms significantly increase the house price, possibly more so than the number of bedrooms.</a:t>
            </a:r>
          </a:p>
          <a:p>
            <a:pPr algn="l">
              <a:buFont typeface="Arial" panose="020B0604020202020204" pitchFamily="34" charset="0"/>
              <a:buChar char="•"/>
            </a:pPr>
            <a:r>
              <a:rPr lang="en-US" b="1" i="0" dirty="0">
                <a:solidFill>
                  <a:srgbClr val="0D0D0D"/>
                </a:solidFill>
                <a:effectLst/>
                <a:highlight>
                  <a:srgbClr val="FFFFFF"/>
                </a:highlight>
                <a:latin typeface="Söhne"/>
              </a:rPr>
              <a:t>Price and Stories (0.42)</a:t>
            </a:r>
            <a:r>
              <a:rPr lang="en-US" b="0" i="0" dirty="0">
                <a:solidFill>
                  <a:srgbClr val="0D0D0D"/>
                </a:solidFill>
                <a:effectLst/>
                <a:highlight>
                  <a:srgbClr val="FFFFFF"/>
                </a:highlight>
                <a:latin typeface="Söhne"/>
              </a:rPr>
              <a:t>: This positive correlation shows that houses with more stories tend to be priced higher.</a:t>
            </a:r>
          </a:p>
          <a:p>
            <a:pPr algn="l">
              <a:buFont typeface="Arial" panose="020B0604020202020204" pitchFamily="34" charset="0"/>
              <a:buChar char="•"/>
            </a:pPr>
            <a:r>
              <a:rPr lang="en-US" b="1" i="0" dirty="0">
                <a:solidFill>
                  <a:srgbClr val="0D0D0D"/>
                </a:solidFill>
                <a:effectLst/>
                <a:highlight>
                  <a:srgbClr val="FFFFFF"/>
                </a:highlight>
                <a:latin typeface="Söhne"/>
              </a:rPr>
              <a:t>Price and Parking (0.38)</a:t>
            </a:r>
            <a:r>
              <a:rPr lang="en-US" b="0" i="0" dirty="0">
                <a:solidFill>
                  <a:srgbClr val="0D0D0D"/>
                </a:solidFill>
                <a:effectLst/>
                <a:highlight>
                  <a:srgbClr val="FFFFFF"/>
                </a:highlight>
                <a:latin typeface="Söhne"/>
              </a:rPr>
              <a:t>: Moderately positive, indicating that more parking space is associated with higher house prices.</a:t>
            </a:r>
          </a:p>
          <a:p>
            <a:r>
              <a:rPr lang="en-US" dirty="0"/>
              <a:t>The image you've provided appears to be a correlation matrix visualized as a heatmap. Here's how to interpret this:</a:t>
            </a:r>
          </a:p>
          <a:p>
            <a:endParaRPr lang="en-US" dirty="0"/>
          </a:p>
          <a:p>
            <a:r>
              <a:rPr lang="en-US" dirty="0"/>
              <a:t>### What the Colors Refer To:</a:t>
            </a:r>
          </a:p>
          <a:p>
            <a:r>
              <a:rPr lang="en-US" dirty="0"/>
              <a:t>- The colors in the heatmap range from red to blue. The color scale on the right indicates that red represents higher positive correlation values (closer to +1.0), and blue represents lower negative correlation values (closer to -1.0). Lighter shades, moving towards white, indicate correlation values closer to zero, suggesting no or very weak linear relationship.</a:t>
            </a:r>
          </a:p>
          <a:p>
            <a:endParaRPr lang="en-US" dirty="0"/>
          </a:p>
          <a:p>
            <a:r>
              <a:rPr lang="en-US" dirty="0"/>
              <a:t>### What the Numbers Refer To:</a:t>
            </a:r>
          </a:p>
          <a:p>
            <a:r>
              <a:rPr lang="en-US" dirty="0"/>
              <a:t>- Each cell in the matrix has a number that represents the Pearson correlation coefficient between the two variables corresponding to the row and column of that cell. This coefficient measures the strength and direction of the linear relationship between the variables. For instance:</a:t>
            </a:r>
          </a:p>
          <a:p>
            <a:r>
              <a:rPr lang="en-US" dirty="0"/>
              <a:t>  - **1.00** in the diagonal cells indicates a perfect positive correlation, as every variable is perfectly correlated with itself.</a:t>
            </a:r>
          </a:p>
          <a:p>
            <a:r>
              <a:rPr lang="en-US" dirty="0"/>
              <a:t>  - **0.54** between `price` and `area` suggests a moderately strong positive correlation, meaning that as the area of a property increases, its price tends to increase as well.</a:t>
            </a:r>
          </a:p>
          <a:p>
            <a:endParaRPr lang="en-US" dirty="0"/>
          </a:p>
          <a:p>
            <a:r>
              <a:rPr lang="en-US" dirty="0"/>
              <a:t>### Understanding Specific Parts of the Matrix:</a:t>
            </a:r>
          </a:p>
          <a:p>
            <a:r>
              <a:rPr lang="en-US" dirty="0"/>
              <a:t>- **Diagonal Cells (e.g., `price` with `price`, `area` with `area`)**: These always show a correlation of 1.00 because a variable is always perfectly correlated with itself.</a:t>
            </a:r>
          </a:p>
          <a:p>
            <a:r>
              <a:rPr lang="en-US" dirty="0"/>
              <a:t>- **Off-Diagonal Cells (e.g., `price` with `area`)**: These show the correlation between different variables. For example, a correlation of 0.54 between `price` and `area` indicates that larger properties tend to be more expensive.</a:t>
            </a:r>
          </a:p>
          <a:p>
            <a:endParaRPr lang="en-US" dirty="0"/>
          </a:p>
          <a:p>
            <a:r>
              <a:rPr lang="en-US" dirty="0"/>
              <a:t>### Summary of Correlations:</a:t>
            </a:r>
          </a:p>
          <a:p>
            <a:r>
              <a:rPr lang="en-US" dirty="0"/>
              <a:t>- **`price` and `area`**: A correlation of 0.54 suggests that larger homes tend to be priced higher.</a:t>
            </a:r>
          </a:p>
          <a:p>
            <a:r>
              <a:rPr lang="en-US" dirty="0"/>
              <a:t>- **`price` and `bedrooms`**: A correlation of 0.37 indicates a moderate relationship, where more bedrooms may correspond to higher prices.</a:t>
            </a:r>
          </a:p>
          <a:p>
            <a:r>
              <a:rPr lang="en-US" dirty="0"/>
              <a:t>- **`price` and `bathrooms`**: A correlation of 0.52 shows a strong positive relationship, suggesting that properties with more bathrooms tend to have higher prices.</a:t>
            </a:r>
          </a:p>
          <a:p>
            <a:r>
              <a:rPr lang="en-US" dirty="0"/>
              <a:t>- **`price` and `stories`**: A correlation of 0.42 indicates a moderate to strong relationship, where properties with more stories might be more expensive.</a:t>
            </a:r>
          </a:p>
          <a:p>
            <a:r>
              <a:rPr lang="en-US" dirty="0"/>
              <a:t>- **`price` and `parking`**: A correlation of 0.38 suggests that homes with more parking spaces are likely to be more expensive.</a:t>
            </a:r>
          </a:p>
          <a:p>
            <a:endParaRPr lang="en-US" dirty="0"/>
          </a:p>
          <a:p>
            <a:r>
              <a:rPr lang="en-US" dirty="0"/>
              <a:t>### Usage:</a:t>
            </a:r>
          </a:p>
          <a:p>
            <a:r>
              <a:rPr lang="en-US" dirty="0"/>
              <a:t>This kind of matrix is crucial for understanding interrelationships between variables in a dataset, particularly in preparing for modeling tasks. By identifying which variables are strongly correlated with the target variable (`price` in this case), you can select relevant predictors for building a predictive model. Also, it helps in identifying multicollinearity, which might necessitate adjustments in model design to avoid redundant or overly influential variables.</a:t>
            </a:r>
            <a:endParaRPr lang="fr-FR" dirty="0"/>
          </a:p>
        </p:txBody>
      </p:sp>
      <p:sp>
        <p:nvSpPr>
          <p:cNvPr id="4" name="Slide Number Placeholder 3"/>
          <p:cNvSpPr>
            <a:spLocks noGrp="1"/>
          </p:cNvSpPr>
          <p:nvPr>
            <p:ph type="sldNum" sz="quarter" idx="5"/>
          </p:nvPr>
        </p:nvSpPr>
        <p:spPr/>
        <p:txBody>
          <a:bodyPr/>
          <a:lstStyle/>
          <a:p>
            <a:fld id="{1DB0C060-F7D4-4C65-826A-795CA5BE88E2}" type="slidenum">
              <a:rPr lang="fr-FR" noProof="0" smtClean="0"/>
              <a:t>9</a:t>
            </a:fld>
            <a:endParaRPr lang="fr-FR" noProof="0" dirty="0"/>
          </a:p>
        </p:txBody>
      </p:sp>
    </p:spTree>
    <p:extLst>
      <p:ext uri="{BB962C8B-B14F-4D97-AF65-F5344CB8AC3E}">
        <p14:creationId xmlns:p14="http://schemas.microsoft.com/office/powerpoint/2010/main" val="2789017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en-US" noProof="0"/>
              <a:t>Click to edit Master title style</a:t>
            </a:r>
            <a:endParaRPr lang="fr-FR" noProof="0" dirty="0"/>
          </a:p>
        </p:txBody>
      </p:sp>
      <p:sp>
        <p:nvSpPr>
          <p:cNvPr id="3" name="Sous-titre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n-US" noProof="0"/>
              <a:t>Click to edit Master subtitle style</a:t>
            </a:r>
            <a:endParaRPr lang="fr-FR" noProof="0" dirty="0"/>
          </a:p>
        </p:txBody>
      </p:sp>
      <p:cxnSp>
        <p:nvCxnSpPr>
          <p:cNvPr id="9" name="Connecteur droit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Espace réservé de la date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92829AA3-688F-4FAF-9C70-2EAED5DE0A5F}" type="datetime1">
              <a:rPr lang="fr-FR" noProof="0" smtClean="0"/>
              <a:t>08/05/2024</a:t>
            </a:fld>
            <a:endParaRPr lang="fr-FR" noProof="0" dirty="0"/>
          </a:p>
        </p:txBody>
      </p:sp>
      <p:sp>
        <p:nvSpPr>
          <p:cNvPr id="5" name="Espace réservé du pied de page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fr-FR" noProof="0" smtClean="0"/>
              <a:t>‹#›</a:t>
            </a:fld>
            <a:endParaRPr lang="fr-FR"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en-US" noProof="0"/>
              <a:t>Click to edit Master title style</a:t>
            </a:r>
            <a:endParaRPr lang="fr-FR" noProof="0" dirty="0"/>
          </a:p>
        </p:txBody>
      </p:sp>
      <p:sp>
        <p:nvSpPr>
          <p:cNvPr id="3" name="Espace réservé du contenu 2"/>
          <p:cNvSpPr>
            <a:spLocks noGrp="1"/>
          </p:cNvSpPr>
          <p:nvPr>
            <p:ph idx="1"/>
          </p:nvPr>
        </p:nvSpPr>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fr-FR" noProof="0" dirty="0"/>
          </a:p>
        </p:txBody>
      </p:sp>
      <p:sp>
        <p:nvSpPr>
          <p:cNvPr id="7" name="Espace réservé de la date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3B779C31-26A2-4001-8DD7-CEA4A5920D6F}" type="datetime1">
              <a:rPr lang="fr-FR" noProof="0" smtClean="0"/>
              <a:t>08/05/2024</a:t>
            </a:fld>
            <a:endParaRPr lang="fr-FR" noProof="0" dirty="0"/>
          </a:p>
        </p:txBody>
      </p:sp>
      <p:sp>
        <p:nvSpPr>
          <p:cNvPr id="8" name="Espace réservé du pied de page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fr-FR" noProof="0" dirty="0"/>
          </a:p>
        </p:txBody>
      </p:sp>
      <p:sp>
        <p:nvSpPr>
          <p:cNvPr id="9" name="Espace réservé du numéro de diapositiv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fr-FR" noProof="0" smtClean="0"/>
              <a:t>‹#›</a:t>
            </a:fld>
            <a:endParaRPr lang="fr-FR"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en-US" noProof="0"/>
              <a:t>Click to edit Master title style</a:t>
            </a:r>
            <a:endParaRPr lang="fr-FR" noProof="0" dirty="0"/>
          </a:p>
        </p:txBody>
      </p:sp>
      <p:sp>
        <p:nvSpPr>
          <p:cNvPr id="3" name="Espace réservé du texte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cxnSp>
        <p:nvCxnSpPr>
          <p:cNvPr id="9" name="Connecteur droit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Espace réservé de la date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F123840B-CA9A-47D8-8CE3-2CB262B633CE}" type="datetime1">
              <a:rPr lang="fr-FR" noProof="0" smtClean="0"/>
              <a:t>08/05/2024</a:t>
            </a:fld>
            <a:endParaRPr lang="fr-FR" noProof="0" dirty="0"/>
          </a:p>
        </p:txBody>
      </p:sp>
      <p:sp>
        <p:nvSpPr>
          <p:cNvPr id="8" name="Espace réservé du pied de page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fr-FR" noProof="0" dirty="0"/>
          </a:p>
        </p:txBody>
      </p:sp>
      <p:sp>
        <p:nvSpPr>
          <p:cNvPr id="11" name="Espace réservé du numéro de diapositive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fr-FR" noProof="0" smtClean="0"/>
              <a:t>‹#›</a:t>
            </a:fld>
            <a:endParaRPr lang="fr-FR"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p:nvPr>
        </p:nvSpPr>
        <p:spPr>
          <a:xfrm>
            <a:off x="1097280" y="286603"/>
            <a:ext cx="10058400" cy="1450757"/>
          </a:xfrm>
        </p:spPr>
        <p:txBody>
          <a:bodyPr rtlCol="0"/>
          <a:lstStyle/>
          <a:p>
            <a:pPr rtl="0"/>
            <a:r>
              <a:rPr lang="en-US" noProof="0"/>
              <a:t>Click to edit Master title style</a:t>
            </a:r>
            <a:endParaRPr lang="fr-FR" noProof="0" dirty="0"/>
          </a:p>
        </p:txBody>
      </p:sp>
      <p:sp>
        <p:nvSpPr>
          <p:cNvPr id="3" name="Espace réservé du contenu 2"/>
          <p:cNvSpPr>
            <a:spLocks noGrp="1"/>
          </p:cNvSpPr>
          <p:nvPr>
            <p:ph sz="half" idx="1"/>
          </p:nvPr>
        </p:nvSpPr>
        <p:spPr>
          <a:xfrm>
            <a:off x="1097280" y="2120900"/>
            <a:ext cx="4639736" cy="3748193"/>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fr-FR" noProof="0" dirty="0"/>
          </a:p>
        </p:txBody>
      </p:sp>
      <p:sp>
        <p:nvSpPr>
          <p:cNvPr id="4" name="Espace réservé du contenu 3"/>
          <p:cNvSpPr>
            <a:spLocks noGrp="1"/>
          </p:cNvSpPr>
          <p:nvPr>
            <p:ph sz="half" idx="2"/>
          </p:nvPr>
        </p:nvSpPr>
        <p:spPr>
          <a:xfrm>
            <a:off x="6515944" y="2120900"/>
            <a:ext cx="4639736" cy="3748194"/>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fr-FR" noProof="0" dirty="0"/>
          </a:p>
        </p:txBody>
      </p:sp>
      <p:sp>
        <p:nvSpPr>
          <p:cNvPr id="2" name="Espace réservé de la date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AB61C57D-29E7-4B9C-9AAF-84272FBE0476}" type="datetime1">
              <a:rPr lang="fr-FR" noProof="0" smtClean="0"/>
              <a:t>08/05/2024</a:t>
            </a:fld>
            <a:endParaRPr lang="fr-FR" noProof="0" dirty="0"/>
          </a:p>
        </p:txBody>
      </p:sp>
      <p:sp>
        <p:nvSpPr>
          <p:cNvPr id="9" name="Espace réservé du pied de page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fr-FR" noProof="0" dirty="0"/>
          </a:p>
        </p:txBody>
      </p:sp>
      <p:sp>
        <p:nvSpPr>
          <p:cNvPr id="10" name="Espace réservé du numéro de diapositive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fr-FR" noProof="0" smtClean="0"/>
              <a:t>‹#›</a:t>
            </a:fld>
            <a:endParaRPr lang="fr-FR"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re 9"/>
          <p:cNvSpPr>
            <a:spLocks noGrp="1"/>
          </p:cNvSpPr>
          <p:nvPr>
            <p:ph type="title"/>
          </p:nvPr>
        </p:nvSpPr>
        <p:spPr>
          <a:xfrm>
            <a:off x="1097280" y="286603"/>
            <a:ext cx="10058400" cy="1450757"/>
          </a:xfrm>
        </p:spPr>
        <p:txBody>
          <a:bodyPr rtlCol="0"/>
          <a:lstStyle/>
          <a:p>
            <a:pPr rtl="0"/>
            <a:r>
              <a:rPr lang="en-US" noProof="0"/>
              <a:t>Click to edit Master title style</a:t>
            </a:r>
            <a:endParaRPr lang="fr-FR" noProof="0" dirty="0"/>
          </a:p>
        </p:txBody>
      </p:sp>
      <p:sp>
        <p:nvSpPr>
          <p:cNvPr id="3" name="Espace réservé du texte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Espace réservé du contenu 3"/>
          <p:cNvSpPr>
            <a:spLocks noGrp="1"/>
          </p:cNvSpPr>
          <p:nvPr>
            <p:ph sz="half" idx="2"/>
          </p:nvPr>
        </p:nvSpPr>
        <p:spPr>
          <a:xfrm>
            <a:off x="1097280" y="2958274"/>
            <a:ext cx="4639736" cy="2910821"/>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fr-FR" noProof="0" dirty="0"/>
          </a:p>
        </p:txBody>
      </p:sp>
      <p:sp>
        <p:nvSpPr>
          <p:cNvPr id="5" name="Espace réservé du texte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Espace réservé du contenu 5"/>
          <p:cNvSpPr>
            <a:spLocks noGrp="1"/>
          </p:cNvSpPr>
          <p:nvPr>
            <p:ph sz="quarter" idx="4"/>
          </p:nvPr>
        </p:nvSpPr>
        <p:spPr>
          <a:xfrm>
            <a:off x="6515944" y="2958273"/>
            <a:ext cx="4639736" cy="2910821"/>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fr-FR" noProof="0" dirty="0"/>
          </a:p>
        </p:txBody>
      </p:sp>
      <p:sp>
        <p:nvSpPr>
          <p:cNvPr id="2" name="Espace réservé de la date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1E313F57-3095-42DA-A8AD-EACF93632B45}" type="datetime1">
              <a:rPr lang="fr-FR" noProof="0" smtClean="0"/>
              <a:t>08/05/2024</a:t>
            </a:fld>
            <a:endParaRPr lang="fr-FR" noProof="0" dirty="0"/>
          </a:p>
        </p:txBody>
      </p:sp>
      <p:sp>
        <p:nvSpPr>
          <p:cNvPr id="11" name="Espace réservé du pied de page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fr-FR" noProof="0" dirty="0"/>
          </a:p>
        </p:txBody>
      </p:sp>
      <p:sp>
        <p:nvSpPr>
          <p:cNvPr id="12" name="Espace réservé au numéro de diapositive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fr-FR" noProof="0" smtClean="0"/>
              <a:t>‹#›</a:t>
            </a:fld>
            <a:endParaRPr lang="fr-FR"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en-US" noProof="0"/>
              <a:t>Click to edit Master title style</a:t>
            </a:r>
            <a:endParaRPr lang="fr-FR" noProof="0" dirty="0"/>
          </a:p>
        </p:txBody>
      </p:sp>
      <p:sp>
        <p:nvSpPr>
          <p:cNvPr id="6" name="Espace réservé de la date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9DD03AE6-69D7-49FE-895F-AE1B6FEC6457}" type="datetime1">
              <a:rPr lang="fr-FR" noProof="0" smtClean="0"/>
              <a:t>08/05/2024</a:t>
            </a:fld>
            <a:endParaRPr lang="fr-FR" noProof="0" dirty="0"/>
          </a:p>
        </p:txBody>
      </p:sp>
      <p:sp>
        <p:nvSpPr>
          <p:cNvPr id="7" name="Espace réservé du pied de page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fr-FR" noProof="0" dirty="0"/>
          </a:p>
        </p:txBody>
      </p:sp>
      <p:sp>
        <p:nvSpPr>
          <p:cNvPr id="8" name="Espace réservé du numéro de diapositive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fr-FR" noProof="0" smtClean="0"/>
              <a:t>‹#›</a:t>
            </a:fld>
            <a:endParaRPr lang="fr-FR"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e la date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17C76EA5-DE82-4067-88F3-4BF0BABA598F}" type="datetime1">
              <a:rPr lang="fr-FR" noProof="0" smtClean="0"/>
              <a:t>08/05/2024</a:t>
            </a:fld>
            <a:endParaRPr lang="fr-FR" noProof="0" dirty="0"/>
          </a:p>
        </p:txBody>
      </p:sp>
      <p:sp>
        <p:nvSpPr>
          <p:cNvPr id="3" name="Espace réservé du pied de page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fr-FR" noProof="0" dirty="0"/>
          </a:p>
        </p:txBody>
      </p:sp>
      <p:sp>
        <p:nvSpPr>
          <p:cNvPr id="4" name="Espace réservé du numéro de diapositiv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fr-FR" noProof="0" smtClean="0"/>
              <a:t>‹#›</a:t>
            </a:fld>
            <a:endParaRPr lang="fr-FR"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en-US" noProof="0"/>
              <a:t>Click to edit Master title style</a:t>
            </a:r>
            <a:endParaRPr lang="fr-FR" noProof="0" dirty="0"/>
          </a:p>
        </p:txBody>
      </p:sp>
      <p:sp>
        <p:nvSpPr>
          <p:cNvPr id="3" name="Espace réservé du contenu 2"/>
          <p:cNvSpPr>
            <a:spLocks noGrp="1"/>
          </p:cNvSpPr>
          <p:nvPr>
            <p:ph idx="1"/>
          </p:nvPr>
        </p:nvSpPr>
        <p:spPr>
          <a:xfrm>
            <a:off x="5458984" y="812799"/>
            <a:ext cx="5928344" cy="5294757"/>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fr-FR" noProof="0" dirty="0"/>
          </a:p>
        </p:txBody>
      </p:sp>
      <p:sp>
        <p:nvSpPr>
          <p:cNvPr id="4" name="Espace réservé du texte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Espace réservé de la date 4"/>
          <p:cNvSpPr>
            <a:spLocks noGrp="1"/>
          </p:cNvSpPr>
          <p:nvPr>
            <p:ph type="dt" sz="half" idx="10"/>
          </p:nvPr>
        </p:nvSpPr>
        <p:spPr>
          <a:xfrm>
            <a:off x="643464" y="6446520"/>
            <a:ext cx="3517568" cy="365125"/>
          </a:xfrm>
        </p:spPr>
        <p:txBody>
          <a:bodyPr rtlCol="0"/>
          <a:lstStyle>
            <a:lvl1pPr algn="l">
              <a:defRPr/>
            </a:lvl1pPr>
          </a:lstStyle>
          <a:p>
            <a:pPr rtl="0"/>
            <a:fld id="{31C46C69-7F73-47D5-86D5-FDA507AE9AA8}" type="datetime1">
              <a:rPr lang="fr-FR" noProof="0" smtClean="0"/>
              <a:t>08/05/2024</a:t>
            </a:fld>
            <a:endParaRPr lang="fr-FR" noProof="0" dirty="0"/>
          </a:p>
        </p:txBody>
      </p:sp>
      <p:sp>
        <p:nvSpPr>
          <p:cNvPr id="6" name="Espace réservé du pied de page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fr-FR" noProof="0" smtClean="0"/>
              <a:pPr rtl="0"/>
              <a:t>‹#›</a:t>
            </a:fld>
            <a:endParaRPr lang="fr-FR"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image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fr-FR" noProof="0" dirty="0"/>
          </a:p>
        </p:txBody>
      </p:sp>
      <p:sp>
        <p:nvSpPr>
          <p:cNvPr id="2" name="Titre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en-US" noProof="0"/>
              <a:t>Click to edit Master title style</a:t>
            </a:r>
            <a:endParaRPr lang="fr-FR" noProof="0" dirty="0"/>
          </a:p>
        </p:txBody>
      </p:sp>
      <p:sp>
        <p:nvSpPr>
          <p:cNvPr id="4" name="Espace réservé du texte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Espace réservé de la date 4"/>
          <p:cNvSpPr>
            <a:spLocks noGrp="1"/>
          </p:cNvSpPr>
          <p:nvPr>
            <p:ph type="dt" sz="half" idx="10"/>
          </p:nvPr>
        </p:nvSpPr>
        <p:spPr/>
        <p:txBody>
          <a:bodyPr rtlCol="0"/>
          <a:lstStyle>
            <a:lvl1pPr>
              <a:defRPr/>
            </a:lvl1pPr>
          </a:lstStyle>
          <a:p>
            <a:pPr rtl="0"/>
            <a:fld id="{973E1055-39CE-418F-9B0E-741B5617658E}" type="datetime1">
              <a:rPr lang="fr-FR" noProof="0" smtClean="0"/>
              <a:t>08/05/2024</a:t>
            </a:fld>
            <a:endParaRPr lang="fr-FR" noProof="0" dirty="0"/>
          </a:p>
        </p:txBody>
      </p:sp>
      <p:sp>
        <p:nvSpPr>
          <p:cNvPr id="6" name="Espace réservé au pied de page 5"/>
          <p:cNvSpPr>
            <a:spLocks noGrp="1"/>
          </p:cNvSpPr>
          <p:nvPr>
            <p:ph type="ftr" sz="quarter" idx="11"/>
          </p:nvPr>
        </p:nvSpPr>
        <p:spPr>
          <a:xfrm>
            <a:off x="1097279" y="6446838"/>
            <a:ext cx="6818262" cy="365125"/>
          </a:xfrm>
        </p:spPr>
        <p:txBody>
          <a:bodyPr rtlCol="0"/>
          <a:lstStyle/>
          <a:p>
            <a:pPr algn="l" rtl="0"/>
            <a:endParaRPr lang="fr-FR" noProof="0"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fr-FR" noProof="0" smtClean="0"/>
              <a:t>‹#›</a:t>
            </a:fld>
            <a:endParaRPr lang="fr-FR"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u titre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fr-FR" noProof="0" dirty="0"/>
              <a:t>Modifiez le style du titre</a:t>
            </a:r>
          </a:p>
        </p:txBody>
      </p:sp>
      <p:sp>
        <p:nvSpPr>
          <p:cNvPr id="3" name="Espace réservé du texte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0F708A2A-6F02-48A2-99AD-832CF5AA71DA}" type="datetime1">
              <a:rPr lang="fr-FR" noProof="0" smtClean="0"/>
              <a:t>08/05/2024</a:t>
            </a:fld>
            <a:endParaRPr lang="fr-FR" noProof="0" dirty="0"/>
          </a:p>
        </p:txBody>
      </p:sp>
      <p:sp>
        <p:nvSpPr>
          <p:cNvPr id="5" name="Espace réservé du pied de page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fr-FR" noProof="0" dirty="0"/>
          </a:p>
        </p:txBody>
      </p:sp>
      <p:sp>
        <p:nvSpPr>
          <p:cNvPr id="6" name="Espace réservé du numéro de diapositive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fr-FR" noProof="0" smtClean="0"/>
              <a:t>‹#›</a:t>
            </a:fld>
            <a:endParaRPr lang="fr-FR" noProof="0" dirty="0"/>
          </a:p>
        </p:txBody>
      </p:sp>
      <p:cxnSp>
        <p:nvCxnSpPr>
          <p:cNvPr id="10" name="Connecteur droit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pic>
        <p:nvPicPr>
          <p:cNvPr id="4" name="Image 3" descr="Gros plan sur une feuille de papier avec un crayon en haut">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sp>
        <p:nvSpPr>
          <p:cNvPr id="2" name="Titr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rtlCol="0" anchor="b">
            <a:normAutofit/>
          </a:bodyPr>
          <a:lstStyle/>
          <a:p>
            <a:r>
              <a:rPr lang="fr-FR" sz="4400" dirty="0">
                <a:solidFill>
                  <a:schemeClr val="tx1"/>
                </a:solidFill>
              </a:rPr>
              <a:t>House Price </a:t>
            </a:r>
            <a:r>
              <a:rPr lang="fr-FR" sz="4400" dirty="0" err="1">
                <a:solidFill>
                  <a:schemeClr val="tx1"/>
                </a:solidFill>
              </a:rPr>
              <a:t>Prediction</a:t>
            </a:r>
            <a:r>
              <a:rPr lang="fr-FR" sz="4400" dirty="0">
                <a:solidFill>
                  <a:schemeClr val="tx1"/>
                </a:solidFill>
              </a:rPr>
              <a:t> </a:t>
            </a:r>
          </a:p>
        </p:txBody>
      </p:sp>
      <p:sp>
        <p:nvSpPr>
          <p:cNvPr id="3" name="Sous-titr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rtlCol="0" anchor="t">
            <a:normAutofit/>
          </a:bodyPr>
          <a:lstStyle/>
          <a:p>
            <a:pPr rtl="0">
              <a:lnSpc>
                <a:spcPct val="100000"/>
              </a:lnSpc>
            </a:pPr>
            <a:r>
              <a:rPr lang="fr-FR" sz="1600" dirty="0"/>
              <a:t>Asma Dalil</a:t>
            </a:r>
          </a:p>
        </p:txBody>
      </p:sp>
      <p:cxnSp>
        <p:nvCxnSpPr>
          <p:cNvPr id="37" name="Connecteur droit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A5246-D97C-19CA-390E-B55131FA2F99}"/>
              </a:ext>
            </a:extLst>
          </p:cNvPr>
          <p:cNvSpPr>
            <a:spLocks noGrp="1"/>
          </p:cNvSpPr>
          <p:nvPr>
            <p:ph type="title"/>
          </p:nvPr>
        </p:nvSpPr>
        <p:spPr/>
        <p:txBody>
          <a:bodyPr/>
          <a:lstStyle/>
          <a:p>
            <a:r>
              <a:rPr lang="fr-FR" dirty="0" err="1"/>
              <a:t>Models</a:t>
            </a:r>
            <a:r>
              <a:rPr lang="fr-FR" dirty="0"/>
              <a:t>: </a:t>
            </a:r>
            <a:r>
              <a:rPr lang="fr-FR" dirty="0" err="1"/>
              <a:t>linear</a:t>
            </a:r>
            <a:r>
              <a:rPr lang="fr-FR" dirty="0"/>
              <a:t> </a:t>
            </a:r>
            <a:r>
              <a:rPr lang="fr-FR" dirty="0" err="1"/>
              <a:t>regression</a:t>
            </a:r>
            <a:endParaRPr lang="fr-FR" dirty="0"/>
          </a:p>
        </p:txBody>
      </p:sp>
      <p:sp>
        <p:nvSpPr>
          <p:cNvPr id="3" name="Content Placeholder 2">
            <a:extLst>
              <a:ext uri="{FF2B5EF4-FFF2-40B4-BE49-F238E27FC236}">
                <a16:creationId xmlns:a16="http://schemas.microsoft.com/office/drawing/2014/main" id="{28976B45-89E8-6A27-0766-34757A077428}"/>
              </a:ext>
            </a:extLst>
          </p:cNvPr>
          <p:cNvSpPr>
            <a:spLocks noGrp="1"/>
          </p:cNvSpPr>
          <p:nvPr>
            <p:ph idx="1"/>
          </p:nvPr>
        </p:nvSpPr>
        <p:spPr>
          <a:xfrm>
            <a:off x="1066800" y="2810506"/>
            <a:ext cx="10058400" cy="3760891"/>
          </a:xfrm>
        </p:spPr>
        <p:txBody>
          <a:bodyPr/>
          <a:lstStyle/>
          <a:p>
            <a:pPr algn="l"/>
            <a:r>
              <a:rPr lang="en-US" b="0" i="0" dirty="0">
                <a:solidFill>
                  <a:srgbClr val="0D0D0D"/>
                </a:solidFill>
                <a:effectLst/>
                <a:highlight>
                  <a:srgbClr val="FFFFFF"/>
                </a:highlight>
                <a:latin typeface="Söhne"/>
              </a:rPr>
              <a:t>Linear Regression is a statistical approach for modeling the relationship between a dependent variable and one or more independent variables using a linear equation. The model aims to fit a line that minimizes the sum of squared differences between the observed values and the predicted values provided by the linear equation. In simple terms, it predicts the value of a variable based on the values of other variables, with the coefficients representing the weight that each independent variable has on the dependent variable.</a:t>
            </a:r>
          </a:p>
          <a:p>
            <a:br>
              <a:rPr lang="en-US" dirty="0"/>
            </a:br>
            <a:endParaRPr lang="fr-FR" dirty="0"/>
          </a:p>
        </p:txBody>
      </p:sp>
    </p:spTree>
    <p:extLst>
      <p:ext uri="{BB962C8B-B14F-4D97-AF65-F5344CB8AC3E}">
        <p14:creationId xmlns:p14="http://schemas.microsoft.com/office/powerpoint/2010/main" val="1595582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30BF234-48D8-BEEE-8442-A477F5590E5A}"/>
              </a:ext>
            </a:extLst>
          </p:cNvPr>
          <p:cNvPicPr>
            <a:picLocks noGrp="1" noChangeAspect="1"/>
          </p:cNvPicPr>
          <p:nvPr>
            <p:ph sz="half" idx="1"/>
          </p:nvPr>
        </p:nvPicPr>
        <p:blipFill>
          <a:blip r:embed="rId2"/>
          <a:stretch>
            <a:fillRect/>
          </a:stretch>
        </p:blipFill>
        <p:spPr>
          <a:xfrm>
            <a:off x="476655" y="233464"/>
            <a:ext cx="5690681" cy="6021421"/>
          </a:xfrm>
          <a:noFill/>
        </p:spPr>
      </p:pic>
      <p:sp>
        <p:nvSpPr>
          <p:cNvPr id="12" name="Content Placeholder 3">
            <a:extLst>
              <a:ext uri="{FF2B5EF4-FFF2-40B4-BE49-F238E27FC236}">
                <a16:creationId xmlns:a16="http://schemas.microsoft.com/office/drawing/2014/main" id="{3F9260F5-E481-4D4D-877A-621AD7162E02}"/>
              </a:ext>
            </a:extLst>
          </p:cNvPr>
          <p:cNvSpPr>
            <a:spLocks noGrp="1"/>
          </p:cNvSpPr>
          <p:nvPr>
            <p:ph sz="half" idx="2"/>
          </p:nvPr>
        </p:nvSpPr>
        <p:spPr>
          <a:xfrm>
            <a:off x="6515944" y="2120900"/>
            <a:ext cx="4639736" cy="3748194"/>
          </a:xfrm>
        </p:spPr>
        <p:txBody>
          <a:bodyPr/>
          <a:lstStyle/>
          <a:p>
            <a:r>
              <a:rPr lang="en-US" dirty="0"/>
              <a:t>Features with stronger correlations are typically prioritized for model training.</a:t>
            </a:r>
          </a:p>
          <a:p>
            <a:r>
              <a:rPr lang="en-US" dirty="0"/>
              <a:t>It is h</a:t>
            </a:r>
            <a:r>
              <a:rPr lang="en-US" b="0" i="0" dirty="0">
                <a:solidFill>
                  <a:srgbClr val="0D0D0D"/>
                </a:solidFill>
                <a:effectLst/>
                <a:highlight>
                  <a:srgbClr val="FFFFFF"/>
                </a:highlight>
                <a:latin typeface="Söhne"/>
              </a:rPr>
              <a:t>elping to identify the most impactful variables for inclusion and ensuring the creation of more accurate and reliable models.</a:t>
            </a:r>
            <a:endParaRPr lang="en-US" dirty="0"/>
          </a:p>
        </p:txBody>
      </p:sp>
    </p:spTree>
    <p:extLst>
      <p:ext uri="{BB962C8B-B14F-4D97-AF65-F5344CB8AC3E}">
        <p14:creationId xmlns:p14="http://schemas.microsoft.com/office/powerpoint/2010/main" val="703940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65189-2D4D-500D-C14E-BC601B88149B}"/>
              </a:ext>
            </a:extLst>
          </p:cNvPr>
          <p:cNvSpPr>
            <a:spLocks noGrp="1"/>
          </p:cNvSpPr>
          <p:nvPr>
            <p:ph type="title"/>
          </p:nvPr>
        </p:nvSpPr>
        <p:spPr/>
        <p:txBody>
          <a:bodyPr/>
          <a:lstStyle/>
          <a:p>
            <a:r>
              <a:rPr lang="fr-FR" dirty="0" err="1"/>
              <a:t>Results</a:t>
            </a:r>
            <a:endParaRPr lang="fr-FR" dirty="0"/>
          </a:p>
        </p:txBody>
      </p:sp>
      <p:sp>
        <p:nvSpPr>
          <p:cNvPr id="3" name="Content Placeholder 2">
            <a:extLst>
              <a:ext uri="{FF2B5EF4-FFF2-40B4-BE49-F238E27FC236}">
                <a16:creationId xmlns:a16="http://schemas.microsoft.com/office/drawing/2014/main" id="{EBB11AE2-BE73-049C-037E-6166B3A749D3}"/>
              </a:ext>
            </a:extLst>
          </p:cNvPr>
          <p:cNvSpPr>
            <a:spLocks noGrp="1"/>
          </p:cNvSpPr>
          <p:nvPr>
            <p:ph sz="half" idx="1"/>
          </p:nvPr>
        </p:nvSpPr>
        <p:spPr>
          <a:xfrm>
            <a:off x="729574" y="2023353"/>
            <a:ext cx="4945739" cy="3957263"/>
          </a:xfrm>
        </p:spPr>
        <p:txBody>
          <a:bodyPr>
            <a:normAutofit fontScale="92500" lnSpcReduction="10000"/>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fr-FR" altLang="fr-FR" sz="1500" b="1" i="0" u="none" strike="noStrike" cap="none" normalizeH="0" baseline="0" dirty="0" err="1">
                <a:ln>
                  <a:noFill/>
                </a:ln>
                <a:solidFill>
                  <a:srgbClr val="0D0D0D"/>
                </a:solidFill>
                <a:effectLst/>
                <a:latin typeface="Times New Roman" panose="02020603050405020304" pitchFamily="18" charset="0"/>
                <a:cs typeface="Times New Roman" panose="02020603050405020304" pitchFamily="18" charset="0"/>
              </a:rPr>
              <a:t>Prediction</a:t>
            </a:r>
            <a:r>
              <a:rPr kumimoji="0" lang="fr-FR" altLang="fr-FR" sz="1500" b="1" i="0" u="none" strike="noStrike" cap="none" normalizeH="0" baseline="0" dirty="0">
                <a:ln>
                  <a:noFill/>
                </a:ln>
                <a:solidFill>
                  <a:srgbClr val="0D0D0D"/>
                </a:solidFill>
                <a:effectLst/>
                <a:latin typeface="Söhne"/>
              </a:rPr>
              <a:t>: </a:t>
            </a:r>
            <a:r>
              <a:rPr kumimoji="0" lang="fr-FR" altLang="fr-FR" sz="15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The output </a:t>
            </a:r>
            <a:r>
              <a:rPr kumimoji="0" lang="fr-FR" altLang="fr-FR" sz="1500" b="0" i="0" u="none" strike="noStrike" cap="none" normalizeH="0" baseline="0" dirty="0" err="1">
                <a:ln>
                  <a:noFill/>
                </a:ln>
                <a:solidFill>
                  <a:srgbClr val="0D0D0D"/>
                </a:solidFill>
                <a:effectLst/>
                <a:latin typeface="Times New Roman" panose="02020603050405020304" pitchFamily="18" charset="0"/>
                <a:cs typeface="Times New Roman" panose="02020603050405020304" pitchFamily="18" charset="0"/>
              </a:rPr>
              <a:t>from</a:t>
            </a:r>
            <a:r>
              <a:rPr kumimoji="0" lang="fr-FR" altLang="fr-FR" sz="15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a:t>
            </a:r>
            <a:r>
              <a:rPr kumimoji="0" lang="fr-FR" altLang="fr-FR" sz="1500" b="1" i="1" u="none" strike="noStrike" cap="none" normalizeH="0" baseline="0" dirty="0" err="1">
                <a:ln>
                  <a:noFill/>
                </a:ln>
                <a:solidFill>
                  <a:srgbClr val="0D0D0D"/>
                </a:solidFill>
                <a:effectLst/>
                <a:latin typeface="Times New Roman" panose="02020603050405020304" pitchFamily="18" charset="0"/>
                <a:cs typeface="Times New Roman" panose="02020603050405020304" pitchFamily="18" charset="0"/>
              </a:rPr>
              <a:t>model.score</a:t>
            </a:r>
            <a:r>
              <a:rPr kumimoji="0" lang="fr-FR" altLang="fr-FR" sz="1500" b="1" i="1"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t>
            </a:r>
            <a:r>
              <a:rPr kumimoji="0" lang="fr-FR" altLang="fr-FR" sz="1500" b="1" i="1" u="none" strike="noStrike" cap="none" normalizeH="0" baseline="0" dirty="0" err="1">
                <a:ln>
                  <a:noFill/>
                </a:ln>
                <a:solidFill>
                  <a:srgbClr val="0D0D0D"/>
                </a:solidFill>
                <a:effectLst/>
                <a:latin typeface="Times New Roman" panose="02020603050405020304" pitchFamily="18" charset="0"/>
                <a:cs typeface="Times New Roman" panose="02020603050405020304" pitchFamily="18" charset="0"/>
              </a:rPr>
              <a:t>X_test</a:t>
            </a:r>
            <a:r>
              <a:rPr kumimoji="0" lang="fr-FR" altLang="fr-FR" sz="1500" b="1" i="1"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a:t>
            </a:r>
            <a:r>
              <a:rPr kumimoji="0" lang="fr-FR" altLang="fr-FR" sz="1500" b="1" i="1" u="none" strike="noStrike" cap="none" normalizeH="0" baseline="0" dirty="0" err="1">
                <a:ln>
                  <a:noFill/>
                </a:ln>
                <a:solidFill>
                  <a:srgbClr val="0D0D0D"/>
                </a:solidFill>
                <a:effectLst/>
                <a:latin typeface="Times New Roman" panose="02020603050405020304" pitchFamily="18" charset="0"/>
                <a:cs typeface="Times New Roman" panose="02020603050405020304" pitchFamily="18" charset="0"/>
              </a:rPr>
              <a:t>y_test</a:t>
            </a:r>
            <a:r>
              <a:rPr kumimoji="0" lang="fr-FR" altLang="fr-FR" sz="1500" b="1" i="1"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t>
            </a:r>
            <a:r>
              <a:rPr kumimoji="0" lang="fr-FR" altLang="fr-FR" sz="1500" b="0" i="1"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a:t>
            </a:r>
            <a:r>
              <a:rPr kumimoji="0" lang="fr-FR" altLang="fr-FR" sz="1500" b="0" i="0" u="none" strike="noStrike" cap="none" normalizeH="0" baseline="0" dirty="0" err="1">
                <a:ln>
                  <a:noFill/>
                </a:ln>
                <a:solidFill>
                  <a:srgbClr val="0D0D0D"/>
                </a:solidFill>
                <a:effectLst/>
                <a:latin typeface="Times New Roman" panose="02020603050405020304" pitchFamily="18" charset="0"/>
                <a:cs typeface="Times New Roman" panose="02020603050405020304" pitchFamily="18" charset="0"/>
              </a:rPr>
              <a:t>gives</a:t>
            </a:r>
            <a:r>
              <a:rPr kumimoji="0" lang="fr-FR" altLang="fr-FR" sz="15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an (R²) value of </a:t>
            </a:r>
            <a:r>
              <a:rPr kumimoji="0" lang="fr-FR" altLang="fr-FR" sz="1500" b="0" i="0" u="none" strike="noStrike" cap="none" normalizeH="0" baseline="0" dirty="0" err="1">
                <a:ln>
                  <a:noFill/>
                </a:ln>
                <a:solidFill>
                  <a:srgbClr val="0D0D0D"/>
                </a:solidFill>
                <a:effectLst/>
                <a:latin typeface="Times New Roman" panose="02020603050405020304" pitchFamily="18" charset="0"/>
                <a:cs typeface="Times New Roman" panose="02020603050405020304" pitchFamily="18" charset="0"/>
              </a:rPr>
              <a:t>approximately</a:t>
            </a:r>
            <a:r>
              <a:rPr kumimoji="0" lang="fr-FR" altLang="fr-FR" sz="15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a:t>
            </a:r>
            <a:r>
              <a:rPr kumimoji="0" lang="fr-FR" altLang="fr-FR" sz="15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0.546</a:t>
            </a:r>
            <a:r>
              <a:rPr kumimoji="0" lang="fr-FR" altLang="fr-FR" sz="15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t>
            </a:r>
            <a:r>
              <a:rPr kumimoji="0" lang="fr-FR" altLang="fr-FR"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defTabSz="914400" rtl="0" eaLnBrk="0" fontAlgn="base" latinLnBrk="0" hangingPunct="0">
              <a:lnSpc>
                <a:spcPct val="100000"/>
              </a:lnSpc>
              <a:spcBef>
                <a:spcPct val="0"/>
              </a:spcBef>
              <a:spcAft>
                <a:spcPct val="0"/>
              </a:spcAft>
              <a:buClrTx/>
              <a:buSzTx/>
              <a:buFontTx/>
              <a:buNone/>
              <a:tabLst/>
            </a:pPr>
            <a:endParaRPr kumimoji="0" lang="fr-FR" altLang="fr-FR"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fr-FR" sz="1500" b="1" i="0" u="none" strike="noStrike" cap="none" normalizeH="0" baseline="0" dirty="0">
                <a:ln>
                  <a:noFill/>
                </a:ln>
                <a:solidFill>
                  <a:schemeClr val="tx1"/>
                </a:solidFill>
                <a:effectLst/>
                <a:latin typeface="Söhne"/>
                <a:cs typeface="Shonar Bangla" panose="020B0502040204020203" pitchFamily="18" charset="0"/>
              </a:rPr>
              <a:t>Practical Usability</a:t>
            </a:r>
            <a:r>
              <a:rPr kumimoji="0" lang="en-US" altLang="fr-FR" sz="1500" b="0" i="0" u="none" strike="noStrike" cap="none" normalizeH="0" baseline="0" dirty="0">
                <a:ln>
                  <a:noFill/>
                </a:ln>
                <a:solidFill>
                  <a:schemeClr val="tx1"/>
                </a:solidFill>
                <a:effectLst/>
                <a:latin typeface="Söhne"/>
                <a:cs typeface="Shonar Bangla" panose="020B0502040204020203" pitchFamily="18" charset="0"/>
              </a:rPr>
              <a:t>: While the model is moderately effective, decisions on its practical application should consider the acceptable thresholds for model performance in the specific context or industry.</a:t>
            </a:r>
          </a:p>
          <a:p>
            <a:pPr algn="l">
              <a:buFont typeface="Arial" panose="020B0604020202020204" pitchFamily="34" charset="0"/>
              <a:buChar char="•"/>
            </a:pPr>
            <a:r>
              <a:rPr lang="en-US" sz="1400" b="1" i="0" dirty="0">
                <a:solidFill>
                  <a:srgbClr val="0D0D0D"/>
                </a:solidFill>
                <a:effectLst/>
                <a:highlight>
                  <a:srgbClr val="FFFFFF"/>
                </a:highlight>
                <a:latin typeface="Söhne"/>
              </a:rPr>
              <a:t>Adjusted R-squared (0.557)</a:t>
            </a:r>
            <a:r>
              <a:rPr lang="en-US" sz="1400" b="0" i="0" dirty="0">
                <a:solidFill>
                  <a:srgbClr val="0D0D0D"/>
                </a:solidFill>
                <a:effectLst/>
                <a:highlight>
                  <a:srgbClr val="FFFFFF"/>
                </a:highlight>
                <a:latin typeface="Söhne"/>
              </a:rPr>
              <a:t>: Adjusts the R-squared for the number of predictors in the model, providing a more accurate measure in the context of multiple variables.</a:t>
            </a:r>
          </a:p>
          <a:p>
            <a:pPr algn="l">
              <a:buFont typeface="Arial" panose="020B0604020202020204" pitchFamily="34" charset="0"/>
              <a:buChar char="•"/>
            </a:pPr>
            <a:r>
              <a:rPr lang="en-US" sz="1500" b="1" i="0" dirty="0">
                <a:solidFill>
                  <a:srgbClr val="0D0D0D"/>
                </a:solidFill>
                <a:effectLst/>
                <a:highlight>
                  <a:srgbClr val="FFFFFF"/>
                </a:highlight>
                <a:latin typeface="Söhne"/>
              </a:rPr>
              <a:t>F-statistic (110.4)</a:t>
            </a:r>
            <a:r>
              <a:rPr lang="en-US" sz="1500" b="0" i="0" dirty="0">
                <a:solidFill>
                  <a:srgbClr val="0D0D0D"/>
                </a:solidFill>
                <a:effectLst/>
                <a:highlight>
                  <a:srgbClr val="FFFFFF"/>
                </a:highlight>
                <a:latin typeface="Söhne"/>
              </a:rPr>
              <a:t>: Tests whether at least one predictor variable has a non-zero coefficient. The associated p-value (7.71e-75) suggests the model is statistically significant.</a:t>
            </a:r>
          </a:p>
          <a:p>
            <a:pPr algn="l">
              <a:buFont typeface="Arial" panose="020B0604020202020204" pitchFamily="34" charset="0"/>
              <a:buChar char="•"/>
            </a:pPr>
            <a:r>
              <a:rPr lang="en-US" sz="1500" b="1" i="0" dirty="0">
                <a:solidFill>
                  <a:srgbClr val="0D0D0D"/>
                </a:solidFill>
                <a:effectLst/>
                <a:highlight>
                  <a:srgbClr val="FFFFFF"/>
                </a:highlight>
                <a:latin typeface="Söhne"/>
              </a:rPr>
              <a:t>P-values for coefficients</a:t>
            </a:r>
            <a:r>
              <a:rPr lang="en-US" sz="1500" b="0" i="0" dirty="0">
                <a:solidFill>
                  <a:srgbClr val="0D0D0D"/>
                </a:solidFill>
                <a:effectLst/>
                <a:highlight>
                  <a:srgbClr val="FFFFFF"/>
                </a:highlight>
                <a:latin typeface="Söhne"/>
              </a:rPr>
              <a:t>: All variables except bedrooms have p-values less than 0.05, indicating that they are significant predictors of the price.</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fr-FR"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fr-FR" altLang="fr-FR"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fr-FR" dirty="0"/>
          </a:p>
        </p:txBody>
      </p:sp>
      <p:pic>
        <p:nvPicPr>
          <p:cNvPr id="6" name="Content Placeholder 5">
            <a:extLst>
              <a:ext uri="{FF2B5EF4-FFF2-40B4-BE49-F238E27FC236}">
                <a16:creationId xmlns:a16="http://schemas.microsoft.com/office/drawing/2014/main" id="{42ADBE89-471C-1CC6-DBAD-1B6EA7327916}"/>
              </a:ext>
            </a:extLst>
          </p:cNvPr>
          <p:cNvPicPr>
            <a:picLocks noGrp="1" noChangeAspect="1"/>
          </p:cNvPicPr>
          <p:nvPr>
            <p:ph sz="half" idx="2"/>
          </p:nvPr>
        </p:nvPicPr>
        <p:blipFill>
          <a:blip r:embed="rId3"/>
          <a:stretch>
            <a:fillRect/>
          </a:stretch>
        </p:blipFill>
        <p:spPr>
          <a:xfrm>
            <a:off x="5846324" y="466928"/>
            <a:ext cx="5924144" cy="5290537"/>
          </a:xfrm>
        </p:spPr>
      </p:pic>
    </p:spTree>
    <p:extLst>
      <p:ext uri="{BB962C8B-B14F-4D97-AF65-F5344CB8AC3E}">
        <p14:creationId xmlns:p14="http://schemas.microsoft.com/office/powerpoint/2010/main" val="277357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C9448-BB63-3EC8-09B5-C84742A67629}"/>
              </a:ext>
            </a:extLst>
          </p:cNvPr>
          <p:cNvSpPr>
            <a:spLocks noGrp="1"/>
          </p:cNvSpPr>
          <p:nvPr>
            <p:ph type="title"/>
          </p:nvPr>
        </p:nvSpPr>
        <p:spPr/>
        <p:txBody>
          <a:bodyPr/>
          <a:lstStyle/>
          <a:p>
            <a:r>
              <a:rPr lang="fr-FR" dirty="0" err="1"/>
              <a:t>Random</a:t>
            </a:r>
            <a:r>
              <a:rPr lang="fr-FR" dirty="0"/>
              <a:t> Forest </a:t>
            </a:r>
            <a:r>
              <a:rPr lang="fr-FR" dirty="0" err="1"/>
              <a:t>Regressor</a:t>
            </a:r>
            <a:endParaRPr lang="fr-FR" dirty="0"/>
          </a:p>
        </p:txBody>
      </p:sp>
      <p:sp>
        <p:nvSpPr>
          <p:cNvPr id="3" name="Content Placeholder 2">
            <a:extLst>
              <a:ext uri="{FF2B5EF4-FFF2-40B4-BE49-F238E27FC236}">
                <a16:creationId xmlns:a16="http://schemas.microsoft.com/office/drawing/2014/main" id="{4536E409-016D-EBE0-893F-58316E42F92C}"/>
              </a:ext>
            </a:extLst>
          </p:cNvPr>
          <p:cNvSpPr>
            <a:spLocks noGrp="1"/>
          </p:cNvSpPr>
          <p:nvPr>
            <p:ph idx="1"/>
          </p:nvPr>
        </p:nvSpPr>
        <p:spPr>
          <a:xfrm>
            <a:off x="1194556" y="2810506"/>
            <a:ext cx="10058400" cy="1216745"/>
          </a:xfrm>
        </p:spPr>
        <p:txBody>
          <a:bodyPr/>
          <a:lstStyle/>
          <a:p>
            <a:r>
              <a:rPr lang="en-US" b="0" i="0" dirty="0">
                <a:solidFill>
                  <a:srgbClr val="0D0D0D"/>
                </a:solidFill>
                <a:effectLst/>
                <a:highlight>
                  <a:srgbClr val="FFFFFF"/>
                </a:highlight>
                <a:latin typeface="Söhne"/>
              </a:rPr>
              <a:t>The </a:t>
            </a:r>
            <a:r>
              <a:rPr lang="en-US" b="1" i="0" dirty="0" err="1">
                <a:solidFill>
                  <a:srgbClr val="0D0D0D"/>
                </a:solidFill>
                <a:effectLst/>
                <a:highlight>
                  <a:srgbClr val="FFFFFF"/>
                </a:highlight>
                <a:latin typeface="Söhne"/>
              </a:rPr>
              <a:t>RandomForestRegressor</a:t>
            </a:r>
            <a:r>
              <a:rPr lang="en-US" b="0" i="0" dirty="0">
                <a:solidFill>
                  <a:srgbClr val="0D0D0D"/>
                </a:solidFill>
                <a:effectLst/>
                <a:highlight>
                  <a:srgbClr val="FFFFFF"/>
                </a:highlight>
                <a:latin typeface="Söhne"/>
              </a:rPr>
              <a:t> is a type of ensemble machine learning algorithm that is part of the broader family of Random Forest algorithms. It's specifically used for regression tasks, where the goal is to predict a continuous outcome variable.</a:t>
            </a:r>
          </a:p>
          <a:p>
            <a:endParaRPr lang="fr-FR" dirty="0"/>
          </a:p>
        </p:txBody>
      </p:sp>
    </p:spTree>
    <p:extLst>
      <p:ext uri="{BB962C8B-B14F-4D97-AF65-F5344CB8AC3E}">
        <p14:creationId xmlns:p14="http://schemas.microsoft.com/office/powerpoint/2010/main" val="3178675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6B891-02F5-1A93-80BE-B0A419303EFD}"/>
              </a:ext>
            </a:extLst>
          </p:cNvPr>
          <p:cNvSpPr>
            <a:spLocks noGrp="1"/>
          </p:cNvSpPr>
          <p:nvPr>
            <p:ph type="title"/>
          </p:nvPr>
        </p:nvSpPr>
        <p:spPr/>
        <p:txBody>
          <a:bodyPr/>
          <a:lstStyle/>
          <a:p>
            <a:r>
              <a:rPr lang="fr-FR" dirty="0" err="1"/>
              <a:t>Results</a:t>
            </a:r>
            <a:r>
              <a:rPr lang="fr-FR" dirty="0"/>
              <a:t>:</a:t>
            </a:r>
          </a:p>
        </p:txBody>
      </p:sp>
      <p:pic>
        <p:nvPicPr>
          <p:cNvPr id="6" name="Content Placeholder 5">
            <a:extLst>
              <a:ext uri="{FF2B5EF4-FFF2-40B4-BE49-F238E27FC236}">
                <a16:creationId xmlns:a16="http://schemas.microsoft.com/office/drawing/2014/main" id="{40AA75FA-377D-BF1F-12FC-58B4B8FB2EC5}"/>
              </a:ext>
            </a:extLst>
          </p:cNvPr>
          <p:cNvPicPr>
            <a:picLocks noGrp="1" noChangeAspect="1"/>
          </p:cNvPicPr>
          <p:nvPr>
            <p:ph sz="half" idx="1"/>
          </p:nvPr>
        </p:nvPicPr>
        <p:blipFill>
          <a:blip r:embed="rId3"/>
          <a:stretch>
            <a:fillRect/>
          </a:stretch>
        </p:blipFill>
        <p:spPr>
          <a:xfrm>
            <a:off x="1096963" y="2627873"/>
            <a:ext cx="4640262" cy="2734142"/>
          </a:xfrm>
        </p:spPr>
      </p:pic>
      <p:sp>
        <p:nvSpPr>
          <p:cNvPr id="4" name="Content Placeholder 3">
            <a:extLst>
              <a:ext uri="{FF2B5EF4-FFF2-40B4-BE49-F238E27FC236}">
                <a16:creationId xmlns:a16="http://schemas.microsoft.com/office/drawing/2014/main" id="{11E9313F-D900-854B-E849-5030918FCDAC}"/>
              </a:ext>
            </a:extLst>
          </p:cNvPr>
          <p:cNvSpPr>
            <a:spLocks noGrp="1"/>
          </p:cNvSpPr>
          <p:nvPr>
            <p:ph sz="half" idx="2"/>
          </p:nvPr>
        </p:nvSpPr>
        <p:spPr/>
        <p:txBody>
          <a:bodyPr>
            <a:normAutofit fontScale="92500" lnSpcReduction="20000"/>
          </a:bodyPr>
          <a:lstStyle/>
          <a:p>
            <a:br>
              <a:rPr lang="en-US" dirty="0"/>
            </a:br>
            <a:r>
              <a:rPr lang="en-US" b="0" i="0" dirty="0">
                <a:solidFill>
                  <a:srgbClr val="0D0D0D"/>
                </a:solidFill>
                <a:effectLst/>
                <a:highlight>
                  <a:srgbClr val="FFFFFF"/>
                </a:highlight>
                <a:latin typeface="Söhne"/>
              </a:rPr>
              <a:t>The Random Forest Regressor model's output, showing an RMSE of 1,610,526 and an R-squared of 0.4868, indicates that the model has moderate predictive accuracy.</a:t>
            </a:r>
          </a:p>
          <a:p>
            <a:r>
              <a:rPr lang="en-US" b="0" i="0" dirty="0">
                <a:solidFill>
                  <a:srgbClr val="0D0D0D"/>
                </a:solidFill>
                <a:effectLst/>
                <a:highlight>
                  <a:srgbClr val="FFFFFF"/>
                </a:highlight>
                <a:latin typeface="Söhne"/>
              </a:rPr>
              <a:t> The RMSE value is relatively high, suggesting that the model's predictions can deviate significantly from actual values, which might affect its practical applicability depending on the precision needed. The R-squared value suggests that nearly half of the variability in the target variable is explained by the model, which is decent but also highlights room for improvement. </a:t>
            </a:r>
            <a:endParaRPr lang="fr-FR" dirty="0"/>
          </a:p>
        </p:txBody>
      </p:sp>
    </p:spTree>
    <p:extLst>
      <p:ext uri="{BB962C8B-B14F-4D97-AF65-F5344CB8AC3E}">
        <p14:creationId xmlns:p14="http://schemas.microsoft.com/office/powerpoint/2010/main" val="987007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BBE84-0308-F501-95B7-29B9A5CCA623}"/>
              </a:ext>
            </a:extLst>
          </p:cNvPr>
          <p:cNvSpPr>
            <a:spLocks noGrp="1"/>
          </p:cNvSpPr>
          <p:nvPr>
            <p:ph type="title"/>
          </p:nvPr>
        </p:nvSpPr>
        <p:spPr/>
        <p:txBody>
          <a:bodyPr/>
          <a:lstStyle/>
          <a:p>
            <a:r>
              <a:rPr lang="fr-FR" dirty="0"/>
              <a:t>Model </a:t>
            </a:r>
            <a:r>
              <a:rPr lang="fr-FR" dirty="0" err="1"/>
              <a:t>Improvement</a:t>
            </a:r>
            <a:endParaRPr lang="fr-FR" dirty="0"/>
          </a:p>
        </p:txBody>
      </p:sp>
      <p:sp>
        <p:nvSpPr>
          <p:cNvPr id="4" name="Content Placeholder 3">
            <a:extLst>
              <a:ext uri="{FF2B5EF4-FFF2-40B4-BE49-F238E27FC236}">
                <a16:creationId xmlns:a16="http://schemas.microsoft.com/office/drawing/2014/main" id="{1529A794-5924-1337-1748-71C1184DCC64}"/>
              </a:ext>
            </a:extLst>
          </p:cNvPr>
          <p:cNvSpPr>
            <a:spLocks noGrp="1"/>
          </p:cNvSpPr>
          <p:nvPr>
            <p:ph sz="half" idx="2"/>
          </p:nvPr>
        </p:nvSpPr>
        <p:spPr>
          <a:xfrm>
            <a:off x="1097280" y="2111172"/>
            <a:ext cx="10058400" cy="3748194"/>
          </a:xfrm>
        </p:spPr>
        <p:txBody>
          <a:bodyPr>
            <a:normAutofit lnSpcReduction="10000"/>
          </a:bodyPr>
          <a:lstStyle/>
          <a:p>
            <a:r>
              <a:rPr lang="en-US" b="1" dirty="0"/>
              <a:t>Tuning the hyperparameters </a:t>
            </a:r>
            <a:r>
              <a:rPr lang="en-US" dirty="0"/>
              <a:t>of the Random Forest model more extensively, perhaps by using grid search or random search to find a better combination. </a:t>
            </a:r>
          </a:p>
          <a:p>
            <a:r>
              <a:rPr lang="en-US" b="1" dirty="0"/>
              <a:t>Handling any potential outliers or skewed distributions </a:t>
            </a:r>
            <a:r>
              <a:rPr lang="en-US" dirty="0"/>
              <a:t>in the dataset that could be affecting model performance. </a:t>
            </a:r>
          </a:p>
          <a:p>
            <a:r>
              <a:rPr lang="en-US" b="1" dirty="0"/>
              <a:t>Using a more sophisticated ensemble method</a:t>
            </a:r>
            <a:r>
              <a:rPr lang="en-US" dirty="0"/>
              <a:t> or trying different algorithms that may capture the complex patterns in the data better.</a:t>
            </a:r>
          </a:p>
          <a:p>
            <a:r>
              <a:rPr lang="en-US" b="1" dirty="0"/>
              <a:t> Regularization Techniques: </a:t>
            </a:r>
            <a:r>
              <a:rPr lang="en-US" dirty="0"/>
              <a:t>To prevent overfitting, especially in complex models like Random Forest, regularization methods such as Lasso, Ridge, or Elastic Net might be applied. These techniques penalize the loss function by adding a complexity term that depends on the model coefficients.</a:t>
            </a:r>
            <a:endParaRPr lang="fr-FR" dirty="0"/>
          </a:p>
        </p:txBody>
      </p:sp>
    </p:spTree>
    <p:extLst>
      <p:ext uri="{BB962C8B-B14F-4D97-AF65-F5344CB8AC3E}">
        <p14:creationId xmlns:p14="http://schemas.microsoft.com/office/powerpoint/2010/main" val="1516075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445,540 Thank You Images, Stock Photos ...">
            <a:extLst>
              <a:ext uri="{FF2B5EF4-FFF2-40B4-BE49-F238E27FC236}">
                <a16:creationId xmlns:a16="http://schemas.microsoft.com/office/drawing/2014/main" id="{E53911B9-D37B-765D-C17D-05DFC39FC5E6}"/>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1124" b="11124"/>
          <a:stretch>
            <a:fillRect/>
          </a:stretch>
        </p:blipFill>
        <p:spPr bwMode="auto">
          <a:xfrm>
            <a:off x="690663" y="533400"/>
            <a:ext cx="10421566" cy="3913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6854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4A7F2-EB54-9C8E-E5E6-141DCFDDAAB2}"/>
              </a:ext>
            </a:extLst>
          </p:cNvPr>
          <p:cNvSpPr>
            <a:spLocks noGrp="1"/>
          </p:cNvSpPr>
          <p:nvPr>
            <p:ph type="title"/>
          </p:nvPr>
        </p:nvSpPr>
        <p:spPr/>
        <p:txBody>
          <a:bodyPr/>
          <a:lstStyle/>
          <a:p>
            <a:r>
              <a:rPr lang="fr-FR" b="1" dirty="0"/>
              <a:t>Content</a:t>
            </a:r>
            <a:r>
              <a:rPr lang="fr-FR" dirty="0"/>
              <a:t> </a:t>
            </a:r>
          </a:p>
        </p:txBody>
      </p:sp>
      <p:sp>
        <p:nvSpPr>
          <p:cNvPr id="3" name="Content Placeholder 2">
            <a:extLst>
              <a:ext uri="{FF2B5EF4-FFF2-40B4-BE49-F238E27FC236}">
                <a16:creationId xmlns:a16="http://schemas.microsoft.com/office/drawing/2014/main" id="{59FBCE04-4876-78C1-57FA-0CD92ACD8EB8}"/>
              </a:ext>
            </a:extLst>
          </p:cNvPr>
          <p:cNvSpPr>
            <a:spLocks noGrp="1"/>
          </p:cNvSpPr>
          <p:nvPr>
            <p:ph idx="1"/>
          </p:nvPr>
        </p:nvSpPr>
        <p:spPr/>
        <p:txBody>
          <a:bodyPr/>
          <a:lstStyle/>
          <a:p>
            <a:pPr marL="457200" indent="-457200">
              <a:buFont typeface="+mj-lt"/>
              <a:buAutoNum type="arabicPeriod"/>
            </a:pPr>
            <a:r>
              <a:rPr lang="fr-FR" dirty="0"/>
              <a:t>Introduction </a:t>
            </a:r>
          </a:p>
          <a:p>
            <a:pPr marL="457200" indent="-457200">
              <a:buFont typeface="+mj-lt"/>
              <a:buAutoNum type="arabicPeriod"/>
            </a:pPr>
            <a:r>
              <a:rPr lang="fr-FR" dirty="0"/>
              <a:t>Data Exploration</a:t>
            </a:r>
          </a:p>
          <a:p>
            <a:pPr marL="457200" indent="-457200">
              <a:buFont typeface="+mj-lt"/>
              <a:buAutoNum type="arabicPeriod"/>
            </a:pPr>
            <a:r>
              <a:rPr lang="fr-FR" dirty="0" err="1"/>
              <a:t>Feature</a:t>
            </a:r>
            <a:r>
              <a:rPr lang="fr-FR" dirty="0"/>
              <a:t> </a:t>
            </a:r>
            <a:r>
              <a:rPr lang="fr-FR" dirty="0" err="1"/>
              <a:t>Selection</a:t>
            </a:r>
            <a:r>
              <a:rPr lang="fr-FR" dirty="0"/>
              <a:t> </a:t>
            </a:r>
          </a:p>
          <a:p>
            <a:pPr marL="457200" indent="-457200">
              <a:buFont typeface="+mj-lt"/>
              <a:buAutoNum type="arabicPeriod"/>
            </a:pPr>
            <a:r>
              <a:rPr lang="fr-FR" dirty="0" err="1"/>
              <a:t>Models</a:t>
            </a:r>
            <a:endParaRPr lang="fr-FR" dirty="0"/>
          </a:p>
          <a:p>
            <a:pPr lvl="1"/>
            <a:r>
              <a:rPr lang="fr-FR" dirty="0" err="1"/>
              <a:t>Linear</a:t>
            </a:r>
            <a:r>
              <a:rPr lang="fr-FR" dirty="0"/>
              <a:t> </a:t>
            </a:r>
            <a:r>
              <a:rPr lang="fr-FR" dirty="0" err="1"/>
              <a:t>Regression</a:t>
            </a:r>
            <a:r>
              <a:rPr lang="fr-FR" dirty="0"/>
              <a:t> </a:t>
            </a:r>
          </a:p>
          <a:p>
            <a:pPr lvl="1"/>
            <a:r>
              <a:rPr lang="fr-FR" dirty="0" err="1"/>
              <a:t>Random</a:t>
            </a:r>
            <a:r>
              <a:rPr lang="fr-FR" dirty="0"/>
              <a:t> Forest </a:t>
            </a:r>
            <a:r>
              <a:rPr lang="fr-FR" dirty="0" err="1"/>
              <a:t>Regressor</a:t>
            </a:r>
            <a:endParaRPr lang="fr-FR" dirty="0"/>
          </a:p>
          <a:p>
            <a:pPr marL="457200" indent="-457200">
              <a:buFont typeface="+mj-lt"/>
              <a:buAutoNum type="arabicPeriod"/>
            </a:pPr>
            <a:r>
              <a:rPr lang="fr-FR" dirty="0"/>
              <a:t>Model </a:t>
            </a:r>
            <a:r>
              <a:rPr lang="fr-FR" dirty="0" err="1"/>
              <a:t>improvement</a:t>
            </a:r>
            <a:r>
              <a:rPr lang="fr-FR" dirty="0"/>
              <a:t> </a:t>
            </a:r>
          </a:p>
        </p:txBody>
      </p:sp>
    </p:spTree>
    <p:extLst>
      <p:ext uri="{BB962C8B-B14F-4D97-AF65-F5344CB8AC3E}">
        <p14:creationId xmlns:p14="http://schemas.microsoft.com/office/powerpoint/2010/main" val="3936944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45C3D-97EC-3754-3460-00AA3FC2DA49}"/>
              </a:ext>
            </a:extLst>
          </p:cNvPr>
          <p:cNvSpPr>
            <a:spLocks noGrp="1"/>
          </p:cNvSpPr>
          <p:nvPr>
            <p:ph type="title"/>
          </p:nvPr>
        </p:nvSpPr>
        <p:spPr/>
        <p:txBody>
          <a:bodyPr/>
          <a:lstStyle/>
          <a:p>
            <a:r>
              <a:rPr lang="fr-FR" b="1" dirty="0"/>
              <a:t>Introduction</a:t>
            </a:r>
            <a:r>
              <a:rPr lang="fr-FR" dirty="0"/>
              <a:t> </a:t>
            </a:r>
          </a:p>
        </p:txBody>
      </p:sp>
      <p:sp>
        <p:nvSpPr>
          <p:cNvPr id="3" name="Content Placeholder 2">
            <a:extLst>
              <a:ext uri="{FF2B5EF4-FFF2-40B4-BE49-F238E27FC236}">
                <a16:creationId xmlns:a16="http://schemas.microsoft.com/office/drawing/2014/main" id="{C535A97D-34AC-0F2A-61B1-C80FBCD640C3}"/>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1" i="0" dirty="0">
                <a:solidFill>
                  <a:srgbClr val="0D0D0D"/>
                </a:solidFill>
                <a:effectLst/>
                <a:highlight>
                  <a:srgbClr val="FFFFFF"/>
                </a:highlight>
                <a:latin typeface="Söhne"/>
              </a:rPr>
              <a:t>Project Overview</a:t>
            </a:r>
            <a:r>
              <a:rPr lang="en-US" b="0" i="0" dirty="0">
                <a:solidFill>
                  <a:srgbClr val="0D0D0D"/>
                </a:solidFill>
                <a:effectLst/>
                <a:highlight>
                  <a:srgbClr val="FFFFFF"/>
                </a:highlight>
                <a:latin typeface="Söhne"/>
              </a:rPr>
              <a:t>: Predict housing prices using regression analysis on a dataset ideal for those new to regression but aiming to deepen their understanding.</a:t>
            </a:r>
          </a:p>
          <a:p>
            <a:pPr algn="l">
              <a:buFont typeface="Arial" panose="020B0604020202020204" pitchFamily="34" charset="0"/>
              <a:buChar char="•"/>
            </a:pPr>
            <a:r>
              <a:rPr lang="en-US" b="1" i="0" dirty="0">
                <a:solidFill>
                  <a:srgbClr val="0D0D0D"/>
                </a:solidFill>
                <a:effectLst/>
                <a:highlight>
                  <a:srgbClr val="FFFFFF"/>
                </a:highlight>
                <a:latin typeface="Söhne"/>
              </a:rPr>
              <a:t>Dataset Value</a:t>
            </a:r>
            <a:r>
              <a:rPr lang="en-US"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Targets individuals familiar with basic regression, ready for advanced exploration.</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Enhances decision-making in real estate investments through a deeper understanding of market dynamics.</a:t>
            </a:r>
          </a:p>
          <a:p>
            <a:pPr algn="l">
              <a:buFont typeface="Arial" panose="020B0604020202020204" pitchFamily="34" charset="0"/>
              <a:buChar char="•"/>
            </a:pPr>
            <a:r>
              <a:rPr lang="en-US" b="1" i="0" dirty="0">
                <a:solidFill>
                  <a:srgbClr val="0D0D0D"/>
                </a:solidFill>
                <a:effectLst/>
                <a:highlight>
                  <a:srgbClr val="FFFFFF"/>
                </a:highlight>
                <a:latin typeface="Söhne"/>
              </a:rPr>
              <a:t>Problem Statement</a:t>
            </a:r>
            <a:r>
              <a:rPr lang="en-US"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Tasked with forecasting house prices based on multiple factors such as area, bedrooms, and location proximity.</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Addressed challenges like small dataset size and strong multicollinearity among variables.</a:t>
            </a:r>
          </a:p>
          <a:p>
            <a:pPr algn="l">
              <a:buFont typeface="Arial" panose="020B0604020202020204" pitchFamily="34" charset="0"/>
              <a:buChar char="•"/>
            </a:pPr>
            <a:r>
              <a:rPr lang="en-US" b="1" i="0" dirty="0">
                <a:solidFill>
                  <a:srgbClr val="0D0D0D"/>
                </a:solidFill>
                <a:effectLst/>
                <a:highlight>
                  <a:srgbClr val="FFFFFF"/>
                </a:highlight>
                <a:latin typeface="Söhne"/>
              </a:rPr>
              <a:t>Project Justification</a:t>
            </a:r>
            <a:r>
              <a:rPr lang="en-US"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Real-world relevance: Housing market dynamics significantly influence economic activities.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Applied advanced analytical techniques on a complex, real-world dataset for predictive modeling.</a:t>
            </a:r>
          </a:p>
          <a:p>
            <a:endParaRPr lang="fr-FR" dirty="0"/>
          </a:p>
        </p:txBody>
      </p:sp>
    </p:spTree>
    <p:extLst>
      <p:ext uri="{BB962C8B-B14F-4D97-AF65-F5344CB8AC3E}">
        <p14:creationId xmlns:p14="http://schemas.microsoft.com/office/powerpoint/2010/main" val="600291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F7C4E-3CA9-5676-A7A6-26F1305F4A2A}"/>
              </a:ext>
            </a:extLst>
          </p:cNvPr>
          <p:cNvSpPr>
            <a:spLocks noGrp="1"/>
          </p:cNvSpPr>
          <p:nvPr>
            <p:ph type="title"/>
          </p:nvPr>
        </p:nvSpPr>
        <p:spPr/>
        <p:txBody>
          <a:bodyPr/>
          <a:lstStyle/>
          <a:p>
            <a:r>
              <a:rPr lang="fr-FR" b="1" dirty="0"/>
              <a:t>Data Exploration</a:t>
            </a:r>
          </a:p>
        </p:txBody>
      </p:sp>
      <p:sp>
        <p:nvSpPr>
          <p:cNvPr id="3" name="Content Placeholder 2">
            <a:extLst>
              <a:ext uri="{FF2B5EF4-FFF2-40B4-BE49-F238E27FC236}">
                <a16:creationId xmlns:a16="http://schemas.microsoft.com/office/drawing/2014/main" id="{211F74FC-4612-2B95-C467-726A45E32D26}"/>
              </a:ext>
            </a:extLst>
          </p:cNvPr>
          <p:cNvSpPr>
            <a:spLocks noGrp="1"/>
          </p:cNvSpPr>
          <p:nvPr>
            <p:ph idx="1"/>
          </p:nvPr>
        </p:nvSpPr>
        <p:spPr/>
        <p:txBody>
          <a:bodyPr>
            <a:normAutofit fontScale="92500" lnSpcReduction="20000"/>
          </a:bodyPr>
          <a:lstStyle/>
          <a:p>
            <a:r>
              <a:rPr lang="en-US" dirty="0"/>
              <a:t>This dataset offers a detailed look into the housing market, encompassing a variety of property-related characteristics such as price, area, and number of bedrooms. Upon importing the data and examining the first few records, it was clear that the dataset is well-structured, with several columns indicating both numerical and categorical attributes. We have around 545 entries and numerous features to work with. A preliminary assessment using the info() method revealed comprehensive information on each column's data type and non-null values, suggesting minimal missing data which was confirmed through a targeted check for null values, yielding no missing entries. </a:t>
            </a:r>
          </a:p>
          <a:p>
            <a:r>
              <a:rPr lang="en-US" dirty="0"/>
              <a:t>Moreover, no significant issues with duplicate entries were observed, enhancing the dataset's reliability for analysis. Descriptive statistics provided a solid foundation for understanding typical property values, areas, and room configurations. To visually grasp the distribution of key variables like price and area, we plotted histograms which highlighted the variability and skewness in these financial and spatial dimensions. This dataset is not only ready for deeper statistical analysis and modeling but also robust enough to support reliable inferences about housing market trends.</a:t>
            </a:r>
          </a:p>
          <a:p>
            <a:endParaRPr lang="en-US" dirty="0"/>
          </a:p>
          <a:p>
            <a:endParaRPr lang="en-US" dirty="0"/>
          </a:p>
          <a:p>
            <a:endParaRPr lang="en-US" dirty="0"/>
          </a:p>
          <a:p>
            <a:endParaRPr lang="en-US" dirty="0"/>
          </a:p>
          <a:p>
            <a:endParaRPr lang="en-US" dirty="0"/>
          </a:p>
          <a:p>
            <a:endParaRPr lang="fr-FR" dirty="0"/>
          </a:p>
        </p:txBody>
      </p:sp>
      <p:sp>
        <p:nvSpPr>
          <p:cNvPr id="11" name="Rectangle 6">
            <a:extLst>
              <a:ext uri="{FF2B5EF4-FFF2-40B4-BE49-F238E27FC236}">
                <a16:creationId xmlns:a16="http://schemas.microsoft.com/office/drawing/2014/main" id="{BF3B118E-5578-7F5E-90F4-95045FAB523F}"/>
              </a:ext>
            </a:extLst>
          </p:cNvPr>
          <p:cNvSpPr>
            <a:spLocks noChangeArrowheads="1"/>
          </p:cNvSpPr>
          <p:nvPr/>
        </p:nvSpPr>
        <p:spPr bwMode="auto">
          <a:xfrm>
            <a:off x="0" y="0"/>
            <a:ext cx="4876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rgbClr val="000000"/>
                </a:solidFill>
                <a:effectLst/>
                <a:latin typeface="Inter"/>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6667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7A4F6A-D643-8123-F99B-681FD37118FD}"/>
              </a:ext>
            </a:extLst>
          </p:cNvPr>
          <p:cNvSpPr txBox="1"/>
          <p:nvPr/>
        </p:nvSpPr>
        <p:spPr>
          <a:xfrm>
            <a:off x="1097280" y="286603"/>
            <a:ext cx="10058400" cy="145075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700" b="1" spc="-50" dirty="0">
                <a:solidFill>
                  <a:schemeClr val="tx1">
                    <a:lumMod val="75000"/>
                    <a:lumOff val="25000"/>
                  </a:schemeClr>
                </a:solidFill>
                <a:latin typeface="+mj-lt"/>
                <a:ea typeface="+mj-ea"/>
                <a:cs typeface="+mj-cs"/>
              </a:rPr>
              <a:t>- Numerical variables:</a:t>
            </a:r>
            <a:endParaRPr lang="en-US" sz="4700" spc="-50" dirty="0">
              <a:solidFill>
                <a:schemeClr val="tx1">
                  <a:lumMod val="75000"/>
                  <a:lumOff val="25000"/>
                </a:schemeClr>
              </a:solidFill>
              <a:latin typeface="+mj-lt"/>
              <a:ea typeface="+mj-ea"/>
              <a:cs typeface="+mj-cs"/>
            </a:endParaRPr>
          </a:p>
        </p:txBody>
      </p:sp>
      <p:sp>
        <p:nvSpPr>
          <p:cNvPr id="5" name="TextBox 4">
            <a:extLst>
              <a:ext uri="{FF2B5EF4-FFF2-40B4-BE49-F238E27FC236}">
                <a16:creationId xmlns:a16="http://schemas.microsoft.com/office/drawing/2014/main" id="{288668DB-DAEE-056F-DBF5-38592C6BCBF7}"/>
              </a:ext>
            </a:extLst>
          </p:cNvPr>
          <p:cNvSpPr txBox="1"/>
          <p:nvPr/>
        </p:nvSpPr>
        <p:spPr>
          <a:xfrm>
            <a:off x="1036320" y="2425541"/>
            <a:ext cx="4639736" cy="2910821"/>
          </a:xfrm>
          <a:prstGeom prst="rect">
            <a:avLst/>
          </a:prstGeom>
        </p:spPr>
        <p:txBody>
          <a:bodyPr vert="horz" lIns="0" tIns="45720" rIns="0" bIns="45720" rtlCol="0">
            <a:normAutofit/>
          </a:bodyPr>
          <a:lstStyle/>
          <a:p>
            <a:pPr marL="91440" indent="-91440">
              <a:lnSpc>
                <a:spcPct val="90000"/>
              </a:lnSpc>
              <a:spcBef>
                <a:spcPts val="1200"/>
              </a:spcBef>
              <a:spcAft>
                <a:spcPts val="200"/>
              </a:spcAft>
              <a:buClr>
                <a:schemeClr val="accent1"/>
              </a:buClr>
              <a:buSzPct val="100000"/>
              <a:buFont typeface="Calibri" panose="020F0502020204030204" pitchFamily="34" charset="0"/>
              <a:buChar char=" "/>
            </a:pPr>
            <a:r>
              <a:rPr lang="en-US" sz="1600" b="1" i="0" dirty="0">
                <a:solidFill>
                  <a:schemeClr val="tx1">
                    <a:lumMod val="75000"/>
                    <a:lumOff val="25000"/>
                  </a:schemeClr>
                </a:solidFill>
                <a:effectLst/>
                <a:highlight>
                  <a:srgbClr val="FFFFFF"/>
                </a:highlight>
              </a:rPr>
              <a:t>Price</a:t>
            </a:r>
            <a:r>
              <a:rPr lang="en-US" sz="1600" b="0" i="0" dirty="0">
                <a:solidFill>
                  <a:schemeClr val="tx1">
                    <a:lumMod val="75000"/>
                    <a:lumOff val="25000"/>
                  </a:schemeClr>
                </a:solidFill>
                <a:effectLst/>
                <a:highlight>
                  <a:srgbClr val="FFFFFF"/>
                </a:highlight>
              </a:rPr>
              <a:t>: The price of the house.</a:t>
            </a:r>
          </a:p>
          <a:p>
            <a:pPr marL="91440" indent="-91440">
              <a:lnSpc>
                <a:spcPct val="90000"/>
              </a:lnSpc>
              <a:spcBef>
                <a:spcPts val="1200"/>
              </a:spcBef>
              <a:spcAft>
                <a:spcPts val="200"/>
              </a:spcAft>
              <a:buClr>
                <a:schemeClr val="accent1"/>
              </a:buClr>
              <a:buSzPct val="100000"/>
              <a:buFont typeface="Calibri" panose="020F0502020204030204" pitchFamily="34" charset="0"/>
              <a:buChar char=" "/>
            </a:pPr>
            <a:r>
              <a:rPr lang="en-US" sz="1600" b="1" i="0" dirty="0">
                <a:solidFill>
                  <a:schemeClr val="tx1">
                    <a:lumMod val="75000"/>
                    <a:lumOff val="25000"/>
                  </a:schemeClr>
                </a:solidFill>
                <a:effectLst/>
                <a:highlight>
                  <a:srgbClr val="FFFFFF"/>
                </a:highlight>
              </a:rPr>
              <a:t>Area</a:t>
            </a:r>
            <a:r>
              <a:rPr lang="en-US" sz="1600" b="0" i="0" dirty="0">
                <a:solidFill>
                  <a:schemeClr val="tx1">
                    <a:lumMod val="75000"/>
                    <a:lumOff val="25000"/>
                  </a:schemeClr>
                </a:solidFill>
                <a:effectLst/>
                <a:highlight>
                  <a:srgbClr val="FFFFFF"/>
                </a:highlight>
              </a:rPr>
              <a:t>: The square footage of the property.</a:t>
            </a:r>
          </a:p>
          <a:p>
            <a:pPr marL="91440" indent="-91440">
              <a:lnSpc>
                <a:spcPct val="90000"/>
              </a:lnSpc>
              <a:spcBef>
                <a:spcPts val="1200"/>
              </a:spcBef>
              <a:spcAft>
                <a:spcPts val="200"/>
              </a:spcAft>
              <a:buClr>
                <a:schemeClr val="accent1"/>
              </a:buClr>
              <a:buSzPct val="100000"/>
              <a:buFont typeface="Calibri" panose="020F0502020204030204" pitchFamily="34" charset="0"/>
              <a:buChar char=" "/>
            </a:pPr>
            <a:r>
              <a:rPr lang="en-US" sz="1600" b="1" i="0" dirty="0">
                <a:solidFill>
                  <a:schemeClr val="tx1">
                    <a:lumMod val="75000"/>
                    <a:lumOff val="25000"/>
                  </a:schemeClr>
                </a:solidFill>
                <a:effectLst/>
                <a:highlight>
                  <a:srgbClr val="FFFFFF"/>
                </a:highlight>
              </a:rPr>
              <a:t>Bedrooms</a:t>
            </a:r>
            <a:r>
              <a:rPr lang="en-US" sz="1600" b="0" i="0" dirty="0">
                <a:solidFill>
                  <a:schemeClr val="tx1">
                    <a:lumMod val="75000"/>
                    <a:lumOff val="25000"/>
                  </a:schemeClr>
                </a:solidFill>
                <a:effectLst/>
                <a:highlight>
                  <a:srgbClr val="FFFFFF"/>
                </a:highlight>
              </a:rPr>
              <a:t>: The number of bedrooms in the house.</a:t>
            </a:r>
          </a:p>
          <a:p>
            <a:pPr marL="91440" indent="-91440">
              <a:lnSpc>
                <a:spcPct val="90000"/>
              </a:lnSpc>
              <a:spcBef>
                <a:spcPts val="1200"/>
              </a:spcBef>
              <a:spcAft>
                <a:spcPts val="200"/>
              </a:spcAft>
              <a:buClr>
                <a:schemeClr val="accent1"/>
              </a:buClr>
              <a:buSzPct val="100000"/>
              <a:buFont typeface="Calibri" panose="020F0502020204030204" pitchFamily="34" charset="0"/>
              <a:buChar char=" "/>
            </a:pPr>
            <a:r>
              <a:rPr lang="en-US" sz="1600" b="1" i="0" dirty="0">
                <a:solidFill>
                  <a:schemeClr val="tx1">
                    <a:lumMod val="75000"/>
                    <a:lumOff val="25000"/>
                  </a:schemeClr>
                </a:solidFill>
                <a:effectLst/>
                <a:highlight>
                  <a:srgbClr val="FFFFFF"/>
                </a:highlight>
              </a:rPr>
              <a:t>Bathrooms</a:t>
            </a:r>
            <a:r>
              <a:rPr lang="en-US" sz="1600" b="0" i="0" dirty="0">
                <a:solidFill>
                  <a:schemeClr val="tx1">
                    <a:lumMod val="75000"/>
                    <a:lumOff val="25000"/>
                  </a:schemeClr>
                </a:solidFill>
                <a:effectLst/>
                <a:highlight>
                  <a:srgbClr val="FFFFFF"/>
                </a:highlight>
              </a:rPr>
              <a:t>: The number of bathrooms.</a:t>
            </a:r>
          </a:p>
          <a:p>
            <a:pPr marL="91440" indent="-91440">
              <a:lnSpc>
                <a:spcPct val="90000"/>
              </a:lnSpc>
              <a:spcBef>
                <a:spcPts val="1200"/>
              </a:spcBef>
              <a:spcAft>
                <a:spcPts val="200"/>
              </a:spcAft>
              <a:buClr>
                <a:schemeClr val="accent1"/>
              </a:buClr>
              <a:buSzPct val="100000"/>
              <a:buFont typeface="Calibri" panose="020F0502020204030204" pitchFamily="34" charset="0"/>
              <a:buChar char=" "/>
            </a:pPr>
            <a:r>
              <a:rPr lang="en-US" sz="1600" b="1" i="0" dirty="0">
                <a:solidFill>
                  <a:schemeClr val="tx1">
                    <a:lumMod val="75000"/>
                    <a:lumOff val="25000"/>
                  </a:schemeClr>
                </a:solidFill>
                <a:effectLst/>
                <a:highlight>
                  <a:srgbClr val="FFFFFF"/>
                </a:highlight>
              </a:rPr>
              <a:t>Stories</a:t>
            </a:r>
            <a:r>
              <a:rPr lang="en-US" sz="1600" b="0" i="0" dirty="0">
                <a:solidFill>
                  <a:schemeClr val="tx1">
                    <a:lumMod val="75000"/>
                    <a:lumOff val="25000"/>
                  </a:schemeClr>
                </a:solidFill>
                <a:effectLst/>
                <a:highlight>
                  <a:srgbClr val="FFFFFF"/>
                </a:highlight>
              </a:rPr>
              <a:t>: The number of stories or levels in the house.</a:t>
            </a:r>
          </a:p>
          <a:p>
            <a:pPr marL="91440" indent="-91440">
              <a:lnSpc>
                <a:spcPct val="90000"/>
              </a:lnSpc>
              <a:spcBef>
                <a:spcPts val="1200"/>
              </a:spcBef>
              <a:spcAft>
                <a:spcPts val="200"/>
              </a:spcAft>
              <a:buClr>
                <a:schemeClr val="accent1"/>
              </a:buClr>
              <a:buSzPct val="100000"/>
              <a:buFont typeface="Calibri" panose="020F0502020204030204" pitchFamily="34" charset="0"/>
              <a:buChar char=" "/>
            </a:pPr>
            <a:r>
              <a:rPr lang="en-US" sz="1600" b="1" i="0" dirty="0">
                <a:solidFill>
                  <a:schemeClr val="tx1">
                    <a:lumMod val="75000"/>
                    <a:lumOff val="25000"/>
                  </a:schemeClr>
                </a:solidFill>
                <a:effectLst/>
                <a:highlight>
                  <a:srgbClr val="FFFFFF"/>
                </a:highlight>
              </a:rPr>
              <a:t>Parking</a:t>
            </a:r>
            <a:r>
              <a:rPr lang="en-US" sz="1600" b="0" i="0" dirty="0">
                <a:solidFill>
                  <a:schemeClr val="tx1">
                    <a:lumMod val="75000"/>
                    <a:lumOff val="25000"/>
                  </a:schemeClr>
                </a:solidFill>
                <a:effectLst/>
                <a:highlight>
                  <a:srgbClr val="FFFFFF"/>
                </a:highlight>
              </a:rPr>
              <a:t>: The number of parking spaces available.</a:t>
            </a:r>
          </a:p>
        </p:txBody>
      </p:sp>
      <p:sp>
        <p:nvSpPr>
          <p:cNvPr id="14" name="Text Placeholder 4">
            <a:extLst>
              <a:ext uri="{FF2B5EF4-FFF2-40B4-BE49-F238E27FC236}">
                <a16:creationId xmlns:a16="http://schemas.microsoft.com/office/drawing/2014/main" id="{C6BB08F8-B438-CF29-1705-4FE6CB95B340}"/>
              </a:ext>
            </a:extLst>
          </p:cNvPr>
          <p:cNvSpPr>
            <a:spLocks noGrp="1"/>
          </p:cNvSpPr>
          <p:nvPr>
            <p:ph type="body" sz="quarter" idx="3"/>
          </p:nvPr>
        </p:nvSpPr>
        <p:spPr>
          <a:xfrm>
            <a:off x="6515944" y="2057400"/>
            <a:ext cx="4639736" cy="736282"/>
          </a:xfrm>
        </p:spPr>
        <p:txBody>
          <a:bodyPr>
            <a:normAutofit/>
          </a:bodyPr>
          <a:lstStyle/>
          <a:p>
            <a:r>
              <a:rPr lang="en-US" dirty="0"/>
              <a:t>visualization</a:t>
            </a:r>
          </a:p>
        </p:txBody>
      </p:sp>
      <p:pic>
        <p:nvPicPr>
          <p:cNvPr id="7" name="Picture 6">
            <a:extLst>
              <a:ext uri="{FF2B5EF4-FFF2-40B4-BE49-F238E27FC236}">
                <a16:creationId xmlns:a16="http://schemas.microsoft.com/office/drawing/2014/main" id="{F41299EF-D7F0-A473-D4FE-DFD69523F9B7}"/>
              </a:ext>
            </a:extLst>
          </p:cNvPr>
          <p:cNvPicPr>
            <a:picLocks noChangeAspect="1"/>
          </p:cNvPicPr>
          <p:nvPr/>
        </p:nvPicPr>
        <p:blipFill>
          <a:blip r:embed="rId3"/>
          <a:stretch>
            <a:fillRect/>
          </a:stretch>
        </p:blipFill>
        <p:spPr>
          <a:xfrm>
            <a:off x="5919538" y="2590176"/>
            <a:ext cx="5929264" cy="3945948"/>
          </a:xfrm>
          <a:prstGeom prst="rect">
            <a:avLst/>
          </a:prstGeom>
          <a:noFill/>
        </p:spPr>
      </p:pic>
      <p:sp>
        <p:nvSpPr>
          <p:cNvPr id="15" name="TextBox 14">
            <a:extLst>
              <a:ext uri="{FF2B5EF4-FFF2-40B4-BE49-F238E27FC236}">
                <a16:creationId xmlns:a16="http://schemas.microsoft.com/office/drawing/2014/main" id="{FB333ABA-865C-DE8E-1AD9-B216F536F2C8}"/>
              </a:ext>
            </a:extLst>
          </p:cNvPr>
          <p:cNvSpPr txBox="1"/>
          <p:nvPr/>
        </p:nvSpPr>
        <p:spPr>
          <a:xfrm>
            <a:off x="1036320" y="4949324"/>
            <a:ext cx="6094378" cy="584775"/>
          </a:xfrm>
          <a:prstGeom prst="rect">
            <a:avLst/>
          </a:prstGeom>
          <a:noFill/>
        </p:spPr>
        <p:txBody>
          <a:bodyPr wrap="square">
            <a:spAutoFit/>
          </a:bodyPr>
          <a:lstStyle/>
          <a:p>
            <a:r>
              <a:rPr lang="en-US" sz="1600" b="1" i="0" dirty="0">
                <a:solidFill>
                  <a:schemeClr val="tx1">
                    <a:lumMod val="75000"/>
                    <a:lumOff val="25000"/>
                  </a:schemeClr>
                </a:solidFill>
                <a:effectLst/>
                <a:highlight>
                  <a:srgbClr val="FFFFFF"/>
                </a:highlight>
              </a:rPr>
              <a:t>The response variable</a:t>
            </a:r>
            <a:r>
              <a:rPr lang="en-US" sz="1600" b="0" i="0" dirty="0">
                <a:solidFill>
                  <a:schemeClr val="tx1">
                    <a:lumMod val="75000"/>
                    <a:lumOff val="25000"/>
                  </a:schemeClr>
                </a:solidFill>
                <a:effectLst/>
                <a:highlight>
                  <a:srgbClr val="FFFFFF"/>
                </a:highlight>
              </a:rPr>
              <a:t> is the price of the house.</a:t>
            </a:r>
          </a:p>
          <a:p>
            <a:r>
              <a:rPr lang="en-US" sz="1600" b="0" i="0" dirty="0">
                <a:solidFill>
                  <a:schemeClr val="tx1">
                    <a:lumMod val="75000"/>
                    <a:lumOff val="25000"/>
                  </a:schemeClr>
                </a:solidFill>
                <a:effectLst/>
                <a:highlight>
                  <a:srgbClr val="FFFFFF"/>
                </a:highlight>
              </a:rPr>
              <a:t> This is the target variable</a:t>
            </a:r>
            <a:endParaRPr lang="fr-FR" sz="1600" dirty="0"/>
          </a:p>
        </p:txBody>
      </p:sp>
    </p:spTree>
    <p:extLst>
      <p:ext uri="{BB962C8B-B14F-4D97-AF65-F5344CB8AC3E}">
        <p14:creationId xmlns:p14="http://schemas.microsoft.com/office/powerpoint/2010/main" val="1341281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A5F32B3-F5D7-1FE9-58FE-59D39E01CED7}"/>
              </a:ext>
            </a:extLst>
          </p:cNvPr>
          <p:cNvSpPr>
            <a:spLocks noGrp="1"/>
          </p:cNvSpPr>
          <p:nvPr>
            <p:ph type="title"/>
          </p:nvPr>
        </p:nvSpPr>
        <p:spPr>
          <a:xfrm>
            <a:off x="1097280" y="286603"/>
            <a:ext cx="10058400" cy="1450757"/>
          </a:xfrm>
        </p:spPr>
        <p:txBody>
          <a:bodyPr>
            <a:normAutofit/>
          </a:bodyPr>
          <a:lstStyle/>
          <a:p>
            <a:r>
              <a:rPr lang="en-US" b="1" kern="1200" cap="all" baseline="0" dirty="0">
                <a:solidFill>
                  <a:schemeClr val="tx1"/>
                </a:solidFill>
                <a:ea typeface="+mn-ea"/>
                <a:cs typeface="+mn-cs"/>
              </a:rPr>
              <a:t>Categorical variables</a:t>
            </a:r>
            <a:endParaRPr lang="en-US" b="1" dirty="0"/>
          </a:p>
        </p:txBody>
      </p:sp>
      <p:sp>
        <p:nvSpPr>
          <p:cNvPr id="5" name="Rectangle 2">
            <a:extLst>
              <a:ext uri="{FF2B5EF4-FFF2-40B4-BE49-F238E27FC236}">
                <a16:creationId xmlns:a16="http://schemas.microsoft.com/office/drawing/2014/main" id="{6020D3F8-7B54-8EB8-18E2-E09A307A9BDF}"/>
              </a:ext>
            </a:extLst>
          </p:cNvPr>
          <p:cNvSpPr>
            <a:spLocks noChangeArrowheads="1"/>
          </p:cNvSpPr>
          <p:nvPr/>
        </p:nvSpPr>
        <p:spPr bwMode="auto">
          <a:xfrm>
            <a:off x="603115" y="2325976"/>
            <a:ext cx="6634263" cy="2910821"/>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45720" rIns="0" bIns="45720" numCol="1" rtlCol="0" anchorCtr="0" compatLnSpc="1">
            <a:prstTxWarp prst="textNoShape">
              <a:avLst/>
            </a:prstTxWarp>
            <a:noAutofit/>
          </a:bodyPr>
          <a:lstStyle/>
          <a:p>
            <a:pPr marR="0" lvl="0" fontAlgn="base">
              <a:lnSpc>
                <a:spcPct val="90000"/>
              </a:lnSpc>
              <a:spcBef>
                <a:spcPts val="1200"/>
              </a:spcBef>
              <a:spcAft>
                <a:spcPts val="200"/>
              </a:spcAft>
              <a:buClr>
                <a:schemeClr val="accent1"/>
              </a:buClr>
              <a:buSzPct val="100000"/>
              <a:tabLst/>
            </a:pPr>
            <a:r>
              <a:rPr kumimoji="0" lang="en-US" altLang="fr-FR" sz="1400" b="1" i="0" u="none" strike="noStrike" cap="none" normalizeH="0" baseline="0" dirty="0">
                <a:ln>
                  <a:noFill/>
                </a:ln>
                <a:solidFill>
                  <a:schemeClr val="tx1">
                    <a:lumMod val="75000"/>
                    <a:lumOff val="25000"/>
                  </a:schemeClr>
                </a:solidFill>
                <a:effectLst/>
              </a:rPr>
              <a:t>  </a:t>
            </a:r>
            <a:r>
              <a:rPr kumimoji="0" lang="en-US" altLang="fr-FR" sz="1400" b="1" i="0" u="none" strike="noStrike" cap="none" normalizeH="0" baseline="0" dirty="0" err="1">
                <a:ln>
                  <a:noFill/>
                </a:ln>
                <a:solidFill>
                  <a:schemeClr val="tx1">
                    <a:lumMod val="75000"/>
                    <a:lumOff val="25000"/>
                  </a:schemeClr>
                </a:solidFill>
                <a:effectLst/>
              </a:rPr>
              <a:t>Mainroad</a:t>
            </a:r>
            <a:r>
              <a:rPr kumimoji="0" lang="en-US" altLang="fr-FR" sz="1400" b="0" i="0" u="none" strike="noStrike" cap="none" normalizeH="0" baseline="0" dirty="0">
                <a:ln>
                  <a:noFill/>
                </a:ln>
                <a:solidFill>
                  <a:schemeClr val="tx1">
                    <a:lumMod val="75000"/>
                    <a:lumOff val="25000"/>
                  </a:schemeClr>
                </a:solidFill>
                <a:effectLst/>
              </a:rPr>
              <a:t>: Indicates if the house has access to a main road (</a:t>
            </a:r>
            <a:r>
              <a:rPr kumimoji="0" lang="en-US" altLang="fr-FR" sz="1400" b="1" i="0" u="none" strike="noStrike" cap="none" normalizeH="0" baseline="0" dirty="0">
                <a:ln>
                  <a:noFill/>
                </a:ln>
                <a:solidFill>
                  <a:schemeClr val="tx1">
                    <a:lumMod val="75000"/>
                    <a:lumOff val="25000"/>
                  </a:schemeClr>
                </a:solidFill>
                <a:effectLst/>
              </a:rPr>
              <a:t>Yes</a:t>
            </a:r>
            <a:r>
              <a:rPr kumimoji="0" lang="en-US" altLang="fr-FR" sz="1400" b="0" i="0" u="none" strike="noStrike" cap="none" normalizeH="0" baseline="0" dirty="0">
                <a:ln>
                  <a:noFill/>
                </a:ln>
                <a:solidFill>
                  <a:schemeClr val="tx1">
                    <a:lumMod val="75000"/>
                    <a:lumOff val="25000"/>
                  </a:schemeClr>
                </a:solidFill>
                <a:effectLst/>
              </a:rPr>
              <a:t> or </a:t>
            </a:r>
            <a:r>
              <a:rPr kumimoji="0" lang="en-US" altLang="fr-FR" sz="1400" b="1" i="0" u="none" strike="noStrike" cap="none" normalizeH="0" baseline="0" dirty="0">
                <a:ln>
                  <a:noFill/>
                </a:ln>
                <a:solidFill>
                  <a:schemeClr val="tx1">
                    <a:lumMod val="75000"/>
                    <a:lumOff val="25000"/>
                  </a:schemeClr>
                </a:solidFill>
                <a:effectLst/>
              </a:rPr>
              <a:t>No</a:t>
            </a:r>
            <a:r>
              <a:rPr kumimoji="0" lang="en-US" altLang="fr-FR" sz="1400" b="0" i="0" u="none" strike="noStrike" cap="none" normalizeH="0" baseline="0" dirty="0">
                <a:ln>
                  <a:noFill/>
                </a:ln>
                <a:solidFill>
                  <a:schemeClr val="tx1">
                    <a:lumMod val="75000"/>
                    <a:lumOff val="25000"/>
                  </a:schemeClr>
                </a:solidFill>
                <a:effectLst/>
              </a:rPr>
              <a:t>).</a:t>
            </a:r>
          </a:p>
          <a:p>
            <a:pPr marL="91440" marR="0" lvl="0" indent="-91440" fontAlgn="base">
              <a:lnSpc>
                <a:spcPct val="90000"/>
              </a:lnSpc>
              <a:spcBef>
                <a:spcPts val="1200"/>
              </a:spcBef>
              <a:spcAft>
                <a:spcPts val="200"/>
              </a:spcAft>
              <a:buClr>
                <a:schemeClr val="accent1"/>
              </a:buClr>
              <a:buSzPct val="100000"/>
              <a:buFont typeface="Calibri" panose="020F0502020204030204" pitchFamily="34" charset="0"/>
              <a:buChar char=" "/>
              <a:tabLst/>
            </a:pPr>
            <a:r>
              <a:rPr kumimoji="0" lang="en-US" altLang="fr-FR" sz="1400" b="1" i="0" u="none" strike="noStrike" cap="none" normalizeH="0" baseline="0" dirty="0">
                <a:ln>
                  <a:noFill/>
                </a:ln>
                <a:solidFill>
                  <a:schemeClr val="tx1">
                    <a:lumMod val="75000"/>
                    <a:lumOff val="25000"/>
                  </a:schemeClr>
                </a:solidFill>
                <a:effectLst/>
              </a:rPr>
              <a:t>Guestroom</a:t>
            </a:r>
            <a:r>
              <a:rPr kumimoji="0" lang="en-US" altLang="fr-FR" sz="1400" b="0" i="0" u="none" strike="noStrike" cap="none" normalizeH="0" baseline="0" dirty="0">
                <a:ln>
                  <a:noFill/>
                </a:ln>
                <a:solidFill>
                  <a:schemeClr val="tx1">
                    <a:lumMod val="75000"/>
                    <a:lumOff val="25000"/>
                  </a:schemeClr>
                </a:solidFill>
                <a:effectLst/>
              </a:rPr>
              <a:t>: Specifies whether there is a guestroom (</a:t>
            </a:r>
            <a:r>
              <a:rPr kumimoji="0" lang="en-US" altLang="fr-FR" sz="1400" b="1" i="0" u="none" strike="noStrike" cap="none" normalizeH="0" baseline="0" dirty="0">
                <a:ln>
                  <a:noFill/>
                </a:ln>
                <a:solidFill>
                  <a:schemeClr val="tx1">
                    <a:lumMod val="75000"/>
                    <a:lumOff val="25000"/>
                  </a:schemeClr>
                </a:solidFill>
                <a:effectLst/>
              </a:rPr>
              <a:t>Yes</a:t>
            </a:r>
            <a:r>
              <a:rPr kumimoji="0" lang="en-US" altLang="fr-FR" sz="1400" b="0" i="0" u="none" strike="noStrike" cap="none" normalizeH="0" baseline="0" dirty="0">
                <a:ln>
                  <a:noFill/>
                </a:ln>
                <a:solidFill>
                  <a:schemeClr val="tx1">
                    <a:lumMod val="75000"/>
                    <a:lumOff val="25000"/>
                  </a:schemeClr>
                </a:solidFill>
                <a:effectLst/>
              </a:rPr>
              <a:t> or </a:t>
            </a:r>
            <a:r>
              <a:rPr kumimoji="0" lang="en-US" altLang="fr-FR" sz="1400" b="1" i="0" u="none" strike="noStrike" cap="none" normalizeH="0" baseline="0" dirty="0">
                <a:ln>
                  <a:noFill/>
                </a:ln>
                <a:solidFill>
                  <a:schemeClr val="tx1">
                    <a:lumMod val="75000"/>
                    <a:lumOff val="25000"/>
                  </a:schemeClr>
                </a:solidFill>
                <a:effectLst/>
              </a:rPr>
              <a:t>No</a:t>
            </a:r>
            <a:r>
              <a:rPr kumimoji="0" lang="en-US" altLang="fr-FR" sz="1400" b="0" i="0" u="none" strike="noStrike" cap="none" normalizeH="0" baseline="0" dirty="0">
                <a:ln>
                  <a:noFill/>
                </a:ln>
                <a:solidFill>
                  <a:schemeClr val="tx1">
                    <a:lumMod val="75000"/>
                    <a:lumOff val="25000"/>
                  </a:schemeClr>
                </a:solidFill>
                <a:effectLst/>
              </a:rPr>
              <a:t>).</a:t>
            </a:r>
          </a:p>
          <a:p>
            <a:pPr marL="91440" marR="0" lvl="0" indent="-91440" fontAlgn="base">
              <a:lnSpc>
                <a:spcPct val="90000"/>
              </a:lnSpc>
              <a:spcBef>
                <a:spcPts val="1200"/>
              </a:spcBef>
              <a:spcAft>
                <a:spcPts val="200"/>
              </a:spcAft>
              <a:buClr>
                <a:schemeClr val="accent1"/>
              </a:buClr>
              <a:buSzPct val="100000"/>
              <a:buFont typeface="Calibri" panose="020F0502020204030204" pitchFamily="34" charset="0"/>
              <a:buChar char=" "/>
              <a:tabLst/>
            </a:pPr>
            <a:r>
              <a:rPr kumimoji="0" lang="en-US" altLang="fr-FR" sz="1400" b="1" i="0" u="none" strike="noStrike" cap="none" normalizeH="0" baseline="0" dirty="0">
                <a:ln>
                  <a:noFill/>
                </a:ln>
                <a:solidFill>
                  <a:schemeClr val="tx1">
                    <a:lumMod val="75000"/>
                    <a:lumOff val="25000"/>
                  </a:schemeClr>
                </a:solidFill>
                <a:effectLst/>
              </a:rPr>
              <a:t>Basement</a:t>
            </a:r>
            <a:r>
              <a:rPr kumimoji="0" lang="en-US" altLang="fr-FR" sz="1400" b="0" i="0" u="none" strike="noStrike" cap="none" normalizeH="0" baseline="0" dirty="0">
                <a:ln>
                  <a:noFill/>
                </a:ln>
                <a:solidFill>
                  <a:schemeClr val="tx1">
                    <a:lumMod val="75000"/>
                    <a:lumOff val="25000"/>
                  </a:schemeClr>
                </a:solidFill>
                <a:effectLst/>
              </a:rPr>
              <a:t>: Specifies whether the house has a basement (</a:t>
            </a:r>
            <a:r>
              <a:rPr kumimoji="0" lang="en-US" altLang="fr-FR" sz="1400" b="1" i="0" u="none" strike="noStrike" cap="none" normalizeH="0" baseline="0" dirty="0">
                <a:ln>
                  <a:noFill/>
                </a:ln>
                <a:solidFill>
                  <a:schemeClr val="tx1">
                    <a:lumMod val="75000"/>
                    <a:lumOff val="25000"/>
                  </a:schemeClr>
                </a:solidFill>
                <a:effectLst/>
              </a:rPr>
              <a:t>Yes</a:t>
            </a:r>
            <a:r>
              <a:rPr kumimoji="0" lang="en-US" altLang="fr-FR" sz="1400" b="0" i="0" u="none" strike="noStrike" cap="none" normalizeH="0" baseline="0" dirty="0">
                <a:ln>
                  <a:noFill/>
                </a:ln>
                <a:solidFill>
                  <a:schemeClr val="tx1">
                    <a:lumMod val="75000"/>
                    <a:lumOff val="25000"/>
                  </a:schemeClr>
                </a:solidFill>
                <a:effectLst/>
              </a:rPr>
              <a:t> or </a:t>
            </a:r>
            <a:r>
              <a:rPr kumimoji="0" lang="en-US" altLang="fr-FR" sz="1400" b="1" i="0" u="none" strike="noStrike" cap="none" normalizeH="0" baseline="0" dirty="0">
                <a:ln>
                  <a:noFill/>
                </a:ln>
                <a:solidFill>
                  <a:schemeClr val="tx1">
                    <a:lumMod val="75000"/>
                    <a:lumOff val="25000"/>
                  </a:schemeClr>
                </a:solidFill>
                <a:effectLst/>
              </a:rPr>
              <a:t>No</a:t>
            </a:r>
            <a:r>
              <a:rPr kumimoji="0" lang="en-US" altLang="fr-FR" sz="1400" b="0" i="0" u="none" strike="noStrike" cap="none" normalizeH="0" baseline="0" dirty="0">
                <a:ln>
                  <a:noFill/>
                </a:ln>
                <a:solidFill>
                  <a:schemeClr val="tx1">
                    <a:lumMod val="75000"/>
                    <a:lumOff val="25000"/>
                  </a:schemeClr>
                </a:solidFill>
                <a:effectLst/>
              </a:rPr>
              <a:t>).</a:t>
            </a:r>
          </a:p>
          <a:p>
            <a:pPr marL="91440" marR="0" lvl="0" indent="-91440" fontAlgn="base">
              <a:lnSpc>
                <a:spcPct val="90000"/>
              </a:lnSpc>
              <a:spcBef>
                <a:spcPts val="1200"/>
              </a:spcBef>
              <a:spcAft>
                <a:spcPts val="200"/>
              </a:spcAft>
              <a:buClr>
                <a:schemeClr val="accent1"/>
              </a:buClr>
              <a:buSzPct val="100000"/>
              <a:buFont typeface="Calibri" panose="020F0502020204030204" pitchFamily="34" charset="0"/>
              <a:buChar char=" "/>
              <a:tabLst/>
            </a:pPr>
            <a:r>
              <a:rPr kumimoji="0" lang="en-US" altLang="fr-FR" sz="1400" b="1" i="0" u="none" strike="noStrike" cap="none" normalizeH="0" baseline="0" dirty="0" err="1">
                <a:ln>
                  <a:noFill/>
                </a:ln>
                <a:solidFill>
                  <a:schemeClr val="tx1">
                    <a:lumMod val="75000"/>
                    <a:lumOff val="25000"/>
                  </a:schemeClr>
                </a:solidFill>
                <a:effectLst/>
              </a:rPr>
              <a:t>Hotwaterheating</a:t>
            </a:r>
            <a:r>
              <a:rPr kumimoji="0" lang="en-US" altLang="fr-FR" sz="1400" b="0" i="0" u="none" strike="noStrike" cap="none" normalizeH="0" baseline="0" dirty="0">
                <a:ln>
                  <a:noFill/>
                </a:ln>
                <a:solidFill>
                  <a:schemeClr val="tx1">
                    <a:lumMod val="75000"/>
                    <a:lumOff val="25000"/>
                  </a:schemeClr>
                </a:solidFill>
                <a:effectLst/>
              </a:rPr>
              <a:t>: Indicates if the house is equipped with hot water heating (</a:t>
            </a:r>
            <a:r>
              <a:rPr kumimoji="0" lang="en-US" altLang="fr-FR" sz="1400" b="1" i="0" u="none" strike="noStrike" cap="none" normalizeH="0" baseline="0" dirty="0">
                <a:ln>
                  <a:noFill/>
                </a:ln>
                <a:solidFill>
                  <a:schemeClr val="tx1">
                    <a:lumMod val="75000"/>
                    <a:lumOff val="25000"/>
                  </a:schemeClr>
                </a:solidFill>
                <a:effectLst/>
              </a:rPr>
              <a:t>Yes</a:t>
            </a:r>
            <a:r>
              <a:rPr kumimoji="0" lang="en-US" altLang="fr-FR" sz="1400" b="0" i="0" u="none" strike="noStrike" cap="none" normalizeH="0" baseline="0" dirty="0">
                <a:ln>
                  <a:noFill/>
                </a:ln>
                <a:solidFill>
                  <a:schemeClr val="tx1">
                    <a:lumMod val="75000"/>
                    <a:lumOff val="25000"/>
                  </a:schemeClr>
                </a:solidFill>
                <a:effectLst/>
              </a:rPr>
              <a:t> or </a:t>
            </a:r>
            <a:r>
              <a:rPr kumimoji="0" lang="en-US" altLang="fr-FR" sz="1400" b="1" i="0" u="none" strike="noStrike" cap="none" normalizeH="0" baseline="0" dirty="0">
                <a:ln>
                  <a:noFill/>
                </a:ln>
                <a:solidFill>
                  <a:schemeClr val="tx1">
                    <a:lumMod val="75000"/>
                    <a:lumOff val="25000"/>
                  </a:schemeClr>
                </a:solidFill>
                <a:effectLst/>
              </a:rPr>
              <a:t>No</a:t>
            </a:r>
            <a:r>
              <a:rPr kumimoji="0" lang="en-US" altLang="fr-FR" sz="1400" b="0" i="0" u="none" strike="noStrike" cap="none" normalizeH="0" baseline="0" dirty="0">
                <a:ln>
                  <a:noFill/>
                </a:ln>
                <a:solidFill>
                  <a:schemeClr val="tx1">
                    <a:lumMod val="75000"/>
                    <a:lumOff val="25000"/>
                  </a:schemeClr>
                </a:solidFill>
                <a:effectLst/>
              </a:rPr>
              <a:t>).</a:t>
            </a:r>
          </a:p>
          <a:p>
            <a:pPr marL="91440" marR="0" lvl="0" indent="-91440" fontAlgn="base">
              <a:lnSpc>
                <a:spcPct val="90000"/>
              </a:lnSpc>
              <a:spcBef>
                <a:spcPts val="1200"/>
              </a:spcBef>
              <a:spcAft>
                <a:spcPts val="200"/>
              </a:spcAft>
              <a:buClr>
                <a:schemeClr val="accent1"/>
              </a:buClr>
              <a:buSzPct val="100000"/>
              <a:buFont typeface="Calibri" panose="020F0502020204030204" pitchFamily="34" charset="0"/>
              <a:buChar char=" "/>
              <a:tabLst/>
            </a:pPr>
            <a:r>
              <a:rPr kumimoji="0" lang="en-US" altLang="fr-FR" sz="1400" b="1" i="0" u="none" strike="noStrike" cap="none" normalizeH="0" baseline="0" dirty="0">
                <a:ln>
                  <a:noFill/>
                </a:ln>
                <a:solidFill>
                  <a:schemeClr val="tx1">
                    <a:lumMod val="75000"/>
                    <a:lumOff val="25000"/>
                  </a:schemeClr>
                </a:solidFill>
                <a:effectLst/>
              </a:rPr>
              <a:t>Airconditioning</a:t>
            </a:r>
            <a:r>
              <a:rPr kumimoji="0" lang="en-US" altLang="fr-FR" sz="1400" b="0" i="0" u="none" strike="noStrike" cap="none" normalizeH="0" baseline="0" dirty="0">
                <a:ln>
                  <a:noFill/>
                </a:ln>
                <a:solidFill>
                  <a:schemeClr val="tx1">
                    <a:lumMod val="75000"/>
                    <a:lumOff val="25000"/>
                  </a:schemeClr>
                </a:solidFill>
                <a:effectLst/>
              </a:rPr>
              <a:t>: Shows whether the house has air conditioning (</a:t>
            </a:r>
            <a:r>
              <a:rPr kumimoji="0" lang="en-US" altLang="fr-FR" sz="1400" b="1" i="0" u="none" strike="noStrike" cap="none" normalizeH="0" baseline="0" dirty="0">
                <a:ln>
                  <a:noFill/>
                </a:ln>
                <a:solidFill>
                  <a:schemeClr val="tx1">
                    <a:lumMod val="75000"/>
                    <a:lumOff val="25000"/>
                  </a:schemeClr>
                </a:solidFill>
                <a:effectLst/>
              </a:rPr>
              <a:t>Yes</a:t>
            </a:r>
            <a:r>
              <a:rPr kumimoji="0" lang="en-US" altLang="fr-FR" sz="1400" b="0" i="0" u="none" strike="noStrike" cap="none" normalizeH="0" baseline="0" dirty="0">
                <a:ln>
                  <a:noFill/>
                </a:ln>
                <a:solidFill>
                  <a:schemeClr val="tx1">
                    <a:lumMod val="75000"/>
                    <a:lumOff val="25000"/>
                  </a:schemeClr>
                </a:solidFill>
                <a:effectLst/>
              </a:rPr>
              <a:t> or </a:t>
            </a:r>
            <a:r>
              <a:rPr kumimoji="0" lang="en-US" altLang="fr-FR" sz="1400" b="1" i="0" u="none" strike="noStrike" cap="none" normalizeH="0" baseline="0" dirty="0">
                <a:ln>
                  <a:noFill/>
                </a:ln>
                <a:solidFill>
                  <a:schemeClr val="tx1">
                    <a:lumMod val="75000"/>
                    <a:lumOff val="25000"/>
                  </a:schemeClr>
                </a:solidFill>
                <a:effectLst/>
              </a:rPr>
              <a:t>No</a:t>
            </a:r>
            <a:r>
              <a:rPr kumimoji="0" lang="en-US" altLang="fr-FR" sz="1400" b="0" i="0" u="none" strike="noStrike" cap="none" normalizeH="0" baseline="0" dirty="0">
                <a:ln>
                  <a:noFill/>
                </a:ln>
                <a:solidFill>
                  <a:schemeClr val="tx1">
                    <a:lumMod val="75000"/>
                    <a:lumOff val="25000"/>
                  </a:schemeClr>
                </a:solidFill>
                <a:effectLst/>
              </a:rPr>
              <a:t>).</a:t>
            </a:r>
          </a:p>
          <a:p>
            <a:pPr marL="91440" marR="0" lvl="0" indent="-91440" fontAlgn="base">
              <a:lnSpc>
                <a:spcPct val="90000"/>
              </a:lnSpc>
              <a:spcBef>
                <a:spcPts val="1200"/>
              </a:spcBef>
              <a:spcAft>
                <a:spcPts val="200"/>
              </a:spcAft>
              <a:buClr>
                <a:schemeClr val="accent1"/>
              </a:buClr>
              <a:buSzPct val="100000"/>
              <a:buFont typeface="Calibri" panose="020F0502020204030204" pitchFamily="34" charset="0"/>
              <a:buChar char=" "/>
              <a:tabLst/>
            </a:pPr>
            <a:r>
              <a:rPr kumimoji="0" lang="en-US" altLang="fr-FR" sz="1400" b="1" i="0" u="none" strike="noStrike" cap="none" normalizeH="0" baseline="0" dirty="0" err="1">
                <a:ln>
                  <a:noFill/>
                </a:ln>
                <a:solidFill>
                  <a:schemeClr val="tx1">
                    <a:lumMod val="75000"/>
                    <a:lumOff val="25000"/>
                  </a:schemeClr>
                </a:solidFill>
                <a:effectLst/>
              </a:rPr>
              <a:t>Prefarea</a:t>
            </a:r>
            <a:r>
              <a:rPr kumimoji="0" lang="en-US" altLang="fr-FR" sz="1400" b="0" i="0" u="none" strike="noStrike" cap="none" normalizeH="0" baseline="0" dirty="0">
                <a:ln>
                  <a:noFill/>
                </a:ln>
                <a:solidFill>
                  <a:schemeClr val="tx1">
                    <a:lumMod val="75000"/>
                    <a:lumOff val="25000"/>
                  </a:schemeClr>
                </a:solidFill>
                <a:effectLst/>
              </a:rPr>
              <a:t>: Denotes if the house is located in a preferred area (</a:t>
            </a:r>
            <a:r>
              <a:rPr kumimoji="0" lang="en-US" altLang="fr-FR" sz="1400" b="1" i="0" u="none" strike="noStrike" cap="none" normalizeH="0" baseline="0" dirty="0">
                <a:ln>
                  <a:noFill/>
                </a:ln>
                <a:solidFill>
                  <a:schemeClr val="tx1">
                    <a:lumMod val="75000"/>
                    <a:lumOff val="25000"/>
                  </a:schemeClr>
                </a:solidFill>
                <a:effectLst/>
              </a:rPr>
              <a:t>Yes</a:t>
            </a:r>
            <a:r>
              <a:rPr kumimoji="0" lang="en-US" altLang="fr-FR" sz="1400" b="0" i="0" u="none" strike="noStrike" cap="none" normalizeH="0" baseline="0" dirty="0">
                <a:ln>
                  <a:noFill/>
                </a:ln>
                <a:solidFill>
                  <a:schemeClr val="tx1">
                    <a:lumMod val="75000"/>
                    <a:lumOff val="25000"/>
                  </a:schemeClr>
                </a:solidFill>
                <a:effectLst/>
              </a:rPr>
              <a:t> or </a:t>
            </a:r>
            <a:r>
              <a:rPr kumimoji="0" lang="en-US" altLang="fr-FR" sz="1400" b="1" i="0" u="none" strike="noStrike" cap="none" normalizeH="0" baseline="0" dirty="0">
                <a:ln>
                  <a:noFill/>
                </a:ln>
                <a:solidFill>
                  <a:schemeClr val="tx1">
                    <a:lumMod val="75000"/>
                    <a:lumOff val="25000"/>
                  </a:schemeClr>
                </a:solidFill>
                <a:effectLst/>
              </a:rPr>
              <a:t>No</a:t>
            </a:r>
            <a:r>
              <a:rPr kumimoji="0" lang="en-US" altLang="fr-FR" sz="1400" b="0" i="0" u="none" strike="noStrike" cap="none" normalizeH="0" baseline="0" dirty="0">
                <a:ln>
                  <a:noFill/>
                </a:ln>
                <a:solidFill>
                  <a:schemeClr val="tx1">
                    <a:lumMod val="75000"/>
                    <a:lumOff val="25000"/>
                  </a:schemeClr>
                </a:solidFill>
                <a:effectLst/>
              </a:rPr>
              <a:t>).</a:t>
            </a:r>
          </a:p>
          <a:p>
            <a:pPr marL="91440" marR="0" lvl="0" indent="-91440" fontAlgn="base">
              <a:lnSpc>
                <a:spcPct val="90000"/>
              </a:lnSpc>
              <a:spcBef>
                <a:spcPts val="1200"/>
              </a:spcBef>
              <a:spcAft>
                <a:spcPts val="200"/>
              </a:spcAft>
              <a:buClr>
                <a:schemeClr val="accent1"/>
              </a:buClr>
              <a:buSzPct val="100000"/>
              <a:buFont typeface="Calibri" panose="020F0502020204030204" pitchFamily="34" charset="0"/>
              <a:buChar char=" "/>
              <a:tabLst/>
            </a:pPr>
            <a:r>
              <a:rPr kumimoji="0" lang="en-US" altLang="fr-FR" sz="1400" b="1" i="0" u="none" strike="noStrike" cap="none" normalizeH="0" baseline="0" dirty="0" err="1">
                <a:ln>
                  <a:noFill/>
                </a:ln>
                <a:solidFill>
                  <a:schemeClr val="tx1">
                    <a:lumMod val="75000"/>
                    <a:lumOff val="25000"/>
                  </a:schemeClr>
                </a:solidFill>
                <a:effectLst/>
              </a:rPr>
              <a:t>Furnishingstatus</a:t>
            </a:r>
            <a:r>
              <a:rPr kumimoji="0" lang="en-US" altLang="fr-FR" sz="1400" b="0" i="0" u="none" strike="noStrike" cap="none" normalizeH="0" baseline="0" dirty="0">
                <a:ln>
                  <a:noFill/>
                </a:ln>
                <a:solidFill>
                  <a:schemeClr val="tx1">
                    <a:lumMod val="75000"/>
                    <a:lumOff val="25000"/>
                  </a:schemeClr>
                </a:solidFill>
                <a:effectLst/>
              </a:rPr>
              <a:t>: Details the furnishing status of the house </a:t>
            </a:r>
          </a:p>
          <a:p>
            <a:pPr marL="91440" marR="0" lvl="0" indent="-91440" fontAlgn="base">
              <a:lnSpc>
                <a:spcPct val="90000"/>
              </a:lnSpc>
              <a:spcBef>
                <a:spcPts val="1200"/>
              </a:spcBef>
              <a:spcAft>
                <a:spcPts val="200"/>
              </a:spcAft>
              <a:buClr>
                <a:schemeClr val="accent1"/>
              </a:buClr>
              <a:buSzPct val="100000"/>
              <a:buFont typeface="Calibri" panose="020F0502020204030204" pitchFamily="34" charset="0"/>
              <a:buChar char=" "/>
              <a:tabLst/>
            </a:pPr>
            <a:r>
              <a:rPr kumimoji="0" lang="en-US" altLang="fr-FR" sz="1400" b="0" i="0" u="none" strike="noStrike" cap="none" normalizeH="0" baseline="0" dirty="0">
                <a:ln>
                  <a:noFill/>
                </a:ln>
                <a:solidFill>
                  <a:schemeClr val="tx1">
                    <a:lumMod val="75000"/>
                    <a:lumOff val="25000"/>
                  </a:schemeClr>
                </a:solidFill>
                <a:effectLst/>
              </a:rPr>
              <a:t>(likely categories such as, Semi-furnished, Unfurnished</a:t>
            </a:r>
            <a:r>
              <a:rPr lang="en-US" altLang="fr-FR" sz="1400" dirty="0">
                <a:solidFill>
                  <a:schemeClr val="tx1">
                    <a:lumMod val="75000"/>
                    <a:lumOff val="25000"/>
                  </a:schemeClr>
                </a:solidFill>
              </a:rPr>
              <a:t> </a:t>
            </a:r>
            <a:r>
              <a:rPr kumimoji="0" lang="en-US" altLang="fr-FR" sz="1400" b="0" i="0" u="none" strike="noStrike" cap="none" normalizeH="0" baseline="0" dirty="0">
                <a:ln>
                  <a:noFill/>
                </a:ln>
                <a:solidFill>
                  <a:schemeClr val="tx1">
                    <a:lumMod val="75000"/>
                    <a:lumOff val="25000"/>
                  </a:schemeClr>
                </a:solidFill>
                <a:effectLst/>
              </a:rPr>
              <a:t>Furnished</a:t>
            </a:r>
            <a:r>
              <a:rPr lang="en-US" altLang="fr-FR" sz="1400" b="0" dirty="0">
                <a:solidFill>
                  <a:schemeClr val="tx1">
                    <a:lumMod val="75000"/>
                    <a:lumOff val="25000"/>
                  </a:schemeClr>
                </a:solidFill>
              </a:rPr>
              <a:t>)</a:t>
            </a:r>
            <a:endParaRPr kumimoji="0" lang="en-US" altLang="fr-FR" sz="1400" b="0" i="0" u="none" strike="noStrike" cap="none" normalizeH="0" baseline="0" dirty="0">
              <a:ln>
                <a:noFill/>
              </a:ln>
              <a:solidFill>
                <a:schemeClr val="tx1">
                  <a:lumMod val="75000"/>
                  <a:lumOff val="25000"/>
                </a:schemeClr>
              </a:solidFill>
              <a:effectLst/>
            </a:endParaRPr>
          </a:p>
        </p:txBody>
      </p:sp>
      <p:sp>
        <p:nvSpPr>
          <p:cNvPr id="3" name="Content Placeholder 2">
            <a:extLst>
              <a:ext uri="{FF2B5EF4-FFF2-40B4-BE49-F238E27FC236}">
                <a16:creationId xmlns:a16="http://schemas.microsoft.com/office/drawing/2014/main" id="{6734A3AF-1B0B-1A00-2764-1A16414D7B10}"/>
              </a:ext>
            </a:extLst>
          </p:cNvPr>
          <p:cNvSpPr txBox="1">
            <a:spLocks/>
          </p:cNvSpPr>
          <p:nvPr/>
        </p:nvSpPr>
        <p:spPr>
          <a:xfrm>
            <a:off x="6515944" y="2057400"/>
            <a:ext cx="4639736" cy="736282"/>
          </a:xfrm>
          <a:prstGeom prst="rect">
            <a:avLst/>
          </a:prstGeom>
        </p:spPr>
        <p:txBody>
          <a:bodyPr vert="horz" lIns="91440" tIns="45720" rIns="91440" bIns="45720" rtlCol="0" anchor="ct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buNone/>
            </a:pPr>
            <a:endParaRPr lang="en-US" sz="700" b="0" kern="1200" cap="all" baseline="0" dirty="0">
              <a:solidFill>
                <a:schemeClr val="tx1"/>
              </a:solidFill>
              <a:latin typeface="+mn-lt"/>
              <a:ea typeface="+mn-ea"/>
              <a:cs typeface="+mn-cs"/>
            </a:endParaRPr>
          </a:p>
        </p:txBody>
      </p:sp>
      <p:pic>
        <p:nvPicPr>
          <p:cNvPr id="6" name="Picture 5" descr="A group of colorful squares&#10;&#10;Description automatically generated with medium confidence">
            <a:extLst>
              <a:ext uri="{FF2B5EF4-FFF2-40B4-BE49-F238E27FC236}">
                <a16:creationId xmlns:a16="http://schemas.microsoft.com/office/drawing/2014/main" id="{529118F4-C153-1F4A-A026-59F928D7EBDE}"/>
              </a:ext>
            </a:extLst>
          </p:cNvPr>
          <p:cNvPicPr>
            <a:picLocks noChangeAspect="1"/>
          </p:cNvPicPr>
          <p:nvPr/>
        </p:nvPicPr>
        <p:blipFill>
          <a:blip r:embed="rId3"/>
          <a:stretch>
            <a:fillRect/>
          </a:stretch>
        </p:blipFill>
        <p:spPr>
          <a:xfrm>
            <a:off x="7064679" y="1955260"/>
            <a:ext cx="4948981" cy="4616137"/>
          </a:xfrm>
          <a:prstGeom prst="rect">
            <a:avLst/>
          </a:prstGeom>
          <a:noFill/>
        </p:spPr>
      </p:pic>
    </p:spTree>
    <p:extLst>
      <p:ext uri="{BB962C8B-B14F-4D97-AF65-F5344CB8AC3E}">
        <p14:creationId xmlns:p14="http://schemas.microsoft.com/office/powerpoint/2010/main" val="2154967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B59AB-67DC-7639-7944-0B50520DAA4A}"/>
              </a:ext>
            </a:extLst>
          </p:cNvPr>
          <p:cNvSpPr>
            <a:spLocks noGrp="1"/>
          </p:cNvSpPr>
          <p:nvPr>
            <p:ph type="title"/>
          </p:nvPr>
        </p:nvSpPr>
        <p:spPr/>
        <p:txBody>
          <a:bodyPr/>
          <a:lstStyle/>
          <a:p>
            <a:r>
              <a:rPr lang="fr-FR" b="1" i="0" dirty="0" err="1">
                <a:solidFill>
                  <a:srgbClr val="0D0D0D"/>
                </a:solidFill>
                <a:effectLst/>
                <a:highlight>
                  <a:srgbClr val="FFFFFF"/>
                </a:highlight>
              </a:rPr>
              <a:t>Feature</a:t>
            </a:r>
            <a:r>
              <a:rPr lang="fr-FR" b="1" i="0" dirty="0">
                <a:solidFill>
                  <a:srgbClr val="0D0D0D"/>
                </a:solidFill>
                <a:effectLst/>
                <a:highlight>
                  <a:srgbClr val="FFFFFF"/>
                </a:highlight>
              </a:rPr>
              <a:t> </a:t>
            </a:r>
            <a:r>
              <a:rPr lang="fr-FR" b="1" i="0" dirty="0" err="1">
                <a:solidFill>
                  <a:srgbClr val="0D0D0D"/>
                </a:solidFill>
                <a:effectLst/>
                <a:highlight>
                  <a:srgbClr val="FFFFFF"/>
                </a:highlight>
              </a:rPr>
              <a:t>Selection</a:t>
            </a:r>
            <a:r>
              <a:rPr lang="fr-FR" b="0" i="0" dirty="0">
                <a:solidFill>
                  <a:srgbClr val="0D0D0D"/>
                </a:solidFill>
                <a:effectLst/>
                <a:highlight>
                  <a:srgbClr val="FFFFFF"/>
                </a:highlight>
              </a:rPr>
              <a:t>:</a:t>
            </a:r>
            <a:endParaRPr lang="fr-FR" dirty="0"/>
          </a:p>
        </p:txBody>
      </p:sp>
      <p:sp>
        <p:nvSpPr>
          <p:cNvPr id="3" name="Content Placeholder 2">
            <a:extLst>
              <a:ext uri="{FF2B5EF4-FFF2-40B4-BE49-F238E27FC236}">
                <a16:creationId xmlns:a16="http://schemas.microsoft.com/office/drawing/2014/main" id="{0C8AB366-5382-A9ED-5FAC-B0A6F99A8F30}"/>
              </a:ext>
            </a:extLst>
          </p:cNvPr>
          <p:cNvSpPr>
            <a:spLocks noGrp="1"/>
          </p:cNvSpPr>
          <p:nvPr>
            <p:ph idx="1"/>
          </p:nvPr>
        </p:nvSpPr>
        <p:spPr/>
        <p:txBody>
          <a:bodyPr>
            <a:normAutofit/>
          </a:bodyPr>
          <a:lstStyle/>
          <a:p>
            <a:pPr>
              <a:buFont typeface="Arial" panose="020B0604020202020204" pitchFamily="34" charset="0"/>
              <a:buChar char="•"/>
            </a:pPr>
            <a:r>
              <a:rPr lang="en-US" b="1" i="0" dirty="0">
                <a:solidFill>
                  <a:srgbClr val="0D0D0D"/>
                </a:solidFill>
                <a:effectLst/>
                <a:highlight>
                  <a:srgbClr val="FFFFFF"/>
                </a:highlight>
                <a:latin typeface="Söhne"/>
              </a:rPr>
              <a:t>Filtering Numerical Data</a:t>
            </a:r>
            <a:r>
              <a:rPr lang="en-US" b="0" i="0" dirty="0">
                <a:solidFill>
                  <a:srgbClr val="0D0D0D"/>
                </a:solidFill>
                <a:effectLst/>
                <a:highlight>
                  <a:srgbClr val="FFFFFF"/>
                </a:highlight>
                <a:latin typeface="Söhne"/>
              </a:rPr>
              <a:t>: Only numerical columns are considered because correlation coefficients require continuous data.</a:t>
            </a:r>
          </a:p>
          <a:p>
            <a:pPr>
              <a:buFont typeface="Arial" panose="020B0604020202020204" pitchFamily="34" charset="0"/>
              <a:buChar char="•"/>
            </a:pPr>
            <a:r>
              <a:rPr lang="en-US" b="1" i="0" dirty="0">
                <a:solidFill>
                  <a:srgbClr val="0D0D0D"/>
                </a:solidFill>
                <a:effectLst/>
                <a:highlight>
                  <a:srgbClr val="FFFFFF"/>
                </a:highlight>
                <a:latin typeface="Söhne"/>
              </a:rPr>
              <a:t>Computing the Correlation Matrix</a:t>
            </a:r>
          </a:p>
          <a:p>
            <a:pPr>
              <a:buFont typeface="Arial" panose="020B0604020202020204" pitchFamily="34" charset="0"/>
              <a:buChar char="•"/>
            </a:pPr>
            <a:r>
              <a:rPr lang="en-US" b="1" i="0" dirty="0">
                <a:solidFill>
                  <a:srgbClr val="0D0D0D"/>
                </a:solidFill>
                <a:effectLst/>
                <a:highlight>
                  <a:srgbClr val="FFFFFF"/>
                </a:highlight>
                <a:latin typeface="Söhne"/>
              </a:rPr>
              <a:t>Selecting Features Based on Correlation with 'Price'</a:t>
            </a:r>
            <a:r>
              <a:rPr lang="en-US" b="0" i="0" dirty="0">
                <a:solidFill>
                  <a:srgbClr val="0D0D0D"/>
                </a:solidFill>
                <a:effectLst/>
                <a:highlight>
                  <a:srgbClr val="FFFFFF"/>
                </a:highlight>
                <a:latin typeface="Söhne"/>
              </a:rPr>
              <a:t>: Features that have a significant correlation (greater than 0.3 in absolute value) with the price are chosen. This threshold helps ensure that only features with a moderate to strong linear relationship with price are included, improving model relevance and efficiency.</a:t>
            </a:r>
          </a:p>
          <a:p>
            <a:br>
              <a:rPr lang="en-US" dirty="0"/>
            </a:br>
            <a:endParaRPr lang="fr-FR" dirty="0"/>
          </a:p>
        </p:txBody>
      </p:sp>
    </p:spTree>
    <p:extLst>
      <p:ext uri="{BB962C8B-B14F-4D97-AF65-F5344CB8AC3E}">
        <p14:creationId xmlns:p14="http://schemas.microsoft.com/office/powerpoint/2010/main" val="1593800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C74ABD1-03FF-EFEC-E9FD-F24E49CE96E9}"/>
              </a:ext>
            </a:extLst>
          </p:cNvPr>
          <p:cNvSpPr txBox="1">
            <a:spLocks noGrp="1"/>
          </p:cNvSpPr>
          <p:nvPr>
            <p:ph type="title"/>
          </p:nvPr>
        </p:nvSpPr>
        <p:spPr>
          <a:xfrm>
            <a:off x="1097280" y="286603"/>
            <a:ext cx="10058400" cy="1450757"/>
          </a:xfrm>
        </p:spPr>
        <p:txBody>
          <a:bodyPr anchor="b">
            <a:normAutofit/>
          </a:bodyPr>
          <a:lstStyle/>
          <a:p>
            <a:pPr>
              <a:buFont typeface="Arial" panose="020B0604020202020204" pitchFamily="34" charset="0"/>
              <a:buChar char="•"/>
            </a:pPr>
            <a:r>
              <a:rPr lang="en-US" sz="1900" b="1" i="0" dirty="0">
                <a:effectLst/>
                <a:highlight>
                  <a:srgbClr val="FFFFFF"/>
                </a:highlight>
              </a:rPr>
              <a:t>Area, bathrooms, stories, parking,</a:t>
            </a:r>
            <a:r>
              <a:rPr lang="en-US" sz="1900" b="0" i="0" dirty="0">
                <a:effectLst/>
                <a:highlight>
                  <a:srgbClr val="FFFFFF"/>
                </a:highlight>
              </a:rPr>
              <a:t> and </a:t>
            </a:r>
            <a:r>
              <a:rPr lang="en-US" sz="1900" b="1" i="0" dirty="0">
                <a:effectLst/>
                <a:highlight>
                  <a:srgbClr val="FFFFFF"/>
                </a:highlight>
              </a:rPr>
              <a:t>bedrooms</a:t>
            </a:r>
            <a:r>
              <a:rPr lang="en-US" sz="1900" b="0" i="0" dirty="0">
                <a:effectLst/>
                <a:highlight>
                  <a:srgbClr val="FFFFFF"/>
                </a:highlight>
              </a:rPr>
              <a:t> have a significant correlation with the price of a house. This suggests these features are important predictors of house price and should be included in the model.</a:t>
            </a:r>
          </a:p>
          <a:p>
            <a:pPr>
              <a:buFont typeface="Arial" panose="020B0604020202020204" pitchFamily="34" charset="0"/>
              <a:buChar char="•"/>
            </a:pPr>
            <a:r>
              <a:rPr lang="en-US" sz="1900" b="0" i="0" dirty="0">
                <a:effectLst/>
                <a:highlight>
                  <a:srgbClr val="FFFFFF"/>
                </a:highlight>
              </a:rPr>
              <a:t>Features like these, which show a strong correlation, are likely to have a greater impact on the model's prediction accuracy for house prices.</a:t>
            </a:r>
          </a:p>
        </p:txBody>
      </p:sp>
      <p:pic>
        <p:nvPicPr>
          <p:cNvPr id="8" name="Content Placeholder 4">
            <a:extLst>
              <a:ext uri="{FF2B5EF4-FFF2-40B4-BE49-F238E27FC236}">
                <a16:creationId xmlns:a16="http://schemas.microsoft.com/office/drawing/2014/main" id="{A91BA0CE-1E91-76D4-8F21-47A76E42AA94}"/>
              </a:ext>
            </a:extLst>
          </p:cNvPr>
          <p:cNvPicPr>
            <a:picLocks noGrp="1" noChangeAspect="1"/>
          </p:cNvPicPr>
          <p:nvPr>
            <p:ph idx="1"/>
          </p:nvPr>
        </p:nvPicPr>
        <p:blipFill>
          <a:blip r:embed="rId3"/>
          <a:stretch>
            <a:fillRect/>
          </a:stretch>
        </p:blipFill>
        <p:spPr>
          <a:xfrm>
            <a:off x="1097280" y="2253573"/>
            <a:ext cx="10058400" cy="3470146"/>
          </a:xfrm>
          <a:noFill/>
        </p:spPr>
      </p:pic>
    </p:spTree>
    <p:extLst>
      <p:ext uri="{BB962C8B-B14F-4D97-AF65-F5344CB8AC3E}">
        <p14:creationId xmlns:p14="http://schemas.microsoft.com/office/powerpoint/2010/main" val="477370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3500C-5474-E4FB-A5E0-F02982F0AA4A}"/>
              </a:ext>
            </a:extLst>
          </p:cNvPr>
          <p:cNvSpPr>
            <a:spLocks noGrp="1"/>
          </p:cNvSpPr>
          <p:nvPr>
            <p:ph type="title"/>
          </p:nvPr>
        </p:nvSpPr>
        <p:spPr>
          <a:xfrm>
            <a:off x="643466" y="786383"/>
            <a:ext cx="3517567" cy="2093975"/>
          </a:xfrm>
        </p:spPr>
        <p:txBody>
          <a:bodyPr anchor="b">
            <a:normAutofit/>
          </a:bodyPr>
          <a:lstStyle/>
          <a:p>
            <a:r>
              <a:rPr lang="fr-FR" dirty="0" err="1"/>
              <a:t>Visulization</a:t>
            </a:r>
            <a:endParaRPr lang="fr-FR" dirty="0"/>
          </a:p>
        </p:txBody>
      </p:sp>
      <p:pic>
        <p:nvPicPr>
          <p:cNvPr id="7" name="Picture 6">
            <a:extLst>
              <a:ext uri="{FF2B5EF4-FFF2-40B4-BE49-F238E27FC236}">
                <a16:creationId xmlns:a16="http://schemas.microsoft.com/office/drawing/2014/main" id="{903337C5-9755-EA29-AC23-A52DAFA6DCC6}"/>
              </a:ext>
            </a:extLst>
          </p:cNvPr>
          <p:cNvPicPr>
            <a:picLocks noChangeAspect="1"/>
          </p:cNvPicPr>
          <p:nvPr/>
        </p:nvPicPr>
        <p:blipFill>
          <a:blip r:embed="rId3"/>
          <a:stretch>
            <a:fillRect/>
          </a:stretch>
        </p:blipFill>
        <p:spPr>
          <a:xfrm>
            <a:off x="5458984" y="1318564"/>
            <a:ext cx="5928344" cy="4283227"/>
          </a:xfrm>
          <a:prstGeom prst="rect">
            <a:avLst/>
          </a:prstGeom>
          <a:noFill/>
        </p:spPr>
      </p:pic>
      <p:sp>
        <p:nvSpPr>
          <p:cNvPr id="3" name="Content Placeholder 2">
            <a:extLst>
              <a:ext uri="{FF2B5EF4-FFF2-40B4-BE49-F238E27FC236}">
                <a16:creationId xmlns:a16="http://schemas.microsoft.com/office/drawing/2014/main" id="{58CDB342-5649-F674-04F1-5B6E6646ADE3}"/>
              </a:ext>
            </a:extLst>
          </p:cNvPr>
          <p:cNvSpPr>
            <a:spLocks noGrp="1"/>
          </p:cNvSpPr>
          <p:nvPr>
            <p:ph type="body" sz="half" idx="2"/>
          </p:nvPr>
        </p:nvSpPr>
        <p:spPr>
          <a:xfrm>
            <a:off x="643465" y="3043050"/>
            <a:ext cx="3517567" cy="3064505"/>
          </a:xfrm>
        </p:spPr>
        <p:txBody>
          <a:bodyPr>
            <a:normAutofit/>
          </a:bodyPr>
          <a:lstStyle/>
          <a:p>
            <a:r>
              <a:rPr lang="fr-FR" i="0" dirty="0" err="1">
                <a:solidFill>
                  <a:srgbClr val="FF0000"/>
                </a:solidFill>
                <a:effectLst/>
                <a:highlight>
                  <a:srgbClr val="FFFFFF"/>
                </a:highlight>
              </a:rPr>
              <a:t>Correlation</a:t>
            </a:r>
            <a:r>
              <a:rPr lang="fr-FR" i="0" dirty="0">
                <a:solidFill>
                  <a:srgbClr val="FF0000"/>
                </a:solidFill>
                <a:effectLst/>
                <a:highlight>
                  <a:srgbClr val="FFFFFF"/>
                </a:highlight>
              </a:rPr>
              <a:t> Matrix</a:t>
            </a:r>
            <a:endParaRPr lang="fr-FR" dirty="0">
              <a:solidFill>
                <a:srgbClr val="FF0000"/>
              </a:solidFill>
            </a:endParaRPr>
          </a:p>
          <a:p>
            <a:endParaRPr lang="fr-FR" dirty="0"/>
          </a:p>
        </p:txBody>
      </p:sp>
    </p:spTree>
    <p:extLst>
      <p:ext uri="{BB962C8B-B14F-4D97-AF65-F5344CB8AC3E}">
        <p14:creationId xmlns:p14="http://schemas.microsoft.com/office/powerpoint/2010/main" val="1942762921"/>
      </p:ext>
    </p:extLst>
  </p:cSld>
  <p:clrMapOvr>
    <a:masterClrMapping/>
  </p:clrMapOvr>
</p:sld>
</file>

<file path=ppt/theme/theme1.xml><?xml version="1.0" encoding="utf-8"?>
<a:theme xmlns:a="http://schemas.openxmlformats.org/drawingml/2006/main" name="Personnalisé">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5928_TF22712842.potx" id="{F5B7AB07-F859-4656-A1C1-DAFCFA0ACA4B}" vid="{A6E2497D-935A-4CFD-B9FD-6DCB15FA68B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{9C48AAEF-5B94-4CE4-8BDE-DFAF80300E84}tf22712842_win32</Template>
  <TotalTime>1999</TotalTime>
  <Words>4115</Words>
  <Application>Microsoft Office PowerPoint</Application>
  <PresentationFormat>Widescreen</PresentationFormat>
  <Paragraphs>224</Paragraphs>
  <Slides>16</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Aptos</vt:lpstr>
      <vt:lpstr>Arial</vt:lpstr>
      <vt:lpstr>Bookman Old Style</vt:lpstr>
      <vt:lpstr>Calibri</vt:lpstr>
      <vt:lpstr>Franklin Gothic Book</vt:lpstr>
      <vt:lpstr>Inter</vt:lpstr>
      <vt:lpstr>Söhne</vt:lpstr>
      <vt:lpstr>Times New Roman</vt:lpstr>
      <vt:lpstr>Personnalisé</vt:lpstr>
      <vt:lpstr>House Price Prediction </vt:lpstr>
      <vt:lpstr>Content </vt:lpstr>
      <vt:lpstr>Introduction </vt:lpstr>
      <vt:lpstr>Data Exploration</vt:lpstr>
      <vt:lpstr>PowerPoint Presentation</vt:lpstr>
      <vt:lpstr>Categorical variables</vt:lpstr>
      <vt:lpstr>Feature Selection:</vt:lpstr>
      <vt:lpstr>Area, bathrooms, stories, parking, and bedrooms have a significant correlation with the price of a house. This suggests these features are important predictors of house price and should be included in the model. Features like these, which show a strong correlation, are likely to have a greater impact on the model's prediction accuracy for house prices.</vt:lpstr>
      <vt:lpstr>Visulization</vt:lpstr>
      <vt:lpstr>Models: linear regression</vt:lpstr>
      <vt:lpstr>PowerPoint Presentation</vt:lpstr>
      <vt:lpstr>Results</vt:lpstr>
      <vt:lpstr>Random Forest Regressor</vt:lpstr>
      <vt:lpstr>Results:</vt:lpstr>
      <vt:lpstr>Model Improvement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 </dc:title>
  <dc:creator>Asmaa Dalil &lt; 75675 &gt;</dc:creator>
  <cp:lastModifiedBy>Asmaa Dalil &lt; 75675 &gt;</cp:lastModifiedBy>
  <cp:revision>20</cp:revision>
  <dcterms:created xsi:type="dcterms:W3CDTF">2024-05-02T23:05:47Z</dcterms:created>
  <dcterms:modified xsi:type="dcterms:W3CDTF">2024-05-08T08:27:30Z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