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24"/>
  </p:notesMasterIdLst>
  <p:handoutMasterIdLst>
    <p:handoutMasterId r:id="rId25"/>
  </p:handoutMasterIdLst>
  <p:sldIdLst>
    <p:sldId id="1862" r:id="rId6"/>
    <p:sldId id="1860" r:id="rId7"/>
    <p:sldId id="1825" r:id="rId8"/>
    <p:sldId id="1866" r:id="rId9"/>
    <p:sldId id="1867" r:id="rId10"/>
    <p:sldId id="1826" r:id="rId11"/>
    <p:sldId id="1864" r:id="rId12"/>
    <p:sldId id="1879" r:id="rId13"/>
    <p:sldId id="1868" r:id="rId14"/>
    <p:sldId id="1872" r:id="rId15"/>
    <p:sldId id="1873" r:id="rId16"/>
    <p:sldId id="1874" r:id="rId17"/>
    <p:sldId id="1875" r:id="rId18"/>
    <p:sldId id="1876" r:id="rId19"/>
    <p:sldId id="1877" r:id="rId20"/>
    <p:sldId id="1878" r:id="rId21"/>
    <p:sldId id="1871" r:id="rId22"/>
    <p:sldId id="1532" r:id="rId2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Light Template" id="{A073DAE3-B461-442F-A3D3-6642BD875E45}">
          <p14:sldIdLst/>
        </p14:section>
        <p14:section name="Dark template" id="{888AB95E-1B7E-4E95-8F39-C5D0E8372BC2}">
          <p14:sldIdLst>
            <p14:sldId id="1862"/>
            <p14:sldId id="1860"/>
            <p14:sldId id="1825"/>
            <p14:sldId id="1866"/>
            <p14:sldId id="1867"/>
            <p14:sldId id="1826"/>
            <p14:sldId id="1864"/>
            <p14:sldId id="1879"/>
            <p14:sldId id="1868"/>
            <p14:sldId id="1872"/>
            <p14:sldId id="1873"/>
            <p14:sldId id="1874"/>
            <p14:sldId id="1875"/>
            <p14:sldId id="1876"/>
            <p14:sldId id="1877"/>
            <p14:sldId id="1878"/>
            <p14:sldId id="1871"/>
            <p14:sldId id="1532"/>
          </p14:sldIdLst>
        </p14:section>
      </p14:sectionLst>
    </p:ex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 xmlns:p15="http://schemas.microsoft.com/office/powerpoint/2012/main" userId="S-1-5-21-2127521184-1604012920-1887927527-2598260" providerId="AD"/>
      </p:ext>
    </p:extLst>
  </p:cmAuthor>
  <p:cmAuthor id="3" name="Mary Feil-Jacobs" initials="MF" lastIdx="28" clrIdx="3">
    <p:extLst>
      <p:ext uri="{19B8F6BF-5375-455C-9EA6-DF929625EA0E}">
        <p15:presenceInfo xmlns=""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2F2F2F"/>
    <a:srgbClr val="F2F2F2"/>
    <a:srgbClr val="D2D2D2"/>
    <a:srgbClr val="5C2D91"/>
    <a:srgbClr val="00BCF2"/>
    <a:srgbClr val="0078D4"/>
    <a:srgbClr val="037BDA"/>
    <a:srgbClr val="1A1A1A"/>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8566" autoAdjust="0"/>
  </p:normalViewPr>
  <p:slideViewPr>
    <p:cSldViewPr snapToGrid="0">
      <p:cViewPr>
        <p:scale>
          <a:sx n="78" d="100"/>
          <a:sy n="78" d="100"/>
        </p:scale>
        <p:origin x="-390" y="-30"/>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pPr/>
              <a:t>10/8/2022 3:51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p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pPr/>
              <a:t>10/8/2022 3:43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Light"/>
                <a:cs typeface="Segoe UI Light"/>
              </a:rPr>
              <a:t>Alright! Welcome everyone to our webinar “Introduction to Git and </a:t>
            </a:r>
            <a:r>
              <a:rPr lang="en-US" sz="850" dirty="0" err="1">
                <a:latin typeface="Segoe UI Light"/>
                <a:cs typeface="Segoe UI Light"/>
              </a:rPr>
              <a:t>Github</a:t>
            </a:r>
            <a:r>
              <a:rPr lang="en-US" sz="850" dirty="0">
                <a:latin typeface="Segoe UI Light"/>
                <a:cs typeface="Segoe UI Light"/>
              </a:rPr>
              <a:t>”. Let me first introduce myself. I am Jyoti </a:t>
            </a:r>
            <a:r>
              <a:rPr lang="en-US" sz="850" dirty="0" err="1">
                <a:latin typeface="Segoe UI Light"/>
                <a:cs typeface="Segoe UI Light"/>
              </a:rPr>
              <a:t>Balodhi</a:t>
            </a:r>
            <a:r>
              <a:rPr lang="en-US" sz="850" dirty="0">
                <a:latin typeface="Segoe UI Light"/>
                <a:cs typeface="Segoe UI Light"/>
              </a:rPr>
              <a:t>, a 3rd year Computer Science student studying in the University of Delhi and I’m an Alpha Microsoft Student Ambassador.</a:t>
            </a:r>
          </a:p>
          <a:p>
            <a:endParaRPr lang="en-US" dirty="0"/>
          </a:p>
          <a:p>
            <a:r>
              <a:rPr lang="en-US" sz="850" dirty="0">
                <a:latin typeface="Segoe UI Light"/>
                <a:cs typeface="Segoe UI Light"/>
              </a:rPr>
              <a:t>* Bhargav's introduction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pPr/>
              <a:t>10/8/2022 3:43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98963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So first of all, the agenda for today’s webinar is as follows: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pPr/>
              <a:t>10/8/2022 3:43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368473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so first of all, why do we need Version Control? So, the entire tech industry revolves around code. So where do we store the code? Take for example… Facebook. Facebook’s entire code cannot be stored on one computer, right? If some damage is done to this computer the platform’s code is lost. Now you might suggest to take a backup of this code by zipping it and storing it on Google Drive. But what if you want to edit that code sometime later? You’ll again have to download all that code, unzip it make the edits and then again zip it and store it on drive. This isn’t convenient for anyone, right? Specially when you’re working in a team of hundreds and thousands of people, this isn’t convenient at all. So, this is where Version Control comes in.</a:t>
            </a:r>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pPr/>
              <a:t>10/8/2022 3:43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673523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Centralized: Subversion and CVS</a:t>
            </a:r>
          </a:p>
          <a:p>
            <a:endParaRPr lang="en-US" dirty="0"/>
          </a:p>
          <a:p>
            <a:r>
              <a:rPr lang="en-US" dirty="0"/>
              <a:t>Distributed: Git, Mercurial</a:t>
            </a:r>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pPr/>
              <a:t>10/8/2022 3:43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715631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pPr/>
              <a:t>10/8/2022 3:43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495717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Sans-Serif"/>
              <a:buChar char="•"/>
            </a:pPr>
            <a:r>
              <a:rPr lang="en-US" sz="900" dirty="0">
                <a:latin typeface="Segoe UI Semilight"/>
                <a:cs typeface="Segoe UI Semilight"/>
              </a:rPr>
              <a:t>git help</a:t>
            </a:r>
          </a:p>
          <a:p>
            <a:pPr marL="342900" indent="-342900">
              <a:buFont typeface="Arial,Sans-Serif"/>
              <a:buChar char="•"/>
            </a:pPr>
            <a:r>
              <a:rPr lang="en-US" sz="900" dirty="0">
                <a:latin typeface="Segoe UI Semilight"/>
                <a:cs typeface="Segoe UI Semilight"/>
              </a:rPr>
              <a:t>git status</a:t>
            </a:r>
          </a:p>
          <a:p>
            <a:pPr marL="342900" indent="-342900">
              <a:buFont typeface="Arial,Sans-Serif"/>
              <a:buChar char="•"/>
            </a:pPr>
            <a:r>
              <a:rPr lang="en-US" sz="900" dirty="0">
                <a:latin typeface="Segoe UI Semilight"/>
                <a:cs typeface="Segoe UI Semilight"/>
              </a:rPr>
              <a:t>git log</a:t>
            </a:r>
          </a:p>
          <a:p>
            <a:pPr marL="342900" indent="-342900">
              <a:buFont typeface="Arial,Sans-Serif"/>
              <a:buChar char="•"/>
            </a:pPr>
            <a:r>
              <a:rPr lang="en-US" sz="900" dirty="0">
                <a:latin typeface="Segoe UI Semilight"/>
                <a:cs typeface="Segoe UI Semilight"/>
              </a:rPr>
              <a:t>git </a:t>
            </a:r>
            <a:r>
              <a:rPr lang="en-US" sz="900" dirty="0" err="1">
                <a:latin typeface="Segoe UI Semilight"/>
                <a:cs typeface="Segoe UI Semilight"/>
              </a:rPr>
              <a:t>init</a:t>
            </a:r>
            <a:r>
              <a:rPr lang="en-US" sz="900" dirty="0">
                <a:latin typeface="Segoe UI Semilight"/>
                <a:cs typeface="Segoe UI Semilight"/>
              </a:rPr>
              <a:t> &lt;</a:t>
            </a:r>
            <a:r>
              <a:rPr lang="en-US" sz="900" dirty="0" err="1">
                <a:latin typeface="Segoe UI Semilight"/>
                <a:cs typeface="Segoe UI Semilight"/>
              </a:rPr>
              <a:t>projectname</a:t>
            </a:r>
            <a:r>
              <a:rPr lang="en-US" sz="900" dirty="0">
                <a:latin typeface="Segoe UI Semilight"/>
                <a:cs typeface="Segoe UI Semilight"/>
              </a:rPr>
              <a:t>&gt;</a:t>
            </a:r>
          </a:p>
          <a:p>
            <a:pPr marL="342900" indent="-342900">
              <a:buFont typeface="Arial,Sans-Serif"/>
              <a:buChar char="•"/>
            </a:pPr>
            <a:r>
              <a:rPr lang="en-US" sz="900" dirty="0">
                <a:latin typeface="Segoe UI Semilight"/>
                <a:cs typeface="Segoe UI Semilight"/>
              </a:rPr>
              <a:t>git add &lt;filename&gt;</a:t>
            </a:r>
          </a:p>
          <a:p>
            <a:pPr marL="342900" indent="-342900">
              <a:buFont typeface="Arial,Sans-Serif"/>
              <a:buChar char="•"/>
            </a:pPr>
            <a:r>
              <a:rPr lang="en-US" sz="900" dirty="0">
                <a:latin typeface="Segoe UI Semilight"/>
                <a:cs typeface="Segoe UI Semilight"/>
              </a:rPr>
              <a:t>git commit –m "message"</a:t>
            </a:r>
          </a:p>
          <a:p>
            <a:pPr marL="342900" indent="-342900">
              <a:buFont typeface="Arial,Sans-Serif"/>
              <a:buChar char="•"/>
            </a:pPr>
            <a:r>
              <a:rPr lang="en-US" sz="900" dirty="0">
                <a:latin typeface="Segoe UI Semilight"/>
                <a:cs typeface="Segoe UI Semilight"/>
              </a:rPr>
              <a:t>git checkout &lt;filename&gt;</a:t>
            </a:r>
          </a:p>
          <a:p>
            <a:pPr marL="342900" indent="-342900">
              <a:buFont typeface="Arial,Sans-Serif"/>
              <a:buChar char="•"/>
            </a:pPr>
            <a:r>
              <a:rPr lang="en-US" sz="900" dirty="0">
                <a:latin typeface="Segoe UI Semilight"/>
                <a:cs typeface="Segoe UI Semilight"/>
              </a:rPr>
              <a:t>git push </a:t>
            </a:r>
          </a:p>
          <a:p>
            <a:pPr marL="342900" indent="-342900">
              <a:buFont typeface="Arial,Sans-Serif"/>
              <a:buChar char="•"/>
            </a:pPr>
            <a:r>
              <a:rPr lang="en-US" sz="900" dirty="0">
                <a:latin typeface="Segoe UI Semilight"/>
                <a:cs typeface="Segoe UI Semilight"/>
              </a:rPr>
              <a:t>git pull</a:t>
            </a:r>
          </a:p>
          <a:p>
            <a:pPr marL="342900" indent="-342900">
              <a:buFont typeface="Arial,Sans-Serif"/>
              <a:buChar char="•"/>
            </a:pPr>
            <a:r>
              <a:rPr lang="en-US" sz="900" dirty="0">
                <a:latin typeface="Segoe UI Semilight"/>
                <a:cs typeface="Segoe UI Semilight"/>
              </a:rPr>
              <a:t>git rm –cached &lt;</a:t>
            </a:r>
            <a:r>
              <a:rPr lang="en-US" sz="900" dirty="0" err="1">
                <a:latin typeface="Segoe UI Semilight"/>
                <a:cs typeface="Segoe UI Semilight"/>
              </a:rPr>
              <a:t>file_name</a:t>
            </a:r>
            <a:r>
              <a:rPr lang="en-US" sz="900" dirty="0">
                <a:latin typeface="Segoe UI Semilight"/>
                <a:cs typeface="Segoe UI Semilight"/>
              </a:rPr>
              <a:t>&gt;</a:t>
            </a:r>
          </a:p>
          <a:p>
            <a:pPr marL="342900" indent="-342900">
              <a:buFont typeface="Arial,Sans-Serif"/>
              <a:buChar char="•"/>
            </a:pPr>
            <a:r>
              <a:rPr lang="en-US" sz="900" dirty="0">
                <a:latin typeface="Segoe UI Semilight"/>
                <a:cs typeface="Segoe UI Semilight"/>
              </a:rPr>
              <a:t>git branch &lt;</a:t>
            </a:r>
            <a:r>
              <a:rPr lang="en-US" sz="900" dirty="0" err="1">
                <a:latin typeface="Segoe UI Semilight"/>
                <a:cs typeface="Segoe UI Semilight"/>
              </a:rPr>
              <a:t>branch_name</a:t>
            </a:r>
            <a:r>
              <a:rPr lang="en-US" sz="900" dirty="0">
                <a:latin typeface="Segoe UI Semilight"/>
                <a:cs typeface="Segoe UI Semilight"/>
              </a:rPr>
              <a:t>&gt;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pPr/>
              <a:t>10/8/2022 3:43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526743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So </a:t>
            </a:r>
            <a:r>
              <a:rPr lang="en-IN" dirty="0" err="1"/>
              <a:t>Github</a:t>
            </a:r>
            <a:r>
              <a:rPr lang="en-IN" dirty="0"/>
              <a:t> is basically a platform for developers to store their code in an organized manner. It can also be used as a collaborative tool for developers to reach out to other developers and collaborate on their projects. Git allows you a tree like structure where by default everything is stored in a branch called “master” and you can create as many branches as you like. Now that we’re talking about branches, why do we need branches? It’s kind of an extra security feature so that someone doesn’t accidentally make changes to the master branch (which is the main branch). Also, if you want to contribute to someone else’s project, it is good practice to create a new branch and make your edits over there.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pPr/>
              <a:t>10/8/2022 3:43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047692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pPr/>
              <a:t>10/8/2022 3:51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18</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a:extLst>
              <a:ext uri="{FF2B5EF4-FFF2-40B4-BE49-F238E27FC236}">
                <a16:creationId xmlns=""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a:t>Event name or presentation title </a:t>
            </a:r>
          </a:p>
        </p:txBody>
      </p:sp>
      <p:sp>
        <p:nvSpPr>
          <p:cNvPr id="12" name="Text Placeholder 4">
            <a:extLst>
              <a:ext uri="{FF2B5EF4-FFF2-40B4-BE49-F238E27FC236}">
                <a16:creationId xmlns=""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a:t>Demo title</a:t>
            </a:r>
          </a:p>
        </p:txBody>
      </p:sp>
      <p:sp>
        <p:nvSpPr>
          <p:cNvPr id="9" name="Text Placeholder 4">
            <a:extLst>
              <a:ext uri="{FF2B5EF4-FFF2-40B4-BE49-F238E27FC236}">
                <a16:creationId xmlns=""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a:t>Speaker name</a:t>
            </a:r>
          </a:p>
        </p:txBody>
      </p:sp>
      <p:pic>
        <p:nvPicPr>
          <p:cNvPr id="12" name="Picture 11">
            <a:extLst>
              <a:ext uri="{FF2B5EF4-FFF2-40B4-BE49-F238E27FC236}">
                <a16:creationId xmlns=""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a:t>Demo title</a:t>
            </a:r>
          </a:p>
        </p:txBody>
      </p:sp>
      <p:sp>
        <p:nvSpPr>
          <p:cNvPr id="8" name="Text Placeholder 4">
            <a:extLst>
              <a:ext uri="{FF2B5EF4-FFF2-40B4-BE49-F238E27FC236}">
                <a16:creationId xmlns=""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a:t>Speaker name</a:t>
            </a:r>
          </a:p>
        </p:txBody>
      </p:sp>
      <p:pic>
        <p:nvPicPr>
          <p:cNvPr id="6" name="Picture 5">
            <a:extLst>
              <a:ext uri="{FF2B5EF4-FFF2-40B4-BE49-F238E27FC236}">
                <a16:creationId xmlns=""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a:t>Video</a:t>
            </a:r>
          </a:p>
        </p:txBody>
      </p:sp>
      <p:pic>
        <p:nvPicPr>
          <p:cNvPr id="4" name="Picture 3">
            <a:extLst>
              <a:ext uri="{FF2B5EF4-FFF2-40B4-BE49-F238E27FC236}">
                <a16:creationId xmlns=""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pic>
        <p:nvPicPr>
          <p:cNvPr id="5" name="Picture 4">
            <a:extLst>
              <a:ext uri="{FF2B5EF4-FFF2-40B4-BE49-F238E27FC236}">
                <a16:creationId xmlns=""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a:t>Event name or presentation title </a:t>
            </a:r>
          </a:p>
        </p:txBody>
      </p:sp>
      <p:sp>
        <p:nvSpPr>
          <p:cNvPr id="12" name="Text Placeholder 4">
            <a:extLst>
              <a:ext uri="{FF2B5EF4-FFF2-40B4-BE49-F238E27FC236}">
                <a16:creationId xmlns=""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a:t>Speaker name or subtitle text</a:t>
            </a:r>
          </a:p>
        </p:txBody>
      </p:sp>
      <p:pic>
        <p:nvPicPr>
          <p:cNvPr id="7" name="Picture 6" descr="A picture containing food, drawing, plate&#10;&#10;Description automatically generated">
            <a:extLst>
              <a:ext uri="{FF2B5EF4-FFF2-40B4-BE49-F238E27FC236}">
                <a16:creationId xmlns=""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12" name="Text Placeholder 4">
            <a:extLst>
              <a:ext uri="{FF2B5EF4-FFF2-40B4-BE49-F238E27FC236}">
                <a16:creationId xmlns=""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8" name="Picture 7">
            <a:extLst>
              <a:ext uri="{FF2B5EF4-FFF2-40B4-BE49-F238E27FC236}">
                <a16:creationId xmlns=""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7" name="Text Placeholder 4">
            <a:extLst>
              <a:ext uri="{FF2B5EF4-FFF2-40B4-BE49-F238E27FC236}">
                <a16:creationId xmlns=""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8" name="Picture 7">
            <a:extLst>
              <a:ext uri="{FF2B5EF4-FFF2-40B4-BE49-F238E27FC236}">
                <a16:creationId xmlns=""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12" name="Text Placeholder 4">
            <a:extLst>
              <a:ext uri="{FF2B5EF4-FFF2-40B4-BE49-F238E27FC236}">
                <a16:creationId xmlns=""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Picture 5">
            <a:extLst>
              <a:ext uri="{FF2B5EF4-FFF2-40B4-BE49-F238E27FC236}">
                <a16:creationId xmlns=""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a:extLst>
              <a:ext uri="{FF2B5EF4-FFF2-40B4-BE49-F238E27FC236}">
                <a16:creationId xmlns=""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pic>
        <p:nvPicPr>
          <p:cNvPr id="5" name="Picture 4">
            <a:extLst>
              <a:ext uri="{FF2B5EF4-FFF2-40B4-BE49-F238E27FC236}">
                <a16:creationId xmlns=""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a:t>Event name or presentation title </a:t>
            </a:r>
          </a:p>
        </p:txBody>
      </p:sp>
      <p:sp>
        <p:nvSpPr>
          <p:cNvPr id="12" name="Text Placeholder 4">
            <a:extLst>
              <a:ext uri="{FF2B5EF4-FFF2-40B4-BE49-F238E27FC236}">
                <a16:creationId xmlns=""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a:t>Speaker name or subtitle text</a:t>
            </a:r>
          </a:p>
        </p:txBody>
      </p:sp>
      <p:pic>
        <p:nvPicPr>
          <p:cNvPr id="7" name="Picture 6" descr="A picture containing meter&#10;&#10;Description automatically generated">
            <a:extLst>
              <a:ext uri="{FF2B5EF4-FFF2-40B4-BE49-F238E27FC236}">
                <a16:creationId xmlns=""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a:extLst>
              <a:ext uri="{FF2B5EF4-FFF2-40B4-BE49-F238E27FC236}">
                <a16:creationId xmlns=""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a:extLst>
              <a:ext uri="{FF2B5EF4-FFF2-40B4-BE49-F238E27FC236}">
                <a16:creationId xmlns=""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a:t>Event name or presentation title </a:t>
            </a:r>
          </a:p>
        </p:txBody>
      </p:sp>
      <p:sp>
        <p:nvSpPr>
          <p:cNvPr id="12" name="Text Placeholder 4">
            <a:extLst>
              <a:ext uri="{FF2B5EF4-FFF2-40B4-BE49-F238E27FC236}">
                <a16:creationId xmlns=""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a:t>Speaker name or subtitle text</a:t>
            </a:r>
          </a:p>
        </p:txBody>
      </p:sp>
      <p:pic>
        <p:nvPicPr>
          <p:cNvPr id="7" name="Picture 6" descr="A picture containing food, drawing, plate&#10;&#10;Description automatically generated">
            <a:extLst>
              <a:ext uri="{FF2B5EF4-FFF2-40B4-BE49-F238E27FC236}">
                <a16:creationId xmlns=""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7" name="Text Placeholder 4">
            <a:extLst>
              <a:ext uri="{FF2B5EF4-FFF2-40B4-BE49-F238E27FC236}">
                <a16:creationId xmlns=""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a:t>Speaker name</a:t>
            </a:r>
          </a:p>
        </p:txBody>
      </p:sp>
      <p:pic>
        <p:nvPicPr>
          <p:cNvPr id="5" name="Picture 4">
            <a:extLst>
              <a:ext uri="{FF2B5EF4-FFF2-40B4-BE49-F238E27FC236}">
                <a16:creationId xmlns=""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5" name="Picture 4">
            <a:extLst>
              <a:ext uri="{FF2B5EF4-FFF2-40B4-BE49-F238E27FC236}">
                <a16:creationId xmlns=""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a:t>Demo title</a:t>
            </a:r>
          </a:p>
        </p:txBody>
      </p:sp>
      <p:sp>
        <p:nvSpPr>
          <p:cNvPr id="8" name="Text Placeholder 4">
            <a:extLst>
              <a:ext uri="{FF2B5EF4-FFF2-40B4-BE49-F238E27FC236}">
                <a16:creationId xmlns=""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a:t>Speaker name</a:t>
            </a:r>
          </a:p>
        </p:txBody>
      </p:sp>
      <p:pic>
        <p:nvPicPr>
          <p:cNvPr id="6" name="Picture 5">
            <a:extLst>
              <a:ext uri="{FF2B5EF4-FFF2-40B4-BE49-F238E27FC236}">
                <a16:creationId xmlns=""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a:t>Video</a:t>
            </a:r>
          </a:p>
        </p:txBody>
      </p:sp>
      <p:pic>
        <p:nvPicPr>
          <p:cNvPr id="4" name="Picture 3">
            <a:extLst>
              <a:ext uri="{FF2B5EF4-FFF2-40B4-BE49-F238E27FC236}">
                <a16:creationId xmlns=""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pic>
        <p:nvPicPr>
          <p:cNvPr id="5" name="Picture 4">
            <a:extLst>
              <a:ext uri="{FF2B5EF4-FFF2-40B4-BE49-F238E27FC236}">
                <a16:creationId xmlns=""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8" name="Picture 7" descr="A close up of a logo&#10;&#10;Description automatically generated">
            <a:extLst>
              <a:ext uri="{FF2B5EF4-FFF2-40B4-BE49-F238E27FC236}">
                <a16:creationId xmlns=""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Click to add copy</a:t>
            </a:r>
          </a:p>
        </p:txBody>
      </p:sp>
      <p:pic>
        <p:nvPicPr>
          <p:cNvPr id="5" name="Picture 4" descr="A close up of a logo&#10;&#10;Description automatically generated">
            <a:extLst>
              <a:ext uri="{FF2B5EF4-FFF2-40B4-BE49-F238E27FC236}">
                <a16:creationId xmlns=""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a:extLst>
              <a:ext uri="{FF2B5EF4-FFF2-40B4-BE49-F238E27FC236}">
                <a16:creationId xmlns=""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a:extLst>
              <a:ext uri="{FF2B5EF4-FFF2-40B4-BE49-F238E27FC236}">
                <a16:creationId xmlns=""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 xmlns:a16="http://schemas.microsoft.com/office/drawing/2014/main" id="{EC85B358-AF2D-491C-A3BA-0465D8177799}"/>
              </a:ext>
              <a:ext uri="{C183D7F6-B498-43B3-948B-1728B52AA6E4}">
                <adec:decorative xmlns="" xmlns:adec="http://schemas.microsoft.com/office/drawing/2017/decorative"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 xmlns:a16="http://schemas.microsoft.com/office/drawing/2014/main" id="{AA8BCD47-4247-4ABA-A99B-DEE7D4A0B47E}"/>
              </a:ext>
              <a:ext uri="{C183D7F6-B498-43B3-948B-1728B52AA6E4}">
                <adec:decorative xmlns=""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9.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880144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1616528"/>
            <a:ext cx="11018520" cy="553998"/>
          </a:xfrm>
        </p:spPr>
        <p:txBody>
          <a:bodyPr/>
          <a:lstStyle/>
          <a:p>
            <a:r>
              <a:rPr lang="en-US" dirty="0">
                <a:cs typeface="Segoe UI"/>
              </a:rPr>
              <a:t>Hands on with GitHub</a:t>
            </a:r>
            <a:endParaRPr lang="en-US" dirty="0"/>
          </a:p>
        </p:txBody>
      </p:sp>
      <p:sp>
        <p:nvSpPr>
          <p:cNvPr id="3" name="Text Placeholder 2"/>
          <p:cNvSpPr>
            <a:spLocks noGrp="1"/>
          </p:cNvSpPr>
          <p:nvPr>
            <p:ph type="body" sz="quarter" idx="10"/>
          </p:nvPr>
        </p:nvSpPr>
        <p:spPr>
          <a:xfrm flipV="1">
            <a:off x="586390" y="9960428"/>
            <a:ext cx="11018520" cy="130629"/>
          </a:xfrm>
        </p:spPr>
        <p:txBody>
          <a:bodyPr/>
          <a:lstStyle/>
          <a:p>
            <a:endParaRPr lang="en-US" dirty="0"/>
          </a:p>
        </p:txBody>
      </p:sp>
      <p:pic>
        <p:nvPicPr>
          <p:cNvPr id="4" name="Picture 3">
            <a:extLst>
              <a:ext uri="{FF2B5EF4-FFF2-40B4-BE49-F238E27FC236}">
                <a16:creationId xmlns="" xmlns:a16="http://schemas.microsoft.com/office/drawing/2014/main" id="{480CA1D6-6706-4455-ADBA-E987122C576F}"/>
              </a:ext>
            </a:extLst>
          </p:cNvPr>
          <p:cNvPicPr>
            <a:picLocks noChangeAspect="1"/>
          </p:cNvPicPr>
          <p:nvPr/>
        </p:nvPicPr>
        <p:blipFill>
          <a:blip r:embed="rId2"/>
          <a:stretch>
            <a:fillRect/>
          </a:stretch>
        </p:blipFill>
        <p:spPr>
          <a:xfrm>
            <a:off x="6896100" y="542299"/>
            <a:ext cx="4090147" cy="3399935"/>
          </a:xfrm>
          <a:prstGeom prst="rect">
            <a:avLst/>
          </a:prstGeom>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Segoe UI"/>
              </a:rPr>
              <a:t>Open-Source Contributions</a:t>
            </a:r>
          </a:p>
        </p:txBody>
      </p:sp>
      <p:sp>
        <p:nvSpPr>
          <p:cNvPr id="3" name="Text Placeholder 2"/>
          <p:cNvSpPr>
            <a:spLocks noGrp="1"/>
          </p:cNvSpPr>
          <p:nvPr>
            <p:ph type="body" sz="quarter" idx="10"/>
          </p:nvPr>
        </p:nvSpPr>
        <p:spPr>
          <a:xfrm>
            <a:off x="586390" y="1434370"/>
            <a:ext cx="11018520" cy="3705630"/>
          </a:xfrm>
        </p:spPr>
        <p:txBody>
          <a:bodyPr vert="horz" wrap="square" lIns="0" tIns="0" rIns="0" bIns="0" rtlCol="0" anchor="t">
            <a:spAutoFit/>
          </a:bodyPr>
          <a:lstStyle/>
          <a:p>
            <a:endParaRPr lang="en-US" dirty="0"/>
          </a:p>
          <a:p>
            <a:r>
              <a:rPr lang="en-US" dirty="0">
                <a:latin typeface="Segoe UI Semilight"/>
                <a:cs typeface="Segoe UI Semilight"/>
              </a:rPr>
              <a:t>A software for which the original source code is made freely available and maybe redistributed and modified according to the requirement of user is known as Open Source softwares and the developers who are contributing to these types of projects are called </a:t>
            </a:r>
            <a:r>
              <a:rPr lang="en-US" b="1" dirty="0">
                <a:latin typeface="Segoe UI Semilight"/>
                <a:cs typeface="Segoe UI Semilight"/>
              </a:rPr>
              <a:t>Open-Source Contributors.</a:t>
            </a:r>
          </a:p>
          <a:p>
            <a:endParaRPr lang="en-US" b="1" dirty="0"/>
          </a:p>
          <a:p>
            <a:endParaRPr lang="en-US" dirty="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1107996"/>
          </a:xfrm>
        </p:spPr>
        <p:txBody>
          <a:bodyPr/>
          <a:lstStyle/>
          <a:p>
            <a:r>
              <a:rPr lang="en-US" b="1" dirty="0">
                <a:cs typeface="Segoe UI"/>
              </a:rPr>
              <a:t>Some famous </a:t>
            </a:r>
            <a:r>
              <a:rPr lang="en-US" b="1">
                <a:cs typeface="Segoe UI"/>
              </a:rPr>
              <a:t>Open-Source</a:t>
            </a:r>
            <a:r>
              <a:rPr lang="en-US" b="1" dirty="0">
                <a:cs typeface="Segoe UI"/>
              </a:rPr>
              <a:t> Projects</a:t>
            </a:r>
            <a:r>
              <a:rPr lang="en-US" b="1" dirty="0"/>
              <a:t/>
            </a:r>
            <a:br>
              <a:rPr lang="en-US" b="1" dirty="0"/>
            </a:br>
            <a:endParaRPr lang="en-US" dirty="0"/>
          </a:p>
        </p:txBody>
      </p:sp>
      <p:sp>
        <p:nvSpPr>
          <p:cNvPr id="3" name="Text Placeholder 2"/>
          <p:cNvSpPr>
            <a:spLocks noGrp="1"/>
          </p:cNvSpPr>
          <p:nvPr>
            <p:ph type="body" sz="quarter" idx="10"/>
          </p:nvPr>
        </p:nvSpPr>
        <p:spPr>
          <a:xfrm>
            <a:off x="586390" y="1434370"/>
            <a:ext cx="11018520" cy="3016210"/>
          </a:xfrm>
        </p:spPr>
        <p:txBody>
          <a:bodyPr vert="horz" wrap="square" lIns="0" tIns="0" rIns="0" bIns="0" rtlCol="0" anchor="t">
            <a:spAutoFit/>
          </a:bodyPr>
          <a:lstStyle/>
          <a:p>
            <a:pPr>
              <a:buFont typeface="Wingdings" pitchFamily="2" charset="2"/>
              <a:buChar char="Ø"/>
            </a:pPr>
            <a:r>
              <a:rPr lang="en-US" dirty="0"/>
              <a:t> Apache Cassandra</a:t>
            </a:r>
          </a:p>
          <a:p>
            <a:pPr>
              <a:buFont typeface="Wingdings" pitchFamily="2" charset="2"/>
              <a:buChar char="Ø"/>
            </a:pPr>
            <a:r>
              <a:rPr lang="en-US" dirty="0"/>
              <a:t> TensorFlow</a:t>
            </a:r>
          </a:p>
          <a:p>
            <a:pPr>
              <a:buFont typeface="Wingdings" pitchFamily="2" charset="2"/>
              <a:buChar char="Ø"/>
            </a:pPr>
            <a:r>
              <a:rPr lang="en-US" dirty="0"/>
              <a:t> Kubernetes </a:t>
            </a:r>
          </a:p>
          <a:p>
            <a:pPr>
              <a:buFont typeface="Wingdings" pitchFamily="2" charset="2"/>
              <a:buChar char="Ø"/>
            </a:pPr>
            <a:r>
              <a:rPr lang="en-US" dirty="0">
                <a:latin typeface="Segoe UI Semilight"/>
                <a:cs typeface="Segoe UI Semilight"/>
              </a:rPr>
              <a:t> Ansibl </a:t>
            </a:r>
            <a:endParaRPr lang="en-US" dirty="0"/>
          </a:p>
          <a:p>
            <a:pPr>
              <a:buFont typeface="Wingdings" pitchFamily="2" charset="2"/>
              <a:buChar char="Ø"/>
            </a:pPr>
            <a:r>
              <a:rPr lang="en-US" dirty="0"/>
              <a:t> Mozilla</a:t>
            </a:r>
          </a:p>
          <a:p>
            <a:pPr>
              <a:buFont typeface="Wingdings" pitchFamily="2" charset="2"/>
              <a:buChar char="Ø"/>
            </a:pPr>
            <a:r>
              <a:rPr lang="en-US" dirty="0">
                <a:latin typeface="Segoe UI Semilight"/>
                <a:cs typeface="Segoe UI Semilight"/>
              </a:rPr>
              <a:t> RedHat  etc. etc.</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653142"/>
            <a:ext cx="11018520" cy="767443"/>
          </a:xfrm>
        </p:spPr>
        <p:txBody>
          <a:bodyPr/>
          <a:lstStyle/>
          <a:p>
            <a:r>
              <a:rPr lang="en-US" dirty="0"/>
              <a:t>Why contribute ??</a:t>
            </a:r>
          </a:p>
        </p:txBody>
      </p:sp>
      <p:sp>
        <p:nvSpPr>
          <p:cNvPr id="3" name="Text Placeholder 2"/>
          <p:cNvSpPr>
            <a:spLocks noGrp="1"/>
          </p:cNvSpPr>
          <p:nvPr>
            <p:ph type="body" sz="quarter" idx="10"/>
          </p:nvPr>
        </p:nvSpPr>
        <p:spPr>
          <a:xfrm>
            <a:off x="586390" y="1779815"/>
            <a:ext cx="11018520" cy="4567404"/>
          </a:xfrm>
        </p:spPr>
        <p:txBody>
          <a:bodyPr/>
          <a:lstStyle/>
          <a:p>
            <a:pPr>
              <a:buFont typeface="Arial" pitchFamily="34" charset="0"/>
              <a:buChar char="•"/>
            </a:pPr>
            <a:r>
              <a:rPr lang="en-US" dirty="0"/>
              <a:t> Improve  software  you rely on</a:t>
            </a:r>
          </a:p>
          <a:p>
            <a:endParaRPr lang="en-US" dirty="0"/>
          </a:p>
          <a:p>
            <a:pPr>
              <a:buFont typeface="Arial" pitchFamily="34" charset="0"/>
              <a:buChar char="•"/>
            </a:pPr>
            <a:r>
              <a:rPr lang="en-US" dirty="0"/>
              <a:t> Improve existing skills</a:t>
            </a:r>
          </a:p>
          <a:p>
            <a:endParaRPr lang="en-US" dirty="0"/>
          </a:p>
          <a:p>
            <a:pPr>
              <a:buFont typeface="Arial" pitchFamily="34" charset="0"/>
              <a:buChar char="•"/>
            </a:pPr>
            <a:r>
              <a:rPr lang="en-US" dirty="0"/>
              <a:t> Find mentors</a:t>
            </a:r>
          </a:p>
          <a:p>
            <a:endParaRPr lang="en-US" dirty="0"/>
          </a:p>
          <a:p>
            <a:pPr>
              <a:buFont typeface="Arial" pitchFamily="34" charset="0"/>
              <a:buChar char="•"/>
            </a:pPr>
            <a:r>
              <a:rPr lang="en-US" dirty="0"/>
              <a:t> Meet peoples who are interested in similar things</a:t>
            </a:r>
          </a:p>
          <a:p>
            <a:endParaRPr lang="en-US" dirty="0"/>
          </a:p>
          <a:p>
            <a:pPr>
              <a:buFont typeface="Arial" pitchFamily="34" charset="0"/>
              <a:buChar char="•"/>
            </a:pPr>
            <a:r>
              <a:rPr lang="en-US" dirty="0"/>
              <a:t> Learn people skills</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2024742"/>
            <a:ext cx="11018520" cy="1107996"/>
          </a:xfrm>
        </p:spPr>
        <p:txBody>
          <a:bodyPr/>
          <a:lstStyle/>
          <a:p>
            <a:r>
              <a:rPr lang="en-US" dirty="0"/>
              <a:t>Hands on with Open Source</a:t>
            </a:r>
            <a:br>
              <a:rPr lang="en-US" dirty="0"/>
            </a:br>
            <a:r>
              <a:rPr lang="en-US" dirty="0"/>
              <a:t>Contributions</a:t>
            </a:r>
          </a:p>
        </p:txBody>
      </p:sp>
      <p:sp>
        <p:nvSpPr>
          <p:cNvPr id="3" name="Text Placeholder 2"/>
          <p:cNvSpPr>
            <a:spLocks noGrp="1"/>
          </p:cNvSpPr>
          <p:nvPr>
            <p:ph type="body" sz="quarter" idx="10"/>
          </p:nvPr>
        </p:nvSpPr>
        <p:spPr>
          <a:xfrm flipV="1">
            <a:off x="586390" y="9780813"/>
            <a:ext cx="11018520" cy="179615"/>
          </a:xfrm>
        </p:spPr>
        <p:txBody>
          <a:bodyPr/>
          <a:lstStyle/>
          <a:p>
            <a:endParaRPr lang="en-US" dirty="0"/>
          </a:p>
        </p:txBody>
      </p:sp>
      <p:pic>
        <p:nvPicPr>
          <p:cNvPr id="4" name="Picture 3">
            <a:extLst>
              <a:ext uri="{FF2B5EF4-FFF2-40B4-BE49-F238E27FC236}">
                <a16:creationId xmlns="" xmlns:a16="http://schemas.microsoft.com/office/drawing/2014/main" id="{480CA1D6-6706-4455-ADBA-E987122C576F}"/>
              </a:ext>
            </a:extLst>
          </p:cNvPr>
          <p:cNvPicPr>
            <a:picLocks noChangeAspect="1"/>
          </p:cNvPicPr>
          <p:nvPr/>
        </p:nvPicPr>
        <p:blipFill>
          <a:blip r:embed="rId2"/>
          <a:stretch>
            <a:fillRect/>
          </a:stretch>
        </p:blipFill>
        <p:spPr>
          <a:xfrm>
            <a:off x="6550638" y="1048486"/>
            <a:ext cx="4090147" cy="3399935"/>
          </a:xfrm>
          <a:prstGeom prst="rect">
            <a:avLst/>
          </a:prstGeom>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Segoe UI"/>
              </a:rPr>
              <a:t>Some famous </a:t>
            </a:r>
            <a:r>
              <a:rPr lang="en-US">
                <a:cs typeface="Segoe UI"/>
              </a:rPr>
              <a:t>Open-Source</a:t>
            </a:r>
            <a:r>
              <a:rPr lang="en-US" dirty="0">
                <a:cs typeface="Segoe UI"/>
              </a:rPr>
              <a:t> programs :-</a:t>
            </a:r>
          </a:p>
        </p:txBody>
      </p:sp>
      <p:sp>
        <p:nvSpPr>
          <p:cNvPr id="3" name="Text Placeholder 2"/>
          <p:cNvSpPr>
            <a:spLocks noGrp="1"/>
          </p:cNvSpPr>
          <p:nvPr>
            <p:ph type="body" sz="quarter" idx="10"/>
          </p:nvPr>
        </p:nvSpPr>
        <p:spPr>
          <a:xfrm>
            <a:off x="586390" y="1434370"/>
            <a:ext cx="11018520" cy="5084469"/>
          </a:xfrm>
        </p:spPr>
        <p:txBody>
          <a:bodyPr vert="horz" wrap="square" lIns="0" tIns="0" rIns="0" bIns="0" rtlCol="0" anchor="t">
            <a:spAutoFit/>
          </a:bodyPr>
          <a:lstStyle/>
          <a:p>
            <a:pPr marL="514350" indent="-514350">
              <a:buFont typeface="Wingdings" pitchFamily="2" charset="2"/>
              <a:buChar char="§"/>
            </a:pPr>
            <a:r>
              <a:rPr lang="en-US" dirty="0">
                <a:latin typeface="Segoe UI Semilight"/>
                <a:cs typeface="Segoe UI Semilight"/>
              </a:rPr>
              <a:t>GSoC  ( Google Summer of Code )</a:t>
            </a:r>
          </a:p>
          <a:p>
            <a:pPr marL="514350" indent="-514350">
              <a:buFont typeface="Wingdings" pitchFamily="2" charset="2"/>
              <a:buChar char="§"/>
            </a:pPr>
            <a:r>
              <a:rPr lang="en-US" dirty="0"/>
              <a:t>MLH Fellowship</a:t>
            </a:r>
          </a:p>
          <a:p>
            <a:pPr marL="514350" indent="-514350">
              <a:buFont typeface="Wingdings" pitchFamily="2" charset="2"/>
              <a:buChar char="§"/>
            </a:pPr>
            <a:r>
              <a:rPr lang="en-US" dirty="0"/>
              <a:t>Google Season of Docs</a:t>
            </a:r>
          </a:p>
          <a:p>
            <a:pPr marL="514350" indent="-514350">
              <a:buFont typeface="Wingdings" pitchFamily="2" charset="2"/>
              <a:buChar char="§"/>
            </a:pPr>
            <a:r>
              <a:rPr lang="en-US" dirty="0">
                <a:latin typeface="Segoe UI Semilight"/>
                <a:cs typeface="Segoe UI Semilight"/>
              </a:rPr>
              <a:t>Hacktober Fest</a:t>
            </a:r>
          </a:p>
          <a:p>
            <a:pPr marL="514350" indent="-514350">
              <a:buFont typeface="Wingdings" pitchFamily="2" charset="2"/>
              <a:buChar char="§"/>
            </a:pPr>
            <a:r>
              <a:rPr lang="en-US" dirty="0">
                <a:latin typeface="Segoe UI Semilight"/>
                <a:cs typeface="Segoe UI Semilight"/>
              </a:rPr>
              <a:t>Open-Source Track Explorer</a:t>
            </a:r>
          </a:p>
          <a:p>
            <a:pPr marL="514350" indent="-514350">
              <a:buFont typeface="Wingdings" pitchFamily="2" charset="2"/>
              <a:buChar char="§"/>
            </a:pPr>
            <a:r>
              <a:rPr lang="en-US" dirty="0"/>
              <a:t>Educational Externship Track</a:t>
            </a:r>
          </a:p>
          <a:p>
            <a:pPr marL="514350" indent="-514350">
              <a:buFont typeface="Wingdings" pitchFamily="2" charset="2"/>
              <a:buChar char="§"/>
            </a:pPr>
            <a:r>
              <a:rPr lang="en-US" dirty="0">
                <a:latin typeface="Segoe UI Semilight"/>
                <a:cs typeface="Segoe UI Semilight"/>
              </a:rPr>
              <a:t>Outreachy</a:t>
            </a:r>
          </a:p>
          <a:p>
            <a:pPr marL="514350" indent="-514350">
              <a:buFont typeface="Wingdings" pitchFamily="2" charset="2"/>
              <a:buChar char="§"/>
            </a:pPr>
            <a:r>
              <a:rPr lang="en-US" dirty="0"/>
              <a:t>Season of KDE</a:t>
            </a:r>
          </a:p>
          <a:p>
            <a:pPr marL="514350" indent="-514350">
              <a:buFont typeface="Wingdings" pitchFamily="2" charset="2"/>
              <a:buChar char="§"/>
            </a:pPr>
            <a:r>
              <a:rPr lang="en-US" dirty="0"/>
              <a:t>Linux Foundation Mentorship Program</a:t>
            </a:r>
          </a:p>
          <a:p>
            <a:pPr marL="514350" indent="-514350">
              <a:buFont typeface="Wingdings" pitchFamily="2" charset="2"/>
              <a:buChar char="§"/>
            </a:pPr>
            <a:r>
              <a:rPr lang="en-US" dirty="0"/>
              <a:t>Community Bridge Mentorship Program</a:t>
            </a: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1240971"/>
            <a:ext cx="11018520" cy="1240971"/>
          </a:xfrm>
        </p:spPr>
        <p:txBody>
          <a:bodyPr/>
          <a:lstStyle/>
          <a:p>
            <a:endParaRPr lang="en-US" dirty="0"/>
          </a:p>
        </p:txBody>
      </p:sp>
      <p:sp>
        <p:nvSpPr>
          <p:cNvPr id="3" name="Text Placeholder 2"/>
          <p:cNvSpPr>
            <a:spLocks noGrp="1"/>
          </p:cNvSpPr>
          <p:nvPr>
            <p:ph type="body" sz="quarter" idx="10"/>
          </p:nvPr>
        </p:nvSpPr>
        <p:spPr>
          <a:xfrm>
            <a:off x="586390" y="653143"/>
            <a:ext cx="11018520" cy="5601533"/>
          </a:xfrm>
        </p:spPr>
        <p:txBody>
          <a:bodyPr vert="horz" wrap="square" lIns="0" tIns="0" rIns="0" bIns="0" rtlCol="0" anchor="t">
            <a:spAutoFit/>
          </a:bodyPr>
          <a:lstStyle/>
          <a:p>
            <a:pPr marL="514350" indent="-514350">
              <a:buFont typeface="Wingdings" pitchFamily="2" charset="2"/>
              <a:buChar char="§"/>
            </a:pPr>
            <a:r>
              <a:rPr lang="en-US" dirty="0"/>
              <a:t>Open Mainframe Project</a:t>
            </a:r>
          </a:p>
          <a:p>
            <a:pPr marL="514350" indent="-514350">
              <a:buFont typeface="Wingdings" pitchFamily="2" charset="2"/>
              <a:buChar char="§"/>
            </a:pPr>
            <a:r>
              <a:rPr lang="en-US" dirty="0">
                <a:latin typeface="Segoe UI Semilight"/>
                <a:cs typeface="Segoe UI Semilight"/>
              </a:rPr>
              <a:t>Foss Asia Codeheat</a:t>
            </a:r>
          </a:p>
          <a:p>
            <a:pPr marL="514350" indent="-514350">
              <a:buFont typeface="Wingdings" pitchFamily="2" charset="2"/>
              <a:buChar char="§"/>
            </a:pPr>
            <a:r>
              <a:rPr lang="en-US" dirty="0">
                <a:latin typeface="Segoe UI Semilight"/>
                <a:cs typeface="Segoe UI Semilight"/>
              </a:rPr>
              <a:t>Linux Kernel Mentorship Programme</a:t>
            </a:r>
          </a:p>
          <a:p>
            <a:pPr marL="514350" indent="-514350">
              <a:buFont typeface="Wingdings" pitchFamily="2" charset="2"/>
              <a:buChar char="§"/>
            </a:pPr>
            <a:r>
              <a:rPr lang="en-US" dirty="0">
                <a:latin typeface="Segoe UI Semilight"/>
                <a:cs typeface="Segoe UI Semilight"/>
              </a:rPr>
              <a:t>Redox Summer of Code</a:t>
            </a:r>
          </a:p>
          <a:p>
            <a:pPr marL="514350" indent="-514350">
              <a:buFont typeface="Wingdings" pitchFamily="2" charset="2"/>
              <a:buChar char="§"/>
            </a:pPr>
            <a:r>
              <a:rPr lang="en-US" dirty="0">
                <a:latin typeface="Segoe UI Semilight"/>
                <a:cs typeface="Segoe UI Semilight"/>
              </a:rPr>
              <a:t>Hyperledger Mentorship Program</a:t>
            </a:r>
          </a:p>
          <a:p>
            <a:pPr marL="514350" indent="-514350">
              <a:buFont typeface="Wingdings" pitchFamily="2" charset="2"/>
              <a:buChar char="§"/>
            </a:pPr>
            <a:r>
              <a:rPr lang="en-US" dirty="0"/>
              <a:t>Foss Asia Internship Program</a:t>
            </a:r>
          </a:p>
          <a:p>
            <a:pPr marL="514350" indent="-514350">
              <a:buFont typeface="Wingdings" pitchFamily="2" charset="2"/>
              <a:buChar char="§"/>
            </a:pPr>
            <a:r>
              <a:rPr lang="en-US" dirty="0"/>
              <a:t>Open Summer of Code for Students</a:t>
            </a:r>
          </a:p>
          <a:p>
            <a:pPr marL="514350" indent="-514350">
              <a:buFont typeface="Wingdings" pitchFamily="2" charset="2"/>
              <a:buChar char="§"/>
            </a:pPr>
            <a:r>
              <a:rPr lang="en-US" dirty="0">
                <a:latin typeface="Segoe UI Semilight"/>
                <a:cs typeface="Segoe UI Semilight"/>
              </a:rPr>
              <a:t>Alibaba Summer of Code</a:t>
            </a:r>
          </a:p>
          <a:p>
            <a:pPr marL="514350" indent="-514350">
              <a:buFont typeface="Wingdings" pitchFamily="2" charset="2"/>
              <a:buChar char="§"/>
            </a:pPr>
            <a:r>
              <a:rPr lang="en-US" dirty="0"/>
              <a:t>Free  Software Foundation Internship Program</a:t>
            </a:r>
          </a:p>
          <a:p>
            <a:pPr marL="514350" indent="-514350">
              <a:buFont typeface="Wingdings" pitchFamily="2" charset="2"/>
              <a:buChar char="§"/>
            </a:pPr>
            <a:r>
              <a:rPr lang="en-US" dirty="0"/>
              <a:t>Google Summer of Earth Engine</a:t>
            </a:r>
          </a:p>
          <a:p>
            <a:pPr marL="514350" indent="-514350">
              <a:buFont typeface="Wingdings" pitchFamily="2" charset="2"/>
              <a:buChar char="§"/>
            </a:pPr>
            <a:r>
              <a:rPr lang="en-US" dirty="0"/>
              <a:t>The Processing Foundation Fellowships</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0A06ED-4100-4421-A0A9-682C95D863F9}"/>
              </a:ext>
            </a:extLst>
          </p:cNvPr>
          <p:cNvSpPr>
            <a:spLocks noGrp="1"/>
          </p:cNvSpPr>
          <p:nvPr>
            <p:ph type="title"/>
          </p:nvPr>
        </p:nvSpPr>
        <p:spPr>
          <a:xfrm>
            <a:off x="4968836" y="2967335"/>
            <a:ext cx="2254328" cy="923330"/>
          </a:xfrm>
        </p:spPr>
        <p:txBody>
          <a:bodyPr/>
          <a:lstStyle/>
          <a:p>
            <a:pPr algn="ctr"/>
            <a:r>
              <a:rPr lang="en-US" sz="6000" dirty="0"/>
              <a:t>Q &amp; A</a:t>
            </a:r>
            <a:endParaRPr lang="en-IN" sz="6000" dirty="0"/>
          </a:p>
        </p:txBody>
      </p:sp>
    </p:spTree>
    <p:extLst>
      <p:ext uri="{BB962C8B-B14F-4D97-AF65-F5344CB8AC3E}">
        <p14:creationId xmlns:p14="http://schemas.microsoft.com/office/powerpoint/2010/main" val="29393916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1A71CD-3948-467E-8CD3-3CA98664D53E}"/>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1894907"/>
            <a:ext cx="6637867" cy="1107996"/>
          </a:xfrm>
        </p:spPr>
        <p:txBody>
          <a:bodyPr/>
          <a:lstStyle/>
          <a:p>
            <a:r>
              <a:rPr lang="en-US" dirty="0"/>
              <a:t>Introduction to Git and GitHub | Open-Source Contributions</a:t>
            </a:r>
          </a:p>
        </p:txBody>
      </p:sp>
      <p:sp>
        <p:nvSpPr>
          <p:cNvPr id="5" name="Text Placeholder 4"/>
          <p:cNvSpPr>
            <a:spLocks noGrp="1"/>
          </p:cNvSpPr>
          <p:nvPr>
            <p:ph type="body" sz="quarter" idx="12"/>
          </p:nvPr>
        </p:nvSpPr>
        <p:spPr>
          <a:xfrm>
            <a:off x="584200" y="3650818"/>
            <a:ext cx="6655646" cy="1538883"/>
          </a:xfrm>
        </p:spPr>
        <p:txBody>
          <a:bodyPr vert="horz" wrap="square" lIns="0" tIns="0" rIns="0" bIns="0" rtlCol="0" anchor="t">
            <a:spAutoFit/>
          </a:bodyPr>
          <a:lstStyle/>
          <a:p>
            <a:pPr>
              <a:lnSpc>
                <a:spcPct val="150000"/>
              </a:lnSpc>
            </a:pPr>
            <a:r>
              <a:rPr lang="en-US" dirty="0" smtClean="0">
                <a:cs typeface="Segoe UI"/>
              </a:rPr>
              <a:t>Saad Fareed </a:t>
            </a:r>
            <a:r>
              <a:rPr lang="en-US" dirty="0" smtClean="0">
                <a:cs typeface="Segoe UI"/>
              </a:rPr>
              <a:t>(Beta Ambassador)</a:t>
            </a:r>
            <a:endParaRPr lang="en-US" dirty="0"/>
          </a:p>
          <a:p>
            <a:pPr>
              <a:lnSpc>
                <a:spcPct val="150000"/>
              </a:lnSpc>
            </a:pPr>
            <a:r>
              <a:rPr lang="en-US" dirty="0" smtClean="0">
                <a:cs typeface="Segoe UI"/>
              </a:rPr>
              <a:t>Asma Butt </a:t>
            </a:r>
            <a:r>
              <a:rPr lang="en-US" dirty="0" smtClean="0">
                <a:cs typeface="Segoe UI"/>
              </a:rPr>
              <a:t>(</a:t>
            </a:r>
            <a:r>
              <a:rPr lang="en-US" dirty="0" smtClean="0">
                <a:cs typeface="Segoe UI"/>
              </a:rPr>
              <a:t>Alpha Ambassador)</a:t>
            </a:r>
            <a:endParaRPr lang="en-US" dirty="0">
              <a:cs typeface="Segoe UI"/>
            </a:endParaRPr>
          </a:p>
          <a:p>
            <a:endParaRPr lang="en-US" dirty="0">
              <a:cs typeface="Segoe UI"/>
            </a:endParaRPr>
          </a:p>
          <a:p>
            <a:r>
              <a:rPr lang="en-US" b="1" dirty="0">
                <a:cs typeface="Segoe UI"/>
              </a:rPr>
              <a:t>Microsoft Learn Student Ambassadors</a:t>
            </a:r>
          </a:p>
        </p:txBody>
      </p:sp>
    </p:spTree>
    <p:extLst>
      <p:ext uri="{BB962C8B-B14F-4D97-AF65-F5344CB8AC3E}">
        <p14:creationId xmlns:p14="http://schemas.microsoft.com/office/powerpoint/2010/main" val="2183225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204716"/>
            <a:ext cx="11018520" cy="586854"/>
          </a:xfrm>
        </p:spPr>
        <p:txBody>
          <a:bodyPr/>
          <a:lstStyle/>
          <a:p>
            <a:r>
              <a:rPr lang="en-US" dirty="0">
                <a:cs typeface="Segoe UI"/>
              </a:rPr>
              <a:t>Agenda</a:t>
            </a:r>
            <a:endParaRPr lang="en-US" dirty="0"/>
          </a:p>
        </p:txBody>
      </p:sp>
      <p:sp>
        <p:nvSpPr>
          <p:cNvPr id="6" name="Text Placeholder 5"/>
          <p:cNvSpPr>
            <a:spLocks noGrp="1"/>
          </p:cNvSpPr>
          <p:nvPr>
            <p:ph type="body" sz="quarter" idx="10"/>
          </p:nvPr>
        </p:nvSpPr>
        <p:spPr>
          <a:xfrm>
            <a:off x="613686" y="1037230"/>
            <a:ext cx="11018520" cy="4913194"/>
          </a:xfrm>
        </p:spPr>
        <p:txBody>
          <a:bodyPr vert="horz" wrap="square" lIns="0" tIns="0" rIns="0" bIns="0" rtlCol="0" anchor="t">
            <a:spAutoFit/>
          </a:bodyPr>
          <a:lstStyle/>
          <a:p>
            <a:pPr marL="457200" indent="-457200">
              <a:buFont typeface="Wingdings" pitchFamily="2" charset="2"/>
              <a:buChar char="q"/>
            </a:pPr>
            <a:r>
              <a:rPr lang="en-US" sz="2000" dirty="0">
                <a:solidFill>
                  <a:schemeClr val="tx1"/>
                </a:solidFill>
                <a:latin typeface="Segoe UI Semilight"/>
                <a:cs typeface="Segoe UI Semilight"/>
              </a:rPr>
              <a:t>Version Control Systems </a:t>
            </a:r>
          </a:p>
          <a:p>
            <a:pPr marL="457200" indent="-457200">
              <a:buFont typeface="Wingdings" pitchFamily="2" charset="2"/>
              <a:buChar char="q"/>
            </a:pPr>
            <a:endParaRPr lang="en-US" sz="2000" dirty="0">
              <a:solidFill>
                <a:schemeClr val="tx1"/>
              </a:solidFill>
              <a:latin typeface="Segoe UI Semilight"/>
              <a:cs typeface="Segoe UI Semilight"/>
            </a:endParaRPr>
          </a:p>
          <a:p>
            <a:pPr marL="457200" indent="-457200">
              <a:buFont typeface="Wingdings" pitchFamily="2" charset="2"/>
              <a:buChar char="q"/>
            </a:pPr>
            <a:r>
              <a:rPr lang="en-US" sz="2000" dirty="0">
                <a:solidFill>
                  <a:schemeClr val="tx1"/>
                </a:solidFill>
                <a:latin typeface="Segoe UI Semilight"/>
                <a:cs typeface="Segoe UI Semilight"/>
              </a:rPr>
              <a:t>Why Git?</a:t>
            </a:r>
          </a:p>
          <a:p>
            <a:pPr marL="457200" indent="-457200">
              <a:buFont typeface="Wingdings" pitchFamily="2" charset="2"/>
              <a:buChar char="q"/>
            </a:pPr>
            <a:endParaRPr lang="en-US" sz="2000" dirty="0">
              <a:solidFill>
                <a:schemeClr val="tx1"/>
              </a:solidFill>
              <a:latin typeface="Segoe UI Semilight"/>
              <a:cs typeface="Segoe UI Semilight"/>
            </a:endParaRPr>
          </a:p>
          <a:p>
            <a:pPr marL="457200" indent="-457200">
              <a:buFont typeface="Wingdings" pitchFamily="2" charset="2"/>
              <a:buChar char="q"/>
            </a:pPr>
            <a:r>
              <a:rPr lang="en-US" sz="2000" dirty="0">
                <a:solidFill>
                  <a:schemeClr val="tx1"/>
                </a:solidFill>
                <a:latin typeface="Segoe UI Semilight"/>
                <a:cs typeface="Segoe UI Semilight"/>
              </a:rPr>
              <a:t>Basics of Git</a:t>
            </a:r>
          </a:p>
          <a:p>
            <a:pPr marL="457200" indent="-457200">
              <a:buFont typeface="Wingdings" pitchFamily="2" charset="2"/>
              <a:buChar char="q"/>
            </a:pPr>
            <a:endParaRPr lang="en-US" sz="2000" dirty="0">
              <a:solidFill>
                <a:schemeClr val="tx1"/>
              </a:solidFill>
              <a:latin typeface="Segoe UI Semilight"/>
              <a:cs typeface="Segoe UI Semilight"/>
            </a:endParaRPr>
          </a:p>
          <a:p>
            <a:pPr marL="457200" indent="-457200">
              <a:buFont typeface="Wingdings" pitchFamily="2" charset="2"/>
              <a:buChar char="q"/>
            </a:pPr>
            <a:r>
              <a:rPr lang="en-US" sz="2000" dirty="0">
                <a:solidFill>
                  <a:schemeClr val="tx1"/>
                </a:solidFill>
                <a:latin typeface="Segoe UI Semilight"/>
                <a:cs typeface="Segoe UI Semilight"/>
              </a:rPr>
              <a:t>GitHub: An Overview</a:t>
            </a:r>
          </a:p>
          <a:p>
            <a:pPr marL="457200" indent="-457200">
              <a:buFont typeface="Wingdings" pitchFamily="2" charset="2"/>
              <a:buChar char="q"/>
            </a:pPr>
            <a:endParaRPr lang="en-US" sz="2000" dirty="0">
              <a:solidFill>
                <a:schemeClr val="tx1"/>
              </a:solidFill>
              <a:latin typeface="Segoe UI Semilight"/>
              <a:cs typeface="Segoe UI Semilight"/>
            </a:endParaRPr>
          </a:p>
          <a:p>
            <a:pPr marL="457200" indent="-457200">
              <a:buFont typeface="Wingdings" pitchFamily="2" charset="2"/>
              <a:buChar char="q"/>
            </a:pPr>
            <a:r>
              <a:rPr lang="en-US" sz="2000" dirty="0">
                <a:solidFill>
                  <a:schemeClr val="tx1"/>
                </a:solidFill>
                <a:latin typeface="Segoe UI Semilight"/>
                <a:cs typeface="Segoe UI Semilight"/>
              </a:rPr>
              <a:t>Collaborate and Contribute using GitHub</a:t>
            </a:r>
          </a:p>
          <a:p>
            <a:pPr marL="457200" indent="-457200">
              <a:buFont typeface="Wingdings" pitchFamily="2" charset="2"/>
              <a:buChar char="q"/>
            </a:pPr>
            <a:endParaRPr lang="en-US" sz="2000" dirty="0">
              <a:solidFill>
                <a:schemeClr val="tx1"/>
              </a:solidFill>
              <a:latin typeface="Segoe UI Semilight"/>
              <a:cs typeface="Segoe UI Semilight"/>
            </a:endParaRPr>
          </a:p>
          <a:p>
            <a:pPr marL="457200" indent="-457200">
              <a:buFont typeface="Wingdings" pitchFamily="2" charset="2"/>
              <a:buChar char="q"/>
            </a:pPr>
            <a:r>
              <a:rPr lang="en-US" sz="2000" dirty="0">
                <a:solidFill>
                  <a:schemeClr val="tx1"/>
                </a:solidFill>
                <a:latin typeface="Segoe UI Semilight"/>
                <a:cs typeface="Segoe UI Semilight"/>
              </a:rPr>
              <a:t>Open-Source Contributions</a:t>
            </a:r>
          </a:p>
          <a:p>
            <a:pPr marL="457200" indent="-457200">
              <a:buFont typeface="Wingdings" pitchFamily="2" charset="2"/>
              <a:buChar char="q"/>
            </a:pPr>
            <a:endParaRPr lang="en-US" sz="2000" dirty="0">
              <a:solidFill>
                <a:schemeClr val="tx1"/>
              </a:solidFill>
              <a:latin typeface="Segoe UI Semilight"/>
              <a:cs typeface="Segoe UI Semilight"/>
            </a:endParaRPr>
          </a:p>
          <a:p>
            <a:pPr marL="457200" indent="-457200">
              <a:buFont typeface="Wingdings" pitchFamily="2" charset="2"/>
              <a:buChar char="q"/>
            </a:pPr>
            <a:r>
              <a:rPr lang="en-US" sz="2000" dirty="0">
                <a:solidFill>
                  <a:schemeClr val="tx1"/>
                </a:solidFill>
                <a:latin typeface="Segoe UI Semilight"/>
                <a:cs typeface="Segoe UI Semilight"/>
              </a:rPr>
              <a:t>Hands on and some famous programs of OSC</a:t>
            </a:r>
          </a:p>
        </p:txBody>
      </p:sp>
    </p:spTree>
    <p:extLst>
      <p:ext uri="{BB962C8B-B14F-4D97-AF65-F5344CB8AC3E}">
        <p14:creationId xmlns:p14="http://schemas.microsoft.com/office/powerpoint/2010/main" val="132907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C7A9BA-93B7-4BEB-8997-62B19A4168D7}"/>
              </a:ext>
            </a:extLst>
          </p:cNvPr>
          <p:cNvSpPr>
            <a:spLocks noGrp="1"/>
          </p:cNvSpPr>
          <p:nvPr>
            <p:ph type="title"/>
          </p:nvPr>
        </p:nvSpPr>
        <p:spPr/>
        <p:txBody>
          <a:bodyPr/>
          <a:lstStyle/>
          <a:p>
            <a:r>
              <a:rPr lang="en-US" dirty="0">
                <a:ea typeface="+mj-lt"/>
                <a:cs typeface="+mj-lt"/>
              </a:rPr>
              <a:t>What is Version Control ?</a:t>
            </a:r>
            <a:endParaRPr lang="en-US" dirty="0"/>
          </a:p>
        </p:txBody>
      </p:sp>
      <p:sp>
        <p:nvSpPr>
          <p:cNvPr id="3" name="Text Placeholder 2">
            <a:extLst>
              <a:ext uri="{FF2B5EF4-FFF2-40B4-BE49-F238E27FC236}">
                <a16:creationId xmlns="" xmlns:a16="http://schemas.microsoft.com/office/drawing/2014/main" id="{381ECF2E-A07A-4C84-85A7-D7A732FBAED6}"/>
              </a:ext>
            </a:extLst>
          </p:cNvPr>
          <p:cNvSpPr>
            <a:spLocks noGrp="1"/>
          </p:cNvSpPr>
          <p:nvPr>
            <p:ph type="body" sz="quarter" idx="10"/>
          </p:nvPr>
        </p:nvSpPr>
        <p:spPr>
          <a:xfrm>
            <a:off x="588263" y="1340367"/>
            <a:ext cx="11018520" cy="5416868"/>
          </a:xfrm>
        </p:spPr>
        <p:txBody>
          <a:bodyPr vert="horz" wrap="square" lIns="0" tIns="0" rIns="0" bIns="0" rtlCol="0" anchor="t">
            <a:spAutoFit/>
          </a:bodyPr>
          <a:lstStyle/>
          <a:p>
            <a:r>
              <a:rPr lang="en-US" sz="2000" dirty="0">
                <a:latin typeface="Segoe UI Semilight"/>
                <a:cs typeface="Segoe UI Semilight"/>
              </a:rPr>
              <a:t>It is a  system that records changes to a file or a set of files over time so that you can recall specific versions later.</a:t>
            </a:r>
          </a:p>
          <a:p>
            <a:endParaRPr lang="en-US" sz="2000" dirty="0">
              <a:latin typeface="Segoe UI Semilight"/>
              <a:cs typeface="Segoe UI Semilight"/>
            </a:endParaRPr>
          </a:p>
          <a:p>
            <a:r>
              <a:rPr lang="en-US" sz="2000" dirty="0">
                <a:latin typeface="Segoe UI Semilight"/>
                <a:cs typeface="Segoe UI Semilight"/>
              </a:rPr>
              <a:t>It allows you to –</a:t>
            </a:r>
          </a:p>
          <a:p>
            <a:endParaRPr lang="en-US" sz="2000" dirty="0"/>
          </a:p>
          <a:p>
            <a:pPr marL="342900" indent="-342900">
              <a:buFont typeface="Arial" panose="05000000000000000000" pitchFamily="2" charset="2"/>
              <a:buChar char="•"/>
            </a:pPr>
            <a:r>
              <a:rPr lang="en-US" sz="2000" dirty="0">
                <a:latin typeface="Segoe UI Semilight"/>
                <a:cs typeface="Segoe UI Semilight"/>
              </a:rPr>
              <a:t>Revert the selected files back to a previous state,</a:t>
            </a:r>
          </a:p>
          <a:p>
            <a:pPr marL="342900" indent="-342900">
              <a:buFont typeface="Arial" panose="05000000000000000000" pitchFamily="2" charset="2"/>
              <a:buChar char="•"/>
            </a:pPr>
            <a:endParaRPr lang="en-US" sz="2000" dirty="0"/>
          </a:p>
          <a:p>
            <a:pPr marL="342900" indent="-342900">
              <a:buFont typeface="Arial" panose="05000000000000000000" pitchFamily="2" charset="2"/>
              <a:buChar char="•"/>
            </a:pPr>
            <a:r>
              <a:rPr lang="en-US" sz="2000" dirty="0">
                <a:latin typeface="Segoe UI Semilight"/>
                <a:cs typeface="Segoe UI Semilight"/>
              </a:rPr>
              <a:t>Revert the entire project back to a previous state, </a:t>
            </a:r>
            <a:endParaRPr lang="en-US" sz="2000" dirty="0"/>
          </a:p>
          <a:p>
            <a:pPr marL="342900" indent="-342900">
              <a:buFont typeface="Arial" panose="05000000000000000000" pitchFamily="2" charset="2"/>
              <a:buChar char="•"/>
            </a:pPr>
            <a:endParaRPr lang="en-US" sz="2000" dirty="0">
              <a:latin typeface="Segoe UI Semilight"/>
              <a:cs typeface="Segoe UI Semilight"/>
            </a:endParaRPr>
          </a:p>
          <a:p>
            <a:pPr marL="342900" indent="-342900">
              <a:buFont typeface="Arial" panose="05000000000000000000" pitchFamily="2" charset="2"/>
              <a:buChar char="•"/>
            </a:pPr>
            <a:r>
              <a:rPr lang="en-US" sz="2000" dirty="0">
                <a:latin typeface="Segoe UI Semilight"/>
                <a:cs typeface="Segoe UI Semilight"/>
              </a:rPr>
              <a:t>Compare changes over time, </a:t>
            </a:r>
            <a:endParaRPr lang="en-US" sz="2000" dirty="0"/>
          </a:p>
          <a:p>
            <a:pPr marL="342900" indent="-342900">
              <a:buFont typeface="Arial" panose="05000000000000000000" pitchFamily="2" charset="2"/>
              <a:buChar char="•"/>
            </a:pPr>
            <a:endParaRPr lang="en-US" sz="2000" dirty="0">
              <a:latin typeface="Segoe UI Semilight"/>
              <a:cs typeface="Segoe UI Semilight"/>
            </a:endParaRPr>
          </a:p>
          <a:p>
            <a:pPr marL="342900" indent="-342900">
              <a:buFont typeface="Arial" panose="05000000000000000000" pitchFamily="2" charset="2"/>
              <a:buChar char="•"/>
            </a:pPr>
            <a:r>
              <a:rPr lang="en-US" sz="2000" dirty="0">
                <a:latin typeface="Segoe UI Semilight"/>
                <a:cs typeface="Segoe UI Semilight"/>
              </a:rPr>
              <a:t>See who has modified your code and when</a:t>
            </a:r>
            <a:endParaRPr lang="en-US" sz="2000" dirty="0"/>
          </a:p>
          <a:p>
            <a:pPr marL="342900" indent="-342900">
              <a:buFont typeface="Arial" panose="05000000000000000000" pitchFamily="2" charset="2"/>
              <a:buChar char="•"/>
            </a:pPr>
            <a:endParaRPr lang="en-US" sz="2000" dirty="0">
              <a:latin typeface="Segoe UI Semilight"/>
              <a:cs typeface="Segoe UI Semilight"/>
            </a:endParaRPr>
          </a:p>
          <a:p>
            <a:pPr marL="342900" indent="-342900">
              <a:buFont typeface="Arial" panose="05000000000000000000" pitchFamily="2" charset="2"/>
              <a:buChar char="•"/>
            </a:pPr>
            <a:r>
              <a:rPr lang="en-US" sz="2000" dirty="0">
                <a:latin typeface="Segoe UI Semilight"/>
                <a:cs typeface="Segoe UI Semilight"/>
              </a:rPr>
              <a:t>Who introduced an issue and when. </a:t>
            </a:r>
            <a:endParaRPr lang="en-US" sz="2000" dirty="0"/>
          </a:p>
          <a:p>
            <a:endParaRPr lang="en-US" sz="2000" dirty="0"/>
          </a:p>
        </p:txBody>
      </p:sp>
    </p:spTree>
    <p:extLst>
      <p:ext uri="{BB962C8B-B14F-4D97-AF65-F5344CB8AC3E}">
        <p14:creationId xmlns:p14="http://schemas.microsoft.com/office/powerpoint/2010/main" val="403685283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C07732-FBC5-49FD-B8B1-91CF94780454}"/>
              </a:ext>
            </a:extLst>
          </p:cNvPr>
          <p:cNvSpPr>
            <a:spLocks noGrp="1"/>
          </p:cNvSpPr>
          <p:nvPr>
            <p:ph type="title"/>
          </p:nvPr>
        </p:nvSpPr>
        <p:spPr/>
        <p:txBody>
          <a:bodyPr/>
          <a:lstStyle/>
          <a:p>
            <a:r>
              <a:rPr lang="en-US" dirty="0">
                <a:cs typeface="Segoe UI"/>
              </a:rPr>
              <a:t>Types of Version Control Systems</a:t>
            </a:r>
            <a:endParaRPr lang="en-US" dirty="0"/>
          </a:p>
        </p:txBody>
      </p:sp>
      <p:sp>
        <p:nvSpPr>
          <p:cNvPr id="3" name="Text Placeholder 2">
            <a:extLst>
              <a:ext uri="{FF2B5EF4-FFF2-40B4-BE49-F238E27FC236}">
                <a16:creationId xmlns="" xmlns:a16="http://schemas.microsoft.com/office/drawing/2014/main" id="{5080CBE0-1951-487A-94DA-0318C99D55F9}"/>
              </a:ext>
            </a:extLst>
          </p:cNvPr>
          <p:cNvSpPr>
            <a:spLocks noGrp="1"/>
          </p:cNvSpPr>
          <p:nvPr>
            <p:ph type="body" sz="quarter" idx="10"/>
          </p:nvPr>
        </p:nvSpPr>
        <p:spPr>
          <a:xfrm>
            <a:off x="1423879" y="1244328"/>
            <a:ext cx="2661011" cy="430887"/>
          </a:xfrm>
        </p:spPr>
        <p:txBody>
          <a:bodyPr vert="horz" wrap="square" lIns="0" tIns="0" rIns="0" bIns="0" rtlCol="0" anchor="t">
            <a:spAutoFit/>
          </a:bodyPr>
          <a:lstStyle/>
          <a:p>
            <a:r>
              <a:rPr lang="en-US" dirty="0">
                <a:latin typeface="Segoe UI Semilight"/>
                <a:cs typeface="Segoe UI Semilight"/>
              </a:rPr>
              <a:t>Centralized VCS</a:t>
            </a:r>
            <a:endParaRPr lang="en-US" dirty="0"/>
          </a:p>
        </p:txBody>
      </p:sp>
      <p:pic>
        <p:nvPicPr>
          <p:cNvPr id="4" name="Picture 4" descr="A screenshot of a cell phone&#10;&#10;Description automatically generated">
            <a:extLst>
              <a:ext uri="{FF2B5EF4-FFF2-40B4-BE49-F238E27FC236}">
                <a16:creationId xmlns="" xmlns:a16="http://schemas.microsoft.com/office/drawing/2014/main" id="{D413D501-2C7B-4FA2-91EF-A3102B53D65D}"/>
              </a:ext>
            </a:extLst>
          </p:cNvPr>
          <p:cNvPicPr>
            <a:picLocks noChangeAspect="1"/>
          </p:cNvPicPr>
          <p:nvPr/>
        </p:nvPicPr>
        <p:blipFill>
          <a:blip r:embed="rId3"/>
          <a:stretch>
            <a:fillRect/>
          </a:stretch>
        </p:blipFill>
        <p:spPr>
          <a:xfrm>
            <a:off x="588263" y="1903102"/>
            <a:ext cx="4472721" cy="4307569"/>
          </a:xfrm>
          <a:prstGeom prst="rect">
            <a:avLst/>
          </a:prstGeom>
        </p:spPr>
      </p:pic>
      <p:pic>
        <p:nvPicPr>
          <p:cNvPr id="5" name="Picture 5" descr="A screenshot of a cell phone&#10;&#10;Description automatically generated">
            <a:extLst>
              <a:ext uri="{FF2B5EF4-FFF2-40B4-BE49-F238E27FC236}">
                <a16:creationId xmlns="" xmlns:a16="http://schemas.microsoft.com/office/drawing/2014/main" id="{A53A7A6F-37D4-41A3-BF0C-093B9D21E827}"/>
              </a:ext>
            </a:extLst>
          </p:cNvPr>
          <p:cNvPicPr>
            <a:picLocks noChangeAspect="1"/>
          </p:cNvPicPr>
          <p:nvPr/>
        </p:nvPicPr>
        <p:blipFill>
          <a:blip r:embed="rId4"/>
          <a:stretch>
            <a:fillRect/>
          </a:stretch>
        </p:blipFill>
        <p:spPr>
          <a:xfrm>
            <a:off x="6197527" y="1897858"/>
            <a:ext cx="3819169" cy="4312813"/>
          </a:xfrm>
          <a:prstGeom prst="rect">
            <a:avLst/>
          </a:prstGeom>
        </p:spPr>
      </p:pic>
      <p:sp>
        <p:nvSpPr>
          <p:cNvPr id="6" name="TextBox 5">
            <a:extLst>
              <a:ext uri="{FF2B5EF4-FFF2-40B4-BE49-F238E27FC236}">
                <a16:creationId xmlns="" xmlns:a16="http://schemas.microsoft.com/office/drawing/2014/main" id="{084644B2-5084-40E4-B841-2706692E6B2B}"/>
              </a:ext>
            </a:extLst>
          </p:cNvPr>
          <p:cNvSpPr txBox="1"/>
          <p:nvPr/>
        </p:nvSpPr>
        <p:spPr>
          <a:xfrm>
            <a:off x="6731239" y="1247869"/>
            <a:ext cx="2751746" cy="430887"/>
          </a:xfrm>
          <a:prstGeom prst="rect">
            <a:avLst/>
          </a:prstGeom>
          <a:noFill/>
        </p:spPr>
        <p:txBody>
          <a:bodyPr wrap="square" lIns="0" tIns="0" rIns="0" bIns="0" rtlCol="0">
            <a:spAutoFit/>
          </a:bodyPr>
          <a:lstStyle/>
          <a:p>
            <a:r>
              <a:rPr lang="en-US" sz="2800" dirty="0">
                <a:latin typeface="Segoe UI Semilight" panose="020B0402040204020203" pitchFamily="34" charset="0"/>
                <a:cs typeface="Segoe UI Semilight" panose="020B0402040204020203" pitchFamily="34" charset="0"/>
              </a:rPr>
              <a:t>Distributed VCS</a:t>
            </a:r>
            <a:endParaRPr lang="en-IN" sz="2800" dirty="0" err="1">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84625860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cs typeface="Segoe UI"/>
              </a:rPr>
              <a:t>Why Git?</a:t>
            </a:r>
            <a:endParaRPr lang="en-US"/>
          </a:p>
        </p:txBody>
      </p:sp>
      <p:sp>
        <p:nvSpPr>
          <p:cNvPr id="6" name="Text Placeholder 5"/>
          <p:cNvSpPr>
            <a:spLocks noGrp="1"/>
          </p:cNvSpPr>
          <p:nvPr>
            <p:ph type="body" sz="quarter" idx="4294967295"/>
          </p:nvPr>
        </p:nvSpPr>
        <p:spPr>
          <a:xfrm>
            <a:off x="584200" y="1435497"/>
            <a:ext cx="11018520" cy="4001095"/>
          </a:xfrm>
        </p:spPr>
        <p:txBody>
          <a:bodyPr vert="horz" wrap="square" lIns="0" tIns="0" rIns="0" bIns="0" rtlCol="0" anchor="t">
            <a:spAutoFit/>
          </a:bodyPr>
          <a:lstStyle/>
          <a:p>
            <a:r>
              <a:rPr lang="en-US" sz="2000" b="1" dirty="0">
                <a:latin typeface="Segoe UI Semilight"/>
                <a:cs typeface="Segoe UI Semilight"/>
              </a:rPr>
              <a:t>Distributed Version Controlling System</a:t>
            </a:r>
          </a:p>
          <a:p>
            <a:endParaRPr lang="en-US" sz="2000" b="1" dirty="0">
              <a:latin typeface="Segoe UI Semilight"/>
              <a:cs typeface="Segoe UI Semilight"/>
            </a:endParaRPr>
          </a:p>
          <a:p>
            <a:r>
              <a:rPr lang="en-US" sz="2000" b="1" dirty="0">
                <a:latin typeface="Segoe UI Semilight"/>
                <a:cs typeface="Segoe UI Semilight"/>
              </a:rPr>
              <a:t>Ease in collaboration</a:t>
            </a:r>
          </a:p>
          <a:p>
            <a:endParaRPr lang="en-US" sz="2000" b="1" dirty="0">
              <a:latin typeface="Segoe UI Semilight"/>
              <a:cs typeface="Segoe UI Semilight"/>
            </a:endParaRPr>
          </a:p>
          <a:p>
            <a:r>
              <a:rPr lang="en-US" sz="2000" b="1" dirty="0">
                <a:latin typeface="Segoe UI Semilight"/>
                <a:cs typeface="Segoe UI Semilight"/>
              </a:rPr>
              <a:t>No more tension on loosing of old code</a:t>
            </a:r>
          </a:p>
          <a:p>
            <a:endParaRPr lang="en-US" sz="2000" b="1" dirty="0">
              <a:latin typeface="Segoe UI Semilight"/>
              <a:cs typeface="Segoe UI Semilight"/>
            </a:endParaRPr>
          </a:p>
          <a:p>
            <a:r>
              <a:rPr lang="en-US" sz="2000" b="1" dirty="0">
                <a:latin typeface="Segoe UI Semilight"/>
                <a:cs typeface="Segoe UI Semilight"/>
              </a:rPr>
              <a:t>Live code and development code kept in one place</a:t>
            </a:r>
          </a:p>
          <a:p>
            <a:endParaRPr lang="en-US" sz="2000" b="1" dirty="0">
              <a:latin typeface="Segoe UI Semilight"/>
              <a:cs typeface="Segoe UI Semilight"/>
            </a:endParaRPr>
          </a:p>
          <a:p>
            <a:r>
              <a:rPr lang="en-US" sz="2000" b="1" dirty="0">
                <a:latin typeface="Segoe UI Semilight"/>
                <a:cs typeface="Segoe UI Semilight"/>
              </a:rPr>
              <a:t>Easy to manage with large codebases</a:t>
            </a:r>
          </a:p>
          <a:p>
            <a:endParaRPr lang="en-US" sz="2000" b="1" dirty="0">
              <a:latin typeface="Segoe UI Semilight"/>
              <a:cs typeface="Segoe UI Semilight"/>
            </a:endParaRPr>
          </a:p>
          <a:p>
            <a:r>
              <a:rPr lang="en-US" sz="2000" b="1" dirty="0">
                <a:latin typeface="Segoe UI Semilight"/>
                <a:cs typeface="Segoe UI Semilight"/>
              </a:rPr>
              <a:t>Distributed Development</a:t>
            </a:r>
          </a:p>
        </p:txBody>
      </p:sp>
    </p:spTree>
    <p:extLst>
      <p:ext uri="{BB962C8B-B14F-4D97-AF65-F5344CB8AC3E}">
        <p14:creationId xmlns:p14="http://schemas.microsoft.com/office/powerpoint/2010/main" val="1369338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6BE0FA-97CE-4F9A-9C68-98D44A48D906}"/>
              </a:ext>
            </a:extLst>
          </p:cNvPr>
          <p:cNvSpPr>
            <a:spLocks noGrp="1"/>
          </p:cNvSpPr>
          <p:nvPr>
            <p:ph type="title"/>
          </p:nvPr>
        </p:nvSpPr>
        <p:spPr/>
        <p:txBody>
          <a:bodyPr/>
          <a:lstStyle/>
          <a:p>
            <a:r>
              <a:rPr lang="en-US" dirty="0">
                <a:ea typeface="+mj-lt"/>
                <a:cs typeface="+mj-lt"/>
              </a:rPr>
              <a:t>Basics of Git</a:t>
            </a:r>
            <a:endParaRPr lang="en-US" dirty="0"/>
          </a:p>
        </p:txBody>
      </p:sp>
      <p:sp>
        <p:nvSpPr>
          <p:cNvPr id="3" name="Text Placeholder 2">
            <a:extLst>
              <a:ext uri="{FF2B5EF4-FFF2-40B4-BE49-F238E27FC236}">
                <a16:creationId xmlns="" xmlns:a16="http://schemas.microsoft.com/office/drawing/2014/main" id="{13BE6946-3797-4A6E-96C7-49B78C803AEB}"/>
              </a:ext>
            </a:extLst>
          </p:cNvPr>
          <p:cNvSpPr>
            <a:spLocks noGrp="1"/>
          </p:cNvSpPr>
          <p:nvPr>
            <p:ph type="body" sz="quarter" idx="10"/>
          </p:nvPr>
        </p:nvSpPr>
        <p:spPr>
          <a:xfrm>
            <a:off x="586390" y="1434370"/>
            <a:ext cx="11018520" cy="307777"/>
          </a:xfrm>
        </p:spPr>
        <p:txBody>
          <a:bodyPr vert="horz" wrap="square" lIns="0" tIns="0" rIns="0" bIns="0" rtlCol="0" anchor="t">
            <a:spAutoFit/>
          </a:bodyPr>
          <a:lstStyle/>
          <a:p>
            <a:pPr marL="342900" indent="-342900">
              <a:buFont typeface="Arial,Sans-Serif"/>
              <a:buChar char="•"/>
            </a:pPr>
            <a:r>
              <a:rPr lang="en-US" sz="2000" dirty="0">
                <a:latin typeface="Segoe UI Semilight"/>
                <a:cs typeface="Segoe UI Semilight"/>
              </a:rPr>
              <a:t>Here are some basic git commands one should be familiar with:</a:t>
            </a:r>
          </a:p>
        </p:txBody>
      </p:sp>
      <p:sp>
        <p:nvSpPr>
          <p:cNvPr id="5" name="TextBox 4"/>
          <p:cNvSpPr txBox="1"/>
          <p:nvPr/>
        </p:nvSpPr>
        <p:spPr>
          <a:xfrm>
            <a:off x="718457" y="2383971"/>
            <a:ext cx="7527472" cy="3385542"/>
          </a:xfrm>
          <a:prstGeom prst="rect">
            <a:avLst/>
          </a:prstGeom>
          <a:noFill/>
        </p:spPr>
        <p:txBody>
          <a:bodyPr wrap="square" lIns="0" tIns="0" rIns="0" bIns="0" rtlCol="0" anchor="t">
            <a:spAutoFit/>
          </a:bodyPr>
          <a:lstStyle/>
          <a:p>
            <a:pPr marL="457200" indent="-457200">
              <a:buAutoNum type="arabicPeriod"/>
            </a:pPr>
            <a:r>
              <a:rPr lang="en-US" sz="2000" dirty="0">
                <a:gradFill>
                  <a:gsLst>
                    <a:gs pos="2917">
                      <a:schemeClr val="tx1"/>
                    </a:gs>
                    <a:gs pos="30000">
                      <a:schemeClr val="tx1"/>
                    </a:gs>
                  </a:gsLst>
                  <a:lin ang="5400000" scaled="0"/>
                </a:gradFill>
              </a:rPr>
              <a:t>git  init</a:t>
            </a:r>
          </a:p>
          <a:p>
            <a:pPr marL="457200" indent="-457200" algn="l">
              <a:buAutoNum type="arabicPeriod"/>
            </a:pPr>
            <a:endParaRPr lang="en-US" sz="2000" dirty="0">
              <a:gradFill>
                <a:gsLst>
                  <a:gs pos="2917">
                    <a:schemeClr val="tx1"/>
                  </a:gs>
                  <a:gs pos="30000">
                    <a:schemeClr val="tx1"/>
                  </a:gs>
                </a:gsLst>
                <a:lin ang="5400000" scaled="0"/>
              </a:gradFill>
            </a:endParaRPr>
          </a:p>
          <a:p>
            <a:pPr marL="457200" indent="-457200">
              <a:buAutoNum type="arabicPeriod"/>
            </a:pPr>
            <a:r>
              <a:rPr lang="en-US" sz="2000" dirty="0">
                <a:gradFill>
                  <a:gsLst>
                    <a:gs pos="2917">
                      <a:schemeClr val="tx1"/>
                    </a:gs>
                    <a:gs pos="30000">
                      <a:schemeClr val="tx1"/>
                    </a:gs>
                  </a:gsLst>
                  <a:lin ang="5400000" scaled="0"/>
                </a:gradFill>
              </a:rPr>
              <a:t>git  add  file_name</a:t>
            </a:r>
          </a:p>
          <a:p>
            <a:pPr marL="457200" indent="-457200" algn="l">
              <a:buAutoNum type="arabicPeriod"/>
            </a:pPr>
            <a:endParaRPr lang="en-US" sz="2000" dirty="0">
              <a:gradFill>
                <a:gsLst>
                  <a:gs pos="2917">
                    <a:schemeClr val="tx1"/>
                  </a:gs>
                  <a:gs pos="30000">
                    <a:schemeClr val="tx1"/>
                  </a:gs>
                </a:gsLst>
                <a:lin ang="5400000" scaled="0"/>
              </a:gradFill>
            </a:endParaRPr>
          </a:p>
          <a:p>
            <a:pPr marL="457200" indent="-457200">
              <a:buAutoNum type="arabicPeriod"/>
            </a:pPr>
            <a:r>
              <a:rPr lang="en-US" sz="2000" dirty="0">
                <a:gradFill>
                  <a:gsLst>
                    <a:gs pos="2917">
                      <a:schemeClr val="tx1"/>
                    </a:gs>
                    <a:gs pos="30000">
                      <a:schemeClr val="tx1"/>
                    </a:gs>
                  </a:gsLst>
                  <a:lin ang="5400000" scaled="0"/>
                </a:gradFill>
              </a:rPr>
              <a:t>git  status</a:t>
            </a:r>
          </a:p>
          <a:p>
            <a:pPr marL="457200" indent="-457200" algn="l">
              <a:buAutoNum type="arabicPeriod"/>
            </a:pPr>
            <a:endParaRPr lang="en-US" sz="2000" dirty="0">
              <a:gradFill>
                <a:gsLst>
                  <a:gs pos="2917">
                    <a:schemeClr val="tx1"/>
                  </a:gs>
                  <a:gs pos="30000">
                    <a:schemeClr val="tx1"/>
                  </a:gs>
                </a:gsLst>
                <a:lin ang="5400000" scaled="0"/>
              </a:gradFill>
            </a:endParaRPr>
          </a:p>
          <a:p>
            <a:pPr marL="457200" indent="-457200">
              <a:buAutoNum type="arabicPeriod"/>
            </a:pPr>
            <a:r>
              <a:rPr lang="en-US" sz="2000" dirty="0">
                <a:gradFill>
                  <a:gsLst>
                    <a:gs pos="2917">
                      <a:schemeClr val="tx1"/>
                    </a:gs>
                    <a:gs pos="30000">
                      <a:schemeClr val="tx1"/>
                    </a:gs>
                  </a:gsLst>
                  <a:lin ang="5400000" scaled="0"/>
                </a:gradFill>
              </a:rPr>
              <a:t>git  commit  -m  “Message”</a:t>
            </a:r>
          </a:p>
          <a:p>
            <a:pPr marL="457200" indent="-457200" algn="l">
              <a:buAutoNum type="arabicPeriod"/>
            </a:pPr>
            <a:endParaRPr lang="en-US" sz="2000" dirty="0">
              <a:gradFill>
                <a:gsLst>
                  <a:gs pos="2917">
                    <a:schemeClr val="tx1"/>
                  </a:gs>
                  <a:gs pos="30000">
                    <a:schemeClr val="tx1"/>
                  </a:gs>
                </a:gsLst>
                <a:lin ang="5400000" scaled="0"/>
              </a:gradFill>
            </a:endParaRPr>
          </a:p>
          <a:p>
            <a:pPr marL="457200" indent="-457200">
              <a:buAutoNum type="arabicPeriod"/>
            </a:pPr>
            <a:r>
              <a:rPr lang="en-US" sz="2000" dirty="0"/>
              <a:t>git remote add origin repo_link</a:t>
            </a:r>
          </a:p>
          <a:p>
            <a:pPr marL="457200" indent="-457200">
              <a:buAutoNum type="arabicPeriod"/>
            </a:pPr>
            <a:endParaRPr lang="en-US" sz="2000" dirty="0">
              <a:gradFill>
                <a:gsLst>
                  <a:gs pos="2917">
                    <a:schemeClr val="tx1"/>
                  </a:gs>
                  <a:gs pos="30000">
                    <a:schemeClr val="tx1"/>
                  </a:gs>
                </a:gsLst>
                <a:lin ang="5400000" scaled="0"/>
              </a:gradFill>
            </a:endParaRPr>
          </a:p>
          <a:p>
            <a:pPr marL="457200" indent="-457200">
              <a:buAutoNum type="arabicPeriod"/>
            </a:pPr>
            <a:r>
              <a:rPr lang="en-US" sz="2000" dirty="0"/>
              <a:t>git push –u origin master</a:t>
            </a:r>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45094232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1616528"/>
            <a:ext cx="11018520" cy="553998"/>
          </a:xfrm>
        </p:spPr>
        <p:txBody>
          <a:bodyPr/>
          <a:lstStyle/>
          <a:p>
            <a:r>
              <a:rPr lang="en-US" dirty="0">
                <a:cs typeface="Segoe UI"/>
              </a:rPr>
              <a:t>Hands on with Git</a:t>
            </a:r>
            <a:endParaRPr lang="en-US" dirty="0"/>
          </a:p>
        </p:txBody>
      </p:sp>
      <p:sp>
        <p:nvSpPr>
          <p:cNvPr id="3" name="Text Placeholder 2"/>
          <p:cNvSpPr>
            <a:spLocks noGrp="1"/>
          </p:cNvSpPr>
          <p:nvPr>
            <p:ph type="body" sz="quarter" idx="10"/>
          </p:nvPr>
        </p:nvSpPr>
        <p:spPr>
          <a:xfrm flipV="1">
            <a:off x="586390" y="9960428"/>
            <a:ext cx="11018520" cy="130629"/>
          </a:xfrm>
        </p:spPr>
        <p:txBody>
          <a:bodyPr/>
          <a:lstStyle/>
          <a:p>
            <a:endParaRPr lang="en-US" dirty="0"/>
          </a:p>
        </p:txBody>
      </p:sp>
      <p:pic>
        <p:nvPicPr>
          <p:cNvPr id="4" name="Picture 3">
            <a:extLst>
              <a:ext uri="{FF2B5EF4-FFF2-40B4-BE49-F238E27FC236}">
                <a16:creationId xmlns="" xmlns:a16="http://schemas.microsoft.com/office/drawing/2014/main" id="{480CA1D6-6706-4455-ADBA-E987122C576F}"/>
              </a:ext>
            </a:extLst>
          </p:cNvPr>
          <p:cNvPicPr>
            <a:picLocks noChangeAspect="1"/>
          </p:cNvPicPr>
          <p:nvPr/>
        </p:nvPicPr>
        <p:blipFill>
          <a:blip r:embed="rId2"/>
          <a:stretch>
            <a:fillRect/>
          </a:stretch>
        </p:blipFill>
        <p:spPr>
          <a:xfrm>
            <a:off x="6896100" y="542299"/>
            <a:ext cx="4090147" cy="3399935"/>
          </a:xfrm>
          <a:prstGeom prst="rect">
            <a:avLst/>
          </a:prstGeom>
        </p:spPr>
      </p:pic>
    </p:spTree>
    <p:extLst>
      <p:ext uri="{BB962C8B-B14F-4D97-AF65-F5344CB8AC3E}">
        <p14:creationId xmlns:p14="http://schemas.microsoft.com/office/powerpoint/2010/main" val="360461631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7BA912-B6A6-4EF8-9C75-2252AE3676AD}"/>
              </a:ext>
            </a:extLst>
          </p:cNvPr>
          <p:cNvSpPr>
            <a:spLocks noGrp="1"/>
          </p:cNvSpPr>
          <p:nvPr>
            <p:ph type="title"/>
          </p:nvPr>
        </p:nvSpPr>
        <p:spPr/>
        <p:txBody>
          <a:bodyPr/>
          <a:lstStyle/>
          <a:p>
            <a:r>
              <a:rPr lang="en-US">
                <a:cs typeface="Segoe UI"/>
              </a:rPr>
              <a:t>GitHub</a:t>
            </a:r>
            <a:r>
              <a:rPr lang="en-US" dirty="0">
                <a:cs typeface="Segoe UI"/>
              </a:rPr>
              <a:t>: An Overview of the Platform</a:t>
            </a:r>
            <a:endParaRPr lang="en-IN" dirty="0">
              <a:cs typeface="Segoe UI"/>
            </a:endParaRPr>
          </a:p>
        </p:txBody>
      </p:sp>
      <p:sp>
        <p:nvSpPr>
          <p:cNvPr id="3" name="Text Placeholder 2">
            <a:extLst>
              <a:ext uri="{FF2B5EF4-FFF2-40B4-BE49-F238E27FC236}">
                <a16:creationId xmlns="" xmlns:a16="http://schemas.microsoft.com/office/drawing/2014/main" id="{591AB32D-3EE5-42B5-B898-B8F6FE8C53D7}"/>
              </a:ext>
            </a:extLst>
          </p:cNvPr>
          <p:cNvSpPr>
            <a:spLocks noGrp="1"/>
          </p:cNvSpPr>
          <p:nvPr>
            <p:ph type="body" sz="quarter" idx="10"/>
          </p:nvPr>
        </p:nvSpPr>
        <p:spPr>
          <a:xfrm>
            <a:off x="586740" y="1528374"/>
            <a:ext cx="11018520" cy="2523768"/>
          </a:xfrm>
        </p:spPr>
        <p:txBody>
          <a:bodyPr vert="horz" wrap="square" lIns="0" tIns="0" rIns="0" bIns="0" rtlCol="0" anchor="t">
            <a:spAutoFit/>
          </a:bodyPr>
          <a:lstStyle/>
          <a:p>
            <a:pPr marL="457200" indent="-457200">
              <a:buFont typeface="Arial" panose="020B0604020202020204" pitchFamily="34" charset="0"/>
              <a:buChar char="•"/>
            </a:pPr>
            <a:r>
              <a:rPr lang="en-US" sz="2000" dirty="0">
                <a:latin typeface="Segoe UI Semilight"/>
                <a:cs typeface="Segoe UI Semilight"/>
              </a:rPr>
              <a:t>GitHub is one of the most popular platforms for Version Control.</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a:latin typeface="Segoe UI Semilight"/>
                <a:cs typeface="Segoe UI Semilight"/>
              </a:rPr>
              <a:t>If Git is the ingredient, GitHub is the final product.</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a:latin typeface="Segoe UI Semilight"/>
                <a:cs typeface="Segoe UI Semilight"/>
              </a:rPr>
              <a:t>Largest hub of open-source software.</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endParaRPr lang="en-IN" sz="2000" dirty="0"/>
          </a:p>
        </p:txBody>
      </p:sp>
      <p:pic>
        <p:nvPicPr>
          <p:cNvPr id="5" name="Picture 4">
            <a:extLst>
              <a:ext uri="{FF2B5EF4-FFF2-40B4-BE49-F238E27FC236}">
                <a16:creationId xmlns="" xmlns:a16="http://schemas.microsoft.com/office/drawing/2014/main" id="{480CA1D6-6706-4455-ADBA-E987122C576F}"/>
              </a:ext>
            </a:extLst>
          </p:cNvPr>
          <p:cNvPicPr>
            <a:picLocks noChangeAspect="1"/>
          </p:cNvPicPr>
          <p:nvPr/>
        </p:nvPicPr>
        <p:blipFill>
          <a:blip r:embed="rId3"/>
          <a:stretch>
            <a:fillRect/>
          </a:stretch>
        </p:blipFill>
        <p:spPr>
          <a:xfrm>
            <a:off x="6096000" y="2681342"/>
            <a:ext cx="4090147" cy="3399935"/>
          </a:xfrm>
          <a:prstGeom prst="rect">
            <a:avLst/>
          </a:prstGeom>
        </p:spPr>
      </p:pic>
      <p:sp>
        <p:nvSpPr>
          <p:cNvPr id="6" name="TextBox 5">
            <a:extLst>
              <a:ext uri="{FF2B5EF4-FFF2-40B4-BE49-F238E27FC236}">
                <a16:creationId xmlns="" xmlns:a16="http://schemas.microsoft.com/office/drawing/2014/main" id="{28C7DDAC-C972-453E-9032-5C4A485C9650}"/>
              </a:ext>
            </a:extLst>
          </p:cNvPr>
          <p:cNvSpPr txBox="1"/>
          <p:nvPr/>
        </p:nvSpPr>
        <p:spPr>
          <a:xfrm>
            <a:off x="7246834" y="6246976"/>
            <a:ext cx="2076628" cy="184666"/>
          </a:xfrm>
          <a:prstGeom prst="rect">
            <a:avLst/>
          </a:prstGeom>
          <a:noFill/>
        </p:spPr>
        <p:txBody>
          <a:bodyPr wrap="square" lIns="0" tIns="0" rIns="0" bIns="0" rtlCol="0">
            <a:spAutoFit/>
          </a:bodyPr>
          <a:lstStyle/>
          <a:p>
            <a:pPr algn="l"/>
            <a:r>
              <a:rPr lang="en-US" sz="1200" dirty="0" err="1">
                <a:gradFill>
                  <a:gsLst>
                    <a:gs pos="2917">
                      <a:schemeClr val="tx1"/>
                    </a:gs>
                    <a:gs pos="30000">
                      <a:schemeClr val="tx1"/>
                    </a:gs>
                  </a:gsLst>
                  <a:lin ang="5400000" scaled="0"/>
                </a:gradFill>
              </a:rPr>
              <a:t>Github’s</a:t>
            </a:r>
            <a:r>
              <a:rPr lang="en-US" sz="1200" dirty="0">
                <a:gradFill>
                  <a:gsLst>
                    <a:gs pos="2917">
                      <a:schemeClr val="tx1"/>
                    </a:gs>
                    <a:gs pos="30000">
                      <a:schemeClr val="tx1"/>
                    </a:gs>
                  </a:gsLst>
                  <a:lin ang="5400000" scaled="0"/>
                </a:gradFill>
              </a:rPr>
              <a:t> Logo – The </a:t>
            </a:r>
            <a:r>
              <a:rPr lang="en-US" sz="1200" dirty="0" err="1">
                <a:gradFill>
                  <a:gsLst>
                    <a:gs pos="2917">
                      <a:schemeClr val="tx1"/>
                    </a:gs>
                    <a:gs pos="30000">
                      <a:schemeClr val="tx1"/>
                    </a:gs>
                  </a:gsLst>
                  <a:lin ang="5400000" scaled="0"/>
                </a:gradFill>
              </a:rPr>
              <a:t>Octocat</a:t>
            </a:r>
            <a:endParaRPr lang="en-IN" sz="12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544871213"/>
      </p:ext>
    </p:extLst>
  </p:cSld>
  <p:clrMapOvr>
    <a:masterClrMapping/>
  </p:clrMapOvr>
  <p:transition>
    <p:fade/>
  </p:transition>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8bc6fde-72ac-489a-b0a4-ba51770a119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137F06C4865FD4A8A403F66497FF9A9" ma:contentTypeVersion="10" ma:contentTypeDescription="Create a new document." ma:contentTypeScope="" ma:versionID="737b829c9e8dd70132cb83578bbf66e1">
  <xsd:schema xmlns:xsd="http://www.w3.org/2001/XMLSchema" xmlns:xs="http://www.w3.org/2001/XMLSchema" xmlns:p="http://schemas.microsoft.com/office/2006/metadata/properties" xmlns:ns2="78bc6fde-72ac-489a-b0a4-ba51770a119a" targetNamespace="http://schemas.microsoft.com/office/2006/metadata/properties" ma:root="true" ma:fieldsID="e6f5f8c67bad8483478ff9bfe149e9fb" ns2:_="">
    <xsd:import namespace="78bc6fde-72ac-489a-b0a4-ba51770a119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bc6fde-72ac-489a-b0a4-ba51770a11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6d3b3f7c-4b71-40c9-8fff-4f7fb96ddea0"/>
    <ds:schemaRef ds:uri="78bc6fde-72ac-489a-b0a4-ba51770a119a"/>
  </ds:schemaRefs>
</ds:datastoreItem>
</file>

<file path=customXml/itemProps2.xml><?xml version="1.0" encoding="utf-8"?>
<ds:datastoreItem xmlns:ds="http://schemas.openxmlformats.org/officeDocument/2006/customXml" ds:itemID="{A76A6E30-F6E8-4796-9D81-2BC5458DCD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bc6fde-72ac-489a-b0a4-ba51770a11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WHITE TEMPLATE</Template>
  <TotalTime>867</TotalTime>
  <Words>957</Words>
  <Application>Microsoft Office PowerPoint</Application>
  <PresentationFormat>Custom</PresentationFormat>
  <Paragraphs>159</Paragraphs>
  <Slides>18</Slides>
  <Notes>8</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WHITE TEMPLATE</vt:lpstr>
      <vt:lpstr>SOFT BLACK TEMPLATE</vt:lpstr>
      <vt:lpstr>PowerPoint Presentation</vt:lpstr>
      <vt:lpstr>Introduction to Git and GitHub | Open-Source Contributions</vt:lpstr>
      <vt:lpstr>Agenda</vt:lpstr>
      <vt:lpstr>What is Version Control ?</vt:lpstr>
      <vt:lpstr>Types of Version Control Systems</vt:lpstr>
      <vt:lpstr>Why Git?</vt:lpstr>
      <vt:lpstr>Basics of Git</vt:lpstr>
      <vt:lpstr>Hands on with Git</vt:lpstr>
      <vt:lpstr>GitHub: An Overview of the Platform</vt:lpstr>
      <vt:lpstr>Hands on with GitHub</vt:lpstr>
      <vt:lpstr>Open-Source Contributions</vt:lpstr>
      <vt:lpstr>Some famous Open-Source Projects </vt:lpstr>
      <vt:lpstr>Why contribute ??</vt:lpstr>
      <vt:lpstr>Hands on with Open Source Contributions</vt:lpstr>
      <vt:lpstr>Some famous Open-Source programs :-</vt:lpstr>
      <vt:lpstr>PowerPoint Presentation</vt:lpstr>
      <vt:lpstr>Q &amp; A</vt:lpstr>
      <vt:lpstr>Thank You!</vt:lpstr>
    </vt:vector>
  </TitlesOfParts>
  <Manager>&lt;Comms manager name here&gt;</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MSP Program</dc:subject>
  <dc:creator>"Heidi Laverty" &lt;heidi@mindseyepdx.com&gt;</dc:creator>
  <cp:keywords/>
  <dc:description/>
  <cp:lastModifiedBy>IT SOLUTIONS</cp:lastModifiedBy>
  <cp:revision>119</cp:revision>
  <dcterms:created xsi:type="dcterms:W3CDTF">2019-03-28T18:40:02Z</dcterms:created>
  <dcterms:modified xsi:type="dcterms:W3CDTF">2022-10-08T12:31:15Z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0x0101003137F06C4865FD4A8A403F66497FF9A9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