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603EA0-F39A-4E48-AA3F-2B91370F508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B08407F-798C-489E-AF4F-F4F44FF8B06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Python – for data cleaning</a:t>
          </a:r>
          <a:endParaRPr lang="en-US" b="1" dirty="0"/>
        </a:p>
      </dgm:t>
    </dgm:pt>
    <dgm:pt modelId="{08EDE8F8-4B9D-4EDD-991B-243EDC143D21}" type="parTrans" cxnId="{CCFF8A7D-FF85-46E7-AD0E-B487C19EB1E5}">
      <dgm:prSet/>
      <dgm:spPr/>
      <dgm:t>
        <a:bodyPr/>
        <a:lstStyle/>
        <a:p>
          <a:endParaRPr lang="en-US"/>
        </a:p>
      </dgm:t>
    </dgm:pt>
    <dgm:pt modelId="{CB5025E9-C9DB-4A26-842E-7D6796EE50CE}" type="sibTrans" cxnId="{CCFF8A7D-FF85-46E7-AD0E-B487C19EB1E5}">
      <dgm:prSet/>
      <dgm:spPr/>
      <dgm:t>
        <a:bodyPr/>
        <a:lstStyle/>
        <a:p>
          <a:endParaRPr lang="en-US"/>
        </a:p>
      </dgm:t>
    </dgm:pt>
    <dgm:pt modelId="{0E98320B-9C3C-4539-B32A-1698FD02A6A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SQL – for EDA and analysis</a:t>
          </a:r>
          <a:endParaRPr lang="en-US" b="1" dirty="0"/>
        </a:p>
      </dgm:t>
    </dgm:pt>
    <dgm:pt modelId="{3456C368-DCAF-41A5-9AC1-21277C2CCAAF}" type="parTrans" cxnId="{E0758E18-F528-4222-B978-802F99F4E0EA}">
      <dgm:prSet/>
      <dgm:spPr/>
      <dgm:t>
        <a:bodyPr/>
        <a:lstStyle/>
        <a:p>
          <a:endParaRPr lang="en-US"/>
        </a:p>
      </dgm:t>
    </dgm:pt>
    <dgm:pt modelId="{C0FFDD11-39AB-4D2A-8E4B-ECA60837DCCE}" type="sibTrans" cxnId="{E0758E18-F528-4222-B978-802F99F4E0EA}">
      <dgm:prSet/>
      <dgm:spPr/>
      <dgm:t>
        <a:bodyPr/>
        <a:lstStyle/>
        <a:p>
          <a:endParaRPr lang="en-US"/>
        </a:p>
      </dgm:t>
    </dgm:pt>
    <dgm:pt modelId="{C89009F9-B058-4049-9CF3-3AAF09A859E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Power BI – for visualization </a:t>
          </a:r>
          <a:endParaRPr lang="en-US" b="1" dirty="0"/>
        </a:p>
      </dgm:t>
    </dgm:pt>
    <dgm:pt modelId="{2101BB6A-E3FC-4934-9757-9F16780B3082}" type="parTrans" cxnId="{F4845A20-5373-419E-9525-3DEAA174CEF5}">
      <dgm:prSet/>
      <dgm:spPr/>
      <dgm:t>
        <a:bodyPr/>
        <a:lstStyle/>
        <a:p>
          <a:endParaRPr lang="en-US"/>
        </a:p>
      </dgm:t>
    </dgm:pt>
    <dgm:pt modelId="{6A84D841-276B-42D9-8A95-32DF3D92D71E}" type="sibTrans" cxnId="{F4845A20-5373-419E-9525-3DEAA174CEF5}">
      <dgm:prSet/>
      <dgm:spPr/>
      <dgm:t>
        <a:bodyPr/>
        <a:lstStyle/>
        <a:p>
          <a:endParaRPr lang="en-US"/>
        </a:p>
      </dgm:t>
    </dgm:pt>
    <dgm:pt modelId="{662B2E56-FA53-4BE7-BA05-5A0C5C2DDFDC}" type="pres">
      <dgm:prSet presAssocID="{2C603EA0-F39A-4E48-AA3F-2B91370F5084}" presName="root" presStyleCnt="0">
        <dgm:presLayoutVars>
          <dgm:dir/>
          <dgm:resizeHandles val="exact"/>
        </dgm:presLayoutVars>
      </dgm:prSet>
      <dgm:spPr/>
    </dgm:pt>
    <dgm:pt modelId="{9916DA86-C760-4249-AF01-080CD50EB187}" type="pres">
      <dgm:prSet presAssocID="{7B08407F-798C-489E-AF4F-F4F44FF8B06E}" presName="compNode" presStyleCnt="0"/>
      <dgm:spPr/>
    </dgm:pt>
    <dgm:pt modelId="{205A1D5C-F593-4714-A5E6-EEEF159AF0D9}" type="pres">
      <dgm:prSet presAssocID="{7B08407F-798C-489E-AF4F-F4F44FF8B0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FB8169FE-5F70-4FA4-BA7D-4BB3FC1A4EF3}" type="pres">
      <dgm:prSet presAssocID="{7B08407F-798C-489E-AF4F-F4F44FF8B06E}" presName="spaceRect" presStyleCnt="0"/>
      <dgm:spPr/>
    </dgm:pt>
    <dgm:pt modelId="{CC1E4F90-4D91-4180-A3DB-77F10349D147}" type="pres">
      <dgm:prSet presAssocID="{7B08407F-798C-489E-AF4F-F4F44FF8B06E}" presName="textRect" presStyleLbl="revTx" presStyleIdx="0" presStyleCnt="3">
        <dgm:presLayoutVars>
          <dgm:chMax val="1"/>
          <dgm:chPref val="1"/>
        </dgm:presLayoutVars>
      </dgm:prSet>
      <dgm:spPr/>
    </dgm:pt>
    <dgm:pt modelId="{EBB293BB-AA08-4585-BD04-5346422D3709}" type="pres">
      <dgm:prSet presAssocID="{CB5025E9-C9DB-4A26-842E-7D6796EE50CE}" presName="sibTrans" presStyleCnt="0"/>
      <dgm:spPr/>
    </dgm:pt>
    <dgm:pt modelId="{51827FD7-9C89-40AC-AC0C-A016974BC4C8}" type="pres">
      <dgm:prSet presAssocID="{0E98320B-9C3C-4539-B32A-1698FD02A6AD}" presName="compNode" presStyleCnt="0"/>
      <dgm:spPr/>
    </dgm:pt>
    <dgm:pt modelId="{31DC7855-F9BD-45A0-AA7C-577A20BDB176}" type="pres">
      <dgm:prSet presAssocID="{0E98320B-9C3C-4539-B32A-1698FD02A6A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EFBE6F7-7C0D-43B6-A1A4-68808062D0A0}" type="pres">
      <dgm:prSet presAssocID="{0E98320B-9C3C-4539-B32A-1698FD02A6AD}" presName="spaceRect" presStyleCnt="0"/>
      <dgm:spPr/>
    </dgm:pt>
    <dgm:pt modelId="{36F7E428-5E4D-47D1-A7BA-5B37E7B718FD}" type="pres">
      <dgm:prSet presAssocID="{0E98320B-9C3C-4539-B32A-1698FD02A6AD}" presName="textRect" presStyleLbl="revTx" presStyleIdx="1" presStyleCnt="3">
        <dgm:presLayoutVars>
          <dgm:chMax val="1"/>
          <dgm:chPref val="1"/>
        </dgm:presLayoutVars>
      </dgm:prSet>
      <dgm:spPr/>
    </dgm:pt>
    <dgm:pt modelId="{7C0C3AEB-58E4-4C3D-952E-D368567013A4}" type="pres">
      <dgm:prSet presAssocID="{C0FFDD11-39AB-4D2A-8E4B-ECA60837DCCE}" presName="sibTrans" presStyleCnt="0"/>
      <dgm:spPr/>
    </dgm:pt>
    <dgm:pt modelId="{7F9529AF-751C-4034-9ED7-A5568E0DE4B2}" type="pres">
      <dgm:prSet presAssocID="{C89009F9-B058-4049-9CF3-3AAF09A859EF}" presName="compNode" presStyleCnt="0"/>
      <dgm:spPr/>
    </dgm:pt>
    <dgm:pt modelId="{34246E21-1689-49A6-9106-A3193833857F}" type="pres">
      <dgm:prSet presAssocID="{C89009F9-B058-4049-9CF3-3AAF09A859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DD59692-7B0A-4A96-9A82-437087F38FA9}" type="pres">
      <dgm:prSet presAssocID="{C89009F9-B058-4049-9CF3-3AAF09A859EF}" presName="spaceRect" presStyleCnt="0"/>
      <dgm:spPr/>
    </dgm:pt>
    <dgm:pt modelId="{68BEA006-A2A8-4A3E-A673-91A01F2A70AD}" type="pres">
      <dgm:prSet presAssocID="{C89009F9-B058-4049-9CF3-3AAF09A859E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E0758E18-F528-4222-B978-802F99F4E0EA}" srcId="{2C603EA0-F39A-4E48-AA3F-2B91370F5084}" destId="{0E98320B-9C3C-4539-B32A-1698FD02A6AD}" srcOrd="1" destOrd="0" parTransId="{3456C368-DCAF-41A5-9AC1-21277C2CCAAF}" sibTransId="{C0FFDD11-39AB-4D2A-8E4B-ECA60837DCCE}"/>
    <dgm:cxn modelId="{F4845A20-5373-419E-9525-3DEAA174CEF5}" srcId="{2C603EA0-F39A-4E48-AA3F-2B91370F5084}" destId="{C89009F9-B058-4049-9CF3-3AAF09A859EF}" srcOrd="2" destOrd="0" parTransId="{2101BB6A-E3FC-4934-9757-9F16780B3082}" sibTransId="{6A84D841-276B-42D9-8A95-32DF3D92D71E}"/>
    <dgm:cxn modelId="{D682E75A-0F66-4CD7-84EE-8A8DAC4C3795}" type="presOf" srcId="{C89009F9-B058-4049-9CF3-3AAF09A859EF}" destId="{68BEA006-A2A8-4A3E-A673-91A01F2A70AD}" srcOrd="0" destOrd="0" presId="urn:microsoft.com/office/officeart/2018/2/layout/IconLabelList"/>
    <dgm:cxn modelId="{CCFF8A7D-FF85-46E7-AD0E-B487C19EB1E5}" srcId="{2C603EA0-F39A-4E48-AA3F-2B91370F5084}" destId="{7B08407F-798C-489E-AF4F-F4F44FF8B06E}" srcOrd="0" destOrd="0" parTransId="{08EDE8F8-4B9D-4EDD-991B-243EDC143D21}" sibTransId="{CB5025E9-C9DB-4A26-842E-7D6796EE50CE}"/>
    <dgm:cxn modelId="{1CE95D8C-DBDB-4337-B2BB-C2AD4B1665B0}" type="presOf" srcId="{0E98320B-9C3C-4539-B32A-1698FD02A6AD}" destId="{36F7E428-5E4D-47D1-A7BA-5B37E7B718FD}" srcOrd="0" destOrd="0" presId="urn:microsoft.com/office/officeart/2018/2/layout/IconLabelList"/>
    <dgm:cxn modelId="{90DD1A99-5FD2-4828-AAD2-D5289C873E31}" type="presOf" srcId="{7B08407F-798C-489E-AF4F-F4F44FF8B06E}" destId="{CC1E4F90-4D91-4180-A3DB-77F10349D147}" srcOrd="0" destOrd="0" presId="urn:microsoft.com/office/officeart/2018/2/layout/IconLabelList"/>
    <dgm:cxn modelId="{5ECD7BA9-9045-44C1-98BA-0D08C882E7BF}" type="presOf" srcId="{2C603EA0-F39A-4E48-AA3F-2B91370F5084}" destId="{662B2E56-FA53-4BE7-BA05-5A0C5C2DDFDC}" srcOrd="0" destOrd="0" presId="urn:microsoft.com/office/officeart/2018/2/layout/IconLabelList"/>
    <dgm:cxn modelId="{1532CBC3-DC4A-443D-B792-6EB559F3AD6F}" type="presParOf" srcId="{662B2E56-FA53-4BE7-BA05-5A0C5C2DDFDC}" destId="{9916DA86-C760-4249-AF01-080CD50EB187}" srcOrd="0" destOrd="0" presId="urn:microsoft.com/office/officeart/2018/2/layout/IconLabelList"/>
    <dgm:cxn modelId="{83008FC1-70EC-4110-BAFC-E910828DA1BD}" type="presParOf" srcId="{9916DA86-C760-4249-AF01-080CD50EB187}" destId="{205A1D5C-F593-4714-A5E6-EEEF159AF0D9}" srcOrd="0" destOrd="0" presId="urn:microsoft.com/office/officeart/2018/2/layout/IconLabelList"/>
    <dgm:cxn modelId="{D3B4AB89-5924-44F7-B20E-9B27D5CCB3AE}" type="presParOf" srcId="{9916DA86-C760-4249-AF01-080CD50EB187}" destId="{FB8169FE-5F70-4FA4-BA7D-4BB3FC1A4EF3}" srcOrd="1" destOrd="0" presId="urn:microsoft.com/office/officeart/2018/2/layout/IconLabelList"/>
    <dgm:cxn modelId="{6FE096AB-CE9F-44AC-B14E-14C2B377AB2A}" type="presParOf" srcId="{9916DA86-C760-4249-AF01-080CD50EB187}" destId="{CC1E4F90-4D91-4180-A3DB-77F10349D147}" srcOrd="2" destOrd="0" presId="urn:microsoft.com/office/officeart/2018/2/layout/IconLabelList"/>
    <dgm:cxn modelId="{09BAFCD1-B7E6-4DC9-ADD6-215886D7C1FA}" type="presParOf" srcId="{662B2E56-FA53-4BE7-BA05-5A0C5C2DDFDC}" destId="{EBB293BB-AA08-4585-BD04-5346422D3709}" srcOrd="1" destOrd="0" presId="urn:microsoft.com/office/officeart/2018/2/layout/IconLabelList"/>
    <dgm:cxn modelId="{CE3EB3E4-DF69-4FCD-A3AF-4E957A278535}" type="presParOf" srcId="{662B2E56-FA53-4BE7-BA05-5A0C5C2DDFDC}" destId="{51827FD7-9C89-40AC-AC0C-A016974BC4C8}" srcOrd="2" destOrd="0" presId="urn:microsoft.com/office/officeart/2018/2/layout/IconLabelList"/>
    <dgm:cxn modelId="{E58D6E6D-6A2B-42FD-9962-CF990801AB3C}" type="presParOf" srcId="{51827FD7-9C89-40AC-AC0C-A016974BC4C8}" destId="{31DC7855-F9BD-45A0-AA7C-577A20BDB176}" srcOrd="0" destOrd="0" presId="urn:microsoft.com/office/officeart/2018/2/layout/IconLabelList"/>
    <dgm:cxn modelId="{F26334CF-6644-4CFF-AD8E-2EFCD2B79959}" type="presParOf" srcId="{51827FD7-9C89-40AC-AC0C-A016974BC4C8}" destId="{AEFBE6F7-7C0D-43B6-A1A4-68808062D0A0}" srcOrd="1" destOrd="0" presId="urn:microsoft.com/office/officeart/2018/2/layout/IconLabelList"/>
    <dgm:cxn modelId="{49948937-76D0-4829-9264-29105C8657B7}" type="presParOf" srcId="{51827FD7-9C89-40AC-AC0C-A016974BC4C8}" destId="{36F7E428-5E4D-47D1-A7BA-5B37E7B718FD}" srcOrd="2" destOrd="0" presId="urn:microsoft.com/office/officeart/2018/2/layout/IconLabelList"/>
    <dgm:cxn modelId="{EED36252-622A-40CD-A6D8-E418E9677964}" type="presParOf" srcId="{662B2E56-FA53-4BE7-BA05-5A0C5C2DDFDC}" destId="{7C0C3AEB-58E4-4C3D-952E-D368567013A4}" srcOrd="3" destOrd="0" presId="urn:microsoft.com/office/officeart/2018/2/layout/IconLabelList"/>
    <dgm:cxn modelId="{56693E82-3C8D-4876-8093-7139160145FA}" type="presParOf" srcId="{662B2E56-FA53-4BE7-BA05-5A0C5C2DDFDC}" destId="{7F9529AF-751C-4034-9ED7-A5568E0DE4B2}" srcOrd="4" destOrd="0" presId="urn:microsoft.com/office/officeart/2018/2/layout/IconLabelList"/>
    <dgm:cxn modelId="{35524B66-7045-41C9-945B-01D3223E22AD}" type="presParOf" srcId="{7F9529AF-751C-4034-9ED7-A5568E0DE4B2}" destId="{34246E21-1689-49A6-9106-A3193833857F}" srcOrd="0" destOrd="0" presId="urn:microsoft.com/office/officeart/2018/2/layout/IconLabelList"/>
    <dgm:cxn modelId="{F158C0ED-6666-4BB8-8C33-7CF4F56A3F03}" type="presParOf" srcId="{7F9529AF-751C-4034-9ED7-A5568E0DE4B2}" destId="{DDD59692-7B0A-4A96-9A82-437087F38FA9}" srcOrd="1" destOrd="0" presId="urn:microsoft.com/office/officeart/2018/2/layout/IconLabelList"/>
    <dgm:cxn modelId="{41C5B2BF-592F-4406-99DD-EE79F6D2787A}" type="presParOf" srcId="{7F9529AF-751C-4034-9ED7-A5568E0DE4B2}" destId="{68BEA006-A2A8-4A3E-A673-91A01F2A70A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A897EF2-D9F1-4341-ADCF-BE5DFFAE8DFD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156E41-7F62-402B-B00F-7172AFB128CB}">
      <dgm:prSet/>
      <dgm:spPr/>
      <dgm:t>
        <a:bodyPr/>
        <a:lstStyle/>
        <a:p>
          <a:r>
            <a:rPr lang="en-US"/>
            <a:t>Total</a:t>
          </a:r>
        </a:p>
      </dgm:t>
    </dgm:pt>
    <dgm:pt modelId="{F545DE46-D304-40A3-ACEA-4CA44D82B2CE}" type="parTrans" cxnId="{EE49B513-567F-4565-8E79-7AE818E6CE02}">
      <dgm:prSet/>
      <dgm:spPr/>
      <dgm:t>
        <a:bodyPr/>
        <a:lstStyle/>
        <a:p>
          <a:endParaRPr lang="en-US"/>
        </a:p>
      </dgm:t>
    </dgm:pt>
    <dgm:pt modelId="{51C7C513-AC85-424F-9AD8-288B5F8E7ADB}" type="sibTrans" cxnId="{EE49B513-567F-4565-8E79-7AE818E6CE02}">
      <dgm:prSet/>
      <dgm:spPr/>
      <dgm:t>
        <a:bodyPr/>
        <a:lstStyle/>
        <a:p>
          <a:endParaRPr lang="en-US"/>
        </a:p>
      </dgm:t>
    </dgm:pt>
    <dgm:pt modelId="{14383A3F-864E-490A-8BCC-A7F5DD5F4584}">
      <dgm:prSet/>
      <dgm:spPr/>
      <dgm:t>
        <a:bodyPr/>
        <a:lstStyle/>
        <a:p>
          <a:r>
            <a:rPr lang="en-US"/>
            <a:t>Total Accidents - 209k</a:t>
          </a:r>
        </a:p>
      </dgm:t>
    </dgm:pt>
    <dgm:pt modelId="{5EAB4E1D-7531-448B-9CE6-AE1772BE18B0}" type="parTrans" cxnId="{8FEFF972-A828-42A2-A111-B04F85AECC31}">
      <dgm:prSet/>
      <dgm:spPr/>
      <dgm:t>
        <a:bodyPr/>
        <a:lstStyle/>
        <a:p>
          <a:endParaRPr lang="en-US"/>
        </a:p>
      </dgm:t>
    </dgm:pt>
    <dgm:pt modelId="{64B18545-627F-4926-A477-A65C9659C222}" type="sibTrans" cxnId="{8FEFF972-A828-42A2-A111-B04F85AECC31}">
      <dgm:prSet/>
      <dgm:spPr/>
      <dgm:t>
        <a:bodyPr/>
        <a:lstStyle/>
        <a:p>
          <a:endParaRPr lang="en-US"/>
        </a:p>
      </dgm:t>
    </dgm:pt>
    <dgm:pt modelId="{8A6EAA7B-B729-4049-B17B-B60CEAFBEA60}">
      <dgm:prSet/>
      <dgm:spPr/>
      <dgm:t>
        <a:bodyPr/>
        <a:lstStyle/>
        <a:p>
          <a:r>
            <a:rPr lang="en-US"/>
            <a:t>Average</a:t>
          </a:r>
        </a:p>
      </dgm:t>
    </dgm:pt>
    <dgm:pt modelId="{11D3ED50-87D1-4287-8BB3-83E0C9443778}" type="parTrans" cxnId="{416FD5A9-D205-4A04-AB01-E2DF9A848C65}">
      <dgm:prSet/>
      <dgm:spPr/>
      <dgm:t>
        <a:bodyPr/>
        <a:lstStyle/>
        <a:p>
          <a:endParaRPr lang="en-US"/>
        </a:p>
      </dgm:t>
    </dgm:pt>
    <dgm:pt modelId="{0E846ECB-912A-4AF5-81E4-B1F74C15E8C8}" type="sibTrans" cxnId="{416FD5A9-D205-4A04-AB01-E2DF9A848C65}">
      <dgm:prSet/>
      <dgm:spPr/>
      <dgm:t>
        <a:bodyPr/>
        <a:lstStyle/>
        <a:p>
          <a:endParaRPr lang="en-US"/>
        </a:p>
      </dgm:t>
    </dgm:pt>
    <dgm:pt modelId="{E87C3F5F-5C62-4F2A-9D5F-8E0C040D463E}">
      <dgm:prSet/>
      <dgm:spPr/>
      <dgm:t>
        <a:bodyPr/>
        <a:lstStyle/>
        <a:p>
          <a:r>
            <a:rPr lang="en-US"/>
            <a:t>Average accidents per day - 15.73</a:t>
          </a:r>
        </a:p>
      </dgm:t>
    </dgm:pt>
    <dgm:pt modelId="{8D72518D-D794-4491-ACC4-6BE313B68521}" type="parTrans" cxnId="{BBEDEF7F-691B-4453-8F99-941FD4D0B1E6}">
      <dgm:prSet/>
      <dgm:spPr/>
      <dgm:t>
        <a:bodyPr/>
        <a:lstStyle/>
        <a:p>
          <a:endParaRPr lang="en-US"/>
        </a:p>
      </dgm:t>
    </dgm:pt>
    <dgm:pt modelId="{BA3450A0-AD55-4C09-8F9D-4A286A830A42}" type="sibTrans" cxnId="{BBEDEF7F-691B-4453-8F99-941FD4D0B1E6}">
      <dgm:prSet/>
      <dgm:spPr/>
      <dgm:t>
        <a:bodyPr/>
        <a:lstStyle/>
        <a:p>
          <a:endParaRPr lang="en-US"/>
        </a:p>
      </dgm:t>
    </dgm:pt>
    <dgm:pt modelId="{506B1457-89B7-420A-8490-B05052677FE7}">
      <dgm:prSet/>
      <dgm:spPr/>
      <dgm:t>
        <a:bodyPr/>
        <a:lstStyle/>
        <a:p>
          <a:r>
            <a:rPr lang="en-US"/>
            <a:t>Average</a:t>
          </a:r>
        </a:p>
      </dgm:t>
    </dgm:pt>
    <dgm:pt modelId="{04432C3B-9C52-4C80-B9B9-34760C2963B3}" type="parTrans" cxnId="{C8F9EC59-2854-4A69-83B8-C797FC5E17EE}">
      <dgm:prSet/>
      <dgm:spPr/>
      <dgm:t>
        <a:bodyPr/>
        <a:lstStyle/>
        <a:p>
          <a:endParaRPr lang="en-US"/>
        </a:p>
      </dgm:t>
    </dgm:pt>
    <dgm:pt modelId="{AD25F1C9-E32D-4908-B3D8-117DDF4E77EF}" type="sibTrans" cxnId="{C8F9EC59-2854-4A69-83B8-C797FC5E17EE}">
      <dgm:prSet/>
      <dgm:spPr/>
      <dgm:t>
        <a:bodyPr/>
        <a:lstStyle/>
        <a:p>
          <a:endParaRPr lang="en-US"/>
        </a:p>
      </dgm:t>
    </dgm:pt>
    <dgm:pt modelId="{0C29D751-C0A3-4659-99BD-AA3C00EE3F79}">
      <dgm:prSet/>
      <dgm:spPr/>
      <dgm:t>
        <a:bodyPr/>
        <a:lstStyle/>
        <a:p>
          <a:r>
            <a:rPr lang="en-US" dirty="0"/>
            <a:t>Average accidents per year –  2.02k</a:t>
          </a:r>
        </a:p>
      </dgm:t>
    </dgm:pt>
    <dgm:pt modelId="{EF0DB713-5FE0-40D6-8399-29EE72802EA8}" type="parTrans" cxnId="{5EC81E36-63A6-4086-8E1E-B2525847F571}">
      <dgm:prSet/>
      <dgm:spPr/>
      <dgm:t>
        <a:bodyPr/>
        <a:lstStyle/>
        <a:p>
          <a:endParaRPr lang="en-US"/>
        </a:p>
      </dgm:t>
    </dgm:pt>
    <dgm:pt modelId="{D8A123A8-3519-4F79-AAF3-F301A19D5394}" type="sibTrans" cxnId="{5EC81E36-63A6-4086-8E1E-B2525847F571}">
      <dgm:prSet/>
      <dgm:spPr/>
      <dgm:t>
        <a:bodyPr/>
        <a:lstStyle/>
        <a:p>
          <a:endParaRPr lang="en-US"/>
        </a:p>
      </dgm:t>
    </dgm:pt>
    <dgm:pt modelId="{BF6611A6-CA78-4371-B1FB-D81694BF32CF}" type="pres">
      <dgm:prSet presAssocID="{1A897EF2-D9F1-4341-ADCF-BE5DFFAE8DFD}" presName="Name0" presStyleCnt="0">
        <dgm:presLayoutVars>
          <dgm:dir/>
          <dgm:animLvl val="lvl"/>
          <dgm:resizeHandles val="exact"/>
        </dgm:presLayoutVars>
      </dgm:prSet>
      <dgm:spPr/>
    </dgm:pt>
    <dgm:pt modelId="{738F143E-CA4F-4DD9-9681-19D6624AA74C}" type="pres">
      <dgm:prSet presAssocID="{F1156E41-7F62-402B-B00F-7172AFB128CB}" presName="linNode" presStyleCnt="0"/>
      <dgm:spPr/>
    </dgm:pt>
    <dgm:pt modelId="{3EF84590-53EF-409E-A053-35F77A66B12B}" type="pres">
      <dgm:prSet presAssocID="{F1156E41-7F62-402B-B00F-7172AFB128CB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BFE7C474-941F-46E7-8E05-4081C7E6C1FC}" type="pres">
      <dgm:prSet presAssocID="{F1156E41-7F62-402B-B00F-7172AFB128CB}" presName="descendantText" presStyleLbl="alignAccFollowNode1" presStyleIdx="0" presStyleCnt="3">
        <dgm:presLayoutVars>
          <dgm:bulletEnabled/>
        </dgm:presLayoutVars>
      </dgm:prSet>
      <dgm:spPr/>
    </dgm:pt>
    <dgm:pt modelId="{68918566-BFF8-4587-A54C-E9B3AA6F936E}" type="pres">
      <dgm:prSet presAssocID="{51C7C513-AC85-424F-9AD8-288B5F8E7ADB}" presName="sp" presStyleCnt="0"/>
      <dgm:spPr/>
    </dgm:pt>
    <dgm:pt modelId="{B3C98853-16CD-424D-AD1B-04353917C524}" type="pres">
      <dgm:prSet presAssocID="{8A6EAA7B-B729-4049-B17B-B60CEAFBEA60}" presName="linNode" presStyleCnt="0"/>
      <dgm:spPr/>
    </dgm:pt>
    <dgm:pt modelId="{A67E2A94-3754-4B7C-A256-2146E2C735B9}" type="pres">
      <dgm:prSet presAssocID="{8A6EAA7B-B729-4049-B17B-B60CEAFBEA60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0C4CF11D-9C71-4F62-8178-490DEC21043F}" type="pres">
      <dgm:prSet presAssocID="{8A6EAA7B-B729-4049-B17B-B60CEAFBEA60}" presName="descendantText" presStyleLbl="alignAccFollowNode1" presStyleIdx="1" presStyleCnt="3">
        <dgm:presLayoutVars>
          <dgm:bulletEnabled/>
        </dgm:presLayoutVars>
      </dgm:prSet>
      <dgm:spPr/>
    </dgm:pt>
    <dgm:pt modelId="{271847D2-0E55-4138-9E98-B75DFD075E44}" type="pres">
      <dgm:prSet presAssocID="{0E846ECB-912A-4AF5-81E4-B1F74C15E8C8}" presName="sp" presStyleCnt="0"/>
      <dgm:spPr/>
    </dgm:pt>
    <dgm:pt modelId="{698A5087-8DCB-4E03-8F32-CAAF90BAB479}" type="pres">
      <dgm:prSet presAssocID="{506B1457-89B7-420A-8490-B05052677FE7}" presName="linNode" presStyleCnt="0"/>
      <dgm:spPr/>
    </dgm:pt>
    <dgm:pt modelId="{49808E58-75B3-4E05-8FCD-6CD37F82D4EA}" type="pres">
      <dgm:prSet presAssocID="{506B1457-89B7-420A-8490-B05052677FE7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3CEF9219-4DBB-4B51-8E55-79E9F13C415F}" type="pres">
      <dgm:prSet presAssocID="{506B1457-89B7-420A-8490-B05052677FE7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07310803-FF2D-457C-B533-C821E5AFD321}" type="presOf" srcId="{14383A3F-864E-490A-8BCC-A7F5DD5F4584}" destId="{BFE7C474-941F-46E7-8E05-4081C7E6C1FC}" srcOrd="0" destOrd="0" presId="urn:microsoft.com/office/officeart/2016/7/layout/VerticalSolidActionList"/>
    <dgm:cxn modelId="{EE49B513-567F-4565-8E79-7AE818E6CE02}" srcId="{1A897EF2-D9F1-4341-ADCF-BE5DFFAE8DFD}" destId="{F1156E41-7F62-402B-B00F-7172AFB128CB}" srcOrd="0" destOrd="0" parTransId="{F545DE46-D304-40A3-ACEA-4CA44D82B2CE}" sibTransId="{51C7C513-AC85-424F-9AD8-288B5F8E7ADB}"/>
    <dgm:cxn modelId="{00246016-36FF-4DA0-A410-45D0C2FF471A}" type="presOf" srcId="{506B1457-89B7-420A-8490-B05052677FE7}" destId="{49808E58-75B3-4E05-8FCD-6CD37F82D4EA}" srcOrd="0" destOrd="0" presId="urn:microsoft.com/office/officeart/2016/7/layout/VerticalSolidActionList"/>
    <dgm:cxn modelId="{C1BDF517-CC39-4744-A4E0-1DFEDBAF8567}" type="presOf" srcId="{0C29D751-C0A3-4659-99BD-AA3C00EE3F79}" destId="{3CEF9219-4DBB-4B51-8E55-79E9F13C415F}" srcOrd="0" destOrd="0" presId="urn:microsoft.com/office/officeart/2016/7/layout/VerticalSolidActionList"/>
    <dgm:cxn modelId="{5EC81E36-63A6-4086-8E1E-B2525847F571}" srcId="{506B1457-89B7-420A-8490-B05052677FE7}" destId="{0C29D751-C0A3-4659-99BD-AA3C00EE3F79}" srcOrd="0" destOrd="0" parTransId="{EF0DB713-5FE0-40D6-8399-29EE72802EA8}" sibTransId="{D8A123A8-3519-4F79-AAF3-F301A19D5394}"/>
    <dgm:cxn modelId="{CCB83465-BBA7-449F-A946-C19FD5471EB6}" type="presOf" srcId="{8A6EAA7B-B729-4049-B17B-B60CEAFBEA60}" destId="{A67E2A94-3754-4B7C-A256-2146E2C735B9}" srcOrd="0" destOrd="0" presId="urn:microsoft.com/office/officeart/2016/7/layout/VerticalSolidActionList"/>
    <dgm:cxn modelId="{28FA786D-558A-468F-B101-DBA1B63655F6}" type="presOf" srcId="{1A897EF2-D9F1-4341-ADCF-BE5DFFAE8DFD}" destId="{BF6611A6-CA78-4371-B1FB-D81694BF32CF}" srcOrd="0" destOrd="0" presId="urn:microsoft.com/office/officeart/2016/7/layout/VerticalSolidActionList"/>
    <dgm:cxn modelId="{8FEFF972-A828-42A2-A111-B04F85AECC31}" srcId="{F1156E41-7F62-402B-B00F-7172AFB128CB}" destId="{14383A3F-864E-490A-8BCC-A7F5DD5F4584}" srcOrd="0" destOrd="0" parTransId="{5EAB4E1D-7531-448B-9CE6-AE1772BE18B0}" sibTransId="{64B18545-627F-4926-A477-A65C9659C222}"/>
    <dgm:cxn modelId="{C8F9EC59-2854-4A69-83B8-C797FC5E17EE}" srcId="{1A897EF2-D9F1-4341-ADCF-BE5DFFAE8DFD}" destId="{506B1457-89B7-420A-8490-B05052677FE7}" srcOrd="2" destOrd="0" parTransId="{04432C3B-9C52-4C80-B9B9-34760C2963B3}" sibTransId="{AD25F1C9-E32D-4908-B3D8-117DDF4E77EF}"/>
    <dgm:cxn modelId="{BBEDEF7F-691B-4453-8F99-941FD4D0B1E6}" srcId="{8A6EAA7B-B729-4049-B17B-B60CEAFBEA60}" destId="{E87C3F5F-5C62-4F2A-9D5F-8E0C040D463E}" srcOrd="0" destOrd="0" parTransId="{8D72518D-D794-4491-ACC4-6BE313B68521}" sibTransId="{BA3450A0-AD55-4C09-8F9D-4A286A830A42}"/>
    <dgm:cxn modelId="{416FD5A9-D205-4A04-AB01-E2DF9A848C65}" srcId="{1A897EF2-D9F1-4341-ADCF-BE5DFFAE8DFD}" destId="{8A6EAA7B-B729-4049-B17B-B60CEAFBEA60}" srcOrd="1" destOrd="0" parTransId="{11D3ED50-87D1-4287-8BB3-83E0C9443778}" sibTransId="{0E846ECB-912A-4AF5-81E4-B1F74C15E8C8}"/>
    <dgm:cxn modelId="{B6A4CEC0-0318-4DC7-B938-A1EFB8E4A694}" type="presOf" srcId="{E87C3F5F-5C62-4F2A-9D5F-8E0C040D463E}" destId="{0C4CF11D-9C71-4F62-8178-490DEC21043F}" srcOrd="0" destOrd="0" presId="urn:microsoft.com/office/officeart/2016/7/layout/VerticalSolidActionList"/>
    <dgm:cxn modelId="{29A775CD-1134-4B08-9D95-7482FE607759}" type="presOf" srcId="{F1156E41-7F62-402B-B00F-7172AFB128CB}" destId="{3EF84590-53EF-409E-A053-35F77A66B12B}" srcOrd="0" destOrd="0" presId="urn:microsoft.com/office/officeart/2016/7/layout/VerticalSolidActionList"/>
    <dgm:cxn modelId="{DD740F0B-1BB2-499D-8210-8FB4C28F21DA}" type="presParOf" srcId="{BF6611A6-CA78-4371-B1FB-D81694BF32CF}" destId="{738F143E-CA4F-4DD9-9681-19D6624AA74C}" srcOrd="0" destOrd="0" presId="urn:microsoft.com/office/officeart/2016/7/layout/VerticalSolidActionList"/>
    <dgm:cxn modelId="{F65D9A03-797C-4CE6-AA0B-EC37EA71BEB3}" type="presParOf" srcId="{738F143E-CA4F-4DD9-9681-19D6624AA74C}" destId="{3EF84590-53EF-409E-A053-35F77A66B12B}" srcOrd="0" destOrd="0" presId="urn:microsoft.com/office/officeart/2016/7/layout/VerticalSolidActionList"/>
    <dgm:cxn modelId="{67B88FC5-18DF-4BA8-B4F8-C6904696E904}" type="presParOf" srcId="{738F143E-CA4F-4DD9-9681-19D6624AA74C}" destId="{BFE7C474-941F-46E7-8E05-4081C7E6C1FC}" srcOrd="1" destOrd="0" presId="urn:microsoft.com/office/officeart/2016/7/layout/VerticalSolidActionList"/>
    <dgm:cxn modelId="{0EEB8A6D-1B96-42FA-BFF0-A6B21368511D}" type="presParOf" srcId="{BF6611A6-CA78-4371-B1FB-D81694BF32CF}" destId="{68918566-BFF8-4587-A54C-E9B3AA6F936E}" srcOrd="1" destOrd="0" presId="urn:microsoft.com/office/officeart/2016/7/layout/VerticalSolidActionList"/>
    <dgm:cxn modelId="{DB26FC0C-43DA-416B-AE10-2DADA418C846}" type="presParOf" srcId="{BF6611A6-CA78-4371-B1FB-D81694BF32CF}" destId="{B3C98853-16CD-424D-AD1B-04353917C524}" srcOrd="2" destOrd="0" presId="urn:microsoft.com/office/officeart/2016/7/layout/VerticalSolidActionList"/>
    <dgm:cxn modelId="{46D05824-C9D2-4466-9BE7-7BEF4644A23B}" type="presParOf" srcId="{B3C98853-16CD-424D-AD1B-04353917C524}" destId="{A67E2A94-3754-4B7C-A256-2146E2C735B9}" srcOrd="0" destOrd="0" presId="urn:microsoft.com/office/officeart/2016/7/layout/VerticalSolidActionList"/>
    <dgm:cxn modelId="{71066E68-CD29-4574-BF49-B2B52CABCD9D}" type="presParOf" srcId="{B3C98853-16CD-424D-AD1B-04353917C524}" destId="{0C4CF11D-9C71-4F62-8178-490DEC21043F}" srcOrd="1" destOrd="0" presId="urn:microsoft.com/office/officeart/2016/7/layout/VerticalSolidActionList"/>
    <dgm:cxn modelId="{24221D9B-B334-4A23-9D90-37976D94815F}" type="presParOf" srcId="{BF6611A6-CA78-4371-B1FB-D81694BF32CF}" destId="{271847D2-0E55-4138-9E98-B75DFD075E44}" srcOrd="3" destOrd="0" presId="urn:microsoft.com/office/officeart/2016/7/layout/VerticalSolidActionList"/>
    <dgm:cxn modelId="{A01A8A6D-202B-4B3C-B8A5-DDF35E85BADD}" type="presParOf" srcId="{BF6611A6-CA78-4371-B1FB-D81694BF32CF}" destId="{698A5087-8DCB-4E03-8F32-CAAF90BAB479}" srcOrd="4" destOrd="0" presId="urn:microsoft.com/office/officeart/2016/7/layout/VerticalSolidActionList"/>
    <dgm:cxn modelId="{89CB6495-F57F-48AA-9E46-C037E9656063}" type="presParOf" srcId="{698A5087-8DCB-4E03-8F32-CAAF90BAB479}" destId="{49808E58-75B3-4E05-8FCD-6CD37F82D4EA}" srcOrd="0" destOrd="0" presId="urn:microsoft.com/office/officeart/2016/7/layout/VerticalSolidActionList"/>
    <dgm:cxn modelId="{6ECF4B78-A2AF-4351-9F12-7B47290FC625}" type="presParOf" srcId="{698A5087-8DCB-4E03-8F32-CAAF90BAB479}" destId="{3CEF9219-4DBB-4B51-8E55-79E9F13C415F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CD14AE-E982-4208-A009-63FA75DC529D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D87E1A-DD29-488D-A1C7-6800D139B79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b="1" dirty="0"/>
            <a:t>Traffic Safety Campaigns</a:t>
          </a:r>
          <a:r>
            <a:rPr lang="en-GB" sz="1600" dirty="0"/>
            <a:t>: </a:t>
          </a:r>
        </a:p>
        <a:p>
          <a:pPr>
            <a:lnSpc>
              <a:spcPct val="100000"/>
            </a:lnSpc>
          </a:pPr>
          <a:r>
            <a:rPr lang="en-GB" sz="1500" dirty="0"/>
            <a:t>Conduct awareness drives and enforce strict monitoring on Fridays and weekends when accidents peak.</a:t>
          </a:r>
          <a:endParaRPr lang="en-US" sz="1500" dirty="0"/>
        </a:p>
      </dgm:t>
    </dgm:pt>
    <dgm:pt modelId="{9CB2EF6B-B7AE-4B75-99B8-118D4D116C47}" type="parTrans" cxnId="{2C265A7F-861E-454D-AC55-C70A66778540}">
      <dgm:prSet/>
      <dgm:spPr/>
      <dgm:t>
        <a:bodyPr/>
        <a:lstStyle/>
        <a:p>
          <a:endParaRPr lang="en-US"/>
        </a:p>
      </dgm:t>
    </dgm:pt>
    <dgm:pt modelId="{27BC5C5A-71C3-41FA-8B85-17BE6FEC5708}" type="sibTrans" cxnId="{2C265A7F-861E-454D-AC55-C70A66778540}">
      <dgm:prSet/>
      <dgm:spPr/>
      <dgm:t>
        <a:bodyPr/>
        <a:lstStyle/>
        <a:p>
          <a:endParaRPr lang="en-US"/>
        </a:p>
      </dgm:t>
    </dgm:pt>
    <dgm:pt modelId="{233588E5-9E94-48CF-A585-9E59238710D2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1600" b="1" dirty="0"/>
            <a:t>Infrastructure Improvements:</a:t>
          </a:r>
          <a:r>
            <a:rPr lang="en-GB" sz="1600" dirty="0"/>
            <a:t> </a:t>
          </a:r>
        </a:p>
        <a:p>
          <a:pPr algn="ctr">
            <a:lnSpc>
              <a:spcPct val="100000"/>
            </a:lnSpc>
          </a:pPr>
          <a:r>
            <a:rPr lang="en-GB" sz="1500" dirty="0"/>
            <a:t>Install speed breakers, reflective signboards, and better road lighting at high-risk areas.</a:t>
          </a:r>
          <a:endParaRPr lang="en-US" sz="1500" dirty="0"/>
        </a:p>
      </dgm:t>
    </dgm:pt>
    <dgm:pt modelId="{8C9B9EB7-522A-4681-8481-BA808DBE0397}" type="parTrans" cxnId="{FA915BF1-B32A-4B9F-B52E-95F7635797E1}">
      <dgm:prSet/>
      <dgm:spPr/>
      <dgm:t>
        <a:bodyPr/>
        <a:lstStyle/>
        <a:p>
          <a:endParaRPr lang="en-US"/>
        </a:p>
      </dgm:t>
    </dgm:pt>
    <dgm:pt modelId="{1D994BD5-6A93-4A1E-A556-FAB3BD3D3B62}" type="sibTrans" cxnId="{FA915BF1-B32A-4B9F-B52E-95F7635797E1}">
      <dgm:prSet/>
      <dgm:spPr/>
      <dgm:t>
        <a:bodyPr/>
        <a:lstStyle/>
        <a:p>
          <a:endParaRPr lang="en-US"/>
        </a:p>
      </dgm:t>
    </dgm:pt>
    <dgm:pt modelId="{BF0CC300-05BE-4C60-8C52-2136620B1ABC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1600" b="1" dirty="0"/>
            <a:t>Policy-Level Measures:</a:t>
          </a:r>
        </a:p>
        <a:p>
          <a:pPr algn="ctr">
            <a:lnSpc>
              <a:spcPct val="100000"/>
            </a:lnSpc>
          </a:pPr>
          <a:r>
            <a:rPr lang="en-GB" sz="1500" b="1" dirty="0"/>
            <a:t> </a:t>
          </a:r>
          <a:r>
            <a:rPr lang="en-GB" sz="1500" b="0" dirty="0"/>
            <a:t>I</a:t>
          </a:r>
          <a:r>
            <a:rPr lang="en-GB" sz="1500" dirty="0"/>
            <a:t>mplement data-driven traffic management, focusing on years/locations with consistently high accident rates.</a:t>
          </a:r>
          <a:endParaRPr lang="en-US" sz="1500" dirty="0"/>
        </a:p>
      </dgm:t>
    </dgm:pt>
    <dgm:pt modelId="{5337C0E4-837F-4029-A594-54364428A080}" type="parTrans" cxnId="{5DA4D811-83F3-4CE2-8B07-468A8AF6090E}">
      <dgm:prSet/>
      <dgm:spPr/>
      <dgm:t>
        <a:bodyPr/>
        <a:lstStyle/>
        <a:p>
          <a:endParaRPr lang="en-US"/>
        </a:p>
      </dgm:t>
    </dgm:pt>
    <dgm:pt modelId="{6B552ED4-B6E9-4587-97DA-C0FA6F9BEBE4}" type="sibTrans" cxnId="{5DA4D811-83F3-4CE2-8B07-468A8AF6090E}">
      <dgm:prSet/>
      <dgm:spPr/>
      <dgm:t>
        <a:bodyPr/>
        <a:lstStyle/>
        <a:p>
          <a:endParaRPr lang="en-US"/>
        </a:p>
      </dgm:t>
    </dgm:pt>
    <dgm:pt modelId="{20015ABD-8679-464E-A589-CA5EEACF6BA1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1600" b="1" dirty="0"/>
            <a:t>Emergency Response Readiness:</a:t>
          </a:r>
        </a:p>
        <a:p>
          <a:pPr algn="ctr">
            <a:lnSpc>
              <a:spcPct val="100000"/>
            </a:lnSpc>
          </a:pPr>
          <a:r>
            <a:rPr lang="en-GB" sz="1500" dirty="0"/>
            <a:t> Strengthen emergency medical response systems for non-incapacitating and incapacitating injuries.</a:t>
          </a:r>
          <a:endParaRPr lang="en-US" sz="1500" dirty="0"/>
        </a:p>
      </dgm:t>
    </dgm:pt>
    <dgm:pt modelId="{49AAAE8C-4C8F-44A6-9C19-A9FB01AC87F5}" type="parTrans" cxnId="{EA227014-25D4-4F01-9820-96C9711AB35D}">
      <dgm:prSet/>
      <dgm:spPr/>
      <dgm:t>
        <a:bodyPr/>
        <a:lstStyle/>
        <a:p>
          <a:endParaRPr lang="en-US"/>
        </a:p>
      </dgm:t>
    </dgm:pt>
    <dgm:pt modelId="{2DE21057-F08C-4E1C-B5BD-EF38E2B44AC0}" type="sibTrans" cxnId="{EA227014-25D4-4F01-9820-96C9711AB35D}">
      <dgm:prSet/>
      <dgm:spPr/>
      <dgm:t>
        <a:bodyPr/>
        <a:lstStyle/>
        <a:p>
          <a:endParaRPr lang="en-US"/>
        </a:p>
      </dgm:t>
    </dgm:pt>
    <dgm:pt modelId="{39685813-9B8B-4CD0-9FAF-FB1B20ACC09E}">
      <dgm:prSet custT="1"/>
      <dgm:spPr/>
      <dgm:t>
        <a:bodyPr/>
        <a:lstStyle/>
        <a:p>
          <a:pPr algn="ctr">
            <a:lnSpc>
              <a:spcPct val="100000"/>
            </a:lnSpc>
          </a:pPr>
          <a:r>
            <a:rPr lang="en-GB" sz="1600" b="1" dirty="0"/>
            <a:t>Weather &amp; Time-Based Analysis :</a:t>
          </a:r>
        </a:p>
        <a:p>
          <a:pPr algn="ctr">
            <a:lnSpc>
              <a:spcPct val="100000"/>
            </a:lnSpc>
          </a:pPr>
          <a:r>
            <a:rPr lang="en-GB" sz="1500" dirty="0"/>
            <a:t> Use the dashboard filters to study accidents under specific weather or months — plan preventive measures accordingly.</a:t>
          </a:r>
          <a:endParaRPr lang="en-US" sz="1500" dirty="0"/>
        </a:p>
      </dgm:t>
    </dgm:pt>
    <dgm:pt modelId="{F5DDEAA5-574E-4238-9AAA-9443447F73D5}" type="parTrans" cxnId="{C1BE8EAF-E851-4778-8BBA-D6B350305E8C}">
      <dgm:prSet/>
      <dgm:spPr/>
      <dgm:t>
        <a:bodyPr/>
        <a:lstStyle/>
        <a:p>
          <a:endParaRPr lang="en-US"/>
        </a:p>
      </dgm:t>
    </dgm:pt>
    <dgm:pt modelId="{2D85D41C-7005-4EAF-BFD3-7F9F45E91605}" type="sibTrans" cxnId="{C1BE8EAF-E851-4778-8BBA-D6B350305E8C}">
      <dgm:prSet/>
      <dgm:spPr/>
      <dgm:t>
        <a:bodyPr/>
        <a:lstStyle/>
        <a:p>
          <a:endParaRPr lang="en-US"/>
        </a:p>
      </dgm:t>
    </dgm:pt>
    <dgm:pt modelId="{6110BB2F-6DCB-409F-813D-4C1FC4B5E298}" type="pres">
      <dgm:prSet presAssocID="{F3CD14AE-E982-4208-A009-63FA75DC529D}" presName="root" presStyleCnt="0">
        <dgm:presLayoutVars>
          <dgm:dir/>
          <dgm:resizeHandles val="exact"/>
        </dgm:presLayoutVars>
      </dgm:prSet>
      <dgm:spPr/>
    </dgm:pt>
    <dgm:pt modelId="{937715AC-E8C7-4B0E-84F1-BA5B700129AA}" type="pres">
      <dgm:prSet presAssocID="{1BD87E1A-DD29-488D-A1C7-6800D139B79F}" presName="compNode" presStyleCnt="0"/>
      <dgm:spPr/>
    </dgm:pt>
    <dgm:pt modelId="{5C33EFF1-E592-43F9-8161-D0567B17D697}" type="pres">
      <dgm:prSet presAssocID="{1BD87E1A-DD29-488D-A1C7-6800D139B79F}" presName="iconRect" presStyleLbl="node1" presStyleIdx="0" presStyleCnt="5" custLinFactNeighborX="31348" custLinFactNeighborY="240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ffic Light"/>
        </a:ext>
      </dgm:extLst>
    </dgm:pt>
    <dgm:pt modelId="{B0FB5414-9C7A-4A72-B713-093AEB4E7FAF}" type="pres">
      <dgm:prSet presAssocID="{1BD87E1A-DD29-488D-A1C7-6800D139B79F}" presName="spaceRect" presStyleCnt="0"/>
      <dgm:spPr/>
    </dgm:pt>
    <dgm:pt modelId="{90EDFFE8-5285-423D-8853-3F8C62B4BB7D}" type="pres">
      <dgm:prSet presAssocID="{1BD87E1A-DD29-488D-A1C7-6800D139B79F}" presName="textRect" presStyleLbl="revTx" presStyleIdx="0" presStyleCnt="5" custScaleX="91201" custLinFactNeighborX="9981" custLinFactNeighborY="-2897">
        <dgm:presLayoutVars>
          <dgm:chMax val="1"/>
          <dgm:chPref val="1"/>
        </dgm:presLayoutVars>
      </dgm:prSet>
      <dgm:spPr/>
    </dgm:pt>
    <dgm:pt modelId="{A5D48F16-457B-4343-BBD2-37A82050CC52}" type="pres">
      <dgm:prSet presAssocID="{27BC5C5A-71C3-41FA-8B85-17BE6FEC5708}" presName="sibTrans" presStyleCnt="0"/>
      <dgm:spPr/>
    </dgm:pt>
    <dgm:pt modelId="{6D5B1CA4-E580-414E-97BB-9079FFE3B99E}" type="pres">
      <dgm:prSet presAssocID="{233588E5-9E94-48CF-A585-9E59238710D2}" presName="compNode" presStyleCnt="0"/>
      <dgm:spPr/>
    </dgm:pt>
    <dgm:pt modelId="{52697C04-7DD3-44A7-82DC-DA30AECCAAE8}" type="pres">
      <dgm:prSet presAssocID="{233588E5-9E94-48CF-A585-9E59238710D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ark scene"/>
        </a:ext>
      </dgm:extLst>
    </dgm:pt>
    <dgm:pt modelId="{83151690-B486-4ED8-A910-053363355859}" type="pres">
      <dgm:prSet presAssocID="{233588E5-9E94-48CF-A585-9E59238710D2}" presName="spaceRect" presStyleCnt="0"/>
      <dgm:spPr/>
    </dgm:pt>
    <dgm:pt modelId="{8CB57781-FB44-40B8-9F65-84A94F987ED1}" type="pres">
      <dgm:prSet presAssocID="{233588E5-9E94-48CF-A585-9E59238710D2}" presName="textRect" presStyleLbl="revTx" presStyleIdx="1" presStyleCnt="5">
        <dgm:presLayoutVars>
          <dgm:chMax val="1"/>
          <dgm:chPref val="1"/>
        </dgm:presLayoutVars>
      </dgm:prSet>
      <dgm:spPr/>
    </dgm:pt>
    <dgm:pt modelId="{57FBFCFA-6095-47EC-98F7-7BEE04EDF09C}" type="pres">
      <dgm:prSet presAssocID="{1D994BD5-6A93-4A1E-A556-FAB3BD3D3B62}" presName="sibTrans" presStyleCnt="0"/>
      <dgm:spPr/>
    </dgm:pt>
    <dgm:pt modelId="{0FD5936E-C5FD-4D83-B24F-8BFC33773712}" type="pres">
      <dgm:prSet presAssocID="{BF0CC300-05BE-4C60-8C52-2136620B1ABC}" presName="compNode" presStyleCnt="0"/>
      <dgm:spPr/>
    </dgm:pt>
    <dgm:pt modelId="{A1C98ED6-2DA1-42FC-809B-DCECD8870C4A}" type="pres">
      <dgm:prSet presAssocID="{BF0CC300-05BE-4C60-8C52-2136620B1AB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"/>
        </a:ext>
      </dgm:extLst>
    </dgm:pt>
    <dgm:pt modelId="{CC762647-A9F6-4403-A4E0-1404F3AACA7E}" type="pres">
      <dgm:prSet presAssocID="{BF0CC300-05BE-4C60-8C52-2136620B1ABC}" presName="spaceRect" presStyleCnt="0"/>
      <dgm:spPr/>
    </dgm:pt>
    <dgm:pt modelId="{5A6F60DF-B0FF-45B2-9E39-2AA03CA0A4CD}" type="pres">
      <dgm:prSet presAssocID="{BF0CC300-05BE-4C60-8C52-2136620B1ABC}" presName="textRect" presStyleLbl="revTx" presStyleIdx="2" presStyleCnt="5">
        <dgm:presLayoutVars>
          <dgm:chMax val="1"/>
          <dgm:chPref val="1"/>
        </dgm:presLayoutVars>
      </dgm:prSet>
      <dgm:spPr/>
    </dgm:pt>
    <dgm:pt modelId="{9D52BA4A-F86E-424C-8783-097B9C6C148E}" type="pres">
      <dgm:prSet presAssocID="{6B552ED4-B6E9-4587-97DA-C0FA6F9BEBE4}" presName="sibTrans" presStyleCnt="0"/>
      <dgm:spPr/>
    </dgm:pt>
    <dgm:pt modelId="{B3A85398-FE29-4554-ABEC-F21D2C3E0303}" type="pres">
      <dgm:prSet presAssocID="{20015ABD-8679-464E-A589-CA5EEACF6BA1}" presName="compNode" presStyleCnt="0"/>
      <dgm:spPr/>
    </dgm:pt>
    <dgm:pt modelId="{0485355F-1E59-4363-9E3A-FC0B654BCB9C}" type="pres">
      <dgm:prSet presAssocID="{20015ABD-8679-464E-A589-CA5EEACF6BA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mbulance"/>
        </a:ext>
      </dgm:extLst>
    </dgm:pt>
    <dgm:pt modelId="{38050B18-10AB-4035-B2C7-5A5169F7638D}" type="pres">
      <dgm:prSet presAssocID="{20015ABD-8679-464E-A589-CA5EEACF6BA1}" presName="spaceRect" presStyleCnt="0"/>
      <dgm:spPr/>
    </dgm:pt>
    <dgm:pt modelId="{71039078-2441-4AB2-820C-C86DF7CB4445}" type="pres">
      <dgm:prSet presAssocID="{20015ABD-8679-464E-A589-CA5EEACF6BA1}" presName="textRect" presStyleLbl="revTx" presStyleIdx="3" presStyleCnt="5" custScaleX="94157">
        <dgm:presLayoutVars>
          <dgm:chMax val="1"/>
          <dgm:chPref val="1"/>
        </dgm:presLayoutVars>
      </dgm:prSet>
      <dgm:spPr/>
    </dgm:pt>
    <dgm:pt modelId="{3E31BC7C-56A2-4103-902E-B3BE7C1474F9}" type="pres">
      <dgm:prSet presAssocID="{2DE21057-F08C-4E1C-B5BD-EF38E2B44AC0}" presName="sibTrans" presStyleCnt="0"/>
      <dgm:spPr/>
    </dgm:pt>
    <dgm:pt modelId="{BA1E5253-A069-4A5D-ABA8-0C6C3B6013E6}" type="pres">
      <dgm:prSet presAssocID="{39685813-9B8B-4CD0-9FAF-FB1B20ACC09E}" presName="compNode" presStyleCnt="0"/>
      <dgm:spPr/>
    </dgm:pt>
    <dgm:pt modelId="{1E6FD37B-1EA4-4600-9AC3-C03F97FF924F}" type="pres">
      <dgm:prSet presAssocID="{39685813-9B8B-4CD0-9FAF-FB1B20ACC09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09E3881F-23B8-49C1-A060-A5D6102B3571}" type="pres">
      <dgm:prSet presAssocID="{39685813-9B8B-4CD0-9FAF-FB1B20ACC09E}" presName="spaceRect" presStyleCnt="0"/>
      <dgm:spPr/>
    </dgm:pt>
    <dgm:pt modelId="{20058ECA-D91A-4ABF-AA91-3E4C0B628DEB}" type="pres">
      <dgm:prSet presAssocID="{39685813-9B8B-4CD0-9FAF-FB1B20ACC09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5DA4D811-83F3-4CE2-8B07-468A8AF6090E}" srcId="{F3CD14AE-E982-4208-A009-63FA75DC529D}" destId="{BF0CC300-05BE-4C60-8C52-2136620B1ABC}" srcOrd="2" destOrd="0" parTransId="{5337C0E4-837F-4029-A594-54364428A080}" sibTransId="{6B552ED4-B6E9-4587-97DA-C0FA6F9BEBE4}"/>
    <dgm:cxn modelId="{EA227014-25D4-4F01-9820-96C9711AB35D}" srcId="{F3CD14AE-E982-4208-A009-63FA75DC529D}" destId="{20015ABD-8679-464E-A589-CA5EEACF6BA1}" srcOrd="3" destOrd="0" parTransId="{49AAAE8C-4C8F-44A6-9C19-A9FB01AC87F5}" sibTransId="{2DE21057-F08C-4E1C-B5BD-EF38E2B44AC0}"/>
    <dgm:cxn modelId="{D59C8815-4EFF-4C03-9353-DA935182BEBF}" type="presOf" srcId="{233588E5-9E94-48CF-A585-9E59238710D2}" destId="{8CB57781-FB44-40B8-9F65-84A94F987ED1}" srcOrd="0" destOrd="0" presId="urn:microsoft.com/office/officeart/2018/2/layout/IconLabelList"/>
    <dgm:cxn modelId="{0311E428-C1B4-47E5-B699-5D66DE6E1EDE}" type="presOf" srcId="{1BD87E1A-DD29-488D-A1C7-6800D139B79F}" destId="{90EDFFE8-5285-423D-8853-3F8C62B4BB7D}" srcOrd="0" destOrd="0" presId="urn:microsoft.com/office/officeart/2018/2/layout/IconLabelList"/>
    <dgm:cxn modelId="{2C265A7F-861E-454D-AC55-C70A66778540}" srcId="{F3CD14AE-E982-4208-A009-63FA75DC529D}" destId="{1BD87E1A-DD29-488D-A1C7-6800D139B79F}" srcOrd="0" destOrd="0" parTransId="{9CB2EF6B-B7AE-4B75-99B8-118D4D116C47}" sibTransId="{27BC5C5A-71C3-41FA-8B85-17BE6FEC5708}"/>
    <dgm:cxn modelId="{55B6C680-D0B6-4AF0-B6CD-860B69CA82C7}" type="presOf" srcId="{F3CD14AE-E982-4208-A009-63FA75DC529D}" destId="{6110BB2F-6DCB-409F-813D-4C1FC4B5E298}" srcOrd="0" destOrd="0" presId="urn:microsoft.com/office/officeart/2018/2/layout/IconLabelList"/>
    <dgm:cxn modelId="{C1BE8EAF-E851-4778-8BBA-D6B350305E8C}" srcId="{F3CD14AE-E982-4208-A009-63FA75DC529D}" destId="{39685813-9B8B-4CD0-9FAF-FB1B20ACC09E}" srcOrd="4" destOrd="0" parTransId="{F5DDEAA5-574E-4238-9AAA-9443447F73D5}" sibTransId="{2D85D41C-7005-4EAF-BFD3-7F9F45E91605}"/>
    <dgm:cxn modelId="{26D390B1-F2E2-46E0-ADEC-265D63BC713E}" type="presOf" srcId="{39685813-9B8B-4CD0-9FAF-FB1B20ACC09E}" destId="{20058ECA-D91A-4ABF-AA91-3E4C0B628DEB}" srcOrd="0" destOrd="0" presId="urn:microsoft.com/office/officeart/2018/2/layout/IconLabelList"/>
    <dgm:cxn modelId="{023815E4-B550-4487-AF17-EB9838C2CC2A}" type="presOf" srcId="{20015ABD-8679-464E-A589-CA5EEACF6BA1}" destId="{71039078-2441-4AB2-820C-C86DF7CB4445}" srcOrd="0" destOrd="0" presId="urn:microsoft.com/office/officeart/2018/2/layout/IconLabelList"/>
    <dgm:cxn modelId="{FA915BF1-B32A-4B9F-B52E-95F7635797E1}" srcId="{F3CD14AE-E982-4208-A009-63FA75DC529D}" destId="{233588E5-9E94-48CF-A585-9E59238710D2}" srcOrd="1" destOrd="0" parTransId="{8C9B9EB7-522A-4681-8481-BA808DBE0397}" sibTransId="{1D994BD5-6A93-4A1E-A556-FAB3BD3D3B62}"/>
    <dgm:cxn modelId="{316070FF-E6DA-465D-931A-B429D7B7B924}" type="presOf" srcId="{BF0CC300-05BE-4C60-8C52-2136620B1ABC}" destId="{5A6F60DF-B0FF-45B2-9E39-2AA03CA0A4CD}" srcOrd="0" destOrd="0" presId="urn:microsoft.com/office/officeart/2018/2/layout/IconLabelList"/>
    <dgm:cxn modelId="{264C8EA7-7AA6-454C-ACF7-BA9A31C612BE}" type="presParOf" srcId="{6110BB2F-6DCB-409F-813D-4C1FC4B5E298}" destId="{937715AC-E8C7-4B0E-84F1-BA5B700129AA}" srcOrd="0" destOrd="0" presId="urn:microsoft.com/office/officeart/2018/2/layout/IconLabelList"/>
    <dgm:cxn modelId="{1D8ADAF7-DF10-45B8-98BF-A994D52C5EAD}" type="presParOf" srcId="{937715AC-E8C7-4B0E-84F1-BA5B700129AA}" destId="{5C33EFF1-E592-43F9-8161-D0567B17D697}" srcOrd="0" destOrd="0" presId="urn:microsoft.com/office/officeart/2018/2/layout/IconLabelList"/>
    <dgm:cxn modelId="{48B22B2F-996A-46F6-88AE-26CEAA58D4EF}" type="presParOf" srcId="{937715AC-E8C7-4B0E-84F1-BA5B700129AA}" destId="{B0FB5414-9C7A-4A72-B713-093AEB4E7FAF}" srcOrd="1" destOrd="0" presId="urn:microsoft.com/office/officeart/2018/2/layout/IconLabelList"/>
    <dgm:cxn modelId="{3B5CF901-4DA7-4E8C-846E-9114949F7BEE}" type="presParOf" srcId="{937715AC-E8C7-4B0E-84F1-BA5B700129AA}" destId="{90EDFFE8-5285-423D-8853-3F8C62B4BB7D}" srcOrd="2" destOrd="0" presId="urn:microsoft.com/office/officeart/2018/2/layout/IconLabelList"/>
    <dgm:cxn modelId="{AFD61375-896C-4EAC-BC9D-B7E937A69A43}" type="presParOf" srcId="{6110BB2F-6DCB-409F-813D-4C1FC4B5E298}" destId="{A5D48F16-457B-4343-BBD2-37A82050CC52}" srcOrd="1" destOrd="0" presId="urn:microsoft.com/office/officeart/2018/2/layout/IconLabelList"/>
    <dgm:cxn modelId="{E46B6B71-C2CB-45AF-9EAB-356F3653AE43}" type="presParOf" srcId="{6110BB2F-6DCB-409F-813D-4C1FC4B5E298}" destId="{6D5B1CA4-E580-414E-97BB-9079FFE3B99E}" srcOrd="2" destOrd="0" presId="urn:microsoft.com/office/officeart/2018/2/layout/IconLabelList"/>
    <dgm:cxn modelId="{5F2CEA12-3153-46EB-ACFF-08A5B418F37E}" type="presParOf" srcId="{6D5B1CA4-E580-414E-97BB-9079FFE3B99E}" destId="{52697C04-7DD3-44A7-82DC-DA30AECCAAE8}" srcOrd="0" destOrd="0" presId="urn:microsoft.com/office/officeart/2018/2/layout/IconLabelList"/>
    <dgm:cxn modelId="{832B6C33-D77A-4C14-9A93-C2187B196116}" type="presParOf" srcId="{6D5B1CA4-E580-414E-97BB-9079FFE3B99E}" destId="{83151690-B486-4ED8-A910-053363355859}" srcOrd="1" destOrd="0" presId="urn:microsoft.com/office/officeart/2018/2/layout/IconLabelList"/>
    <dgm:cxn modelId="{0882786A-BE3A-4957-AF1A-8B37EFEACF0C}" type="presParOf" srcId="{6D5B1CA4-E580-414E-97BB-9079FFE3B99E}" destId="{8CB57781-FB44-40B8-9F65-84A94F987ED1}" srcOrd="2" destOrd="0" presId="urn:microsoft.com/office/officeart/2018/2/layout/IconLabelList"/>
    <dgm:cxn modelId="{95F3645A-8235-4169-88FB-0871DD26D626}" type="presParOf" srcId="{6110BB2F-6DCB-409F-813D-4C1FC4B5E298}" destId="{57FBFCFA-6095-47EC-98F7-7BEE04EDF09C}" srcOrd="3" destOrd="0" presId="urn:microsoft.com/office/officeart/2018/2/layout/IconLabelList"/>
    <dgm:cxn modelId="{3263FFA9-0C6C-4D19-9587-28D6ABD4E7E7}" type="presParOf" srcId="{6110BB2F-6DCB-409F-813D-4C1FC4B5E298}" destId="{0FD5936E-C5FD-4D83-B24F-8BFC33773712}" srcOrd="4" destOrd="0" presId="urn:microsoft.com/office/officeart/2018/2/layout/IconLabelList"/>
    <dgm:cxn modelId="{A0288E84-7889-4676-8DC4-01D54FA3891E}" type="presParOf" srcId="{0FD5936E-C5FD-4D83-B24F-8BFC33773712}" destId="{A1C98ED6-2DA1-42FC-809B-DCECD8870C4A}" srcOrd="0" destOrd="0" presId="urn:microsoft.com/office/officeart/2018/2/layout/IconLabelList"/>
    <dgm:cxn modelId="{2CD2DCFC-1B99-4EA4-8BDB-FC98383A122F}" type="presParOf" srcId="{0FD5936E-C5FD-4D83-B24F-8BFC33773712}" destId="{CC762647-A9F6-4403-A4E0-1404F3AACA7E}" srcOrd="1" destOrd="0" presId="urn:microsoft.com/office/officeart/2018/2/layout/IconLabelList"/>
    <dgm:cxn modelId="{ADA89149-E124-4376-AF3E-13E247994441}" type="presParOf" srcId="{0FD5936E-C5FD-4D83-B24F-8BFC33773712}" destId="{5A6F60DF-B0FF-45B2-9E39-2AA03CA0A4CD}" srcOrd="2" destOrd="0" presId="urn:microsoft.com/office/officeart/2018/2/layout/IconLabelList"/>
    <dgm:cxn modelId="{22CB1DA4-2D4C-4501-AB93-142C65493DFF}" type="presParOf" srcId="{6110BB2F-6DCB-409F-813D-4C1FC4B5E298}" destId="{9D52BA4A-F86E-424C-8783-097B9C6C148E}" srcOrd="5" destOrd="0" presId="urn:microsoft.com/office/officeart/2018/2/layout/IconLabelList"/>
    <dgm:cxn modelId="{590BDE93-DD5F-4497-88A5-68CD670E7F95}" type="presParOf" srcId="{6110BB2F-6DCB-409F-813D-4C1FC4B5E298}" destId="{B3A85398-FE29-4554-ABEC-F21D2C3E0303}" srcOrd="6" destOrd="0" presId="urn:microsoft.com/office/officeart/2018/2/layout/IconLabelList"/>
    <dgm:cxn modelId="{02E406B9-86C5-415F-9A63-3873C10B8A2E}" type="presParOf" srcId="{B3A85398-FE29-4554-ABEC-F21D2C3E0303}" destId="{0485355F-1E59-4363-9E3A-FC0B654BCB9C}" srcOrd="0" destOrd="0" presId="urn:microsoft.com/office/officeart/2018/2/layout/IconLabelList"/>
    <dgm:cxn modelId="{EC24C372-ED18-4F3D-8B9B-49A1BCC9A2A7}" type="presParOf" srcId="{B3A85398-FE29-4554-ABEC-F21D2C3E0303}" destId="{38050B18-10AB-4035-B2C7-5A5169F7638D}" srcOrd="1" destOrd="0" presId="urn:microsoft.com/office/officeart/2018/2/layout/IconLabelList"/>
    <dgm:cxn modelId="{16CFBF51-9E71-4777-AE36-FEC691F57494}" type="presParOf" srcId="{B3A85398-FE29-4554-ABEC-F21D2C3E0303}" destId="{71039078-2441-4AB2-820C-C86DF7CB4445}" srcOrd="2" destOrd="0" presId="urn:microsoft.com/office/officeart/2018/2/layout/IconLabelList"/>
    <dgm:cxn modelId="{9149159B-B6C4-4DB5-BA05-9A5CFFC35106}" type="presParOf" srcId="{6110BB2F-6DCB-409F-813D-4C1FC4B5E298}" destId="{3E31BC7C-56A2-4103-902E-B3BE7C1474F9}" srcOrd="7" destOrd="0" presId="urn:microsoft.com/office/officeart/2018/2/layout/IconLabelList"/>
    <dgm:cxn modelId="{7A5BC793-3067-454F-B5B8-9211696DBE1E}" type="presParOf" srcId="{6110BB2F-6DCB-409F-813D-4C1FC4B5E298}" destId="{BA1E5253-A069-4A5D-ABA8-0C6C3B6013E6}" srcOrd="8" destOrd="0" presId="urn:microsoft.com/office/officeart/2018/2/layout/IconLabelList"/>
    <dgm:cxn modelId="{52DB9990-BF2E-41B0-AE0A-C04D63F4BA5F}" type="presParOf" srcId="{BA1E5253-A069-4A5D-ABA8-0C6C3B6013E6}" destId="{1E6FD37B-1EA4-4600-9AC3-C03F97FF924F}" srcOrd="0" destOrd="0" presId="urn:microsoft.com/office/officeart/2018/2/layout/IconLabelList"/>
    <dgm:cxn modelId="{5C90A9E4-9080-42EA-AC8D-D608D282F2AC}" type="presParOf" srcId="{BA1E5253-A069-4A5D-ABA8-0C6C3B6013E6}" destId="{09E3881F-23B8-49C1-A060-A5D6102B3571}" srcOrd="1" destOrd="0" presId="urn:microsoft.com/office/officeart/2018/2/layout/IconLabelList"/>
    <dgm:cxn modelId="{A20576C0-B32E-41BC-B308-0423E2A35F87}" type="presParOf" srcId="{BA1E5253-A069-4A5D-ABA8-0C6C3B6013E6}" destId="{20058ECA-D91A-4ABF-AA91-3E4C0B628D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5A1D5C-F593-4714-A5E6-EEEF159AF0D9}">
      <dsp:nvSpPr>
        <dsp:cNvPr id="0" name=""/>
        <dsp:cNvSpPr/>
      </dsp:nvSpPr>
      <dsp:spPr>
        <a:xfrm>
          <a:off x="2227162" y="367124"/>
          <a:ext cx="928576" cy="9285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1E4F90-4D91-4180-A3DB-77F10349D147}">
      <dsp:nvSpPr>
        <dsp:cNvPr id="0" name=""/>
        <dsp:cNvSpPr/>
      </dsp:nvSpPr>
      <dsp:spPr>
        <a:xfrm>
          <a:off x="1659698" y="1586628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/>
            <a:t>Python – for data cleaning</a:t>
          </a:r>
          <a:endParaRPr lang="en-US" sz="2300" b="1" kern="1200" dirty="0"/>
        </a:p>
      </dsp:txBody>
      <dsp:txXfrm>
        <a:off x="1659698" y="1586628"/>
        <a:ext cx="2063504" cy="720000"/>
      </dsp:txXfrm>
    </dsp:sp>
    <dsp:sp modelId="{31DC7855-F9BD-45A0-AA7C-577A20BDB176}">
      <dsp:nvSpPr>
        <dsp:cNvPr id="0" name=""/>
        <dsp:cNvSpPr/>
      </dsp:nvSpPr>
      <dsp:spPr>
        <a:xfrm>
          <a:off x="4651779" y="367124"/>
          <a:ext cx="928576" cy="9285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F7E428-5E4D-47D1-A7BA-5B37E7B718FD}">
      <dsp:nvSpPr>
        <dsp:cNvPr id="0" name=""/>
        <dsp:cNvSpPr/>
      </dsp:nvSpPr>
      <dsp:spPr>
        <a:xfrm>
          <a:off x="4084315" y="1586628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/>
            <a:t>SQL – for EDA and analysis</a:t>
          </a:r>
          <a:endParaRPr lang="en-US" sz="2300" b="1" kern="1200" dirty="0"/>
        </a:p>
      </dsp:txBody>
      <dsp:txXfrm>
        <a:off x="4084315" y="1586628"/>
        <a:ext cx="2063504" cy="720000"/>
      </dsp:txXfrm>
    </dsp:sp>
    <dsp:sp modelId="{34246E21-1689-49A6-9106-A3193833857F}">
      <dsp:nvSpPr>
        <dsp:cNvPr id="0" name=""/>
        <dsp:cNvSpPr/>
      </dsp:nvSpPr>
      <dsp:spPr>
        <a:xfrm>
          <a:off x="7076397" y="367124"/>
          <a:ext cx="928576" cy="9285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EA006-A2A8-4A3E-A673-91A01F2A70AD}">
      <dsp:nvSpPr>
        <dsp:cNvPr id="0" name=""/>
        <dsp:cNvSpPr/>
      </dsp:nvSpPr>
      <dsp:spPr>
        <a:xfrm>
          <a:off x="6508933" y="1586628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/>
            <a:t>Power BI – for visualization </a:t>
          </a:r>
          <a:endParaRPr lang="en-US" sz="2300" b="1" kern="1200" dirty="0"/>
        </a:p>
      </dsp:txBody>
      <dsp:txXfrm>
        <a:off x="6508933" y="1586628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E7C474-941F-46E7-8E05-4081C7E6C1FC}">
      <dsp:nvSpPr>
        <dsp:cNvPr id="0" name=""/>
        <dsp:cNvSpPr/>
      </dsp:nvSpPr>
      <dsp:spPr>
        <a:xfrm>
          <a:off x="2185565" y="1310"/>
          <a:ext cx="8742263" cy="13430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24" tIns="341124" rIns="169624" bIns="34112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Total Accidents - 209k</a:t>
          </a:r>
        </a:p>
      </dsp:txBody>
      <dsp:txXfrm>
        <a:off x="2185565" y="1310"/>
        <a:ext cx="8742263" cy="1343007"/>
      </dsp:txXfrm>
    </dsp:sp>
    <dsp:sp modelId="{3EF84590-53EF-409E-A053-35F77A66B12B}">
      <dsp:nvSpPr>
        <dsp:cNvPr id="0" name=""/>
        <dsp:cNvSpPr/>
      </dsp:nvSpPr>
      <dsp:spPr>
        <a:xfrm>
          <a:off x="0" y="1310"/>
          <a:ext cx="2185565" cy="1343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53" tIns="132659" rIns="115653" bIns="1326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Total</a:t>
          </a:r>
        </a:p>
      </dsp:txBody>
      <dsp:txXfrm>
        <a:off x="0" y="1310"/>
        <a:ext cx="2185565" cy="1343007"/>
      </dsp:txXfrm>
    </dsp:sp>
    <dsp:sp modelId="{0C4CF11D-9C71-4F62-8178-490DEC21043F}">
      <dsp:nvSpPr>
        <dsp:cNvPr id="0" name=""/>
        <dsp:cNvSpPr/>
      </dsp:nvSpPr>
      <dsp:spPr>
        <a:xfrm>
          <a:off x="2185565" y="1424898"/>
          <a:ext cx="8742263" cy="13430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24" tIns="341124" rIns="169624" bIns="34112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Average accidents per day - 15.73</a:t>
          </a:r>
        </a:p>
      </dsp:txBody>
      <dsp:txXfrm>
        <a:off x="2185565" y="1424898"/>
        <a:ext cx="8742263" cy="1343007"/>
      </dsp:txXfrm>
    </dsp:sp>
    <dsp:sp modelId="{A67E2A94-3754-4B7C-A256-2146E2C735B9}">
      <dsp:nvSpPr>
        <dsp:cNvPr id="0" name=""/>
        <dsp:cNvSpPr/>
      </dsp:nvSpPr>
      <dsp:spPr>
        <a:xfrm>
          <a:off x="0" y="1424898"/>
          <a:ext cx="2185565" cy="1343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53" tIns="132659" rIns="115653" bIns="1326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Average</a:t>
          </a:r>
        </a:p>
      </dsp:txBody>
      <dsp:txXfrm>
        <a:off x="0" y="1424898"/>
        <a:ext cx="2185565" cy="1343007"/>
      </dsp:txXfrm>
    </dsp:sp>
    <dsp:sp modelId="{3CEF9219-4DBB-4B51-8E55-79E9F13C415F}">
      <dsp:nvSpPr>
        <dsp:cNvPr id="0" name=""/>
        <dsp:cNvSpPr/>
      </dsp:nvSpPr>
      <dsp:spPr>
        <a:xfrm>
          <a:off x="2185565" y="2848486"/>
          <a:ext cx="8742263" cy="134300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624" tIns="341124" rIns="169624" bIns="34112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Average accidents per year –  2.02k</a:t>
          </a:r>
        </a:p>
      </dsp:txBody>
      <dsp:txXfrm>
        <a:off x="2185565" y="2848486"/>
        <a:ext cx="8742263" cy="1343007"/>
      </dsp:txXfrm>
    </dsp:sp>
    <dsp:sp modelId="{49808E58-75B3-4E05-8FCD-6CD37F82D4EA}">
      <dsp:nvSpPr>
        <dsp:cNvPr id="0" name=""/>
        <dsp:cNvSpPr/>
      </dsp:nvSpPr>
      <dsp:spPr>
        <a:xfrm>
          <a:off x="0" y="2848486"/>
          <a:ext cx="2185565" cy="13430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653" tIns="132659" rIns="115653" bIns="132659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Average</a:t>
          </a:r>
        </a:p>
      </dsp:txBody>
      <dsp:txXfrm>
        <a:off x="0" y="2848486"/>
        <a:ext cx="2185565" cy="1343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33EFF1-E592-43F9-8161-D0567B17D697}">
      <dsp:nvSpPr>
        <dsp:cNvPr id="0" name=""/>
        <dsp:cNvSpPr/>
      </dsp:nvSpPr>
      <dsp:spPr>
        <a:xfrm>
          <a:off x="1104420" y="670229"/>
          <a:ext cx="962105" cy="9621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EDFFE8-5285-423D-8853-3F8C62B4BB7D}">
      <dsp:nvSpPr>
        <dsp:cNvPr id="0" name=""/>
        <dsp:cNvSpPr/>
      </dsp:nvSpPr>
      <dsp:spPr>
        <a:xfrm>
          <a:off x="495269" y="2038054"/>
          <a:ext cx="1778318" cy="17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Traffic Safety Campaigns</a:t>
          </a:r>
          <a:r>
            <a:rPr lang="en-GB" sz="1600" kern="1200" dirty="0"/>
            <a:t>: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Conduct awareness drives and enforce strict monitoring on Fridays and weekends when accidents peak.</a:t>
          </a:r>
          <a:endParaRPr lang="en-US" sz="1500" kern="1200" dirty="0"/>
        </a:p>
      </dsp:txBody>
      <dsp:txXfrm>
        <a:off x="495269" y="2038054"/>
        <a:ext cx="1778318" cy="1755000"/>
      </dsp:txXfrm>
    </dsp:sp>
    <dsp:sp modelId="{52697C04-7DD3-44A7-82DC-DA30AECCAAE8}">
      <dsp:nvSpPr>
        <dsp:cNvPr id="0" name=""/>
        <dsp:cNvSpPr/>
      </dsp:nvSpPr>
      <dsp:spPr>
        <a:xfrm>
          <a:off x="3314984" y="647081"/>
          <a:ext cx="962105" cy="9621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B57781-FB44-40B8-9F65-84A94F987ED1}">
      <dsp:nvSpPr>
        <dsp:cNvPr id="0" name=""/>
        <dsp:cNvSpPr/>
      </dsp:nvSpPr>
      <dsp:spPr>
        <a:xfrm>
          <a:off x="2727030" y="2088896"/>
          <a:ext cx="2138012" cy="17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Infrastructure Improvements:</a:t>
          </a:r>
          <a:r>
            <a:rPr lang="en-GB" sz="1600" kern="1200" dirty="0"/>
            <a:t> 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Install speed breakers, reflective signboards, and better road lighting at high-risk areas.</a:t>
          </a:r>
          <a:endParaRPr lang="en-US" sz="1500" kern="1200" dirty="0"/>
        </a:p>
      </dsp:txBody>
      <dsp:txXfrm>
        <a:off x="2727030" y="2088896"/>
        <a:ext cx="2138012" cy="1755000"/>
      </dsp:txXfrm>
    </dsp:sp>
    <dsp:sp modelId="{A1C98ED6-2DA1-42FC-809B-DCECD8870C4A}">
      <dsp:nvSpPr>
        <dsp:cNvPr id="0" name=""/>
        <dsp:cNvSpPr/>
      </dsp:nvSpPr>
      <dsp:spPr>
        <a:xfrm>
          <a:off x="5827149" y="647081"/>
          <a:ext cx="962105" cy="9621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F60DF-B0FF-45B2-9E39-2AA03CA0A4CD}">
      <dsp:nvSpPr>
        <dsp:cNvPr id="0" name=""/>
        <dsp:cNvSpPr/>
      </dsp:nvSpPr>
      <dsp:spPr>
        <a:xfrm>
          <a:off x="5239195" y="2088896"/>
          <a:ext cx="2138012" cy="17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Policy-Level Measures: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 dirty="0"/>
            <a:t> </a:t>
          </a:r>
          <a:r>
            <a:rPr lang="en-GB" sz="1500" b="0" kern="1200" dirty="0"/>
            <a:t>I</a:t>
          </a:r>
          <a:r>
            <a:rPr lang="en-GB" sz="1500" kern="1200" dirty="0"/>
            <a:t>mplement data-driven traffic management, focusing on years/locations with consistently high accident rates.</a:t>
          </a:r>
          <a:endParaRPr lang="en-US" sz="1500" kern="1200" dirty="0"/>
        </a:p>
      </dsp:txBody>
      <dsp:txXfrm>
        <a:off x="5239195" y="2088896"/>
        <a:ext cx="2138012" cy="1755000"/>
      </dsp:txXfrm>
    </dsp:sp>
    <dsp:sp modelId="{0485355F-1E59-4363-9E3A-FC0B654BCB9C}">
      <dsp:nvSpPr>
        <dsp:cNvPr id="0" name=""/>
        <dsp:cNvSpPr/>
      </dsp:nvSpPr>
      <dsp:spPr>
        <a:xfrm>
          <a:off x="8339313" y="647081"/>
          <a:ext cx="962105" cy="9621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39078-2441-4AB2-820C-C86DF7CB4445}">
      <dsp:nvSpPr>
        <dsp:cNvPr id="0" name=""/>
        <dsp:cNvSpPr/>
      </dsp:nvSpPr>
      <dsp:spPr>
        <a:xfrm>
          <a:off x="7813822" y="2088896"/>
          <a:ext cx="2013088" cy="17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Emergency Response Readiness: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 Strengthen emergency medical response systems for non-incapacitating and incapacitating injuries.</a:t>
          </a:r>
          <a:endParaRPr lang="en-US" sz="1500" kern="1200" dirty="0"/>
        </a:p>
      </dsp:txBody>
      <dsp:txXfrm>
        <a:off x="7813822" y="2088896"/>
        <a:ext cx="2013088" cy="1755000"/>
      </dsp:txXfrm>
    </dsp:sp>
    <dsp:sp modelId="{1E6FD37B-1EA4-4600-9AC3-C03F97FF924F}">
      <dsp:nvSpPr>
        <dsp:cNvPr id="0" name=""/>
        <dsp:cNvSpPr/>
      </dsp:nvSpPr>
      <dsp:spPr>
        <a:xfrm>
          <a:off x="10851478" y="647081"/>
          <a:ext cx="962105" cy="96210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58ECA-D91A-4ABF-AA91-3E4C0B628DEB}">
      <dsp:nvSpPr>
        <dsp:cNvPr id="0" name=""/>
        <dsp:cNvSpPr/>
      </dsp:nvSpPr>
      <dsp:spPr>
        <a:xfrm>
          <a:off x="10263525" y="2088896"/>
          <a:ext cx="2138012" cy="175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 dirty="0"/>
            <a:t>Weather &amp; Time-Based Analysis :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 Use the dashboard filters to study accidents under specific weather or months — plan preventive measures accordingly.</a:t>
          </a:r>
          <a:endParaRPr lang="en-US" sz="1500" kern="1200" dirty="0"/>
        </a:p>
      </dsp:txBody>
      <dsp:txXfrm>
        <a:off x="10263525" y="2088896"/>
        <a:ext cx="2138012" cy="175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65751-83DF-E438-2A75-274F7E51F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0F1D0-4876-F030-D85B-861DD5A2D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280E8-5969-8AA2-13D6-637FCFDD0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51E2-2FA7-46C8-83F8-69D5C3827DCA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DDD64-CFF5-7BBE-D36F-7AC249F6D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3255-49B5-1DFF-4078-608504092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221E-4D6A-4D99-ACE6-FA9AE66DE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10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4459D-1454-6B5A-1800-4C5F4A9DD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F25B2-F915-EAFA-39CD-1F37D208C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C304A-9AA8-8599-4734-BFA36B0F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51E2-2FA7-46C8-83F8-69D5C3827DCA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7C67F-19CF-4830-4FDC-EE52B608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BC367-1B07-6A42-657D-21BEB729C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221E-4D6A-4D99-ACE6-FA9AE66DE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1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BE5B5C-E1E5-4F2A-5EDB-EFF1A2BE18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6965C-9F9F-AF42-94C8-C110A78EE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5AE19-62CE-D5A2-8F03-A980D72A9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51E2-2FA7-46C8-83F8-69D5C3827DCA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5A875-E56F-395E-D7AC-1D0B3BC4E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72735-5422-08D7-0007-7D2D6AA3E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221E-4D6A-4D99-ACE6-FA9AE66DE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53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E6A52-9E4F-425D-8E68-E9306FC01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B463D-2089-4466-A940-716B84331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5143E-07BB-4D7C-27BF-AADCF8531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51E2-2FA7-46C8-83F8-69D5C3827DCA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92DCE-DC47-A070-D91A-C7B597868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95CE1-5F0A-D1A2-2EDB-34773408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221E-4D6A-4D99-ACE6-FA9AE66DE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69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EC70-55AB-EF4C-CA54-26B2958DF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0A8C2-1060-A836-2181-AA17305FC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E6C3A-6C08-6F53-B842-392F26D0E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51E2-2FA7-46C8-83F8-69D5C3827DCA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CC688-E87F-0AE4-62DF-E7E2A7B7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A407B-095A-4FCE-CDC5-E01B3406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221E-4D6A-4D99-ACE6-FA9AE66DE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9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AA6C1-FCC1-9771-0A97-50E8AAC6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B0DB1-9417-E5BA-4678-5D840FCDA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B71682-A42F-A564-0E26-88A2F80AB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5F4F8-75AE-AA9E-46C1-AB1B1C143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51E2-2FA7-46C8-83F8-69D5C3827DCA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97871-7E29-E9E8-0BEA-42F82F551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C3C04-23C1-6C32-5F5B-659D8578F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221E-4D6A-4D99-ACE6-FA9AE66DE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677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96C5-7C44-E7B1-51A4-34BFA486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1CE-40C4-5176-4EB2-DEDE7A58E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39F69-9D98-271E-89D9-0F97410F6B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D54B5-6CBA-8A8E-DD68-1FF2034D3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7C8D42-262F-CBF7-B0D7-E54EFE7355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4541B4-0525-C11D-B6FF-1AE5576E9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51E2-2FA7-46C8-83F8-69D5C3827DCA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678DB1-284C-6598-63B1-B2D56CEF2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2BBEB-4AB5-8521-67D0-2E28CD294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221E-4D6A-4D99-ACE6-FA9AE66DE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593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C53C5-F7F9-1FF0-7968-38B20667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429186-8950-3D83-D34D-23CEAC58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51E2-2FA7-46C8-83F8-69D5C3827DCA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9BEFFA-FD61-FDAD-6E9F-B0E18A155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2E3A52-EBEB-EA0B-EE0B-BF98CC631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221E-4D6A-4D99-ACE6-FA9AE66DE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171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5D49A-69EF-615D-871D-D45C2A8F1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51E2-2FA7-46C8-83F8-69D5C3827DCA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F4E7D-DA98-2288-3910-589F9E1DA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190C1-BD1E-D803-9DA3-02FD8BA9A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221E-4D6A-4D99-ACE6-FA9AE66DE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65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B63A5-E048-BFF3-F653-77B0298A7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70438-378A-C109-39D8-B800A542B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668F5-70E9-5A02-B53F-B9F11D5FC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2ED71E-16B3-6EA5-3FFA-E38F8DEEE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51E2-2FA7-46C8-83F8-69D5C3827DCA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8FFF0-D13D-7A56-43CF-BB7ABD81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100AC-304D-0437-5B57-A306D7736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221E-4D6A-4D99-ACE6-FA9AE66DE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365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7290-9014-831A-0C8C-7D561FD6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05A9A-58C6-5543-C0C2-F22E56E69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8B47A-6D06-92AC-3E43-18AC2A948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1BE9A-EAF6-6A0B-AA85-AEFC5CB21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51E2-2FA7-46C8-83F8-69D5C3827DCA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A63E9-564B-DB08-98C9-400239C6E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B532A-6426-DDD0-9A31-D758A195F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DC221E-4D6A-4D99-ACE6-FA9AE66DE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390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3C357B-6775-B5AC-27CA-71AA0E941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7EBD3E-8374-F4FA-044B-D5C9273A5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D2689-FF40-2607-AE10-E996286433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AF51E2-2FA7-46C8-83F8-69D5C3827DCA}" type="datetimeFigureOut">
              <a:rPr lang="en-IN" smtClean="0"/>
              <a:t>21-10-2025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F1C3A-4544-600F-F73B-BC03336052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C9584-702E-C6A6-CA87-B0DD9FEB1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DC221E-4D6A-4D99-ACE6-FA9AE66DE4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550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ar">
            <a:extLst>
              <a:ext uri="{FF2B5EF4-FFF2-40B4-BE49-F238E27FC236}">
                <a16:creationId xmlns:a16="http://schemas.microsoft.com/office/drawing/2014/main" id="{8E9334D7-1A74-4A62-ED13-CC0FE9530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EB27EC-A09C-4A8B-FD8B-B972A6369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1676" y="985640"/>
            <a:ext cx="6088283" cy="2443360"/>
          </a:xfrm>
        </p:spPr>
        <p:txBody>
          <a:bodyPr anchor="b">
            <a:normAutofit/>
          </a:bodyPr>
          <a:lstStyle/>
          <a:p>
            <a:r>
              <a:rPr lang="en-IN" sz="4400" b="1" dirty="0">
                <a:solidFill>
                  <a:srgbClr val="FFFFFF"/>
                </a:solidFill>
              </a:rPr>
              <a:t>    Traffic Accidents Analysis </a:t>
            </a:r>
            <a:br>
              <a:rPr lang="en-IN" sz="5600" dirty="0">
                <a:solidFill>
                  <a:srgbClr val="FFFFFF"/>
                </a:solidFill>
              </a:rPr>
            </a:br>
            <a:r>
              <a:rPr lang="en-IN" sz="5600" dirty="0">
                <a:solidFill>
                  <a:srgbClr val="FFFFFF"/>
                </a:solidFill>
              </a:rPr>
              <a:t> </a:t>
            </a:r>
            <a:r>
              <a:rPr lang="en-IN" sz="3200" dirty="0">
                <a:solidFill>
                  <a:srgbClr val="FFFFFF"/>
                </a:solidFill>
              </a:rPr>
              <a:t>End-to-End Data Analytics Project</a:t>
            </a:r>
            <a:endParaRPr lang="en-IN" sz="56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441AE-51B2-94E0-121B-9075D05869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861367"/>
            <a:ext cx="5649349" cy="1139009"/>
          </a:xfrm>
        </p:spPr>
        <p:txBody>
          <a:bodyPr anchor="t">
            <a:normAutofit/>
          </a:bodyPr>
          <a:lstStyle/>
          <a:p>
            <a:pPr algn="r"/>
            <a:r>
              <a:rPr lang="en-IN" b="1" dirty="0">
                <a:solidFill>
                  <a:srgbClr val="FFFFFF"/>
                </a:solidFill>
              </a:rPr>
              <a:t>- By Asma Khan 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9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7EB0BA-C16E-7C3B-AD96-372874AFE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257" y="301086"/>
            <a:ext cx="6427029" cy="667430"/>
          </a:xfrm>
        </p:spPr>
        <p:txBody>
          <a:bodyPr anchor="b">
            <a:noAutofit/>
          </a:bodyPr>
          <a:lstStyle/>
          <a:p>
            <a:pPr algn="ctr"/>
            <a:r>
              <a:rPr lang="en-IN" sz="3200" b="1" dirty="0"/>
              <a:t>SQL Problem</a:t>
            </a:r>
            <a:r>
              <a:rPr lang="en-IN" b="1" dirty="0"/>
              <a:t> </a:t>
            </a:r>
            <a:r>
              <a:rPr lang="en-IN" sz="3200" b="1" dirty="0"/>
              <a:t>Statements</a:t>
            </a:r>
            <a:endParaRPr lang="en-IN" b="1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6CCAF-EF8D-F09D-8029-8079F65AE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92" y="1354238"/>
            <a:ext cx="6967960" cy="5364721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tx1">
                    <a:alpha val="80000"/>
                  </a:schemeClr>
                </a:solidFill>
              </a:rPr>
              <a:t>   SQL Questions :-</a:t>
            </a:r>
          </a:p>
          <a:p>
            <a:r>
              <a:rPr lang="en-GB" sz="1800" dirty="0">
                <a:solidFill>
                  <a:schemeClr val="tx1">
                    <a:alpha val="80000"/>
                  </a:schemeClr>
                </a:solidFill>
              </a:rPr>
              <a:t>How many accidents occurred per year/month/day?</a:t>
            </a:r>
          </a:p>
          <a:p>
            <a:r>
              <a:rPr lang="en-GB" sz="1800" dirty="0">
                <a:solidFill>
                  <a:schemeClr val="tx1">
                    <a:alpha val="80000"/>
                  </a:schemeClr>
                </a:solidFill>
              </a:rPr>
              <a:t>Which day of the week has the highest number of accidents?</a:t>
            </a:r>
          </a:p>
          <a:p>
            <a:r>
              <a:rPr lang="en-GB" sz="1800" dirty="0">
                <a:solidFill>
                  <a:schemeClr val="tx1">
                    <a:alpha val="80000"/>
                  </a:schemeClr>
                </a:solidFill>
              </a:rPr>
              <a:t>At what hour do most accidents occur?</a:t>
            </a:r>
          </a:p>
          <a:p>
            <a:r>
              <a:rPr lang="en-GB" sz="1800" dirty="0">
                <a:solidFill>
                  <a:schemeClr val="tx1">
                    <a:alpha val="80000"/>
                  </a:schemeClr>
                </a:solidFill>
              </a:rPr>
              <a:t>Count of accidents by </a:t>
            </a:r>
            <a:r>
              <a:rPr lang="en-GB" sz="1800" dirty="0" err="1">
                <a:solidFill>
                  <a:schemeClr val="tx1">
                    <a:alpha val="80000"/>
                  </a:schemeClr>
                </a:solidFill>
              </a:rPr>
              <a:t>most_severe_injury</a:t>
            </a:r>
            <a:endParaRPr lang="en-GB" sz="1800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GB" sz="1800" dirty="0">
                <a:solidFill>
                  <a:schemeClr val="tx1">
                    <a:alpha val="80000"/>
                  </a:schemeClr>
                </a:solidFill>
              </a:rPr>
              <a:t>What percentage of accidents involved fatalities (</a:t>
            </a:r>
            <a:r>
              <a:rPr lang="en-GB" sz="1800" dirty="0" err="1">
                <a:solidFill>
                  <a:schemeClr val="tx1">
                    <a:alpha val="80000"/>
                  </a:schemeClr>
                </a:solidFill>
              </a:rPr>
              <a:t>injuries_fatal</a:t>
            </a:r>
            <a:r>
              <a:rPr lang="en-GB" sz="1800" dirty="0">
                <a:solidFill>
                  <a:schemeClr val="tx1">
                    <a:alpha val="80000"/>
                  </a:schemeClr>
                </a:solidFill>
              </a:rPr>
              <a:t>)?</a:t>
            </a:r>
          </a:p>
          <a:p>
            <a:r>
              <a:rPr lang="en-GB" sz="1800" dirty="0">
                <a:solidFill>
                  <a:schemeClr val="tx1">
                    <a:alpha val="80000"/>
                  </a:schemeClr>
                </a:solidFill>
              </a:rPr>
              <a:t>Average number of injuries per crash.</a:t>
            </a:r>
          </a:p>
          <a:p>
            <a:r>
              <a:rPr lang="en-GB" sz="1800" dirty="0">
                <a:solidFill>
                  <a:schemeClr val="tx1">
                    <a:alpha val="80000"/>
                  </a:schemeClr>
                </a:solidFill>
              </a:rPr>
              <a:t>Which </a:t>
            </a:r>
            <a:r>
              <a:rPr lang="en-GB" sz="1800" dirty="0" err="1">
                <a:solidFill>
                  <a:schemeClr val="tx1">
                    <a:alpha val="80000"/>
                  </a:schemeClr>
                </a:solidFill>
              </a:rPr>
              <a:t>prim_contributory_cause</a:t>
            </a:r>
            <a:r>
              <a:rPr lang="en-GB" sz="1800" dirty="0">
                <a:solidFill>
                  <a:schemeClr val="tx1">
                    <a:alpha val="80000"/>
                  </a:schemeClr>
                </a:solidFill>
              </a:rPr>
              <a:t> appears most frequently?</a:t>
            </a:r>
          </a:p>
          <a:p>
            <a:r>
              <a:rPr lang="en-GB" sz="1800" dirty="0">
                <a:solidFill>
                  <a:schemeClr val="tx1">
                    <a:alpha val="80000"/>
                  </a:schemeClr>
                </a:solidFill>
              </a:rPr>
              <a:t>Accidents by </a:t>
            </a:r>
            <a:r>
              <a:rPr lang="en-GB" sz="1800" dirty="0" err="1">
                <a:solidFill>
                  <a:schemeClr val="tx1">
                    <a:alpha val="80000"/>
                  </a:schemeClr>
                </a:solidFill>
              </a:rPr>
              <a:t>weather_condition</a:t>
            </a:r>
            <a:r>
              <a:rPr lang="en-GB" sz="1800" dirty="0">
                <a:solidFill>
                  <a:schemeClr val="tx1">
                    <a:alpha val="80000"/>
                  </a:schemeClr>
                </a:solidFill>
              </a:rPr>
              <a:t> (rain, snow, clear).</a:t>
            </a:r>
          </a:p>
          <a:p>
            <a:r>
              <a:rPr lang="en-GB" sz="1800" dirty="0">
                <a:solidFill>
                  <a:schemeClr val="tx1">
                    <a:alpha val="80000"/>
                  </a:schemeClr>
                </a:solidFill>
              </a:rPr>
              <a:t>Accidents by </a:t>
            </a:r>
            <a:r>
              <a:rPr lang="en-GB" sz="1800" dirty="0" err="1">
                <a:solidFill>
                  <a:schemeClr val="tx1">
                    <a:alpha val="80000"/>
                  </a:schemeClr>
                </a:solidFill>
              </a:rPr>
              <a:t>lighting_condition</a:t>
            </a:r>
            <a:r>
              <a:rPr lang="en-GB" sz="1800" dirty="0">
                <a:solidFill>
                  <a:schemeClr val="tx1">
                    <a:alpha val="80000"/>
                  </a:schemeClr>
                </a:solidFill>
              </a:rPr>
              <a:t> (daylight vs dark).</a:t>
            </a:r>
          </a:p>
          <a:p>
            <a:r>
              <a:rPr lang="en-GB" sz="1800" dirty="0">
                <a:solidFill>
                  <a:schemeClr val="tx1">
                    <a:alpha val="80000"/>
                  </a:schemeClr>
                </a:solidFill>
              </a:rPr>
              <a:t> Top 5 most common </a:t>
            </a:r>
            <a:r>
              <a:rPr lang="en-GB" sz="1800" dirty="0" err="1">
                <a:solidFill>
                  <a:schemeClr val="tx1">
                    <a:alpha val="80000"/>
                  </a:schemeClr>
                </a:solidFill>
              </a:rPr>
              <a:t>first_crash_type</a:t>
            </a:r>
            <a:r>
              <a:rPr lang="en-GB" sz="1800" dirty="0">
                <a:solidFill>
                  <a:schemeClr val="tx1">
                    <a:alpha val="80000"/>
                  </a:schemeClr>
                </a:solidFill>
              </a:rPr>
              <a:t>.</a:t>
            </a:r>
          </a:p>
          <a:p>
            <a:r>
              <a:rPr lang="en-GB" sz="1800" dirty="0">
                <a:solidFill>
                  <a:schemeClr val="tx1">
                    <a:alpha val="80000"/>
                  </a:schemeClr>
                </a:solidFill>
              </a:rPr>
              <a:t>Which </a:t>
            </a:r>
            <a:r>
              <a:rPr lang="en-GB" sz="1800" dirty="0" err="1">
                <a:solidFill>
                  <a:schemeClr val="tx1">
                    <a:alpha val="80000"/>
                  </a:schemeClr>
                </a:solidFill>
              </a:rPr>
              <a:t>traffic_control_device</a:t>
            </a:r>
            <a:r>
              <a:rPr lang="en-GB" sz="1800" dirty="0">
                <a:solidFill>
                  <a:schemeClr val="tx1">
                    <a:alpha val="80000"/>
                  </a:schemeClr>
                </a:solidFill>
              </a:rPr>
              <a:t> (e.g., stop sign, signal) is most associated with accidents?</a:t>
            </a:r>
          </a:p>
          <a:p>
            <a:r>
              <a:rPr lang="en-GB" sz="1800" dirty="0">
                <a:solidFill>
                  <a:schemeClr val="tx1">
                    <a:alpha val="80000"/>
                  </a:schemeClr>
                </a:solidFill>
              </a:rPr>
              <a:t>Accidents at intersections vs non-intersections.</a:t>
            </a:r>
          </a:p>
          <a:p>
            <a:r>
              <a:rPr lang="en-GB" sz="1800" dirty="0">
                <a:solidFill>
                  <a:schemeClr val="tx1">
                    <a:alpha val="80000"/>
                  </a:schemeClr>
                </a:solidFill>
              </a:rPr>
              <a:t>Average </a:t>
            </a:r>
            <a:r>
              <a:rPr lang="en-GB" sz="1800" dirty="0" err="1">
                <a:solidFill>
                  <a:schemeClr val="tx1">
                    <a:alpha val="80000"/>
                  </a:schemeClr>
                </a:solidFill>
              </a:rPr>
              <a:t>num_units</a:t>
            </a:r>
            <a:r>
              <a:rPr lang="en-GB" sz="1800" dirty="0">
                <a:solidFill>
                  <a:schemeClr val="tx1">
                    <a:alpha val="80000"/>
                  </a:schemeClr>
                </a:solidFill>
              </a:rPr>
              <a:t> per crash.</a:t>
            </a:r>
          </a:p>
          <a:p>
            <a:r>
              <a:rPr lang="en-GB" sz="1800" dirty="0">
                <a:solidFill>
                  <a:schemeClr val="tx1">
                    <a:alpha val="80000"/>
                  </a:schemeClr>
                </a:solidFill>
              </a:rPr>
              <a:t>what is the damage cost of the accidents </a:t>
            </a:r>
          </a:p>
          <a:p>
            <a:endParaRPr lang="en-GB" sz="800" dirty="0">
              <a:solidFill>
                <a:schemeClr val="tx1">
                  <a:alpha val="80000"/>
                </a:schemeClr>
              </a:solidFill>
            </a:endParaRPr>
          </a:p>
          <a:p>
            <a:endParaRPr lang="en-IN" sz="8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B1DC00BD-72DE-9EC7-FBD8-B0B922E8B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3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78D10-FBEF-5EBF-7FD0-B6CF5D4BD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2" y="477998"/>
            <a:ext cx="5929328" cy="6380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  </a:t>
            </a:r>
            <a:r>
              <a:rPr lang="en-IN" b="1" dirty="0"/>
              <a:t>Power BI  Problem Statements:- </a:t>
            </a:r>
          </a:p>
          <a:p>
            <a:pPr marL="0" indent="0">
              <a:buNone/>
            </a:pPr>
            <a:endParaRPr lang="en-IN" b="1" dirty="0"/>
          </a:p>
          <a:p>
            <a:r>
              <a:rPr lang="en-GB" sz="1800" dirty="0"/>
              <a:t>Show accidents over time (trend by year, month).</a:t>
            </a:r>
          </a:p>
          <a:p>
            <a:r>
              <a:rPr lang="en-GB" sz="1800" dirty="0"/>
              <a:t>Accidents by day of week and hour of day </a:t>
            </a:r>
          </a:p>
          <a:p>
            <a:r>
              <a:rPr lang="en-GB" sz="1800" dirty="0"/>
              <a:t>Breakdown of accidents by Injury type.</a:t>
            </a:r>
          </a:p>
          <a:p>
            <a:r>
              <a:rPr lang="en-GB" sz="1800" dirty="0"/>
              <a:t>Visualize accidents by weather condition</a:t>
            </a:r>
          </a:p>
          <a:p>
            <a:r>
              <a:rPr lang="en-GB" sz="1800" dirty="0"/>
              <a:t>Show top causes from primary contributor of accidents.</a:t>
            </a:r>
          </a:p>
          <a:p>
            <a:r>
              <a:rPr lang="en-GB" sz="1800" dirty="0"/>
              <a:t>Top </a:t>
            </a:r>
            <a:r>
              <a:rPr lang="en-GB" sz="1800" dirty="0" err="1"/>
              <a:t>first_crash_type</a:t>
            </a:r>
            <a:r>
              <a:rPr lang="en-GB" sz="1800" dirty="0"/>
              <a:t> accidents.</a:t>
            </a:r>
          </a:p>
          <a:p>
            <a:r>
              <a:rPr lang="en-GB" sz="1800" dirty="0"/>
              <a:t>Accidents by roadway type</a:t>
            </a:r>
          </a:p>
          <a:p>
            <a:r>
              <a:rPr lang="en-GB" sz="1800" dirty="0"/>
              <a:t>Accidents by </a:t>
            </a:r>
            <a:r>
              <a:rPr lang="en-GB" sz="1800" dirty="0" err="1"/>
              <a:t>roadway_surface_cond</a:t>
            </a:r>
            <a:r>
              <a:rPr lang="en-GB" sz="1800" dirty="0"/>
              <a:t> (dry, wet, icy).</a:t>
            </a:r>
          </a:p>
          <a:p>
            <a:r>
              <a:rPr lang="en-GB" sz="1800" dirty="0"/>
              <a:t>Identify peak risk hours and days of the week.</a:t>
            </a:r>
          </a:p>
          <a:p>
            <a:endParaRPr lang="en-GB" sz="1800" dirty="0"/>
          </a:p>
          <a:p>
            <a:endParaRPr lang="en-GB" sz="1800" dirty="0"/>
          </a:p>
          <a:p>
            <a:endParaRPr lang="en-IN" sz="1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Block Arc 13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5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DD53F-472D-B8AC-532F-0BA684AF4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5059" y="303725"/>
            <a:ext cx="10232136" cy="1014984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 Dataset Overview and Tools used :-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AA02478-BB89-4565-CED5-66C727871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3957812"/>
              </p:ext>
            </p:extLst>
          </p:nvPr>
        </p:nvGraphicFramePr>
        <p:xfrm>
          <a:off x="928541" y="3171462"/>
          <a:ext cx="10232136" cy="26737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B4B3567-A7E6-BD62-B446-39FA8547005E}"/>
              </a:ext>
            </a:extLst>
          </p:cNvPr>
          <p:cNvSpPr txBox="1"/>
          <p:nvPr/>
        </p:nvSpPr>
        <p:spPr>
          <a:xfrm>
            <a:off x="1217549" y="1262880"/>
            <a:ext cx="9815113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Dataset Overview :-</a:t>
            </a:r>
            <a:r>
              <a:rPr lang="en-IN" b="1" dirty="0"/>
              <a:t> </a:t>
            </a:r>
          </a:p>
          <a:p>
            <a:endParaRPr lang="en-IN" b="1" dirty="0"/>
          </a:p>
          <a:p>
            <a:r>
              <a:rPr lang="en-GB" dirty="0"/>
              <a:t>• Name: Traffic Accidents Dataset</a:t>
            </a:r>
          </a:p>
          <a:p>
            <a:r>
              <a:rPr lang="en-GB" dirty="0"/>
              <a:t>• Size: 2,09,307 rows</a:t>
            </a:r>
          </a:p>
          <a:p>
            <a:r>
              <a:rPr lang="en-GB" dirty="0"/>
              <a:t>• Features: 24 columns</a:t>
            </a:r>
          </a:p>
          <a:p>
            <a:r>
              <a:rPr lang="en-GB" dirty="0"/>
              <a:t>• Purpose: Used for analysis of accident patterns and trends</a:t>
            </a:r>
          </a:p>
          <a:p>
            <a:endParaRPr lang="en-GB" sz="1600" dirty="0"/>
          </a:p>
          <a:p>
            <a:r>
              <a:rPr lang="en-GB" sz="2000" b="1" dirty="0"/>
              <a:t>Tools Used</a:t>
            </a:r>
            <a:r>
              <a:rPr lang="en-GB" b="1" dirty="0"/>
              <a:t>:- </a:t>
            </a:r>
            <a:r>
              <a:rPr lang="en-IN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7317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70AEF-045F-BA60-37C1-2D14A5C0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Key Metrices</a:t>
            </a:r>
          </a:p>
        </p:txBody>
      </p: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106253BB-15DF-E199-BD2F-5E1845DE80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40521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634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41FC-6284-BFBC-7C24-917366963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897"/>
            <a:ext cx="10515600" cy="660014"/>
          </a:xfrm>
        </p:spPr>
        <p:txBody>
          <a:bodyPr>
            <a:normAutofit/>
          </a:bodyPr>
          <a:lstStyle/>
          <a:p>
            <a:pPr algn="ctr"/>
            <a:r>
              <a:rPr lang="en-GB" sz="3200" b="1" dirty="0"/>
              <a:t>Distribution of Accidents by Crash Type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11758-095A-2644-C343-50236D6D3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114" y="3750197"/>
            <a:ext cx="11447362" cy="296890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GB" dirty="0"/>
              <a:t>     </a:t>
            </a:r>
            <a:r>
              <a:rPr lang="en-GB" b="1" dirty="0"/>
              <a:t>Insights:</a:t>
            </a:r>
          </a:p>
          <a:p>
            <a:r>
              <a:rPr lang="en-GB" dirty="0"/>
              <a:t>This</a:t>
            </a:r>
            <a:r>
              <a:rPr lang="en-IN" dirty="0"/>
              <a:t> funnel chart indicates that</a:t>
            </a:r>
            <a:r>
              <a:rPr lang="en-GB" dirty="0"/>
              <a:t> most accidents happen during turning (64K) and angle (52K).</a:t>
            </a:r>
          </a:p>
          <a:p>
            <a:r>
              <a:rPr lang="en-GB" dirty="0"/>
              <a:t>Rear-end collisions (42K) are also a major cause.</a:t>
            </a:r>
          </a:p>
          <a:p>
            <a:r>
              <a:rPr lang="en-GB" dirty="0"/>
              <a:t>Pedestrian and cyclist accidents are fewer but still significant for safety planning.</a:t>
            </a:r>
          </a:p>
          <a:p>
            <a:r>
              <a:rPr lang="en-GB" dirty="0"/>
              <a:t>Focused road design and awareness campaigns at turning points can reduce accident severity.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b="1" dirty="0"/>
              <a:t>    Recommendation:</a:t>
            </a:r>
          </a:p>
          <a:p>
            <a:r>
              <a:rPr lang="en-GB" dirty="0"/>
              <a:t> Install better turn signals and improve lane guidance at high-turning zones.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7A200B-772A-E8A2-5686-888524D18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783" y="798910"/>
            <a:ext cx="5324356" cy="315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00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E4699-25D2-8E1E-BFC4-3570E2834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420" y="269112"/>
            <a:ext cx="10515600" cy="91440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/>
              <a:t>Accidents by Trafficway Type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 descr="A graph with orange lines&#10;&#10;AI-generated content may be incorrect.">
            <a:extLst>
              <a:ext uri="{FF2B5EF4-FFF2-40B4-BE49-F238E27FC236}">
                <a16:creationId xmlns:a16="http://schemas.microsoft.com/office/drawing/2014/main" id="{0C6A3A2A-D1AE-87AA-47F3-1016FF8037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313" y="1174005"/>
            <a:ext cx="5937813" cy="280686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6C0A54-E18E-7E9D-9568-BC08FB903FE8}"/>
              </a:ext>
            </a:extLst>
          </p:cNvPr>
          <p:cNvSpPr txBox="1"/>
          <p:nvPr/>
        </p:nvSpPr>
        <p:spPr>
          <a:xfrm rot="10800000" flipV="1">
            <a:off x="264816" y="4280564"/>
            <a:ext cx="115052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       Insights :-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Highest number of accidents occur on undivided roads, indicating poor lane separation and higher collision chances.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Four-way and divided (not raised) roads also have a significant number of accidents.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One-way and divided roads with median barriers record the least accidents, showing that proper road division and traffic flow management reduce risks.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E48EC775-DE20-57E8-3C8C-5E4A929C1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7">
            <a:extLst>
              <a:ext uri="{FF2B5EF4-FFF2-40B4-BE49-F238E27FC236}">
                <a16:creationId xmlns:a16="http://schemas.microsoft.com/office/drawing/2014/main" id="{8D523C94-914E-FB6E-93B2-747D74EDB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322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076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AB1B-3B71-BFF9-F0EC-63BF5F4F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200" b="1" dirty="0"/>
              <a:t>Actionable Recommendations :- </a:t>
            </a:r>
            <a:endParaRPr lang="en-IN" b="1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164881D-AB6B-23D2-7314-C7084C2B35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823367"/>
              </p:ext>
            </p:extLst>
          </p:nvPr>
        </p:nvGraphicFramePr>
        <p:xfrm>
          <a:off x="-266217" y="1481560"/>
          <a:ext cx="12616404" cy="44909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1774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</TotalTime>
  <Words>572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    Traffic Accidents Analysis   End-to-End Data Analytics Project</vt:lpstr>
      <vt:lpstr>SQL Problem Statements</vt:lpstr>
      <vt:lpstr>PowerPoint Presentation</vt:lpstr>
      <vt:lpstr> Dataset Overview and Tools used :- </vt:lpstr>
      <vt:lpstr>Key Metrices</vt:lpstr>
      <vt:lpstr>Distribution of Accidents by Crash Type</vt:lpstr>
      <vt:lpstr>Accidents by Trafficway Type </vt:lpstr>
      <vt:lpstr>Actionable Recommendations :-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 Asma</dc:creator>
  <cp:lastModifiedBy>khan Asma</cp:lastModifiedBy>
  <cp:revision>22</cp:revision>
  <dcterms:created xsi:type="dcterms:W3CDTF">2025-10-20T14:18:51Z</dcterms:created>
  <dcterms:modified xsi:type="dcterms:W3CDTF">2025-10-21T15:28:43Z</dcterms:modified>
</cp:coreProperties>
</file>