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12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D0E5C-2B7C-4FDF-AAAF-79D23D9FAF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ED6189-4436-4C65-8C33-BDD1EF746B40}">
      <dgm:prSet/>
      <dgm:spPr/>
      <dgm:t>
        <a:bodyPr/>
        <a:lstStyle/>
        <a:p>
          <a:pPr>
            <a:lnSpc>
              <a:spcPct val="100000"/>
            </a:lnSpc>
          </a:pPr>
          <a:r>
            <a:rPr lang="en-IN" dirty="0">
              <a:latin typeface="Abadi" panose="020B0604020104020204" pitchFamily="34" charset="0"/>
            </a:rPr>
            <a:t>Total Orders – 1004</a:t>
          </a:r>
          <a:endParaRPr lang="en-US" dirty="0">
            <a:latin typeface="Abadi" panose="020B0604020104020204" pitchFamily="34" charset="0"/>
          </a:endParaRPr>
        </a:p>
      </dgm:t>
    </dgm:pt>
    <dgm:pt modelId="{D1A04CB6-F254-4ADB-847F-C74DD22EDA2A}" type="parTrans" cxnId="{0FC3374E-7269-4534-8806-10135BDAA44A}">
      <dgm:prSet/>
      <dgm:spPr/>
      <dgm:t>
        <a:bodyPr/>
        <a:lstStyle/>
        <a:p>
          <a:endParaRPr lang="en-US"/>
        </a:p>
      </dgm:t>
    </dgm:pt>
    <dgm:pt modelId="{5BF007CB-AA3E-42B5-9AE5-02B8FD7DBEA6}" type="sibTrans" cxnId="{0FC3374E-7269-4534-8806-10135BDAA44A}">
      <dgm:prSet/>
      <dgm:spPr/>
      <dgm:t>
        <a:bodyPr/>
        <a:lstStyle/>
        <a:p>
          <a:endParaRPr lang="en-US"/>
        </a:p>
      </dgm:t>
    </dgm:pt>
    <dgm:pt modelId="{48B90CDD-D402-4AC2-B639-CA04DD6EDEC9}">
      <dgm:prSet/>
      <dgm:spPr/>
      <dgm:t>
        <a:bodyPr/>
        <a:lstStyle/>
        <a:p>
          <a:pPr>
            <a:lnSpc>
              <a:spcPct val="100000"/>
            </a:lnSpc>
          </a:pPr>
          <a:r>
            <a:rPr lang="en-IN" dirty="0">
              <a:latin typeface="Abadi" panose="020B0604020104020204" pitchFamily="34" charset="0"/>
            </a:rPr>
            <a:t>Minimum Delay – 9.00 min</a:t>
          </a:r>
          <a:endParaRPr lang="en-US" dirty="0">
            <a:latin typeface="Abadi" panose="020B0604020104020204" pitchFamily="34" charset="0"/>
          </a:endParaRPr>
        </a:p>
      </dgm:t>
    </dgm:pt>
    <dgm:pt modelId="{3E0F6D84-FEE3-4ED8-A933-28890783CFFC}" type="parTrans" cxnId="{38E54147-EE59-4FC3-9D4B-24C869984B26}">
      <dgm:prSet/>
      <dgm:spPr/>
      <dgm:t>
        <a:bodyPr/>
        <a:lstStyle/>
        <a:p>
          <a:endParaRPr lang="en-US"/>
        </a:p>
      </dgm:t>
    </dgm:pt>
    <dgm:pt modelId="{F20988F1-1F88-4A3E-A645-F821461742C8}" type="sibTrans" cxnId="{38E54147-EE59-4FC3-9D4B-24C869984B26}">
      <dgm:prSet/>
      <dgm:spPr/>
      <dgm:t>
        <a:bodyPr/>
        <a:lstStyle/>
        <a:p>
          <a:endParaRPr lang="en-US"/>
        </a:p>
      </dgm:t>
    </dgm:pt>
    <dgm:pt modelId="{8058826D-E010-47FF-963D-8B2B028329EC}">
      <dgm:prSet/>
      <dgm:spPr/>
      <dgm:t>
        <a:bodyPr/>
        <a:lstStyle/>
        <a:p>
          <a:pPr>
            <a:lnSpc>
              <a:spcPct val="100000"/>
            </a:lnSpc>
          </a:pPr>
          <a:r>
            <a:rPr lang="en-IN" dirty="0">
              <a:latin typeface="Abadi" panose="020B0604020104020204" pitchFamily="34" charset="0"/>
            </a:rPr>
            <a:t>Maximum Delay – 30.08 min</a:t>
          </a:r>
          <a:endParaRPr lang="en-US" dirty="0">
            <a:latin typeface="Abadi" panose="020B0604020104020204" pitchFamily="34" charset="0"/>
          </a:endParaRPr>
        </a:p>
      </dgm:t>
    </dgm:pt>
    <dgm:pt modelId="{38C5919E-9148-4C95-9AE9-D25B313C9D43}" type="parTrans" cxnId="{CDB53D43-14BE-460F-B436-F3DFF652CB6D}">
      <dgm:prSet/>
      <dgm:spPr/>
      <dgm:t>
        <a:bodyPr/>
        <a:lstStyle/>
        <a:p>
          <a:endParaRPr lang="en-US"/>
        </a:p>
      </dgm:t>
    </dgm:pt>
    <dgm:pt modelId="{941B6538-F2AE-4C4D-8409-61D7B1DC0D07}" type="sibTrans" cxnId="{CDB53D43-14BE-460F-B436-F3DFF652CB6D}">
      <dgm:prSet/>
      <dgm:spPr/>
      <dgm:t>
        <a:bodyPr/>
        <a:lstStyle/>
        <a:p>
          <a:endParaRPr lang="en-US"/>
        </a:p>
      </dgm:t>
    </dgm:pt>
    <dgm:pt modelId="{B5BA7E9E-7D9B-492C-B491-7836D423693E}">
      <dgm:prSet/>
      <dgm:spPr/>
      <dgm:t>
        <a:bodyPr/>
        <a:lstStyle/>
        <a:p>
          <a:pPr>
            <a:lnSpc>
              <a:spcPct val="100000"/>
            </a:lnSpc>
          </a:pPr>
          <a:r>
            <a:rPr lang="en-IN" dirty="0">
              <a:latin typeface="Abadi" panose="020F0502020204030204" pitchFamily="34" charset="0"/>
            </a:rPr>
            <a:t>No. of Order Locations- 84</a:t>
          </a:r>
          <a:endParaRPr lang="en-US" dirty="0">
            <a:latin typeface="Abadi" panose="020F0502020204030204" pitchFamily="34" charset="0"/>
          </a:endParaRPr>
        </a:p>
      </dgm:t>
    </dgm:pt>
    <dgm:pt modelId="{85382ACB-182B-4714-9749-9B4F7B6959C2}" type="parTrans" cxnId="{331B2CDC-7020-48F4-A463-7E9CA7A7D9A7}">
      <dgm:prSet/>
      <dgm:spPr/>
      <dgm:t>
        <a:bodyPr/>
        <a:lstStyle/>
        <a:p>
          <a:endParaRPr lang="en-US"/>
        </a:p>
      </dgm:t>
    </dgm:pt>
    <dgm:pt modelId="{F16591CD-3EF8-4D9C-884A-61A351DCD1B9}" type="sibTrans" cxnId="{331B2CDC-7020-48F4-A463-7E9CA7A7D9A7}">
      <dgm:prSet/>
      <dgm:spPr/>
      <dgm:t>
        <a:bodyPr/>
        <a:lstStyle/>
        <a:p>
          <a:endParaRPr lang="en-US"/>
        </a:p>
      </dgm:t>
    </dgm:pt>
    <dgm:pt modelId="{4A9217EE-F9B1-4E18-A7FD-902C7F80FF12}" type="pres">
      <dgm:prSet presAssocID="{B71D0E5C-2B7C-4FDF-AAAF-79D23D9FAFAC}" presName="root" presStyleCnt="0">
        <dgm:presLayoutVars>
          <dgm:dir/>
          <dgm:resizeHandles val="exact"/>
        </dgm:presLayoutVars>
      </dgm:prSet>
      <dgm:spPr/>
    </dgm:pt>
    <dgm:pt modelId="{B85BE0B0-05D2-4970-AB6C-196D771804DE}" type="pres">
      <dgm:prSet presAssocID="{0DED6189-4436-4C65-8C33-BDD1EF746B40}" presName="compNode" presStyleCnt="0"/>
      <dgm:spPr/>
    </dgm:pt>
    <dgm:pt modelId="{B96FDC5B-AB66-4329-9951-52FE4D457ADA}" type="pres">
      <dgm:prSet presAssocID="{0DED6189-4436-4C65-8C33-BDD1EF746B40}" presName="bgRect" presStyleLbl="bgShp" presStyleIdx="0" presStyleCnt="4"/>
      <dgm:spPr/>
    </dgm:pt>
    <dgm:pt modelId="{3D341C10-4CD8-4949-86A2-B4A4337262EE}" type="pres">
      <dgm:prSet presAssocID="{0DED6189-4436-4C65-8C33-BDD1EF746B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6918EE4C-A640-42C6-B49A-E81F55111372}" type="pres">
      <dgm:prSet presAssocID="{0DED6189-4436-4C65-8C33-BDD1EF746B40}" presName="spaceRect" presStyleCnt="0"/>
      <dgm:spPr/>
    </dgm:pt>
    <dgm:pt modelId="{E0CBDF10-FBAB-4D35-A751-F4AE12211D8F}" type="pres">
      <dgm:prSet presAssocID="{0DED6189-4436-4C65-8C33-BDD1EF746B40}" presName="parTx" presStyleLbl="revTx" presStyleIdx="0" presStyleCnt="4">
        <dgm:presLayoutVars>
          <dgm:chMax val="0"/>
          <dgm:chPref val="0"/>
        </dgm:presLayoutVars>
      </dgm:prSet>
      <dgm:spPr/>
    </dgm:pt>
    <dgm:pt modelId="{035CFFBB-DA60-4441-B625-2AF31D0938D7}" type="pres">
      <dgm:prSet presAssocID="{5BF007CB-AA3E-42B5-9AE5-02B8FD7DBEA6}" presName="sibTrans" presStyleCnt="0"/>
      <dgm:spPr/>
    </dgm:pt>
    <dgm:pt modelId="{25F52533-01AC-44BD-A929-02662675EA66}" type="pres">
      <dgm:prSet presAssocID="{48B90CDD-D402-4AC2-B639-CA04DD6EDEC9}" presName="compNode" presStyleCnt="0"/>
      <dgm:spPr/>
    </dgm:pt>
    <dgm:pt modelId="{57175F51-BDBD-4C7F-B2EE-58ED04073ABE}" type="pres">
      <dgm:prSet presAssocID="{48B90CDD-D402-4AC2-B639-CA04DD6EDEC9}" presName="bgRect" presStyleLbl="bgShp" presStyleIdx="1" presStyleCnt="4"/>
      <dgm:spPr/>
    </dgm:pt>
    <dgm:pt modelId="{D21753A0-CFC5-48B5-A008-10159EDDFCF4}" type="pres">
      <dgm:prSet presAssocID="{48B90CDD-D402-4AC2-B639-CA04DD6EDEC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E3B672C2-26F3-40C2-BBCF-4A8C71AD5C10}" type="pres">
      <dgm:prSet presAssocID="{48B90CDD-D402-4AC2-B639-CA04DD6EDEC9}" presName="spaceRect" presStyleCnt="0"/>
      <dgm:spPr/>
    </dgm:pt>
    <dgm:pt modelId="{A782CC5D-84FB-4905-88BA-C50159F6D62A}" type="pres">
      <dgm:prSet presAssocID="{48B90CDD-D402-4AC2-B639-CA04DD6EDEC9}" presName="parTx" presStyleLbl="revTx" presStyleIdx="1" presStyleCnt="4">
        <dgm:presLayoutVars>
          <dgm:chMax val="0"/>
          <dgm:chPref val="0"/>
        </dgm:presLayoutVars>
      </dgm:prSet>
      <dgm:spPr/>
    </dgm:pt>
    <dgm:pt modelId="{AF78CAEB-3697-47F2-90A6-E17987C43AD8}" type="pres">
      <dgm:prSet presAssocID="{F20988F1-1F88-4A3E-A645-F821461742C8}" presName="sibTrans" presStyleCnt="0"/>
      <dgm:spPr/>
    </dgm:pt>
    <dgm:pt modelId="{08EF990B-B213-4F1A-8E63-3C4E6476FDC1}" type="pres">
      <dgm:prSet presAssocID="{8058826D-E010-47FF-963D-8B2B028329EC}" presName="compNode" presStyleCnt="0"/>
      <dgm:spPr/>
    </dgm:pt>
    <dgm:pt modelId="{8D3AE029-B19A-4F37-B268-CF74AE5B5F06}" type="pres">
      <dgm:prSet presAssocID="{8058826D-E010-47FF-963D-8B2B028329EC}" presName="bgRect" presStyleLbl="bgShp" presStyleIdx="2" presStyleCnt="4"/>
      <dgm:spPr/>
    </dgm:pt>
    <dgm:pt modelId="{C5BED56A-BDE9-450B-B234-1E2AECF0B5FE}" type="pres">
      <dgm:prSet presAssocID="{8058826D-E010-47FF-963D-8B2B028329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ck"/>
        </a:ext>
      </dgm:extLst>
    </dgm:pt>
    <dgm:pt modelId="{781DB33C-34B0-4B7B-908F-2FBA8C4E102E}" type="pres">
      <dgm:prSet presAssocID="{8058826D-E010-47FF-963D-8B2B028329EC}" presName="spaceRect" presStyleCnt="0"/>
      <dgm:spPr/>
    </dgm:pt>
    <dgm:pt modelId="{3333191A-1E8D-40B0-B4B7-5495CB8A38D3}" type="pres">
      <dgm:prSet presAssocID="{8058826D-E010-47FF-963D-8B2B028329EC}" presName="parTx" presStyleLbl="revTx" presStyleIdx="2" presStyleCnt="4">
        <dgm:presLayoutVars>
          <dgm:chMax val="0"/>
          <dgm:chPref val="0"/>
        </dgm:presLayoutVars>
      </dgm:prSet>
      <dgm:spPr/>
    </dgm:pt>
    <dgm:pt modelId="{EA52A711-D0C2-4C86-9016-7EA877A99D2D}" type="pres">
      <dgm:prSet presAssocID="{941B6538-F2AE-4C4D-8409-61D7B1DC0D07}" presName="sibTrans" presStyleCnt="0"/>
      <dgm:spPr/>
    </dgm:pt>
    <dgm:pt modelId="{EEF76D89-7335-4C2F-B92E-617E2698DBDA}" type="pres">
      <dgm:prSet presAssocID="{B5BA7E9E-7D9B-492C-B491-7836D423693E}" presName="compNode" presStyleCnt="0"/>
      <dgm:spPr/>
    </dgm:pt>
    <dgm:pt modelId="{A9133795-2D4C-40E3-BE43-E491DA67B7A0}" type="pres">
      <dgm:prSet presAssocID="{B5BA7E9E-7D9B-492C-B491-7836D423693E}" presName="bgRect" presStyleLbl="bgShp" presStyleIdx="3" presStyleCnt="4"/>
      <dgm:spPr/>
    </dgm:pt>
    <dgm:pt modelId="{214678A3-83A8-49A9-8F20-F37967A2E677}" type="pres">
      <dgm:prSet presAssocID="{B5BA7E9E-7D9B-492C-B491-7836D42369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B883844D-247C-4453-A6DE-16BF39370130}" type="pres">
      <dgm:prSet presAssocID="{B5BA7E9E-7D9B-492C-B491-7836D423693E}" presName="spaceRect" presStyleCnt="0"/>
      <dgm:spPr/>
    </dgm:pt>
    <dgm:pt modelId="{ED62DB66-7EEE-414B-BA58-D1335E772FD2}" type="pres">
      <dgm:prSet presAssocID="{B5BA7E9E-7D9B-492C-B491-7836D423693E}" presName="parTx" presStyleLbl="revTx" presStyleIdx="3" presStyleCnt="4">
        <dgm:presLayoutVars>
          <dgm:chMax val="0"/>
          <dgm:chPref val="0"/>
        </dgm:presLayoutVars>
      </dgm:prSet>
      <dgm:spPr/>
    </dgm:pt>
  </dgm:ptLst>
  <dgm:cxnLst>
    <dgm:cxn modelId="{74C89624-63B4-46A0-8BE5-F3DEF479C3E6}" type="presOf" srcId="{B71D0E5C-2B7C-4FDF-AAAF-79D23D9FAFAC}" destId="{4A9217EE-F9B1-4E18-A7FD-902C7F80FF12}" srcOrd="0" destOrd="0" presId="urn:microsoft.com/office/officeart/2018/2/layout/IconVerticalSolidList"/>
    <dgm:cxn modelId="{CDB53D43-14BE-460F-B436-F3DFF652CB6D}" srcId="{B71D0E5C-2B7C-4FDF-AAAF-79D23D9FAFAC}" destId="{8058826D-E010-47FF-963D-8B2B028329EC}" srcOrd="2" destOrd="0" parTransId="{38C5919E-9148-4C95-9AE9-D25B313C9D43}" sibTransId="{941B6538-F2AE-4C4D-8409-61D7B1DC0D07}"/>
    <dgm:cxn modelId="{EE552046-8C68-4ADD-BC2D-11ABB9ACA5B5}" type="presOf" srcId="{B5BA7E9E-7D9B-492C-B491-7836D423693E}" destId="{ED62DB66-7EEE-414B-BA58-D1335E772FD2}" srcOrd="0" destOrd="0" presId="urn:microsoft.com/office/officeart/2018/2/layout/IconVerticalSolidList"/>
    <dgm:cxn modelId="{38E54147-EE59-4FC3-9D4B-24C869984B26}" srcId="{B71D0E5C-2B7C-4FDF-AAAF-79D23D9FAFAC}" destId="{48B90CDD-D402-4AC2-B639-CA04DD6EDEC9}" srcOrd="1" destOrd="0" parTransId="{3E0F6D84-FEE3-4ED8-A933-28890783CFFC}" sibTransId="{F20988F1-1F88-4A3E-A645-F821461742C8}"/>
    <dgm:cxn modelId="{0FC3374E-7269-4534-8806-10135BDAA44A}" srcId="{B71D0E5C-2B7C-4FDF-AAAF-79D23D9FAFAC}" destId="{0DED6189-4436-4C65-8C33-BDD1EF746B40}" srcOrd="0" destOrd="0" parTransId="{D1A04CB6-F254-4ADB-847F-C74DD22EDA2A}" sibTransId="{5BF007CB-AA3E-42B5-9AE5-02B8FD7DBEA6}"/>
    <dgm:cxn modelId="{70E54C7A-E2E2-46FE-9EEB-57F64C75500A}" type="presOf" srcId="{48B90CDD-D402-4AC2-B639-CA04DD6EDEC9}" destId="{A782CC5D-84FB-4905-88BA-C50159F6D62A}" srcOrd="0" destOrd="0" presId="urn:microsoft.com/office/officeart/2018/2/layout/IconVerticalSolidList"/>
    <dgm:cxn modelId="{BC0F5C99-2E97-4A11-98D3-448F6A9CF0E4}" type="presOf" srcId="{8058826D-E010-47FF-963D-8B2B028329EC}" destId="{3333191A-1E8D-40B0-B4B7-5495CB8A38D3}" srcOrd="0" destOrd="0" presId="urn:microsoft.com/office/officeart/2018/2/layout/IconVerticalSolidList"/>
    <dgm:cxn modelId="{10EB7BC4-A96B-4749-96CF-69E9CEDA5863}" type="presOf" srcId="{0DED6189-4436-4C65-8C33-BDD1EF746B40}" destId="{E0CBDF10-FBAB-4D35-A751-F4AE12211D8F}" srcOrd="0" destOrd="0" presId="urn:microsoft.com/office/officeart/2018/2/layout/IconVerticalSolidList"/>
    <dgm:cxn modelId="{331B2CDC-7020-48F4-A463-7E9CA7A7D9A7}" srcId="{B71D0E5C-2B7C-4FDF-AAAF-79D23D9FAFAC}" destId="{B5BA7E9E-7D9B-492C-B491-7836D423693E}" srcOrd="3" destOrd="0" parTransId="{85382ACB-182B-4714-9749-9B4F7B6959C2}" sibTransId="{F16591CD-3EF8-4D9C-884A-61A351DCD1B9}"/>
    <dgm:cxn modelId="{6D769F97-D523-4B7B-BAEF-77D78A3AD8FF}" type="presParOf" srcId="{4A9217EE-F9B1-4E18-A7FD-902C7F80FF12}" destId="{B85BE0B0-05D2-4970-AB6C-196D771804DE}" srcOrd="0" destOrd="0" presId="urn:microsoft.com/office/officeart/2018/2/layout/IconVerticalSolidList"/>
    <dgm:cxn modelId="{908ABE32-310C-4C2B-A69A-780D9F411611}" type="presParOf" srcId="{B85BE0B0-05D2-4970-AB6C-196D771804DE}" destId="{B96FDC5B-AB66-4329-9951-52FE4D457ADA}" srcOrd="0" destOrd="0" presId="urn:microsoft.com/office/officeart/2018/2/layout/IconVerticalSolidList"/>
    <dgm:cxn modelId="{F0D37C7A-AAA2-4257-8946-39D5C6D33D63}" type="presParOf" srcId="{B85BE0B0-05D2-4970-AB6C-196D771804DE}" destId="{3D341C10-4CD8-4949-86A2-B4A4337262EE}" srcOrd="1" destOrd="0" presId="urn:microsoft.com/office/officeart/2018/2/layout/IconVerticalSolidList"/>
    <dgm:cxn modelId="{256EA3BA-D944-4337-A9E1-B615546DB95E}" type="presParOf" srcId="{B85BE0B0-05D2-4970-AB6C-196D771804DE}" destId="{6918EE4C-A640-42C6-B49A-E81F55111372}" srcOrd="2" destOrd="0" presId="urn:microsoft.com/office/officeart/2018/2/layout/IconVerticalSolidList"/>
    <dgm:cxn modelId="{ADCD3C80-6342-4CDC-93AF-DB9DCE02AA66}" type="presParOf" srcId="{B85BE0B0-05D2-4970-AB6C-196D771804DE}" destId="{E0CBDF10-FBAB-4D35-A751-F4AE12211D8F}" srcOrd="3" destOrd="0" presId="urn:microsoft.com/office/officeart/2018/2/layout/IconVerticalSolidList"/>
    <dgm:cxn modelId="{6B870EDF-8E20-4E04-99A1-C5100E6FA641}" type="presParOf" srcId="{4A9217EE-F9B1-4E18-A7FD-902C7F80FF12}" destId="{035CFFBB-DA60-4441-B625-2AF31D0938D7}" srcOrd="1" destOrd="0" presId="urn:microsoft.com/office/officeart/2018/2/layout/IconVerticalSolidList"/>
    <dgm:cxn modelId="{C2054F9A-D388-46BE-9612-47681342218C}" type="presParOf" srcId="{4A9217EE-F9B1-4E18-A7FD-902C7F80FF12}" destId="{25F52533-01AC-44BD-A929-02662675EA66}" srcOrd="2" destOrd="0" presId="urn:microsoft.com/office/officeart/2018/2/layout/IconVerticalSolidList"/>
    <dgm:cxn modelId="{F0387871-7E48-40FB-ADCB-CFAB376D6519}" type="presParOf" srcId="{25F52533-01AC-44BD-A929-02662675EA66}" destId="{57175F51-BDBD-4C7F-B2EE-58ED04073ABE}" srcOrd="0" destOrd="0" presId="urn:microsoft.com/office/officeart/2018/2/layout/IconVerticalSolidList"/>
    <dgm:cxn modelId="{51554A9D-AFBC-49A5-BF23-DF799AD48C88}" type="presParOf" srcId="{25F52533-01AC-44BD-A929-02662675EA66}" destId="{D21753A0-CFC5-48B5-A008-10159EDDFCF4}" srcOrd="1" destOrd="0" presId="urn:microsoft.com/office/officeart/2018/2/layout/IconVerticalSolidList"/>
    <dgm:cxn modelId="{38AEF19C-E456-4086-9045-CFA3572B7358}" type="presParOf" srcId="{25F52533-01AC-44BD-A929-02662675EA66}" destId="{E3B672C2-26F3-40C2-BBCF-4A8C71AD5C10}" srcOrd="2" destOrd="0" presId="urn:microsoft.com/office/officeart/2018/2/layout/IconVerticalSolidList"/>
    <dgm:cxn modelId="{78C29BCC-B8A1-40AF-913A-09B1662EF6E4}" type="presParOf" srcId="{25F52533-01AC-44BD-A929-02662675EA66}" destId="{A782CC5D-84FB-4905-88BA-C50159F6D62A}" srcOrd="3" destOrd="0" presId="urn:microsoft.com/office/officeart/2018/2/layout/IconVerticalSolidList"/>
    <dgm:cxn modelId="{C1AB9A6C-E772-4734-A8FB-245B31F68057}" type="presParOf" srcId="{4A9217EE-F9B1-4E18-A7FD-902C7F80FF12}" destId="{AF78CAEB-3697-47F2-90A6-E17987C43AD8}" srcOrd="3" destOrd="0" presId="urn:microsoft.com/office/officeart/2018/2/layout/IconVerticalSolidList"/>
    <dgm:cxn modelId="{AF0095BA-5503-4B31-B99E-ADE8719C7C6B}" type="presParOf" srcId="{4A9217EE-F9B1-4E18-A7FD-902C7F80FF12}" destId="{08EF990B-B213-4F1A-8E63-3C4E6476FDC1}" srcOrd="4" destOrd="0" presId="urn:microsoft.com/office/officeart/2018/2/layout/IconVerticalSolidList"/>
    <dgm:cxn modelId="{7DD4CF1D-7778-4744-889D-111AFB75E9E7}" type="presParOf" srcId="{08EF990B-B213-4F1A-8E63-3C4E6476FDC1}" destId="{8D3AE029-B19A-4F37-B268-CF74AE5B5F06}" srcOrd="0" destOrd="0" presId="urn:microsoft.com/office/officeart/2018/2/layout/IconVerticalSolidList"/>
    <dgm:cxn modelId="{EAF9AB6D-B0CF-49F5-A178-808AADC8A1A3}" type="presParOf" srcId="{08EF990B-B213-4F1A-8E63-3C4E6476FDC1}" destId="{C5BED56A-BDE9-450B-B234-1E2AECF0B5FE}" srcOrd="1" destOrd="0" presId="urn:microsoft.com/office/officeart/2018/2/layout/IconVerticalSolidList"/>
    <dgm:cxn modelId="{D21CC8F8-7E45-4EDA-87D6-51FFC7DCB933}" type="presParOf" srcId="{08EF990B-B213-4F1A-8E63-3C4E6476FDC1}" destId="{781DB33C-34B0-4B7B-908F-2FBA8C4E102E}" srcOrd="2" destOrd="0" presId="urn:microsoft.com/office/officeart/2018/2/layout/IconVerticalSolidList"/>
    <dgm:cxn modelId="{01F0D729-3AA4-4C03-B2B2-7A0F8C3DB740}" type="presParOf" srcId="{08EF990B-B213-4F1A-8E63-3C4E6476FDC1}" destId="{3333191A-1E8D-40B0-B4B7-5495CB8A38D3}" srcOrd="3" destOrd="0" presId="urn:microsoft.com/office/officeart/2018/2/layout/IconVerticalSolidList"/>
    <dgm:cxn modelId="{8786A435-A555-4121-9B9F-713253725124}" type="presParOf" srcId="{4A9217EE-F9B1-4E18-A7FD-902C7F80FF12}" destId="{EA52A711-D0C2-4C86-9016-7EA877A99D2D}" srcOrd="5" destOrd="0" presId="urn:microsoft.com/office/officeart/2018/2/layout/IconVerticalSolidList"/>
    <dgm:cxn modelId="{BC63EDA3-E9C5-45EE-AEDA-9D0C6817B7FA}" type="presParOf" srcId="{4A9217EE-F9B1-4E18-A7FD-902C7F80FF12}" destId="{EEF76D89-7335-4C2F-B92E-617E2698DBDA}" srcOrd="6" destOrd="0" presId="urn:microsoft.com/office/officeart/2018/2/layout/IconVerticalSolidList"/>
    <dgm:cxn modelId="{3981C020-38BC-4363-BC3F-727309063651}" type="presParOf" srcId="{EEF76D89-7335-4C2F-B92E-617E2698DBDA}" destId="{A9133795-2D4C-40E3-BE43-E491DA67B7A0}" srcOrd="0" destOrd="0" presId="urn:microsoft.com/office/officeart/2018/2/layout/IconVerticalSolidList"/>
    <dgm:cxn modelId="{2C01910F-53E0-4E24-BD15-3625EAF74F99}" type="presParOf" srcId="{EEF76D89-7335-4C2F-B92E-617E2698DBDA}" destId="{214678A3-83A8-49A9-8F20-F37967A2E677}" srcOrd="1" destOrd="0" presId="urn:microsoft.com/office/officeart/2018/2/layout/IconVerticalSolidList"/>
    <dgm:cxn modelId="{242DB165-97ED-408A-95A5-1A94DD4BFB91}" type="presParOf" srcId="{EEF76D89-7335-4C2F-B92E-617E2698DBDA}" destId="{B883844D-247C-4453-A6DE-16BF39370130}" srcOrd="2" destOrd="0" presId="urn:microsoft.com/office/officeart/2018/2/layout/IconVerticalSolidList"/>
    <dgm:cxn modelId="{200C7CB7-0E26-4C7F-88C7-7ED3E8291683}" type="presParOf" srcId="{EEF76D89-7335-4C2F-B92E-617E2698DBDA}" destId="{ED62DB66-7EEE-414B-BA58-D1335E772F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FDC5B-AB66-4329-9951-52FE4D457ADA}">
      <dsp:nvSpPr>
        <dsp:cNvPr id="0" name=""/>
        <dsp:cNvSpPr/>
      </dsp:nvSpPr>
      <dsp:spPr>
        <a:xfrm>
          <a:off x="0" y="1676"/>
          <a:ext cx="9872663" cy="849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41C10-4CD8-4949-86A2-B4A4337262EE}">
      <dsp:nvSpPr>
        <dsp:cNvPr id="0" name=""/>
        <dsp:cNvSpPr/>
      </dsp:nvSpPr>
      <dsp:spPr>
        <a:xfrm>
          <a:off x="256981" y="192819"/>
          <a:ext cx="467239" cy="4672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CBDF10-FBAB-4D35-A751-F4AE12211D8F}">
      <dsp:nvSpPr>
        <dsp:cNvPr id="0" name=""/>
        <dsp:cNvSpPr/>
      </dsp:nvSpPr>
      <dsp:spPr>
        <a:xfrm>
          <a:off x="981202" y="1676"/>
          <a:ext cx="8891460" cy="849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08" tIns="89908" rIns="89908" bIns="89908"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Abadi" panose="020B0604020104020204" pitchFamily="34" charset="0"/>
            </a:rPr>
            <a:t>Total Orders – 1004</a:t>
          </a:r>
          <a:endParaRPr lang="en-US" sz="2200" kern="1200" dirty="0">
            <a:latin typeface="Abadi" panose="020B0604020104020204" pitchFamily="34" charset="0"/>
          </a:endParaRPr>
        </a:p>
      </dsp:txBody>
      <dsp:txXfrm>
        <a:off x="981202" y="1676"/>
        <a:ext cx="8891460" cy="849525"/>
      </dsp:txXfrm>
    </dsp:sp>
    <dsp:sp modelId="{57175F51-BDBD-4C7F-B2EE-58ED04073ABE}">
      <dsp:nvSpPr>
        <dsp:cNvPr id="0" name=""/>
        <dsp:cNvSpPr/>
      </dsp:nvSpPr>
      <dsp:spPr>
        <a:xfrm>
          <a:off x="0" y="1063583"/>
          <a:ext cx="9872663" cy="849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753A0-CFC5-48B5-A008-10159EDDFCF4}">
      <dsp:nvSpPr>
        <dsp:cNvPr id="0" name=""/>
        <dsp:cNvSpPr/>
      </dsp:nvSpPr>
      <dsp:spPr>
        <a:xfrm>
          <a:off x="256981" y="1254726"/>
          <a:ext cx="467239" cy="467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82CC5D-84FB-4905-88BA-C50159F6D62A}">
      <dsp:nvSpPr>
        <dsp:cNvPr id="0" name=""/>
        <dsp:cNvSpPr/>
      </dsp:nvSpPr>
      <dsp:spPr>
        <a:xfrm>
          <a:off x="981202" y="1063583"/>
          <a:ext cx="8891460" cy="849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08" tIns="89908" rIns="89908" bIns="89908"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Abadi" panose="020B0604020104020204" pitchFamily="34" charset="0"/>
            </a:rPr>
            <a:t>Minimum Delay – 9.00 min</a:t>
          </a:r>
          <a:endParaRPr lang="en-US" sz="2200" kern="1200" dirty="0">
            <a:latin typeface="Abadi" panose="020B0604020104020204" pitchFamily="34" charset="0"/>
          </a:endParaRPr>
        </a:p>
      </dsp:txBody>
      <dsp:txXfrm>
        <a:off x="981202" y="1063583"/>
        <a:ext cx="8891460" cy="849525"/>
      </dsp:txXfrm>
    </dsp:sp>
    <dsp:sp modelId="{8D3AE029-B19A-4F37-B268-CF74AE5B5F06}">
      <dsp:nvSpPr>
        <dsp:cNvPr id="0" name=""/>
        <dsp:cNvSpPr/>
      </dsp:nvSpPr>
      <dsp:spPr>
        <a:xfrm>
          <a:off x="0" y="2125490"/>
          <a:ext cx="9872663" cy="849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ED56A-BDE9-450B-B234-1E2AECF0B5FE}">
      <dsp:nvSpPr>
        <dsp:cNvPr id="0" name=""/>
        <dsp:cNvSpPr/>
      </dsp:nvSpPr>
      <dsp:spPr>
        <a:xfrm>
          <a:off x="256981" y="2316634"/>
          <a:ext cx="467239" cy="4672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3191A-1E8D-40B0-B4B7-5495CB8A38D3}">
      <dsp:nvSpPr>
        <dsp:cNvPr id="0" name=""/>
        <dsp:cNvSpPr/>
      </dsp:nvSpPr>
      <dsp:spPr>
        <a:xfrm>
          <a:off x="981202" y="2125490"/>
          <a:ext cx="8891460" cy="849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08" tIns="89908" rIns="89908" bIns="89908"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Abadi" panose="020B0604020104020204" pitchFamily="34" charset="0"/>
            </a:rPr>
            <a:t>Maximum Delay – 30.08 min</a:t>
          </a:r>
          <a:endParaRPr lang="en-US" sz="2200" kern="1200" dirty="0">
            <a:latin typeface="Abadi" panose="020B0604020104020204" pitchFamily="34" charset="0"/>
          </a:endParaRPr>
        </a:p>
      </dsp:txBody>
      <dsp:txXfrm>
        <a:off x="981202" y="2125490"/>
        <a:ext cx="8891460" cy="849525"/>
      </dsp:txXfrm>
    </dsp:sp>
    <dsp:sp modelId="{A9133795-2D4C-40E3-BE43-E491DA67B7A0}">
      <dsp:nvSpPr>
        <dsp:cNvPr id="0" name=""/>
        <dsp:cNvSpPr/>
      </dsp:nvSpPr>
      <dsp:spPr>
        <a:xfrm>
          <a:off x="0" y="3187398"/>
          <a:ext cx="9872663" cy="849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678A3-83A8-49A9-8F20-F37967A2E677}">
      <dsp:nvSpPr>
        <dsp:cNvPr id="0" name=""/>
        <dsp:cNvSpPr/>
      </dsp:nvSpPr>
      <dsp:spPr>
        <a:xfrm>
          <a:off x="256981" y="3378541"/>
          <a:ext cx="467239" cy="4672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62DB66-7EEE-414B-BA58-D1335E772FD2}">
      <dsp:nvSpPr>
        <dsp:cNvPr id="0" name=""/>
        <dsp:cNvSpPr/>
      </dsp:nvSpPr>
      <dsp:spPr>
        <a:xfrm>
          <a:off x="981202" y="3187398"/>
          <a:ext cx="8891460" cy="849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08" tIns="89908" rIns="89908" bIns="89908"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Abadi" panose="020F0502020204030204" pitchFamily="34" charset="0"/>
            </a:rPr>
            <a:t>No. of Order Locations- 84</a:t>
          </a:r>
          <a:endParaRPr lang="en-US" sz="2200" kern="1200" dirty="0">
            <a:latin typeface="Abadi" panose="020F0502020204030204" pitchFamily="34" charset="0"/>
          </a:endParaRPr>
        </a:p>
      </dsp:txBody>
      <dsp:txXfrm>
        <a:off x="981202" y="3187398"/>
        <a:ext cx="8891460" cy="849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5FD9AD5-F5B2-46E5-9673-F5FDEFD6E686}" type="datetimeFigureOut">
              <a:rPr lang="en-IN" smtClean="0"/>
              <a:t>27-08-2025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EFA32E4-3C98-4F0F-A3B9-B4B65F96C49A}"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37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D9AD5-F5B2-46E5-9673-F5FDEFD6E686}"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141731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D9AD5-F5B2-46E5-9673-F5FDEFD6E686}"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78452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D9AD5-F5B2-46E5-9673-F5FDEFD6E686}"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30007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D9AD5-F5B2-46E5-9673-F5FDEFD6E686}"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A32E4-3C98-4F0F-A3B9-B4B65F96C49A}"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95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FD9AD5-F5B2-46E5-9673-F5FDEFD6E686}"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111682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FD9AD5-F5B2-46E5-9673-F5FDEFD6E686}" type="datetimeFigureOut">
              <a:rPr lang="en-IN" smtClean="0"/>
              <a:t>27-08-2025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36641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FD9AD5-F5B2-46E5-9673-F5FDEFD6E686}" type="datetimeFigureOut">
              <a:rPr lang="en-IN" smtClean="0"/>
              <a:t>27-08-2025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203756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D9AD5-F5B2-46E5-9673-F5FDEFD6E686}" type="datetimeFigureOut">
              <a:rPr lang="en-IN" smtClean="0"/>
              <a:t>27-08-2025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380309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FD9AD5-F5B2-46E5-9673-F5FDEFD6E686}"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402007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FD9AD5-F5B2-46E5-9673-F5FDEFD6E686}"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A32E4-3C98-4F0F-A3B9-B4B65F96C49A}" type="slidenum">
              <a:rPr lang="en-IN" smtClean="0"/>
              <a:t>‹#›</a:t>
            </a:fld>
            <a:endParaRPr lang="en-IN"/>
          </a:p>
        </p:txBody>
      </p:sp>
    </p:spTree>
    <p:extLst>
      <p:ext uri="{BB962C8B-B14F-4D97-AF65-F5344CB8AC3E}">
        <p14:creationId xmlns:p14="http://schemas.microsoft.com/office/powerpoint/2010/main" val="242145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5FD9AD5-F5B2-46E5-9673-F5FDEFD6E686}" type="datetimeFigureOut">
              <a:rPr lang="en-IN" smtClean="0"/>
              <a:t>27-08-2025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EFA32E4-3C98-4F0F-A3B9-B4B65F96C49A}" type="slidenum">
              <a:rPr lang="en-IN" smtClean="0"/>
              <a:t>‹#›</a:t>
            </a:fld>
            <a:endParaRPr lang="en-IN"/>
          </a:p>
        </p:txBody>
      </p:sp>
    </p:spTree>
    <p:extLst>
      <p:ext uri="{BB962C8B-B14F-4D97-AF65-F5344CB8AC3E}">
        <p14:creationId xmlns:p14="http://schemas.microsoft.com/office/powerpoint/2010/main" val="16818064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9E45-BD9E-5C96-D1BB-13B2C3FBC764}"/>
              </a:ext>
            </a:extLst>
          </p:cNvPr>
          <p:cNvSpPr>
            <a:spLocks noGrp="1"/>
          </p:cNvSpPr>
          <p:nvPr>
            <p:ph type="ctrTitle"/>
          </p:nvPr>
        </p:nvSpPr>
        <p:spPr/>
        <p:txBody>
          <a:bodyPr>
            <a:normAutofit/>
          </a:bodyPr>
          <a:lstStyle/>
          <a:p>
            <a:r>
              <a:rPr lang="en-IN" dirty="0"/>
              <a:t>Enhanced Pizza Delivery Analysis </a:t>
            </a:r>
          </a:p>
        </p:txBody>
      </p:sp>
      <p:sp>
        <p:nvSpPr>
          <p:cNvPr id="3" name="Subtitle 2">
            <a:extLst>
              <a:ext uri="{FF2B5EF4-FFF2-40B4-BE49-F238E27FC236}">
                <a16:creationId xmlns:a16="http://schemas.microsoft.com/office/drawing/2014/main" id="{02E23158-CD99-0B38-B048-E0EB27B0AD9A}"/>
              </a:ext>
            </a:extLst>
          </p:cNvPr>
          <p:cNvSpPr>
            <a:spLocks noGrp="1"/>
          </p:cNvSpPr>
          <p:nvPr>
            <p:ph type="subTitle" idx="1"/>
          </p:nvPr>
        </p:nvSpPr>
        <p:spPr/>
        <p:txBody>
          <a:bodyPr>
            <a:normAutofit lnSpcReduction="10000"/>
          </a:bodyPr>
          <a:lstStyle/>
          <a:p>
            <a:r>
              <a:rPr lang="en-GB" dirty="0"/>
              <a:t>Data Analysis using Python, SQL &amp; Power BI</a:t>
            </a:r>
          </a:p>
          <a:p>
            <a:endParaRPr lang="en-GB" dirty="0"/>
          </a:p>
          <a:p>
            <a:r>
              <a:rPr lang="en-GB" b="1" dirty="0"/>
              <a:t>                                                                                                          </a:t>
            </a:r>
            <a:r>
              <a:rPr lang="en-GB" sz="2800" b="1" dirty="0"/>
              <a:t>- By Asma Khan</a:t>
            </a:r>
            <a:endParaRPr lang="en-IN" b="1" dirty="0"/>
          </a:p>
        </p:txBody>
      </p:sp>
    </p:spTree>
    <p:extLst>
      <p:ext uri="{BB962C8B-B14F-4D97-AF65-F5344CB8AC3E}">
        <p14:creationId xmlns:p14="http://schemas.microsoft.com/office/powerpoint/2010/main" val="261373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A4C95-D3F0-0735-ECE5-E12509B4D34B}"/>
              </a:ext>
            </a:extLst>
          </p:cNvPr>
          <p:cNvSpPr>
            <a:spLocks noGrp="1"/>
          </p:cNvSpPr>
          <p:nvPr>
            <p:ph type="title"/>
          </p:nvPr>
        </p:nvSpPr>
        <p:spPr>
          <a:xfrm>
            <a:off x="1143000" y="1258644"/>
            <a:ext cx="9875520" cy="4206241"/>
          </a:xfrm>
        </p:spPr>
        <p:txBody>
          <a:bodyPr>
            <a:normAutofit/>
          </a:bodyPr>
          <a:lstStyle/>
          <a:p>
            <a:pPr algn="ctr"/>
            <a:r>
              <a:rPr lang="en-IN" sz="8000" b="1" dirty="0"/>
              <a:t>Thank You!</a:t>
            </a:r>
          </a:p>
        </p:txBody>
      </p:sp>
    </p:spTree>
    <p:extLst>
      <p:ext uri="{BB962C8B-B14F-4D97-AF65-F5344CB8AC3E}">
        <p14:creationId xmlns:p14="http://schemas.microsoft.com/office/powerpoint/2010/main" val="134885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6B2B-12CE-774D-4E83-AA5B81E1970D}"/>
              </a:ext>
            </a:extLst>
          </p:cNvPr>
          <p:cNvSpPr>
            <a:spLocks noGrp="1"/>
          </p:cNvSpPr>
          <p:nvPr>
            <p:ph type="title"/>
          </p:nvPr>
        </p:nvSpPr>
        <p:spPr>
          <a:xfrm>
            <a:off x="1143000" y="609599"/>
            <a:ext cx="9875520" cy="1380565"/>
          </a:xfrm>
        </p:spPr>
        <p:txBody>
          <a:bodyPr/>
          <a:lstStyle/>
          <a:p>
            <a:pPr algn="ctr"/>
            <a:r>
              <a:rPr lang="en-IN" b="1" dirty="0"/>
              <a:t>Problem Statement</a:t>
            </a:r>
          </a:p>
        </p:txBody>
      </p:sp>
      <p:sp>
        <p:nvSpPr>
          <p:cNvPr id="4" name="Rectangle 1">
            <a:extLst>
              <a:ext uri="{FF2B5EF4-FFF2-40B4-BE49-F238E27FC236}">
                <a16:creationId xmlns:a16="http://schemas.microsoft.com/office/drawing/2014/main" id="{C2DBA704-DA35-424A-0EA6-56861FA53D4D}"/>
              </a:ext>
            </a:extLst>
          </p:cNvPr>
          <p:cNvSpPr>
            <a:spLocks noGrp="1" noChangeArrowheads="1"/>
          </p:cNvSpPr>
          <p:nvPr>
            <p:ph idx="1"/>
          </p:nvPr>
        </p:nvSpPr>
        <p:spPr bwMode="auto">
          <a:xfrm>
            <a:off x="1293606" y="2154347"/>
            <a:ext cx="995441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pizza type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 the highest number of delays?</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experiences the most delays?</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Does the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have any impact on pizza delays?</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receives the highest number of orders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methods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most commonly used in different locations?</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do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counts vary across months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which month are the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highest and lowest number of orders placed?</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which month is the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 count highest and lowest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794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C38A-7E71-E189-B8FE-6159E2898C49}"/>
              </a:ext>
            </a:extLst>
          </p:cNvPr>
          <p:cNvSpPr>
            <a:spLocks noGrp="1"/>
          </p:cNvSpPr>
          <p:nvPr>
            <p:ph type="title"/>
          </p:nvPr>
        </p:nvSpPr>
        <p:spPr/>
        <p:txBody>
          <a:bodyPr/>
          <a:lstStyle/>
          <a:p>
            <a:pPr algn="ctr"/>
            <a:r>
              <a:rPr lang="en-IN" b="1" dirty="0"/>
              <a:t>Tools &amp; Approach</a:t>
            </a:r>
          </a:p>
        </p:txBody>
      </p:sp>
      <p:sp>
        <p:nvSpPr>
          <p:cNvPr id="3" name="Content Placeholder 2">
            <a:extLst>
              <a:ext uri="{FF2B5EF4-FFF2-40B4-BE49-F238E27FC236}">
                <a16:creationId xmlns:a16="http://schemas.microsoft.com/office/drawing/2014/main" id="{46F62A87-E4CC-85C4-C8CF-2401C6AB9ECB}"/>
              </a:ext>
            </a:extLst>
          </p:cNvPr>
          <p:cNvSpPr>
            <a:spLocks noGrp="1"/>
          </p:cNvSpPr>
          <p:nvPr>
            <p:ph idx="1"/>
          </p:nvPr>
        </p:nvSpPr>
        <p:spPr>
          <a:xfrm>
            <a:off x="949362" y="1965960"/>
            <a:ext cx="9872871" cy="4038600"/>
          </a:xfrm>
        </p:spPr>
        <p:txBody>
          <a:bodyPr>
            <a:normAutofit fontScale="25000" lnSpcReduction="20000"/>
          </a:bodyPr>
          <a:lstStyle/>
          <a:p>
            <a:pPr>
              <a:buFont typeface="Wingdings" panose="05000000000000000000" pitchFamily="2" charset="2"/>
              <a:buChar char="Ø"/>
            </a:pPr>
            <a:r>
              <a:rPr lang="en-GB" sz="9600" b="1" dirty="0">
                <a:solidFill>
                  <a:schemeClr val="tx1"/>
                </a:solidFill>
                <a:latin typeface="Times New Roman" panose="02020603050405020304" pitchFamily="18" charset="0"/>
                <a:cs typeface="Times New Roman" panose="02020603050405020304" pitchFamily="18" charset="0"/>
              </a:rPr>
              <a:t>Tools Used:</a:t>
            </a:r>
          </a:p>
          <a:p>
            <a:pPr>
              <a:buFont typeface="Arial" panose="020B0604020202020204" pitchFamily="34" charset="0"/>
              <a:buChar char="•"/>
            </a:pPr>
            <a:r>
              <a:rPr lang="en-GB" sz="6400" b="1" dirty="0">
                <a:solidFill>
                  <a:schemeClr val="tx1"/>
                </a:solidFill>
                <a:latin typeface="Times New Roman" panose="02020603050405020304" pitchFamily="18" charset="0"/>
                <a:cs typeface="Times New Roman" panose="02020603050405020304" pitchFamily="18" charset="0"/>
              </a:rPr>
              <a:t> SQL</a:t>
            </a:r>
            <a:r>
              <a:rPr lang="en-GB" sz="6400" dirty="0">
                <a:solidFill>
                  <a:schemeClr val="tx1"/>
                </a:solidFill>
                <a:latin typeface="Times New Roman" panose="02020603050405020304" pitchFamily="18" charset="0"/>
                <a:cs typeface="Times New Roman" panose="02020603050405020304" pitchFamily="18" charset="0"/>
              </a:rPr>
              <a:t> – Data storage and cleaning.</a:t>
            </a:r>
          </a:p>
          <a:p>
            <a:r>
              <a:rPr lang="en-GB" sz="6400" b="1" dirty="0">
                <a:solidFill>
                  <a:schemeClr val="tx1"/>
                </a:solidFill>
                <a:latin typeface="Times New Roman" panose="02020603050405020304" pitchFamily="18" charset="0"/>
                <a:cs typeface="Times New Roman" panose="02020603050405020304" pitchFamily="18" charset="0"/>
              </a:rPr>
              <a:t>Python</a:t>
            </a:r>
            <a:r>
              <a:rPr lang="en-GB" sz="6400" dirty="0">
                <a:solidFill>
                  <a:schemeClr val="tx1"/>
                </a:solidFill>
                <a:latin typeface="Times New Roman" panose="02020603050405020304" pitchFamily="18" charset="0"/>
                <a:cs typeface="Times New Roman" panose="02020603050405020304" pitchFamily="18" charset="0"/>
              </a:rPr>
              <a:t> – Exploratory Data Analysis (EDA) and initial analysis.</a:t>
            </a:r>
          </a:p>
          <a:p>
            <a:r>
              <a:rPr lang="en-GB" sz="6400" b="1" dirty="0">
                <a:solidFill>
                  <a:schemeClr val="tx1"/>
                </a:solidFill>
                <a:latin typeface="Times New Roman" panose="02020603050405020304" pitchFamily="18" charset="0"/>
                <a:cs typeface="Times New Roman" panose="02020603050405020304" pitchFamily="18" charset="0"/>
              </a:rPr>
              <a:t>Power BI </a:t>
            </a:r>
            <a:r>
              <a:rPr lang="en-GB" sz="6400" dirty="0">
                <a:solidFill>
                  <a:schemeClr val="tx1"/>
                </a:solidFill>
                <a:latin typeface="Times New Roman" panose="02020603050405020304" pitchFamily="18" charset="0"/>
                <a:cs typeface="Times New Roman" panose="02020603050405020304" pitchFamily="18" charset="0"/>
              </a:rPr>
              <a:t>– Data visualization and dashboard creation.</a:t>
            </a:r>
          </a:p>
          <a:p>
            <a:pPr marL="0" indent="0">
              <a:buNone/>
            </a:pPr>
            <a:endParaRPr lang="en-GB" sz="6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9600" b="1" dirty="0">
                <a:solidFill>
                  <a:schemeClr val="tx1"/>
                </a:solidFill>
                <a:latin typeface="Times New Roman" panose="02020603050405020304" pitchFamily="18" charset="0"/>
                <a:cs typeface="Times New Roman" panose="02020603050405020304" pitchFamily="18" charset="0"/>
              </a:rPr>
              <a:t>Approach:</a:t>
            </a:r>
            <a:endParaRPr lang="en-GB" sz="9600" dirty="0">
              <a:solidFill>
                <a:schemeClr val="tx1"/>
              </a:solidFill>
              <a:latin typeface="Times New Roman" panose="02020603050405020304" pitchFamily="18" charset="0"/>
              <a:cs typeface="Times New Roman" panose="02020603050405020304" pitchFamily="18" charset="0"/>
            </a:endParaRPr>
          </a:p>
          <a:p>
            <a:r>
              <a:rPr lang="en-GB" sz="6400" b="1" dirty="0">
                <a:solidFill>
                  <a:schemeClr val="tx1"/>
                </a:solidFill>
                <a:latin typeface="Times New Roman" panose="02020603050405020304" pitchFamily="18" charset="0"/>
                <a:cs typeface="Times New Roman" panose="02020603050405020304" pitchFamily="18" charset="0"/>
              </a:rPr>
              <a:t>Data Storage &amp; Cleaning: </a:t>
            </a:r>
            <a:r>
              <a:rPr lang="en-GB" sz="6400" dirty="0">
                <a:solidFill>
                  <a:schemeClr val="tx1"/>
                </a:solidFill>
                <a:latin typeface="Times New Roman" panose="02020603050405020304" pitchFamily="18" charset="0"/>
                <a:cs typeface="Times New Roman" panose="02020603050405020304" pitchFamily="18" charset="0"/>
              </a:rPr>
              <a:t>Stored the dataset in SQL and cleaned the data using SQL.</a:t>
            </a:r>
          </a:p>
          <a:p>
            <a:r>
              <a:rPr lang="en-GB" sz="6400" b="1" dirty="0">
                <a:solidFill>
                  <a:schemeClr val="tx1"/>
                </a:solidFill>
                <a:latin typeface="Times New Roman" panose="02020603050405020304" pitchFamily="18" charset="0"/>
                <a:cs typeface="Times New Roman" panose="02020603050405020304" pitchFamily="18" charset="0"/>
              </a:rPr>
              <a:t>Exploratory Data Analysis (EDA): </a:t>
            </a:r>
            <a:r>
              <a:rPr lang="en-GB" sz="6400" dirty="0">
                <a:solidFill>
                  <a:schemeClr val="tx1"/>
                </a:solidFill>
                <a:latin typeface="Times New Roman" panose="02020603050405020304" pitchFamily="18" charset="0"/>
                <a:cs typeface="Times New Roman" panose="02020603050405020304" pitchFamily="18" charset="0"/>
              </a:rPr>
              <a:t>Connected SQL to Python and used Python to </a:t>
            </a:r>
            <a:r>
              <a:rPr lang="en-GB" sz="6400" dirty="0" err="1">
                <a:solidFill>
                  <a:schemeClr val="tx1"/>
                </a:solidFill>
                <a:latin typeface="Times New Roman" panose="02020603050405020304" pitchFamily="18" charset="0"/>
                <a:cs typeface="Times New Roman" panose="02020603050405020304" pitchFamily="18" charset="0"/>
              </a:rPr>
              <a:t>analyze</a:t>
            </a:r>
            <a:r>
              <a:rPr lang="en-GB" sz="6400" dirty="0">
                <a:solidFill>
                  <a:schemeClr val="tx1"/>
                </a:solidFill>
                <a:latin typeface="Times New Roman" panose="02020603050405020304" pitchFamily="18" charset="0"/>
                <a:cs typeface="Times New Roman" panose="02020603050405020304" pitchFamily="18" charset="0"/>
              </a:rPr>
              <a:t> patterns and trends from SQL data.</a:t>
            </a:r>
          </a:p>
          <a:p>
            <a:r>
              <a:rPr lang="en-GB" sz="6400" b="1" dirty="0">
                <a:solidFill>
                  <a:schemeClr val="tx1"/>
                </a:solidFill>
                <a:latin typeface="Times New Roman" panose="02020603050405020304" pitchFamily="18" charset="0"/>
                <a:cs typeface="Times New Roman" panose="02020603050405020304" pitchFamily="18" charset="0"/>
              </a:rPr>
              <a:t>Data Visualization: </a:t>
            </a:r>
            <a:r>
              <a:rPr lang="en-GB" sz="6400" dirty="0">
                <a:solidFill>
                  <a:schemeClr val="tx1"/>
                </a:solidFill>
                <a:latin typeface="Times New Roman" panose="02020603050405020304" pitchFamily="18" charset="0"/>
                <a:cs typeface="Times New Roman" panose="02020603050405020304" pitchFamily="18" charset="0"/>
              </a:rPr>
              <a:t>Imported the cleaned data from SQL into Power BI and created interactive dashboards to answer business questions.</a:t>
            </a:r>
          </a:p>
          <a:p>
            <a:endParaRPr lang="en-IN" dirty="0"/>
          </a:p>
        </p:txBody>
      </p:sp>
    </p:spTree>
    <p:extLst>
      <p:ext uri="{BB962C8B-B14F-4D97-AF65-F5344CB8AC3E}">
        <p14:creationId xmlns:p14="http://schemas.microsoft.com/office/powerpoint/2010/main" val="331257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3DF5-E2FC-E4D8-04A3-005BFAACE81F}"/>
              </a:ext>
            </a:extLst>
          </p:cNvPr>
          <p:cNvSpPr>
            <a:spLocks noGrp="1"/>
          </p:cNvSpPr>
          <p:nvPr>
            <p:ph type="title"/>
          </p:nvPr>
        </p:nvSpPr>
        <p:spPr/>
        <p:txBody>
          <a:bodyPr/>
          <a:lstStyle/>
          <a:p>
            <a:pPr algn="ctr"/>
            <a:r>
              <a:rPr lang="en-IN" dirty="0"/>
              <a:t> </a:t>
            </a:r>
            <a:r>
              <a:rPr lang="en-IN" b="1" dirty="0"/>
              <a:t>Key Metrics</a:t>
            </a:r>
          </a:p>
        </p:txBody>
      </p:sp>
      <p:graphicFrame>
        <p:nvGraphicFramePr>
          <p:cNvPr id="5" name="Content Placeholder 2">
            <a:extLst>
              <a:ext uri="{FF2B5EF4-FFF2-40B4-BE49-F238E27FC236}">
                <a16:creationId xmlns:a16="http://schemas.microsoft.com/office/drawing/2014/main" id="{579D6B7B-7053-C107-DD66-3855C1855653}"/>
              </a:ext>
            </a:extLst>
          </p:cNvPr>
          <p:cNvGraphicFramePr>
            <a:graphicFrameLocks noGrp="1"/>
          </p:cNvGraphicFramePr>
          <p:nvPr>
            <p:ph idx="1"/>
            <p:extLst>
              <p:ext uri="{D42A27DB-BD31-4B8C-83A1-F6EECF244321}">
                <p14:modId xmlns:p14="http://schemas.microsoft.com/office/powerpoint/2010/main" val="3555799462"/>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37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C2F4-A219-D413-29ED-994FB1F5A56C}"/>
              </a:ext>
            </a:extLst>
          </p:cNvPr>
          <p:cNvSpPr>
            <a:spLocks noGrp="1"/>
          </p:cNvSpPr>
          <p:nvPr>
            <p:ph type="title"/>
          </p:nvPr>
        </p:nvSpPr>
        <p:spPr>
          <a:xfrm>
            <a:off x="838200" y="4098664"/>
            <a:ext cx="10515600" cy="2474258"/>
          </a:xfrm>
        </p:spPr>
        <p:txBody>
          <a:bodyPr>
            <a:normAutofit fontScale="90000"/>
          </a:bodyPr>
          <a:lstStyle/>
          <a:p>
            <a:r>
              <a:rPr lang="en-GB" sz="2000" b="1" dirty="0">
                <a:solidFill>
                  <a:schemeClr val="tx1"/>
                </a:solidFill>
                <a:latin typeface="Times New Roman" panose="02020603050405020304" pitchFamily="18" charset="0"/>
                <a:cs typeface="Times New Roman" panose="02020603050405020304" pitchFamily="18" charset="0"/>
              </a:rPr>
              <a:t>1. Papa John’s </a:t>
            </a:r>
            <a:r>
              <a:rPr lang="en-GB" sz="2000" dirty="0">
                <a:solidFill>
                  <a:schemeClr val="tx1"/>
                </a:solidFill>
                <a:latin typeface="Times New Roman" panose="02020603050405020304" pitchFamily="18" charset="0"/>
                <a:cs typeface="Times New Roman" panose="02020603050405020304" pitchFamily="18" charset="0"/>
              </a:rPr>
              <a:t>has the </a:t>
            </a:r>
            <a:r>
              <a:rPr lang="en-GB" sz="2000" b="1" dirty="0">
                <a:solidFill>
                  <a:schemeClr val="tx1"/>
                </a:solidFill>
                <a:latin typeface="Times New Roman" panose="02020603050405020304" pitchFamily="18" charset="0"/>
                <a:cs typeface="Times New Roman" panose="02020603050405020304" pitchFamily="18" charset="0"/>
              </a:rPr>
              <a:t>highest number of high delays </a:t>
            </a:r>
            <a:r>
              <a:rPr lang="en-GB" sz="2000" dirty="0">
                <a:solidFill>
                  <a:schemeClr val="tx1"/>
                </a:solidFill>
                <a:latin typeface="Times New Roman" panose="02020603050405020304" pitchFamily="18" charset="0"/>
                <a:cs typeface="Times New Roman" panose="02020603050405020304" pitchFamily="18" charset="0"/>
              </a:rPr>
              <a:t>compared to other restaurants, making it the most delayed in this dataset.</a:t>
            </a:r>
            <a:br>
              <a:rPr lang="en-GB" sz="2000" dirty="0">
                <a:solidFill>
                  <a:schemeClr val="tx1"/>
                </a:solidFill>
                <a:latin typeface="Times New Roman" panose="02020603050405020304" pitchFamily="18" charset="0"/>
                <a:cs typeface="Times New Roman" panose="02020603050405020304" pitchFamily="18" charset="0"/>
              </a:rPr>
            </a:br>
            <a:br>
              <a:rPr lang="en-GB" sz="2000" dirty="0">
                <a:solidFill>
                  <a:schemeClr val="tx1"/>
                </a:solidFill>
                <a:latin typeface="Times New Roman" panose="02020603050405020304" pitchFamily="18" charset="0"/>
                <a:cs typeface="Times New Roman" panose="02020603050405020304" pitchFamily="18" charset="0"/>
              </a:rPr>
            </a:br>
            <a:r>
              <a:rPr lang="en-GB" sz="2000" b="1" dirty="0">
                <a:solidFill>
                  <a:schemeClr val="tx1"/>
                </a:solidFill>
                <a:latin typeface="Times New Roman" panose="02020603050405020304" pitchFamily="18" charset="0"/>
                <a:cs typeface="Times New Roman" panose="02020603050405020304" pitchFamily="18" charset="0"/>
              </a:rPr>
              <a:t>2. </a:t>
            </a:r>
            <a:r>
              <a:rPr lang="en-GB" sz="2000" dirty="0">
                <a:solidFill>
                  <a:schemeClr val="tx1"/>
                </a:solidFill>
                <a:latin typeface="Times New Roman" panose="02020603050405020304" pitchFamily="18" charset="0"/>
                <a:cs typeface="Times New Roman" panose="02020603050405020304" pitchFamily="18" charset="0"/>
              </a:rPr>
              <a:t>Domino’s, Little Caesars, and Marco’s Pizza show a similar pattern of delays, with high delays being more frequent than medium delays.</a:t>
            </a:r>
            <a:br>
              <a:rPr lang="en-GB" sz="2000" dirty="0">
                <a:solidFill>
                  <a:schemeClr val="tx1"/>
                </a:solidFill>
                <a:latin typeface="Times New Roman" panose="02020603050405020304" pitchFamily="18" charset="0"/>
                <a:cs typeface="Times New Roman" panose="02020603050405020304" pitchFamily="18" charset="0"/>
              </a:rPr>
            </a:br>
            <a:br>
              <a:rPr lang="en-GB" sz="2000" dirty="0">
                <a:solidFill>
                  <a:schemeClr val="tx1"/>
                </a:solidFill>
                <a:latin typeface="Times New Roman" panose="02020603050405020304" pitchFamily="18" charset="0"/>
                <a:cs typeface="Times New Roman" panose="02020603050405020304" pitchFamily="18" charset="0"/>
              </a:rPr>
            </a:br>
            <a:r>
              <a:rPr lang="en-GB" sz="2000" b="1" dirty="0">
                <a:solidFill>
                  <a:schemeClr val="tx1"/>
                </a:solidFill>
                <a:latin typeface="Times New Roman" panose="02020603050405020304" pitchFamily="18" charset="0"/>
                <a:cs typeface="Times New Roman" panose="02020603050405020304" pitchFamily="18" charset="0"/>
              </a:rPr>
              <a:t>3. </a:t>
            </a:r>
            <a:r>
              <a:rPr lang="en-GB" sz="2000" dirty="0">
                <a:solidFill>
                  <a:schemeClr val="tx1"/>
                </a:solidFill>
                <a:latin typeface="Times New Roman" panose="02020603050405020304" pitchFamily="18" charset="0"/>
                <a:cs typeface="Times New Roman" panose="02020603050405020304" pitchFamily="18" charset="0"/>
              </a:rPr>
              <a:t>Pizza Hut has fewer medium delays than most, but its high delay count is still significant.</a:t>
            </a:r>
            <a:br>
              <a:rPr lang="en-GB" sz="2000" dirty="0">
                <a:solidFill>
                  <a:schemeClr val="tx1"/>
                </a:solidFill>
                <a:latin typeface="Times New Roman" panose="02020603050405020304" pitchFamily="18" charset="0"/>
                <a:cs typeface="Times New Roman" panose="02020603050405020304" pitchFamily="18" charset="0"/>
              </a:rPr>
            </a:br>
            <a:br>
              <a:rPr lang="en-GB" sz="2000" dirty="0">
                <a:solidFill>
                  <a:schemeClr val="tx1"/>
                </a:solidFill>
                <a:latin typeface="Times New Roman" panose="02020603050405020304" pitchFamily="18" charset="0"/>
                <a:cs typeface="Times New Roman" panose="02020603050405020304" pitchFamily="18" charset="0"/>
              </a:rPr>
            </a:br>
            <a:r>
              <a:rPr lang="en-GB" sz="2000" b="1" dirty="0">
                <a:solidFill>
                  <a:schemeClr val="tx1"/>
                </a:solidFill>
                <a:latin typeface="Times New Roman" panose="02020603050405020304" pitchFamily="18" charset="0"/>
                <a:cs typeface="Times New Roman" panose="02020603050405020304" pitchFamily="18" charset="0"/>
              </a:rPr>
              <a:t>4. </a:t>
            </a:r>
            <a:r>
              <a:rPr lang="en-GB" sz="2000" dirty="0">
                <a:solidFill>
                  <a:schemeClr val="tx1"/>
                </a:solidFill>
                <a:latin typeface="Times New Roman" panose="02020603050405020304" pitchFamily="18" charset="0"/>
                <a:cs typeface="Times New Roman" panose="02020603050405020304" pitchFamily="18" charset="0"/>
              </a:rPr>
              <a:t>Overall, high delays dominate across all restaurants, suggesting that delay management is a common challenge.</a:t>
            </a:r>
            <a:br>
              <a:rPr lang="en-GB"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A graph of a restaurant">
            <a:extLst>
              <a:ext uri="{FF2B5EF4-FFF2-40B4-BE49-F238E27FC236}">
                <a16:creationId xmlns:a16="http://schemas.microsoft.com/office/drawing/2014/main" id="{02242CA2-2AE2-AEB2-4BD6-E54CDEA20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860" y="1140311"/>
            <a:ext cx="6076279" cy="2770094"/>
          </a:xfrm>
        </p:spPr>
      </p:pic>
      <p:sp>
        <p:nvSpPr>
          <p:cNvPr id="6" name="TextBox 5">
            <a:extLst>
              <a:ext uri="{FF2B5EF4-FFF2-40B4-BE49-F238E27FC236}">
                <a16:creationId xmlns:a16="http://schemas.microsoft.com/office/drawing/2014/main" id="{86CA5234-90EF-B246-702D-C3A3687C4F15}"/>
              </a:ext>
            </a:extLst>
          </p:cNvPr>
          <p:cNvSpPr txBox="1"/>
          <p:nvPr/>
        </p:nvSpPr>
        <p:spPr>
          <a:xfrm>
            <a:off x="3057860" y="367277"/>
            <a:ext cx="6387355" cy="584775"/>
          </a:xfrm>
          <a:prstGeom prst="rect">
            <a:avLst/>
          </a:prstGeom>
          <a:noFill/>
        </p:spPr>
        <p:txBody>
          <a:bodyPr wrap="square" rtlCol="0">
            <a:spAutoFit/>
          </a:bodyPr>
          <a:lstStyle/>
          <a:p>
            <a:r>
              <a:rPr lang="en-IN" sz="3200" b="1" dirty="0">
                <a:solidFill>
                  <a:schemeClr val="tx2">
                    <a:lumMod val="75000"/>
                    <a:lumOff val="25000"/>
                  </a:schemeClr>
                </a:solidFill>
                <a:latin typeface="Times New Roman" panose="02020603050405020304" pitchFamily="18" charset="0"/>
                <a:cs typeface="Times New Roman" panose="02020603050405020304" pitchFamily="18" charset="0"/>
              </a:rPr>
              <a:t>Delay Patterns Across Restaurants</a:t>
            </a:r>
          </a:p>
        </p:txBody>
      </p:sp>
    </p:spTree>
    <p:extLst>
      <p:ext uri="{BB962C8B-B14F-4D97-AF65-F5344CB8AC3E}">
        <p14:creationId xmlns:p14="http://schemas.microsoft.com/office/powerpoint/2010/main" val="133717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EB84-FB03-F761-858A-387735DF5D4C}"/>
              </a:ext>
            </a:extLst>
          </p:cNvPr>
          <p:cNvSpPr>
            <a:spLocks noGrp="1"/>
          </p:cNvSpPr>
          <p:nvPr>
            <p:ph type="title"/>
          </p:nvPr>
        </p:nvSpPr>
        <p:spPr>
          <a:xfrm>
            <a:off x="914400" y="4055633"/>
            <a:ext cx="10305826" cy="2474258"/>
          </a:xfrm>
        </p:spPr>
        <p:txBody>
          <a:bodyPr>
            <a:noAutofit/>
          </a:bodyPr>
          <a:lstStyle/>
          <a:p>
            <a:br>
              <a:rPr lang="en-GB" sz="2400" b="1" dirty="0">
                <a:solidFill>
                  <a:schemeClr val="tx1"/>
                </a:solidFill>
                <a:latin typeface="Times New Roman" panose="02020603050405020304" pitchFamily="18" charset="0"/>
                <a:cs typeface="Times New Roman" panose="02020603050405020304" pitchFamily="18" charset="0"/>
              </a:rPr>
            </a:br>
            <a:r>
              <a:rPr lang="en-GB" sz="1800" b="1" dirty="0">
                <a:solidFill>
                  <a:schemeClr val="tx1"/>
                </a:solidFill>
                <a:latin typeface="Times New Roman" panose="02020603050405020304" pitchFamily="18" charset="0"/>
                <a:cs typeface="Times New Roman" panose="02020603050405020304" pitchFamily="18" charset="0"/>
              </a:rPr>
              <a:t>1. Domino’s </a:t>
            </a:r>
            <a:r>
              <a:rPr lang="en-GB" sz="1800" dirty="0">
                <a:solidFill>
                  <a:schemeClr val="tx1"/>
                </a:solidFill>
                <a:latin typeface="Times New Roman" panose="02020603050405020304" pitchFamily="18" charset="0"/>
                <a:cs typeface="Times New Roman" panose="02020603050405020304" pitchFamily="18" charset="0"/>
              </a:rPr>
              <a:t>has received the </a:t>
            </a:r>
            <a:r>
              <a:rPr lang="en-GB" sz="1800" b="1" dirty="0">
                <a:solidFill>
                  <a:schemeClr val="tx1"/>
                </a:solidFill>
                <a:latin typeface="Times New Roman" panose="02020603050405020304" pitchFamily="18" charset="0"/>
                <a:cs typeface="Times New Roman" panose="02020603050405020304" pitchFamily="18" charset="0"/>
              </a:rPr>
              <a:t>highest number of orders</a:t>
            </a:r>
            <a:r>
              <a:rPr lang="en-GB" sz="1800" dirty="0">
                <a:solidFill>
                  <a:schemeClr val="tx1"/>
                </a:solidFill>
                <a:latin typeface="Times New Roman" panose="02020603050405020304" pitchFamily="18" charset="0"/>
                <a:cs typeface="Times New Roman" panose="02020603050405020304" pitchFamily="18" charset="0"/>
              </a:rPr>
              <a:t>, standing at 212, which clearly makes it the most preferred option among customers.</a:t>
            </a: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r>
              <a:rPr lang="en-GB" sz="1800" b="1" dirty="0">
                <a:solidFill>
                  <a:schemeClr val="tx1"/>
                </a:solidFill>
                <a:latin typeface="Times New Roman" panose="02020603050405020304" pitchFamily="18" charset="0"/>
                <a:cs typeface="Times New Roman" panose="02020603050405020304" pitchFamily="18" charset="0"/>
              </a:rPr>
              <a:t>2. </a:t>
            </a:r>
            <a:r>
              <a:rPr lang="en-GB" sz="1800" dirty="0">
                <a:solidFill>
                  <a:schemeClr val="tx1"/>
                </a:solidFill>
                <a:latin typeface="Times New Roman" panose="02020603050405020304" pitchFamily="18" charset="0"/>
                <a:cs typeface="Times New Roman" panose="02020603050405020304" pitchFamily="18" charset="0"/>
              </a:rPr>
              <a:t>Papa John’s is not far behind with 204 orders, followed by Little Caesars and Marco’s Pizza.</a:t>
            </a: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r>
              <a:rPr lang="en-GB" sz="1800" b="1" dirty="0">
                <a:solidFill>
                  <a:schemeClr val="tx1"/>
                </a:solidFill>
                <a:latin typeface="Times New Roman" panose="02020603050405020304" pitchFamily="18" charset="0"/>
                <a:cs typeface="Times New Roman" panose="02020603050405020304" pitchFamily="18" charset="0"/>
              </a:rPr>
              <a:t>3. </a:t>
            </a:r>
            <a:r>
              <a:rPr lang="en-GB" sz="1800" dirty="0">
                <a:solidFill>
                  <a:schemeClr val="tx1"/>
                </a:solidFill>
                <a:latin typeface="Times New Roman" panose="02020603050405020304" pitchFamily="18" charset="0"/>
                <a:cs typeface="Times New Roman" panose="02020603050405020304" pitchFamily="18" charset="0"/>
              </a:rPr>
              <a:t>Pizza Hut is at the bottom with 194 orders, but the difference is quite small, indicating that all restaurants have a fairly similar level of demand.</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B2F95E2-BD0B-8667-C688-0C13A263EC85}"/>
              </a:ext>
            </a:extLst>
          </p:cNvPr>
          <p:cNvPicPr>
            <a:picLocks noGrp="1" noChangeAspect="1"/>
          </p:cNvPicPr>
          <p:nvPr>
            <p:ph idx="1"/>
          </p:nvPr>
        </p:nvPicPr>
        <p:blipFill>
          <a:blip r:embed="rId2"/>
          <a:stretch>
            <a:fillRect/>
          </a:stretch>
        </p:blipFill>
        <p:spPr>
          <a:xfrm>
            <a:off x="3057860" y="1186031"/>
            <a:ext cx="5924775" cy="2869602"/>
          </a:xfrm>
          <a:prstGeom prst="rect">
            <a:avLst/>
          </a:prstGeom>
        </p:spPr>
      </p:pic>
      <p:sp>
        <p:nvSpPr>
          <p:cNvPr id="6" name="TextBox 5">
            <a:extLst>
              <a:ext uri="{FF2B5EF4-FFF2-40B4-BE49-F238E27FC236}">
                <a16:creationId xmlns:a16="http://schemas.microsoft.com/office/drawing/2014/main" id="{4195C7C7-FAD3-C8C5-5BD3-9073E36FD81E}"/>
              </a:ext>
            </a:extLst>
          </p:cNvPr>
          <p:cNvSpPr txBox="1"/>
          <p:nvPr/>
        </p:nvSpPr>
        <p:spPr>
          <a:xfrm>
            <a:off x="3057860" y="367277"/>
            <a:ext cx="6387355" cy="584775"/>
          </a:xfrm>
          <a:prstGeom prst="rect">
            <a:avLst/>
          </a:prstGeom>
          <a:noFill/>
        </p:spPr>
        <p:txBody>
          <a:bodyPr wrap="square" rtlCol="0">
            <a:spAutoFit/>
          </a:bodyPr>
          <a:lstStyle/>
          <a:p>
            <a:r>
              <a:rPr lang="en-IN" sz="3200" b="1" dirty="0">
                <a:solidFill>
                  <a:schemeClr val="tx2">
                    <a:lumMod val="75000"/>
                    <a:lumOff val="25000"/>
                  </a:schemeClr>
                </a:solidFill>
              </a:rPr>
              <a:t>Restaurant-wise Order Distribution</a:t>
            </a:r>
            <a:r>
              <a:rPr lang="en-IN" sz="3200" dirty="0">
                <a:solidFill>
                  <a:schemeClr val="tx2">
                    <a:lumMod val="75000"/>
                    <a:lumOff val="25000"/>
                  </a:schemeClr>
                </a:solidFill>
              </a:rPr>
              <a:t> </a:t>
            </a:r>
            <a:endParaRPr lang="en-IN" sz="3200"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94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0BF9-53DE-1944-ADE0-AFDAD5F69975}"/>
              </a:ext>
            </a:extLst>
          </p:cNvPr>
          <p:cNvSpPr>
            <a:spLocks noGrp="1"/>
          </p:cNvSpPr>
          <p:nvPr>
            <p:ph type="title"/>
          </p:nvPr>
        </p:nvSpPr>
        <p:spPr>
          <a:xfrm>
            <a:off x="1226372" y="4464424"/>
            <a:ext cx="10127428" cy="2026298"/>
          </a:xfrm>
        </p:spPr>
        <p:txBody>
          <a:bodyPr>
            <a:normAutofit fontScale="90000"/>
          </a:bodyPr>
          <a:lstStyle/>
          <a:p>
            <a:r>
              <a:rPr lang="en-GB" sz="1800" b="1" dirty="0">
                <a:solidFill>
                  <a:schemeClr val="tx1"/>
                </a:solidFill>
                <a:latin typeface="Times New Roman" panose="02020603050405020304" pitchFamily="18" charset="0"/>
                <a:cs typeface="Times New Roman" panose="02020603050405020304" pitchFamily="18" charset="0"/>
              </a:rPr>
              <a:t>1. Non-Veg pizzas </a:t>
            </a:r>
            <a:r>
              <a:rPr lang="en-GB" sz="1800" dirty="0">
                <a:solidFill>
                  <a:schemeClr val="tx1"/>
                </a:solidFill>
                <a:latin typeface="Times New Roman" panose="02020603050405020304" pitchFamily="18" charset="0"/>
                <a:cs typeface="Times New Roman" panose="02020603050405020304" pitchFamily="18" charset="0"/>
              </a:rPr>
              <a:t>experience the </a:t>
            </a:r>
            <a:r>
              <a:rPr lang="en-GB" sz="1800" b="1" dirty="0">
                <a:solidFill>
                  <a:schemeClr val="tx1"/>
                </a:solidFill>
                <a:latin typeface="Times New Roman" panose="02020603050405020304" pitchFamily="18" charset="0"/>
                <a:cs typeface="Times New Roman" panose="02020603050405020304" pitchFamily="18" charset="0"/>
              </a:rPr>
              <a:t>most delays</a:t>
            </a:r>
            <a:r>
              <a:rPr lang="en-GB" sz="1800" dirty="0">
                <a:solidFill>
                  <a:schemeClr val="tx1"/>
                </a:solidFill>
                <a:latin typeface="Times New Roman" panose="02020603050405020304" pitchFamily="18" charset="0"/>
                <a:cs typeface="Times New Roman" panose="02020603050405020304" pitchFamily="18" charset="0"/>
              </a:rPr>
              <a:t>, followed closely by Veg pizzas and Cheese Burst.</a:t>
            </a: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r>
              <a:rPr lang="en-GB" sz="1800" b="1" dirty="0">
                <a:solidFill>
                  <a:schemeClr val="tx1"/>
                </a:solidFill>
                <a:latin typeface="Times New Roman" panose="02020603050405020304" pitchFamily="18" charset="0"/>
                <a:cs typeface="Times New Roman" panose="02020603050405020304" pitchFamily="18" charset="0"/>
              </a:rPr>
              <a:t>2. </a:t>
            </a:r>
            <a:r>
              <a:rPr lang="en-GB" sz="1800" dirty="0">
                <a:solidFill>
                  <a:schemeClr val="tx1"/>
                </a:solidFill>
                <a:latin typeface="Times New Roman" panose="02020603050405020304" pitchFamily="18" charset="0"/>
                <a:cs typeface="Times New Roman" panose="02020603050405020304" pitchFamily="18" charset="0"/>
              </a:rPr>
              <a:t>Vegan and Sicilian pizzas also face noticeable delays but are significantly lower compared to Non-Veg and Veg.</a:t>
            </a: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r>
              <a:rPr lang="en-GB" sz="1800" b="1" dirty="0">
                <a:solidFill>
                  <a:schemeClr val="tx1"/>
                </a:solidFill>
                <a:latin typeface="Times New Roman" panose="02020603050405020304" pitchFamily="18" charset="0"/>
                <a:cs typeface="Times New Roman" panose="02020603050405020304" pitchFamily="18" charset="0"/>
              </a:rPr>
              <a:t>3. </a:t>
            </a:r>
            <a:r>
              <a:rPr lang="en-GB" sz="1800" dirty="0">
                <a:solidFill>
                  <a:schemeClr val="tx1"/>
                </a:solidFill>
                <a:latin typeface="Times New Roman" panose="02020603050405020304" pitchFamily="18" charset="0"/>
                <a:cs typeface="Times New Roman" panose="02020603050405020304" pitchFamily="18" charset="0"/>
              </a:rPr>
              <a:t>Specialty pizzas like Thin Crust and Deep Dish have very few delays, indicating either low demand or better handling.</a:t>
            </a: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r>
              <a:rPr lang="en-GB" sz="1800" b="1" dirty="0">
                <a:solidFill>
                  <a:schemeClr val="tx1"/>
                </a:solidFill>
                <a:latin typeface="Times New Roman" panose="02020603050405020304" pitchFamily="18" charset="0"/>
                <a:cs typeface="Times New Roman" panose="02020603050405020304" pitchFamily="18" charset="0"/>
              </a:rPr>
              <a:t>4. </a:t>
            </a:r>
            <a:r>
              <a:rPr lang="en-GB" sz="1800" dirty="0">
                <a:solidFill>
                  <a:schemeClr val="tx1"/>
                </a:solidFill>
                <a:latin typeface="Times New Roman" panose="02020603050405020304" pitchFamily="18" charset="0"/>
                <a:cs typeface="Times New Roman" panose="02020603050405020304" pitchFamily="18" charset="0"/>
              </a:rPr>
              <a:t>Overall, mainstream pizza types (</a:t>
            </a:r>
            <a:r>
              <a:rPr lang="en-GB" sz="1800" b="1" dirty="0">
                <a:solidFill>
                  <a:schemeClr val="tx1"/>
                </a:solidFill>
                <a:latin typeface="Times New Roman" panose="02020603050405020304" pitchFamily="18" charset="0"/>
                <a:cs typeface="Times New Roman" panose="02020603050405020304" pitchFamily="18" charset="0"/>
              </a:rPr>
              <a:t>Non-Veg, Veg, Cheese Burst</a:t>
            </a:r>
            <a:r>
              <a:rPr lang="en-GB" sz="1800" dirty="0">
                <a:solidFill>
                  <a:schemeClr val="tx1"/>
                </a:solidFill>
                <a:latin typeface="Times New Roman" panose="02020603050405020304" pitchFamily="18" charset="0"/>
                <a:cs typeface="Times New Roman" panose="02020603050405020304" pitchFamily="18" charset="0"/>
              </a:rPr>
              <a:t>) contribute the </a:t>
            </a:r>
            <a:r>
              <a:rPr lang="en-GB" sz="1800" b="1" dirty="0">
                <a:solidFill>
                  <a:schemeClr val="tx1"/>
                </a:solidFill>
                <a:latin typeface="Times New Roman" panose="02020603050405020304" pitchFamily="18" charset="0"/>
                <a:cs typeface="Times New Roman" panose="02020603050405020304" pitchFamily="18" charset="0"/>
              </a:rPr>
              <a:t>majority of delays</a:t>
            </a:r>
            <a:r>
              <a:rPr lang="en-GB" sz="1800" dirty="0">
                <a:solidFill>
                  <a:schemeClr val="tx1"/>
                </a:solidFill>
                <a:latin typeface="Times New Roman" panose="02020603050405020304" pitchFamily="18" charset="0"/>
                <a:cs typeface="Times New Roman" panose="02020603050405020304" pitchFamily="18" charset="0"/>
              </a:rPr>
              <a:t>, possibly due to higher order volumes.</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5" name="Content Placeholder 4" descr="A green and white chart&#10;&#10;AI-generated content may be incorrect.">
            <a:extLst>
              <a:ext uri="{FF2B5EF4-FFF2-40B4-BE49-F238E27FC236}">
                <a16:creationId xmlns:a16="http://schemas.microsoft.com/office/drawing/2014/main" id="{FD7B4139-A24F-FD8A-DE95-13596F897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015" y="1156447"/>
            <a:ext cx="6960200" cy="3006762"/>
          </a:xfrm>
        </p:spPr>
      </p:pic>
      <p:sp>
        <p:nvSpPr>
          <p:cNvPr id="6" name="TextBox 5">
            <a:extLst>
              <a:ext uri="{FF2B5EF4-FFF2-40B4-BE49-F238E27FC236}">
                <a16:creationId xmlns:a16="http://schemas.microsoft.com/office/drawing/2014/main" id="{59BFD8F8-51BB-EBEE-49B1-08CB9DE1FEE2}"/>
              </a:ext>
            </a:extLst>
          </p:cNvPr>
          <p:cNvSpPr txBox="1"/>
          <p:nvPr/>
        </p:nvSpPr>
        <p:spPr>
          <a:xfrm>
            <a:off x="3057860" y="367277"/>
            <a:ext cx="6387355" cy="584775"/>
          </a:xfrm>
          <a:prstGeom prst="rect">
            <a:avLst/>
          </a:prstGeom>
          <a:noFill/>
        </p:spPr>
        <p:txBody>
          <a:bodyPr wrap="square" rtlCol="0">
            <a:spAutoFit/>
          </a:bodyPr>
          <a:lstStyle/>
          <a:p>
            <a:r>
              <a:rPr lang="en-GB" sz="3200" b="1" dirty="0">
                <a:solidFill>
                  <a:schemeClr val="tx2">
                    <a:lumMod val="75000"/>
                    <a:lumOff val="25000"/>
                  </a:schemeClr>
                </a:solidFill>
                <a:cs typeface="Times New Roman" panose="02020603050405020304" pitchFamily="18" charset="0"/>
              </a:rPr>
              <a:t>Delivery Delays by Pizza Type </a:t>
            </a:r>
            <a:endParaRPr lang="en-IN" sz="3200" b="1" dirty="0">
              <a:solidFill>
                <a:schemeClr val="tx2">
                  <a:lumMod val="75000"/>
                  <a:lumOff val="25000"/>
                </a:schemeClr>
              </a:solidFill>
              <a:cs typeface="Times New Roman" panose="02020603050405020304" pitchFamily="18" charset="0"/>
            </a:endParaRPr>
          </a:p>
        </p:txBody>
      </p:sp>
    </p:spTree>
    <p:extLst>
      <p:ext uri="{BB962C8B-B14F-4D97-AF65-F5344CB8AC3E}">
        <p14:creationId xmlns:p14="http://schemas.microsoft.com/office/powerpoint/2010/main" val="308940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04F9-A2BC-9A51-6EF7-E3DBA75CFDF9}"/>
              </a:ext>
            </a:extLst>
          </p:cNvPr>
          <p:cNvSpPr>
            <a:spLocks noGrp="1"/>
          </p:cNvSpPr>
          <p:nvPr>
            <p:ph type="title"/>
          </p:nvPr>
        </p:nvSpPr>
        <p:spPr>
          <a:xfrm>
            <a:off x="1158240" y="532435"/>
            <a:ext cx="9875520" cy="564845"/>
          </a:xfrm>
        </p:spPr>
        <p:txBody>
          <a:bodyPr>
            <a:normAutofit fontScale="90000"/>
          </a:bodyPr>
          <a:lstStyle/>
          <a:p>
            <a:pPr algn="ctr"/>
            <a:r>
              <a:rPr lang="en-GB" b="1" dirty="0"/>
              <a:t>Key Insights from Pizza Delivery Analysis</a:t>
            </a:r>
            <a:endParaRPr lang="en-IN" dirty="0"/>
          </a:p>
        </p:txBody>
      </p:sp>
      <p:sp>
        <p:nvSpPr>
          <p:cNvPr id="4" name="Rectangle 1">
            <a:extLst>
              <a:ext uri="{FF2B5EF4-FFF2-40B4-BE49-F238E27FC236}">
                <a16:creationId xmlns:a16="http://schemas.microsoft.com/office/drawing/2014/main" id="{27E0AE6E-DFD0-3B1C-7EC1-876B1085EB03}"/>
              </a:ext>
            </a:extLst>
          </p:cNvPr>
          <p:cNvSpPr>
            <a:spLocks noGrp="1" noChangeArrowheads="1"/>
          </p:cNvSpPr>
          <p:nvPr>
            <p:ph idx="1"/>
          </p:nvPr>
        </p:nvSpPr>
        <p:spPr bwMode="auto">
          <a:xfrm>
            <a:off x="573923" y="1264843"/>
            <a:ext cx="1104415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altLang="en-US" sz="2000" i="0" u="none" strike="noStrike" cap="none" normalizeH="0" baseline="0" dirty="0">
                <a:ln>
                  <a:noFill/>
                </a:ln>
                <a:solidFill>
                  <a:schemeClr val="tx1"/>
                </a:solidFill>
                <a:effectLst/>
                <a:latin typeface="+mj-lt"/>
                <a:cs typeface="Times New Roman" panose="02020603050405020304" pitchFamily="18" charset="0"/>
              </a:rPr>
              <a:t> </a:t>
            </a:r>
            <a:r>
              <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Non-Veg pizzas have the highest delay rates, followed by Veg and Cheese Burst pizzas.</a:t>
            </a:r>
          </a:p>
          <a:p>
            <a:pPr marL="0" marR="0" lvl="0" indent="0" algn="just" defTabSz="914400" rtl="0" eaLnBrk="0" fontAlgn="base" latinLnBrk="0" hangingPunct="0">
              <a:lnSpc>
                <a:spcPct val="100000"/>
              </a:lnSpc>
              <a:spcBef>
                <a:spcPct val="0"/>
              </a:spcBef>
              <a:spcAft>
                <a:spcPct val="0"/>
              </a:spcAft>
              <a:buClrTx/>
              <a:buSzTx/>
              <a:buNone/>
              <a:tabLst/>
            </a:pPr>
            <a:endPar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Weekends experience the most delays compared to weekdays.</a:t>
            </a:r>
          </a:p>
          <a:p>
            <a:pPr marL="0" marR="0" lvl="0" indent="0" algn="just" defTabSz="914400" rtl="0" eaLnBrk="0" fontAlgn="base" latinLnBrk="0" hangingPunct="0">
              <a:lnSpc>
                <a:spcPct val="100000"/>
              </a:lnSpc>
              <a:spcBef>
                <a:spcPct val="0"/>
              </a:spcBef>
              <a:spcAft>
                <a:spcPct val="0"/>
              </a:spcAft>
              <a:buClrTx/>
              <a:buSzTx/>
              <a:buNone/>
              <a:tabLst/>
            </a:pPr>
            <a:endPar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Peak order times are around 6 PM to 8 PM.</a:t>
            </a:r>
          </a:p>
          <a:p>
            <a:pPr marL="0" marR="0" lvl="0" indent="0" algn="just" defTabSz="914400" rtl="0" eaLnBrk="0" fontAlgn="base" latinLnBrk="0" hangingPunct="0">
              <a:lnSpc>
                <a:spcPct val="100000"/>
              </a:lnSpc>
              <a:spcBef>
                <a:spcPct val="0"/>
              </a:spcBef>
              <a:spcAft>
                <a:spcPct val="0"/>
              </a:spcAft>
              <a:buClrTx/>
              <a:buSzTx/>
              <a:buNone/>
              <a:tabLst/>
            </a:pPr>
            <a:endPar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Specialty pizzas like Thin Crust and Deep Dish have minimal delays, likely due to lower demand.</a:t>
            </a:r>
          </a:p>
          <a:p>
            <a:pPr marL="0" marR="0" lvl="0" indent="0" algn="just" defTabSz="914400" rtl="0" eaLnBrk="0" fontAlgn="base" latinLnBrk="0" hangingPunct="0">
              <a:lnSpc>
                <a:spcPct val="100000"/>
              </a:lnSpc>
              <a:spcBef>
                <a:spcPct val="0"/>
              </a:spcBef>
              <a:spcAft>
                <a:spcPct val="0"/>
              </a:spcAft>
              <a:buClrTx/>
              <a:buSzTx/>
              <a:buNone/>
              <a:tabLst/>
            </a:pPr>
            <a:endParaRPr kumimoji="0" lang="en-GB"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Domino’s emerged as the top-performing restaurant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terms of total orders.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Order trends by month showed that </a:t>
            </a:r>
            <a:r>
              <a:rPr lang="en-US" altLang="en-US" sz="2000" dirty="0">
                <a:solidFill>
                  <a:schemeClr val="tx1"/>
                </a:solidFill>
                <a:latin typeface="Times New Roman" panose="02020603050405020304" pitchFamily="18" charset="0"/>
                <a:cs typeface="Times New Roman" panose="02020603050405020304" pitchFamily="18" charset="0"/>
              </a:rPr>
              <a:t>August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recorded the highest number of orders, while July had the lowest.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ClrTx/>
              <a:buSzTx/>
              <a:buFontTx/>
              <a:buChar char="•"/>
            </a:pPr>
            <a:r>
              <a:rPr lang="en-GB" sz="2000" dirty="0">
                <a:solidFill>
                  <a:schemeClr val="tx1"/>
                </a:solidFill>
                <a:latin typeface="Times New Roman" panose="02020603050405020304" pitchFamily="18" charset="0"/>
                <a:cs typeface="Times New Roman" panose="02020603050405020304" pitchFamily="18" charset="0"/>
              </a:rPr>
              <a:t>The monthly delay trends showed that August experienced the highest number of delays, likely due to a peak in orders during that month.</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123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BF62-5EB1-CB95-4B04-C98422E3FF97}"/>
              </a:ext>
            </a:extLst>
          </p:cNvPr>
          <p:cNvSpPr>
            <a:spLocks noGrp="1"/>
          </p:cNvSpPr>
          <p:nvPr>
            <p:ph type="title"/>
          </p:nvPr>
        </p:nvSpPr>
        <p:spPr/>
        <p:txBody>
          <a:bodyPr/>
          <a:lstStyle/>
          <a:p>
            <a:pPr algn="ctr"/>
            <a:r>
              <a:rPr lang="en-IN" b="1" dirty="0"/>
              <a:t>Actionable Insights</a:t>
            </a:r>
          </a:p>
        </p:txBody>
      </p:sp>
      <p:sp>
        <p:nvSpPr>
          <p:cNvPr id="4" name="Rectangle 1">
            <a:extLst>
              <a:ext uri="{FF2B5EF4-FFF2-40B4-BE49-F238E27FC236}">
                <a16:creationId xmlns:a16="http://schemas.microsoft.com/office/drawing/2014/main" id="{DF7A5E27-D4AE-E562-BBC8-427C65C801E1}"/>
              </a:ext>
            </a:extLst>
          </p:cNvPr>
          <p:cNvSpPr>
            <a:spLocks noGrp="1" noChangeArrowheads="1"/>
          </p:cNvSpPr>
          <p:nvPr>
            <p:ph idx="1"/>
          </p:nvPr>
        </p:nvSpPr>
        <p:spPr bwMode="auto">
          <a:xfrm>
            <a:off x="838199" y="1954581"/>
            <a:ext cx="1023141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improving delivery efficiency for pizzas that often face delays, like </a:t>
            </a:r>
            <a:r>
              <a:rPr lang="en-GB" altLang="en-US" sz="2000" dirty="0">
                <a:solidFill>
                  <a:schemeClr val="tx1"/>
                </a:solidFill>
                <a:latin typeface="Times New Roman" panose="02020603050405020304" pitchFamily="18" charset="0"/>
                <a:cs typeface="Times New Roman" panose="02020603050405020304" pitchFamily="18" charset="0"/>
              </a:rPr>
              <a:t>Non-Veg pizzas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keep customers happy.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Plan for extra staff during peak months such as </a:t>
            </a:r>
            <a:r>
              <a:rPr lang="en-US" altLang="en-US" sz="2000" b="0" dirty="0">
                <a:solidFill>
                  <a:schemeClr val="tx1"/>
                </a:solidFill>
                <a:latin typeface="Times New Roman" panose="02020603050405020304" pitchFamily="18" charset="0"/>
                <a:cs typeface="Times New Roman" panose="02020603050405020304" pitchFamily="18" charset="0"/>
              </a:rPr>
              <a:t>August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orders are at their highest.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arrangements of</a:t>
            </a:r>
            <a:r>
              <a:rPr lang="en-GB" sz="2000" dirty="0">
                <a:solidFill>
                  <a:schemeClr val="tx1"/>
                </a:solidFill>
                <a:latin typeface="Times New Roman" panose="02020603050405020304" pitchFamily="18" charset="0"/>
                <a:cs typeface="Times New Roman" panose="02020603050405020304" pitchFamily="18" charset="0"/>
              </a:rPr>
              <a:t> resources in each location according to the pizzas that are commonly ordered there.</a:t>
            </a:r>
          </a:p>
          <a:p>
            <a:pPr marL="0" lvl="0" indent="0" algn="just" eaLnBrk="0" fontAlgn="base"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Run promotional offers or discounts during months with fewer orders, like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July</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increase sales.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real-time tracking and monitoring to quickly identify and fix delay issues before they affect more customers.</a:t>
            </a:r>
          </a:p>
        </p:txBody>
      </p:sp>
    </p:spTree>
    <p:extLst>
      <p:ext uri="{BB962C8B-B14F-4D97-AF65-F5344CB8AC3E}">
        <p14:creationId xmlns:p14="http://schemas.microsoft.com/office/powerpoint/2010/main" val="2522407210"/>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1113</TotalTime>
  <Words>741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Arial</vt:lpstr>
      <vt:lpstr>Corbel</vt:lpstr>
      <vt:lpstr>Times New Roman</vt:lpstr>
      <vt:lpstr>Wingdings</vt:lpstr>
      <vt:lpstr>Basis</vt:lpstr>
      <vt:lpstr>Enhanced Pizza Delivery Analysis </vt:lpstr>
      <vt:lpstr>Problem Statement</vt:lpstr>
      <vt:lpstr>Tools &amp; Approach</vt:lpstr>
      <vt:lpstr> Key Metrics</vt:lpstr>
      <vt:lpstr>1. Papa John’s has the highest number of high delays compared to other restaurants, making it the most delayed in this dataset.  2. Domino’s, Little Caesars, and Marco’s Pizza show a similar pattern of delays, with high delays being more frequent than medium delays.  3. Pizza Hut has fewer medium delays than most, but its high delay count is still significant.  4. Overall, high delays dominate across all restaurants, suggesting that delay management is a common challenge. </vt:lpstr>
      <vt:lpstr> 1. Domino’s has received the highest number of orders, standing at 212, which clearly makes it the most preferred option among customers.  2. Papa John’s is not far behind with 204 orders, followed by Little Caesars and Marco’s Pizza.  3. Pizza Hut is at the bottom with 194 orders, but the difference is quite small, indicating that all restaurants have a fairly similar level of demand. </vt:lpstr>
      <vt:lpstr>1. Non-Veg pizzas experience the most delays, followed closely by Veg pizzas and Cheese Burst.  2. Vegan and Sicilian pizzas also face noticeable delays but are significantly lower compared to Non-Veg and Veg.  3. Specialty pizzas like Thin Crust and Deep Dish have very few delays, indicating either low demand or better handling.  4. Overall, mainstream pizza types (Non-Veg, Veg, Cheese Burst) contribute the majority of delays, possibly due to higher order volumes. </vt:lpstr>
      <vt:lpstr>Key Insights from Pizza Delivery Analysis</vt:lpstr>
      <vt:lpstr>Actionable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 Asma</dc:creator>
  <cp:lastModifiedBy>khan Asma</cp:lastModifiedBy>
  <cp:revision>22</cp:revision>
  <dcterms:created xsi:type="dcterms:W3CDTF">2025-08-26T13:50:58Z</dcterms:created>
  <dcterms:modified xsi:type="dcterms:W3CDTF">2025-08-27T11:33:34Z</dcterms:modified>
</cp:coreProperties>
</file>