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85" r:id="rId3"/>
    <p:sldId id="257" r:id="rId4"/>
    <p:sldId id="288" r:id="rId5"/>
    <p:sldId id="293" r:id="rId6"/>
    <p:sldId id="290" r:id="rId7"/>
    <p:sldId id="287" r:id="rId8"/>
    <p:sldId id="297" r:id="rId9"/>
    <p:sldId id="298" r:id="rId10"/>
    <p:sldId id="303" r:id="rId11"/>
    <p:sldId id="304" r:id="rId12"/>
    <p:sldId id="305" r:id="rId13"/>
    <p:sldId id="294" r:id="rId14"/>
    <p:sldId id="280" r:id="rId15"/>
    <p:sldId id="284" r:id="rId16"/>
    <p:sldId id="299" r:id="rId17"/>
    <p:sldId id="300" r:id="rId18"/>
    <p:sldId id="302" r:id="rId19"/>
    <p:sldId id="301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h+H4+TfZtds/XAIkKkEo/Gtgvu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42CE96-32DE-4436-83B7-F03A53E70F73}">
  <a:tblStyle styleId="{B242CE96-32DE-4436-83B7-F03A53E70F7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 autoAdjust="0"/>
    <p:restoredTop sz="94660"/>
  </p:normalViewPr>
  <p:slideViewPr>
    <p:cSldViewPr snapToGrid="0">
      <p:cViewPr varScale="1">
        <p:scale>
          <a:sx n="74" d="100"/>
          <a:sy n="74" d="100"/>
        </p:scale>
        <p:origin x="7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BF7A52-772E-4BB4-9874-12BD691824A1}" type="doc">
      <dgm:prSet loTypeId="urn:microsoft.com/office/officeart/2005/8/layout/hList1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10F22F06-3685-4138-80EB-C7B9E479AA72}">
      <dgm:prSet phldrT="[Texte]"/>
      <dgm:spPr/>
      <dgm:t>
        <a:bodyPr/>
        <a:lstStyle/>
        <a:p>
          <a:r>
            <a:rPr lang="fr-FR" b="1" dirty="0">
              <a:latin typeface="Times New Roman" panose="02020603050405020304" pitchFamily="18" charset="0"/>
              <a:cs typeface="Times New Roman" panose="02020603050405020304" pitchFamily="18" charset="0"/>
            </a:rPr>
            <a:t>Le meilleur des cas </a:t>
          </a:r>
        </a:p>
      </dgm:t>
    </dgm:pt>
    <dgm:pt modelId="{8DA1E719-D378-40EC-9BC5-FDA0D15F8469}" type="parTrans" cxnId="{3DECDFC0-6999-489F-A0F0-2E4739943D48}">
      <dgm:prSet/>
      <dgm:spPr/>
      <dgm:t>
        <a:bodyPr/>
        <a:lstStyle/>
        <a:p>
          <a:endParaRPr lang="fr-F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F365DA-F19A-4286-9FE8-13FDBE083786}" type="sibTrans" cxnId="{3DECDFC0-6999-489F-A0F0-2E4739943D48}">
      <dgm:prSet/>
      <dgm:spPr/>
      <dgm:t>
        <a:bodyPr/>
        <a:lstStyle/>
        <a:p>
          <a:endParaRPr lang="fr-F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9EB539-54A8-4913-A7C5-F7CECB556432}">
      <dgm:prSet phldrT="[Texte]" custT="1"/>
      <dgm:spPr/>
      <dgm:t>
        <a:bodyPr/>
        <a:lstStyle/>
        <a:p>
          <a:r>
            <a:rPr lang="fr-FR" sz="2000" b="0" dirty="0">
              <a:solidFill>
                <a:schemeClr val="dk1"/>
              </a:solidFill>
              <a:latin typeface="Times New Roman" panose="02020603050405020304" pitchFamily="18" charset="0"/>
              <a:ea typeface="Times"/>
              <a:cs typeface="Times New Roman" panose="02020603050405020304" pitchFamily="18" charset="0"/>
              <a:sym typeface="Times"/>
            </a:rPr>
            <a:t>N</a:t>
          </a:r>
          <a:r>
            <a:rPr lang="fr-FR" sz="2000" b="0" i="0" u="none" strike="noStrike" dirty="0">
              <a:solidFill>
                <a:schemeClr val="dk1"/>
              </a:solidFill>
              <a:latin typeface="Times New Roman" panose="02020603050405020304" pitchFamily="18" charset="0"/>
              <a:ea typeface="Times"/>
              <a:cs typeface="Times New Roman" panose="02020603050405020304" pitchFamily="18" charset="0"/>
              <a:sym typeface="Times"/>
            </a:rPr>
            <a:t>ombre minimum d’opération que peut faire l’algorithme (borne inférieur)</a:t>
          </a:r>
          <a:endParaRPr lang="fr-FR" sz="20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52A43C-9348-49DB-A863-C896B5F40D4F}" type="parTrans" cxnId="{73ADBB2A-4C28-4A85-A48A-C7F66CA62A32}">
      <dgm:prSet/>
      <dgm:spPr/>
      <dgm:t>
        <a:bodyPr/>
        <a:lstStyle/>
        <a:p>
          <a:endParaRPr lang="fr-F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281980-0157-481D-A749-883B801D1B77}" type="sibTrans" cxnId="{73ADBB2A-4C28-4A85-A48A-C7F66CA62A32}">
      <dgm:prSet/>
      <dgm:spPr/>
      <dgm:t>
        <a:bodyPr/>
        <a:lstStyle/>
        <a:p>
          <a:endParaRPr lang="fr-F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23638B-5FBE-476F-BD84-6BCB0E7DBE3B}">
      <dgm:prSet phldrT="[Texte]"/>
      <dgm:spPr/>
      <dgm:t>
        <a:bodyPr/>
        <a:lstStyle/>
        <a:p>
          <a:r>
            <a:rPr lang="fr-FR" b="1" dirty="0">
              <a:latin typeface="Times New Roman" panose="02020603050405020304" pitchFamily="18" charset="0"/>
              <a:cs typeface="Times New Roman" panose="02020603050405020304" pitchFamily="18" charset="0"/>
            </a:rPr>
            <a:t>Le pire des cas</a:t>
          </a:r>
        </a:p>
      </dgm:t>
    </dgm:pt>
    <dgm:pt modelId="{B72767BD-ED9E-478A-8301-268D1A517251}" type="parTrans" cxnId="{093CF6CB-62FE-4184-86BF-2CA881639637}">
      <dgm:prSet/>
      <dgm:spPr/>
      <dgm:t>
        <a:bodyPr/>
        <a:lstStyle/>
        <a:p>
          <a:endParaRPr lang="fr-F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8108CB-0007-431F-8861-924E48F3DFD8}" type="sibTrans" cxnId="{093CF6CB-62FE-4184-86BF-2CA881639637}">
      <dgm:prSet/>
      <dgm:spPr/>
      <dgm:t>
        <a:bodyPr/>
        <a:lstStyle/>
        <a:p>
          <a:endParaRPr lang="fr-F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B930D0-0966-4B13-AD83-44012C2352DF}">
      <dgm:prSet phldrT="[Texte]" custT="1"/>
      <dgm:spPr/>
      <dgm:t>
        <a:bodyPr/>
        <a:lstStyle/>
        <a:p>
          <a:r>
            <a:rPr lang="fr-FR" sz="2000" b="0" dirty="0">
              <a:solidFill>
                <a:schemeClr val="dk1"/>
              </a:solidFill>
              <a:latin typeface="Times New Roman" panose="02020603050405020304" pitchFamily="18" charset="0"/>
              <a:ea typeface="Times"/>
              <a:cs typeface="Times New Roman" panose="02020603050405020304" pitchFamily="18" charset="0"/>
              <a:sym typeface="Times"/>
            </a:rPr>
            <a:t>N</a:t>
          </a:r>
          <a:r>
            <a:rPr lang="fr-FR" sz="2000" b="0" i="0" u="none" strike="noStrike" dirty="0">
              <a:solidFill>
                <a:schemeClr val="dk1"/>
              </a:solidFill>
              <a:latin typeface="Times New Roman" panose="02020603050405020304" pitchFamily="18" charset="0"/>
              <a:ea typeface="Times"/>
              <a:cs typeface="Times New Roman" panose="02020603050405020304" pitchFamily="18" charset="0"/>
              <a:sym typeface="Times"/>
            </a:rPr>
            <a:t>ombre maximum d’opération que peut faire l’algorithme (borne supérieur)</a:t>
          </a:r>
          <a:endParaRPr lang="fr-FR" sz="20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BA2275-ABEF-466D-BA34-D24C6E7F2770}" type="parTrans" cxnId="{B88B9B5E-F584-495A-8A6E-A8E0378F1FED}">
      <dgm:prSet/>
      <dgm:spPr/>
      <dgm:t>
        <a:bodyPr/>
        <a:lstStyle/>
        <a:p>
          <a:endParaRPr lang="fr-F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B04334-E05C-4A4C-B4F6-81CB5996C533}" type="sibTrans" cxnId="{B88B9B5E-F584-495A-8A6E-A8E0378F1FED}">
      <dgm:prSet/>
      <dgm:spPr/>
      <dgm:t>
        <a:bodyPr/>
        <a:lstStyle/>
        <a:p>
          <a:endParaRPr lang="fr-F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54798A-4642-4DE3-8069-DA3F5CDB6C67}">
      <dgm:prSet phldrT="[Texte]" custT="1"/>
      <dgm:spPr/>
      <dgm:t>
        <a:bodyPr/>
        <a:lstStyle/>
        <a:p>
          <a:pPr>
            <a:buNone/>
          </a:pPr>
          <a:r>
            <a:rPr lang="fr-FR" sz="2000" b="1" i="1" u="sng" dirty="0">
              <a:solidFill>
                <a:srgbClr val="80808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</a:t>
          </a:r>
          <a:r>
            <a:rPr lang="fr-FR" sz="2000" b="1" i="1" u="sng" dirty="0">
              <a:solidFill>
                <a:srgbClr val="808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xemple : </a:t>
          </a:r>
          <a:endParaRPr lang="fr-FR" sz="2000" b="1" u="sng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1F5CFA-939C-4448-A959-D3CCE97AE2E1}" type="parTrans" cxnId="{CA651796-B607-450E-AA23-E2A5F49F78E8}">
      <dgm:prSet/>
      <dgm:spPr/>
      <dgm:t>
        <a:bodyPr/>
        <a:lstStyle/>
        <a:p>
          <a:endParaRPr lang="fr-F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BC7B05-6CF7-4784-B1E0-C65523989C25}" type="sibTrans" cxnId="{CA651796-B607-450E-AA23-E2A5F49F78E8}">
      <dgm:prSet/>
      <dgm:spPr/>
      <dgm:t>
        <a:bodyPr/>
        <a:lstStyle/>
        <a:p>
          <a:endParaRPr lang="fr-F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C1B97B-9EC0-4178-A85A-A26A50309543}">
      <dgm:prSet phldrT="[Texte]"/>
      <dgm:spPr/>
      <dgm:t>
        <a:bodyPr/>
        <a:lstStyle/>
        <a:p>
          <a:r>
            <a:rPr lang="fr-FR" b="1" dirty="0">
              <a:latin typeface="Times New Roman" panose="02020603050405020304" pitchFamily="18" charset="0"/>
              <a:cs typeface="Times New Roman" panose="02020603050405020304" pitchFamily="18" charset="0"/>
            </a:rPr>
            <a:t>Le moyen des cas </a:t>
          </a:r>
        </a:p>
      </dgm:t>
    </dgm:pt>
    <dgm:pt modelId="{CB40568A-26B1-4B1D-B17C-A6E3706E1057}" type="parTrans" cxnId="{AF81969F-0BA0-49D3-90C1-223BF9DC0EEE}">
      <dgm:prSet/>
      <dgm:spPr/>
      <dgm:t>
        <a:bodyPr/>
        <a:lstStyle/>
        <a:p>
          <a:endParaRPr lang="fr-F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AB07BA-CEBB-493F-A267-E4698143F658}" type="sibTrans" cxnId="{AF81969F-0BA0-49D3-90C1-223BF9DC0EEE}">
      <dgm:prSet/>
      <dgm:spPr/>
      <dgm:t>
        <a:bodyPr/>
        <a:lstStyle/>
        <a:p>
          <a:endParaRPr lang="fr-F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286606-CD19-4E09-A19A-3837CD6AC31B}">
      <dgm:prSet phldrT="[Texte]" custT="1"/>
      <dgm:spPr/>
      <dgm:t>
        <a:bodyPr/>
        <a:lstStyle/>
        <a:p>
          <a:r>
            <a:rPr lang="fr-FR" sz="2000" b="0" dirty="0">
              <a:solidFill>
                <a:schemeClr val="dk1"/>
              </a:solidFill>
              <a:latin typeface="Times New Roman" panose="02020603050405020304" pitchFamily="18" charset="0"/>
              <a:ea typeface="Times"/>
              <a:cs typeface="Times New Roman" panose="02020603050405020304" pitchFamily="18" charset="0"/>
              <a:sym typeface="Times"/>
            </a:rPr>
            <a:t>le nombre moyen d’opérations calculé sur tous les problèmes de taille n (difficile à définir)</a:t>
          </a:r>
          <a:endParaRPr lang="fr-FR" sz="20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66810F-DAEF-4232-A76B-1B2FA4CE2E39}" type="parTrans" cxnId="{E6E60B16-262F-4D49-9A08-EEEC7F34CC3B}">
      <dgm:prSet/>
      <dgm:spPr/>
      <dgm:t>
        <a:bodyPr/>
        <a:lstStyle/>
        <a:p>
          <a:endParaRPr lang="fr-F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088BF4-D480-4C7A-A610-AFB5C2108318}" type="sibTrans" cxnId="{E6E60B16-262F-4D49-9A08-EEEC7F34CC3B}">
      <dgm:prSet/>
      <dgm:spPr/>
      <dgm:t>
        <a:bodyPr/>
        <a:lstStyle/>
        <a:p>
          <a:endParaRPr lang="fr-F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6D76EC-914E-426C-9BAF-76AFD0F0E92E}">
      <dgm:prSet phldrT="[Texte]" custT="1"/>
      <dgm:spPr/>
      <dgm:t>
        <a:bodyPr/>
        <a:lstStyle/>
        <a:p>
          <a:pPr>
            <a:buNone/>
          </a:pPr>
          <a:r>
            <a:rPr lang="fr-FR" sz="2000" b="1" i="1" u="sng" dirty="0">
              <a:solidFill>
                <a:srgbClr val="80808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</a:t>
          </a:r>
          <a:r>
            <a:rPr lang="fr-FR" sz="2000" b="1" i="1" u="sng" dirty="0">
              <a:solidFill>
                <a:srgbClr val="808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xemple : </a:t>
          </a:r>
          <a:endParaRPr lang="fr-FR" sz="2000" b="1" u="sng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354A41-0182-4F5A-80A9-9393C9877B9B}" type="parTrans" cxnId="{78C9ABAE-4111-4099-9DB2-152C33C026B2}">
      <dgm:prSet/>
      <dgm:spPr/>
      <dgm:t>
        <a:bodyPr/>
        <a:lstStyle/>
        <a:p>
          <a:endParaRPr lang="fr-F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DB0E1A-D41E-4C19-B178-99D97935BAA6}" type="sibTrans" cxnId="{78C9ABAE-4111-4099-9DB2-152C33C026B2}">
      <dgm:prSet/>
      <dgm:spPr/>
      <dgm:t>
        <a:bodyPr/>
        <a:lstStyle/>
        <a:p>
          <a:endParaRPr lang="fr-F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82317C-1D02-4553-A1C9-5DA68C1E2DC8}">
      <dgm:prSet custT="1"/>
      <dgm:spPr/>
      <dgm:t>
        <a:bodyPr/>
        <a:lstStyle/>
        <a:p>
          <a:r>
            <a:rPr lang="fr-FR" sz="2000" b="0" i="1" dirty="0">
              <a:solidFill>
                <a:srgbClr val="808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recherche d’un élément situé à la première position d’une liste</a:t>
          </a:r>
          <a:endParaRPr lang="fr-FR" sz="2000" dirty="0">
            <a:solidFill>
              <a:schemeClr val="dk1"/>
            </a:solidFill>
            <a:latin typeface="Times New Roman" panose="02020603050405020304" pitchFamily="18" charset="0"/>
            <a:ea typeface="Calibri"/>
            <a:cs typeface="Times New Roman" panose="02020603050405020304" pitchFamily="18" charset="0"/>
            <a:sym typeface="Calibri"/>
          </a:endParaRPr>
        </a:p>
      </dgm:t>
    </dgm:pt>
    <dgm:pt modelId="{ECC7B77E-B0D0-4FA9-98BE-79D4B1B99B14}" type="parTrans" cxnId="{B68DA80B-B77C-456B-9B57-A77E460EB16D}">
      <dgm:prSet/>
      <dgm:spPr/>
      <dgm:t>
        <a:bodyPr/>
        <a:lstStyle/>
        <a:p>
          <a:endParaRPr lang="fr-F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D4D8B7-5DBD-41F7-8C57-C2E391311A05}" type="sibTrans" cxnId="{B68DA80B-B77C-456B-9B57-A77E460EB16D}">
      <dgm:prSet/>
      <dgm:spPr/>
      <dgm:t>
        <a:bodyPr/>
        <a:lstStyle/>
        <a:p>
          <a:endParaRPr lang="fr-F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3911C5-880A-4FE3-A74A-A615D659192A}">
      <dgm:prSet custT="1"/>
      <dgm:spPr/>
      <dgm:t>
        <a:bodyPr/>
        <a:lstStyle/>
        <a:p>
          <a:r>
            <a:rPr lang="fr-FR" sz="2000" b="0" i="1" dirty="0">
              <a:solidFill>
                <a:srgbClr val="808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recherche d’un élément dans une liste alors qu’il n’y figure pas</a:t>
          </a:r>
          <a:endParaRPr lang="fr-FR" sz="2000" dirty="0">
            <a:solidFill>
              <a:schemeClr val="dk1"/>
            </a:solidFill>
            <a:latin typeface="Times New Roman" panose="02020603050405020304" pitchFamily="18" charset="0"/>
            <a:ea typeface="Calibri"/>
            <a:cs typeface="Times New Roman" panose="02020603050405020304" pitchFamily="18" charset="0"/>
            <a:sym typeface="Calibri"/>
          </a:endParaRPr>
        </a:p>
      </dgm:t>
    </dgm:pt>
    <dgm:pt modelId="{95C91294-967B-4262-A29C-48D429E4B93D}" type="parTrans" cxnId="{06B8283A-5E7F-4661-B635-2135D0249D51}">
      <dgm:prSet/>
      <dgm:spPr/>
      <dgm:t>
        <a:bodyPr/>
        <a:lstStyle/>
        <a:p>
          <a:endParaRPr lang="fr-F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B99AE2-7F3F-4300-8DBC-C3E46BAC58A9}" type="sibTrans" cxnId="{06B8283A-5E7F-4661-B635-2135D0249D51}">
      <dgm:prSet/>
      <dgm:spPr/>
      <dgm:t>
        <a:bodyPr/>
        <a:lstStyle/>
        <a:p>
          <a:endParaRPr lang="fr-F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DF5F06-F1F5-4365-A170-98FCF0CEA5EC}" type="pres">
      <dgm:prSet presAssocID="{81BF7A52-772E-4BB4-9874-12BD691824A1}" presName="Name0" presStyleCnt="0">
        <dgm:presLayoutVars>
          <dgm:dir/>
          <dgm:animLvl val="lvl"/>
          <dgm:resizeHandles val="exact"/>
        </dgm:presLayoutVars>
      </dgm:prSet>
      <dgm:spPr/>
    </dgm:pt>
    <dgm:pt modelId="{EDBA7D80-7913-472E-B621-9FC906C5509D}" type="pres">
      <dgm:prSet presAssocID="{10F22F06-3685-4138-80EB-C7B9E479AA72}" presName="composite" presStyleCnt="0"/>
      <dgm:spPr/>
    </dgm:pt>
    <dgm:pt modelId="{CE3C8E5A-10C7-44FC-A552-0AFCC69BDEB4}" type="pres">
      <dgm:prSet presAssocID="{10F22F06-3685-4138-80EB-C7B9E479AA7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5729256-90BF-45D6-9891-7076740EAF07}" type="pres">
      <dgm:prSet presAssocID="{10F22F06-3685-4138-80EB-C7B9E479AA72}" presName="desTx" presStyleLbl="alignAccFollowNode1" presStyleIdx="0" presStyleCnt="3">
        <dgm:presLayoutVars>
          <dgm:bulletEnabled val="1"/>
        </dgm:presLayoutVars>
      </dgm:prSet>
      <dgm:spPr/>
    </dgm:pt>
    <dgm:pt modelId="{40A0578E-31B1-4F71-8EEE-947EA07C76F3}" type="pres">
      <dgm:prSet presAssocID="{74F365DA-F19A-4286-9FE8-13FDBE083786}" presName="space" presStyleCnt="0"/>
      <dgm:spPr/>
    </dgm:pt>
    <dgm:pt modelId="{1E3FC04E-02B0-4E65-A384-F7320737D8B1}" type="pres">
      <dgm:prSet presAssocID="{6423638B-5FBE-476F-BD84-6BCB0E7DBE3B}" presName="composite" presStyleCnt="0"/>
      <dgm:spPr/>
    </dgm:pt>
    <dgm:pt modelId="{2C7EF5DA-9F06-437B-A4E3-168412E4E350}" type="pres">
      <dgm:prSet presAssocID="{6423638B-5FBE-476F-BD84-6BCB0E7DBE3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2F44BFA-9384-40D5-9178-E6AA97C052E8}" type="pres">
      <dgm:prSet presAssocID="{6423638B-5FBE-476F-BD84-6BCB0E7DBE3B}" presName="desTx" presStyleLbl="alignAccFollowNode1" presStyleIdx="1" presStyleCnt="3">
        <dgm:presLayoutVars>
          <dgm:bulletEnabled val="1"/>
        </dgm:presLayoutVars>
      </dgm:prSet>
      <dgm:spPr/>
    </dgm:pt>
    <dgm:pt modelId="{996348A3-B419-4606-A614-A473CF45E71F}" type="pres">
      <dgm:prSet presAssocID="{478108CB-0007-431F-8861-924E48F3DFD8}" presName="space" presStyleCnt="0"/>
      <dgm:spPr/>
    </dgm:pt>
    <dgm:pt modelId="{D0E69425-8CD9-4758-B8BE-0DA86CC4A6F8}" type="pres">
      <dgm:prSet presAssocID="{98C1B97B-9EC0-4178-A85A-A26A50309543}" presName="composite" presStyleCnt="0"/>
      <dgm:spPr/>
    </dgm:pt>
    <dgm:pt modelId="{D0C3425D-5EC0-464B-A4F5-0723451EC6F3}" type="pres">
      <dgm:prSet presAssocID="{98C1B97B-9EC0-4178-A85A-A26A5030954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733BF9D-976F-4018-90A0-89CA246C56E0}" type="pres">
      <dgm:prSet presAssocID="{98C1B97B-9EC0-4178-A85A-A26A5030954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11B060A-B6BB-429B-9E7A-996A3AED98B9}" type="presOf" srcId="{793911C5-880A-4FE3-A74A-A615D659192A}" destId="{A2F44BFA-9384-40D5-9178-E6AA97C052E8}" srcOrd="0" destOrd="2" presId="urn:microsoft.com/office/officeart/2005/8/layout/hList1"/>
    <dgm:cxn modelId="{B68DA80B-B77C-456B-9B57-A77E460EB16D}" srcId="{10F22F06-3685-4138-80EB-C7B9E479AA72}" destId="{1682317C-1D02-4553-A1C9-5DA68C1E2DC8}" srcOrd="2" destOrd="0" parTransId="{ECC7B77E-B0D0-4FA9-98BE-79D4B1B99B14}" sibTransId="{74D4D8B7-5DBD-41F7-8C57-C2E391311A05}"/>
    <dgm:cxn modelId="{E6E60B16-262F-4D49-9A08-EEEC7F34CC3B}" srcId="{98C1B97B-9EC0-4178-A85A-A26A50309543}" destId="{3C286606-CD19-4E09-A19A-3837CD6AC31B}" srcOrd="0" destOrd="0" parTransId="{6D66810F-DAEF-4232-A76B-1B2FA4CE2E39}" sibTransId="{1F088BF4-D480-4C7A-A610-AFB5C2108318}"/>
    <dgm:cxn modelId="{73ADBB2A-4C28-4A85-A48A-C7F66CA62A32}" srcId="{10F22F06-3685-4138-80EB-C7B9E479AA72}" destId="{859EB539-54A8-4913-A7C5-F7CECB556432}" srcOrd="0" destOrd="0" parTransId="{6752A43C-9348-49DB-A863-C896B5F40D4F}" sibTransId="{F0281980-0157-481D-A749-883B801D1B77}"/>
    <dgm:cxn modelId="{B436812C-903C-4877-B100-E80E42666B2B}" type="presOf" srcId="{9154798A-4642-4DE3-8069-DA3F5CDB6C67}" destId="{A2F44BFA-9384-40D5-9178-E6AA97C052E8}" srcOrd="0" destOrd="1" presId="urn:microsoft.com/office/officeart/2005/8/layout/hList1"/>
    <dgm:cxn modelId="{06B8283A-5E7F-4661-B635-2135D0249D51}" srcId="{6423638B-5FBE-476F-BD84-6BCB0E7DBE3B}" destId="{793911C5-880A-4FE3-A74A-A615D659192A}" srcOrd="2" destOrd="0" parTransId="{95C91294-967B-4262-A29C-48D429E4B93D}" sibTransId="{F4B99AE2-7F3F-4300-8DBC-C3E46BAC58A9}"/>
    <dgm:cxn modelId="{B88B9B5E-F584-495A-8A6E-A8E0378F1FED}" srcId="{6423638B-5FBE-476F-BD84-6BCB0E7DBE3B}" destId="{7BB930D0-0966-4B13-AD83-44012C2352DF}" srcOrd="0" destOrd="0" parTransId="{E9BA2275-ABEF-466D-BA34-D24C6E7F2770}" sibTransId="{FDB04334-E05C-4A4C-B4F6-81CB5996C533}"/>
    <dgm:cxn modelId="{9BF1E161-88FF-48A7-8B20-1FA715D7FC11}" type="presOf" srcId="{10F22F06-3685-4138-80EB-C7B9E479AA72}" destId="{CE3C8E5A-10C7-44FC-A552-0AFCC69BDEB4}" srcOrd="0" destOrd="0" presId="urn:microsoft.com/office/officeart/2005/8/layout/hList1"/>
    <dgm:cxn modelId="{807BBF58-4D85-4A13-85EA-79B8E34FEEF1}" type="presOf" srcId="{1682317C-1D02-4553-A1C9-5DA68C1E2DC8}" destId="{75729256-90BF-45D6-9891-7076740EAF07}" srcOrd="0" destOrd="2" presId="urn:microsoft.com/office/officeart/2005/8/layout/hList1"/>
    <dgm:cxn modelId="{B241C07A-072C-4B87-BFE3-8A5DC958DBD8}" type="presOf" srcId="{859EB539-54A8-4913-A7C5-F7CECB556432}" destId="{75729256-90BF-45D6-9891-7076740EAF07}" srcOrd="0" destOrd="0" presId="urn:microsoft.com/office/officeart/2005/8/layout/hList1"/>
    <dgm:cxn modelId="{CA651796-B607-450E-AA23-E2A5F49F78E8}" srcId="{6423638B-5FBE-476F-BD84-6BCB0E7DBE3B}" destId="{9154798A-4642-4DE3-8069-DA3F5CDB6C67}" srcOrd="1" destOrd="0" parTransId="{3A1F5CFA-939C-4448-A959-D3CCE97AE2E1}" sibTransId="{58BC7B05-6CF7-4784-B1E0-C65523989C25}"/>
    <dgm:cxn modelId="{7CE4899B-EC3B-43C3-AC2A-D1A3C60A82D6}" type="presOf" srcId="{81BF7A52-772E-4BB4-9874-12BD691824A1}" destId="{FEDF5F06-F1F5-4365-A170-98FCF0CEA5EC}" srcOrd="0" destOrd="0" presId="urn:microsoft.com/office/officeart/2005/8/layout/hList1"/>
    <dgm:cxn modelId="{AF81969F-0BA0-49D3-90C1-223BF9DC0EEE}" srcId="{81BF7A52-772E-4BB4-9874-12BD691824A1}" destId="{98C1B97B-9EC0-4178-A85A-A26A50309543}" srcOrd="2" destOrd="0" parTransId="{CB40568A-26B1-4B1D-B17C-A6E3706E1057}" sibTransId="{DAAB07BA-CEBB-493F-A267-E4698143F658}"/>
    <dgm:cxn modelId="{FEBAA8A8-43AB-43A0-BAB1-2823312488BD}" type="presOf" srcId="{3C286606-CD19-4E09-A19A-3837CD6AC31B}" destId="{3733BF9D-976F-4018-90A0-89CA246C56E0}" srcOrd="0" destOrd="0" presId="urn:microsoft.com/office/officeart/2005/8/layout/hList1"/>
    <dgm:cxn modelId="{78C9ABAE-4111-4099-9DB2-152C33C026B2}" srcId="{10F22F06-3685-4138-80EB-C7B9E479AA72}" destId="{B96D76EC-914E-426C-9BAF-76AFD0F0E92E}" srcOrd="1" destOrd="0" parTransId="{A1354A41-0182-4F5A-80A9-9393C9877B9B}" sibTransId="{5FDB0E1A-D41E-4C19-B178-99D97935BAA6}"/>
    <dgm:cxn modelId="{46C84CBF-23BD-4FAF-A77D-4932EC069360}" type="presOf" srcId="{6423638B-5FBE-476F-BD84-6BCB0E7DBE3B}" destId="{2C7EF5DA-9F06-437B-A4E3-168412E4E350}" srcOrd="0" destOrd="0" presId="urn:microsoft.com/office/officeart/2005/8/layout/hList1"/>
    <dgm:cxn modelId="{3DECDFC0-6999-489F-A0F0-2E4739943D48}" srcId="{81BF7A52-772E-4BB4-9874-12BD691824A1}" destId="{10F22F06-3685-4138-80EB-C7B9E479AA72}" srcOrd="0" destOrd="0" parTransId="{8DA1E719-D378-40EC-9BC5-FDA0D15F8469}" sibTransId="{74F365DA-F19A-4286-9FE8-13FDBE083786}"/>
    <dgm:cxn modelId="{093CF6CB-62FE-4184-86BF-2CA881639637}" srcId="{81BF7A52-772E-4BB4-9874-12BD691824A1}" destId="{6423638B-5FBE-476F-BD84-6BCB0E7DBE3B}" srcOrd="1" destOrd="0" parTransId="{B72767BD-ED9E-478A-8301-268D1A517251}" sibTransId="{478108CB-0007-431F-8861-924E48F3DFD8}"/>
    <dgm:cxn modelId="{2D5980CC-0AA2-4596-A75B-962CC123395F}" type="presOf" srcId="{B96D76EC-914E-426C-9BAF-76AFD0F0E92E}" destId="{75729256-90BF-45D6-9891-7076740EAF07}" srcOrd="0" destOrd="1" presId="urn:microsoft.com/office/officeart/2005/8/layout/hList1"/>
    <dgm:cxn modelId="{6C88EED2-5F5A-4B08-A1A6-02AEDB3F00C3}" type="presOf" srcId="{98C1B97B-9EC0-4178-A85A-A26A50309543}" destId="{D0C3425D-5EC0-464B-A4F5-0723451EC6F3}" srcOrd="0" destOrd="0" presId="urn:microsoft.com/office/officeart/2005/8/layout/hList1"/>
    <dgm:cxn modelId="{DA3FFFE9-5B9A-4F0A-A6F4-D05F9837E82B}" type="presOf" srcId="{7BB930D0-0966-4B13-AD83-44012C2352DF}" destId="{A2F44BFA-9384-40D5-9178-E6AA97C052E8}" srcOrd="0" destOrd="0" presId="urn:microsoft.com/office/officeart/2005/8/layout/hList1"/>
    <dgm:cxn modelId="{BC874F45-1240-4985-877A-8D7EDE9618F7}" type="presParOf" srcId="{FEDF5F06-F1F5-4365-A170-98FCF0CEA5EC}" destId="{EDBA7D80-7913-472E-B621-9FC906C5509D}" srcOrd="0" destOrd="0" presId="urn:microsoft.com/office/officeart/2005/8/layout/hList1"/>
    <dgm:cxn modelId="{64D565B0-014B-4878-98EA-A77EDFD3BFF8}" type="presParOf" srcId="{EDBA7D80-7913-472E-B621-9FC906C5509D}" destId="{CE3C8E5A-10C7-44FC-A552-0AFCC69BDEB4}" srcOrd="0" destOrd="0" presId="urn:microsoft.com/office/officeart/2005/8/layout/hList1"/>
    <dgm:cxn modelId="{B686D940-4F12-4FA0-885B-CBEDB0B1651E}" type="presParOf" srcId="{EDBA7D80-7913-472E-B621-9FC906C5509D}" destId="{75729256-90BF-45D6-9891-7076740EAF07}" srcOrd="1" destOrd="0" presId="urn:microsoft.com/office/officeart/2005/8/layout/hList1"/>
    <dgm:cxn modelId="{8724A808-21DE-4A1F-9278-B32A8D1E314A}" type="presParOf" srcId="{FEDF5F06-F1F5-4365-A170-98FCF0CEA5EC}" destId="{40A0578E-31B1-4F71-8EEE-947EA07C76F3}" srcOrd="1" destOrd="0" presId="urn:microsoft.com/office/officeart/2005/8/layout/hList1"/>
    <dgm:cxn modelId="{BB164086-D6DC-43D2-91C8-83158D410FE5}" type="presParOf" srcId="{FEDF5F06-F1F5-4365-A170-98FCF0CEA5EC}" destId="{1E3FC04E-02B0-4E65-A384-F7320737D8B1}" srcOrd="2" destOrd="0" presId="urn:microsoft.com/office/officeart/2005/8/layout/hList1"/>
    <dgm:cxn modelId="{3407BE57-048A-4D4B-A505-EF5AD7B3DEED}" type="presParOf" srcId="{1E3FC04E-02B0-4E65-A384-F7320737D8B1}" destId="{2C7EF5DA-9F06-437B-A4E3-168412E4E350}" srcOrd="0" destOrd="0" presId="urn:microsoft.com/office/officeart/2005/8/layout/hList1"/>
    <dgm:cxn modelId="{CA13DC25-A31F-4168-94D5-1423BEC26620}" type="presParOf" srcId="{1E3FC04E-02B0-4E65-A384-F7320737D8B1}" destId="{A2F44BFA-9384-40D5-9178-E6AA97C052E8}" srcOrd="1" destOrd="0" presId="urn:microsoft.com/office/officeart/2005/8/layout/hList1"/>
    <dgm:cxn modelId="{7AE6A4EA-B2C5-4DF1-8E32-EC251B85633F}" type="presParOf" srcId="{FEDF5F06-F1F5-4365-A170-98FCF0CEA5EC}" destId="{996348A3-B419-4606-A614-A473CF45E71F}" srcOrd="3" destOrd="0" presId="urn:microsoft.com/office/officeart/2005/8/layout/hList1"/>
    <dgm:cxn modelId="{109729DC-33BD-4F80-BABD-59FF73243F47}" type="presParOf" srcId="{FEDF5F06-F1F5-4365-A170-98FCF0CEA5EC}" destId="{D0E69425-8CD9-4758-B8BE-0DA86CC4A6F8}" srcOrd="4" destOrd="0" presId="urn:microsoft.com/office/officeart/2005/8/layout/hList1"/>
    <dgm:cxn modelId="{37BA91E1-A37F-4B67-ADC1-43692C03FCF3}" type="presParOf" srcId="{D0E69425-8CD9-4758-B8BE-0DA86CC4A6F8}" destId="{D0C3425D-5EC0-464B-A4F5-0723451EC6F3}" srcOrd="0" destOrd="0" presId="urn:microsoft.com/office/officeart/2005/8/layout/hList1"/>
    <dgm:cxn modelId="{EA979621-5FD1-4DCB-96B5-E4A3A7BC26AB}" type="presParOf" srcId="{D0E69425-8CD9-4758-B8BE-0DA86CC4A6F8}" destId="{3733BF9D-976F-4018-90A0-89CA246C56E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C8E5A-10C7-44FC-A552-0AFCC69BDEB4}">
      <dsp:nvSpPr>
        <dsp:cNvPr id="0" name=""/>
        <dsp:cNvSpPr/>
      </dsp:nvSpPr>
      <dsp:spPr>
        <a:xfrm>
          <a:off x="2540" y="726776"/>
          <a:ext cx="2476500" cy="9675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 meilleur des cas </a:t>
          </a:r>
        </a:p>
      </dsp:txBody>
      <dsp:txXfrm>
        <a:off x="2540" y="726776"/>
        <a:ext cx="2476500" cy="967575"/>
      </dsp:txXfrm>
    </dsp:sp>
    <dsp:sp modelId="{75729256-90BF-45D6-9891-7076740EAF07}">
      <dsp:nvSpPr>
        <dsp:cNvPr id="0" name=""/>
        <dsp:cNvSpPr/>
      </dsp:nvSpPr>
      <dsp:spPr>
        <a:xfrm>
          <a:off x="2540" y="1694351"/>
          <a:ext cx="2476500" cy="299753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b="0" kern="1200" dirty="0">
              <a:solidFill>
                <a:schemeClr val="dk1"/>
              </a:solidFill>
              <a:latin typeface="Times New Roman" panose="02020603050405020304" pitchFamily="18" charset="0"/>
              <a:ea typeface="Times"/>
              <a:cs typeface="Times New Roman" panose="02020603050405020304" pitchFamily="18" charset="0"/>
              <a:sym typeface="Times"/>
            </a:rPr>
            <a:t>N</a:t>
          </a:r>
          <a:r>
            <a:rPr lang="fr-FR" sz="2000" b="0" i="0" u="none" strike="noStrike" kern="1200" dirty="0">
              <a:solidFill>
                <a:schemeClr val="dk1"/>
              </a:solidFill>
              <a:latin typeface="Times New Roman" panose="02020603050405020304" pitchFamily="18" charset="0"/>
              <a:ea typeface="Times"/>
              <a:cs typeface="Times New Roman" panose="02020603050405020304" pitchFamily="18" charset="0"/>
              <a:sym typeface="Times"/>
            </a:rPr>
            <a:t>ombre minimum d’opération que peut faire l’algorithme (borne inférieur)</a:t>
          </a:r>
          <a:endParaRPr lang="fr-FR" sz="20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2000" b="1" i="1" u="sng" kern="1200" dirty="0">
              <a:solidFill>
                <a:srgbClr val="80808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</a:t>
          </a:r>
          <a:r>
            <a:rPr lang="fr-FR" sz="2000" b="1" i="1" u="sng" kern="1200" dirty="0">
              <a:solidFill>
                <a:srgbClr val="808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xemple : </a:t>
          </a:r>
          <a:endParaRPr lang="fr-FR" sz="2000" b="1" u="sng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b="0" i="1" kern="1200" dirty="0">
              <a:solidFill>
                <a:srgbClr val="808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recherche d’un élément situé à la première position d’une liste</a:t>
          </a:r>
          <a:endParaRPr lang="fr-FR" sz="2000" kern="1200" dirty="0">
            <a:solidFill>
              <a:schemeClr val="dk1"/>
            </a:solidFill>
            <a:latin typeface="Times New Roman" panose="02020603050405020304" pitchFamily="18" charset="0"/>
            <a:ea typeface="Calibri"/>
            <a:cs typeface="Times New Roman" panose="02020603050405020304" pitchFamily="18" charset="0"/>
            <a:sym typeface="Calibri"/>
          </a:endParaRPr>
        </a:p>
      </dsp:txBody>
      <dsp:txXfrm>
        <a:off x="2540" y="1694351"/>
        <a:ext cx="2476500" cy="2997539"/>
      </dsp:txXfrm>
    </dsp:sp>
    <dsp:sp modelId="{2C7EF5DA-9F06-437B-A4E3-168412E4E350}">
      <dsp:nvSpPr>
        <dsp:cNvPr id="0" name=""/>
        <dsp:cNvSpPr/>
      </dsp:nvSpPr>
      <dsp:spPr>
        <a:xfrm>
          <a:off x="2825750" y="726776"/>
          <a:ext cx="2476500" cy="967575"/>
        </a:xfrm>
        <a:prstGeom prst="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tint val="50000"/>
                <a:satMod val="300000"/>
              </a:schemeClr>
            </a:gs>
            <a:gs pos="35000">
              <a:schemeClr val="accent2">
                <a:hueOff val="-727682"/>
                <a:satOff val="-41964"/>
                <a:lumOff val="4314"/>
                <a:alphaOff val="0"/>
                <a:tint val="37000"/>
                <a:satMod val="3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 pire des cas</a:t>
          </a:r>
        </a:p>
      </dsp:txBody>
      <dsp:txXfrm>
        <a:off x="2825750" y="726776"/>
        <a:ext cx="2476500" cy="967575"/>
      </dsp:txXfrm>
    </dsp:sp>
    <dsp:sp modelId="{A2F44BFA-9384-40D5-9178-E6AA97C052E8}">
      <dsp:nvSpPr>
        <dsp:cNvPr id="0" name=""/>
        <dsp:cNvSpPr/>
      </dsp:nvSpPr>
      <dsp:spPr>
        <a:xfrm>
          <a:off x="2825750" y="1694351"/>
          <a:ext cx="2476500" cy="2997539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b="0" kern="1200" dirty="0">
              <a:solidFill>
                <a:schemeClr val="dk1"/>
              </a:solidFill>
              <a:latin typeface="Times New Roman" panose="02020603050405020304" pitchFamily="18" charset="0"/>
              <a:ea typeface="Times"/>
              <a:cs typeface="Times New Roman" panose="02020603050405020304" pitchFamily="18" charset="0"/>
              <a:sym typeface="Times"/>
            </a:rPr>
            <a:t>N</a:t>
          </a:r>
          <a:r>
            <a:rPr lang="fr-FR" sz="2000" b="0" i="0" u="none" strike="noStrike" kern="1200" dirty="0">
              <a:solidFill>
                <a:schemeClr val="dk1"/>
              </a:solidFill>
              <a:latin typeface="Times New Roman" panose="02020603050405020304" pitchFamily="18" charset="0"/>
              <a:ea typeface="Times"/>
              <a:cs typeface="Times New Roman" panose="02020603050405020304" pitchFamily="18" charset="0"/>
              <a:sym typeface="Times"/>
            </a:rPr>
            <a:t>ombre maximum d’opération que peut faire l’algorithme (borne supérieur)</a:t>
          </a:r>
          <a:endParaRPr lang="fr-FR" sz="20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2000" b="1" i="1" u="sng" kern="1200" dirty="0">
              <a:solidFill>
                <a:srgbClr val="80808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</a:t>
          </a:r>
          <a:r>
            <a:rPr lang="fr-FR" sz="2000" b="1" i="1" u="sng" kern="1200" dirty="0">
              <a:solidFill>
                <a:srgbClr val="808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xemple : </a:t>
          </a:r>
          <a:endParaRPr lang="fr-FR" sz="2000" b="1" u="sng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b="0" i="1" kern="1200" dirty="0">
              <a:solidFill>
                <a:srgbClr val="808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recherche d’un élément dans une liste alors qu’il n’y figure pas</a:t>
          </a:r>
          <a:endParaRPr lang="fr-FR" sz="2000" kern="1200" dirty="0">
            <a:solidFill>
              <a:schemeClr val="dk1"/>
            </a:solidFill>
            <a:latin typeface="Times New Roman" panose="02020603050405020304" pitchFamily="18" charset="0"/>
            <a:ea typeface="Calibri"/>
            <a:cs typeface="Times New Roman" panose="02020603050405020304" pitchFamily="18" charset="0"/>
            <a:sym typeface="Calibri"/>
          </a:endParaRPr>
        </a:p>
      </dsp:txBody>
      <dsp:txXfrm>
        <a:off x="2825750" y="1694351"/>
        <a:ext cx="2476500" cy="2997539"/>
      </dsp:txXfrm>
    </dsp:sp>
    <dsp:sp modelId="{D0C3425D-5EC0-464B-A4F5-0723451EC6F3}">
      <dsp:nvSpPr>
        <dsp:cNvPr id="0" name=""/>
        <dsp:cNvSpPr/>
      </dsp:nvSpPr>
      <dsp:spPr>
        <a:xfrm>
          <a:off x="5648960" y="726776"/>
          <a:ext cx="2476500" cy="967575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tint val="50000"/>
                <a:satMod val="300000"/>
              </a:schemeClr>
            </a:gs>
            <a:gs pos="35000">
              <a:schemeClr val="accent2">
                <a:hueOff val="-1455363"/>
                <a:satOff val="-83928"/>
                <a:lumOff val="8628"/>
                <a:alphaOff val="0"/>
                <a:tint val="37000"/>
                <a:satMod val="3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 moyen des cas </a:t>
          </a:r>
        </a:p>
      </dsp:txBody>
      <dsp:txXfrm>
        <a:off x="5648960" y="726776"/>
        <a:ext cx="2476500" cy="967575"/>
      </dsp:txXfrm>
    </dsp:sp>
    <dsp:sp modelId="{3733BF9D-976F-4018-90A0-89CA246C56E0}">
      <dsp:nvSpPr>
        <dsp:cNvPr id="0" name=""/>
        <dsp:cNvSpPr/>
      </dsp:nvSpPr>
      <dsp:spPr>
        <a:xfrm>
          <a:off x="5648960" y="1694351"/>
          <a:ext cx="2476500" cy="2997539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b="0" kern="1200" dirty="0">
              <a:solidFill>
                <a:schemeClr val="dk1"/>
              </a:solidFill>
              <a:latin typeface="Times New Roman" panose="02020603050405020304" pitchFamily="18" charset="0"/>
              <a:ea typeface="Times"/>
              <a:cs typeface="Times New Roman" panose="02020603050405020304" pitchFamily="18" charset="0"/>
              <a:sym typeface="Times"/>
            </a:rPr>
            <a:t>le nombre moyen d’opérations calculé sur tous les problèmes de taille n (difficile à définir)</a:t>
          </a:r>
          <a:endParaRPr lang="fr-FR" sz="20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48960" y="1694351"/>
        <a:ext cx="2476500" cy="2997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2408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3424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1441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7296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8724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7154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289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2565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4577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Les différentes opérations effectuées par un algorithme </a:t>
            </a:r>
            <a:r>
              <a:rPr lang="fr-FR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 nécessitent pas la même durée.</a:t>
            </a:r>
            <a:endParaRPr lang="fr-F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En plus, un </a:t>
            </a:r>
            <a:r>
              <a:rPr lang="fr-FR" sz="1200" i="1" dirty="0">
                <a:latin typeface="Calibri" panose="020F0502020204030204" pitchFamily="34" charset="0"/>
                <a:cs typeface="Calibri" panose="020F0502020204030204" pitchFamily="34" charset="0"/>
              </a:rPr>
              <a:t>même algorithme sera plus rapide sur une machine plus puissante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fontAlgn="base"/>
            <a:endParaRPr lang="fr-FR" dirty="0"/>
          </a:p>
          <a:p>
            <a:pPr fontAlgn="base"/>
            <a:endParaRPr lang="fr-FR" dirty="0"/>
          </a:p>
          <a:p>
            <a:pPr fontAlgn="base"/>
            <a:r>
              <a:rPr lang="fr-FR" dirty="0"/>
              <a:t>Puisqu’il s’agit seulement de comparer des algorithmes, les règles de ce calcul doivent être indépendantes 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/>
              <a:t>du langage de programmation utilisé 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/>
              <a:t>du processeur de l’ordinateur sur lequel sera exécuté le code 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/>
              <a:t>de l’éventuel compilateur employé.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Estimation du temps d’exécution par le calcul du nombre d’opérations élémentaires </a:t>
            </a:r>
            <a:endParaRPr dirty="0"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4705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620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1578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449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38865" y="0"/>
            <a:ext cx="1353135" cy="50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099457" y="1872602"/>
            <a:ext cx="10710614" cy="14390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mbria"/>
              <a:buNone/>
            </a:pPr>
            <a:r>
              <a:rPr lang="fr-FR" sz="3600" dirty="0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Chapitre 1: Complexité algorithmique</a:t>
            </a:r>
            <a:endParaRPr sz="3600" dirty="0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2564566" y="3663908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lang="fr-FR" sz="2400">
                <a:solidFill>
                  <a:srgbClr val="3F3F3F"/>
                </a:solidFill>
              </a:rPr>
              <a:t>Niveaux: 1A</a:t>
            </a:r>
            <a:endParaRPr sz="2400">
              <a:solidFill>
                <a:srgbClr val="3F3F3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lang="fr-FR" sz="2400">
                <a:solidFill>
                  <a:srgbClr val="C00000"/>
                </a:solidFill>
              </a:rPr>
              <a:t>Equipe ALGO</a:t>
            </a:r>
            <a:endParaRPr sz="2400">
              <a:solidFill>
                <a:srgbClr val="C00000"/>
              </a:solidFill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4426457" y="4855674"/>
            <a:ext cx="32664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Année universitaire: 2021/2022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6462" y="5412398"/>
            <a:ext cx="3299076" cy="1296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4557" y="5320270"/>
            <a:ext cx="2285514" cy="152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5266" y="5538760"/>
            <a:ext cx="2122177" cy="105441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/>
          <p:nvPr/>
        </p:nvSpPr>
        <p:spPr>
          <a:xfrm>
            <a:off x="8390225" y="722367"/>
            <a:ext cx="28860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Module: ALGORITHMIQUE 1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2665" y="238272"/>
            <a:ext cx="3902926" cy="144693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4B2196A-3D5E-4511-88A5-F38764CC53AD}"/>
              </a:ext>
            </a:extLst>
          </p:cNvPr>
          <p:cNvSpPr txBox="1"/>
          <p:nvPr/>
        </p:nvSpPr>
        <p:spPr>
          <a:xfrm>
            <a:off x="3049073" y="3170609"/>
            <a:ext cx="60981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400" b="0" i="0" dirty="0" err="1">
                <a:solidFill>
                  <a:srgbClr val="FFFFFF"/>
                </a:solidFill>
                <a:effectLst/>
                <a:latin typeface="F19"/>
              </a:rPr>
              <a:t>Qu'est</a:t>
            </a:r>
            <a:r>
              <a:rPr lang="en-IE" sz="1400" b="0" i="0" dirty="0">
                <a:solidFill>
                  <a:srgbClr val="FFFFFF"/>
                </a:solidFill>
                <a:effectLst/>
                <a:latin typeface="F19"/>
              </a:rPr>
              <a:t> </a:t>
            </a:r>
            <a:r>
              <a:rPr lang="en-IE" sz="1400" b="0" i="0" dirty="0" err="1">
                <a:solidFill>
                  <a:srgbClr val="FFFFFF"/>
                </a:solidFill>
                <a:effectLst/>
                <a:latin typeface="F19"/>
              </a:rPr>
              <a:t>ce</a:t>
            </a:r>
            <a:r>
              <a:rPr lang="en-IE" sz="1400" b="0" i="0" dirty="0">
                <a:solidFill>
                  <a:srgbClr val="FFFFFF"/>
                </a:solidFill>
                <a:effectLst/>
                <a:latin typeface="F19"/>
              </a:rPr>
              <a:t> </a:t>
            </a:r>
            <a:r>
              <a:rPr lang="en-IE" sz="1400" b="0" i="0" dirty="0" err="1">
                <a:solidFill>
                  <a:srgbClr val="FFFFFF"/>
                </a:solidFill>
                <a:effectLst/>
                <a:latin typeface="F19"/>
              </a:rPr>
              <a:t>qu'un</a:t>
            </a:r>
            <a:r>
              <a:rPr lang="en-IE" sz="1400" b="0" i="0" dirty="0">
                <a:solidFill>
                  <a:srgbClr val="FFFFFF"/>
                </a:solidFill>
                <a:effectLst/>
                <a:latin typeface="F19"/>
              </a:rPr>
              <a:t> </a:t>
            </a:r>
            <a:r>
              <a:rPr lang="en-IE" sz="1400" b="0" i="0" dirty="0" err="1">
                <a:solidFill>
                  <a:srgbClr val="FFFFFF"/>
                </a:solidFill>
                <a:effectLst/>
                <a:latin typeface="F19"/>
              </a:rPr>
              <a:t>algorithme</a:t>
            </a:r>
            <a:r>
              <a:rPr lang="en-IE" sz="1400" b="0" i="0" dirty="0">
                <a:solidFill>
                  <a:srgbClr val="FFFFFF"/>
                </a:solidFill>
                <a:effectLst/>
                <a:latin typeface="F19"/>
              </a:rPr>
              <a:t> ?</a:t>
            </a:r>
            <a:r>
              <a:rPr lang="en-IE" dirty="0"/>
              <a:t> </a:t>
            </a:r>
            <a:br>
              <a:rPr lang="en-IE" dirty="0"/>
            </a:b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"/>
          <p:cNvSpPr txBox="1"/>
          <p:nvPr/>
        </p:nvSpPr>
        <p:spPr>
          <a:xfrm>
            <a:off x="876298" y="995005"/>
            <a:ext cx="1030224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i="0" u="none" strike="noStrike" dirty="0">
                <a:solidFill>
                  <a:srgbClr val="0086B5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Application-1 Complexité linéaire</a:t>
            </a:r>
            <a:endParaRPr lang="fr-FR" sz="2200" i="0" u="none" strike="noStrike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35" name="Google Shape;235;p15"/>
          <p:cNvSpPr txBox="1"/>
          <p:nvPr/>
        </p:nvSpPr>
        <p:spPr>
          <a:xfrm>
            <a:off x="2070099" y="45501"/>
            <a:ext cx="805180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Exercice d’application</a:t>
            </a:r>
            <a:endParaRPr dirty="0"/>
          </a:p>
        </p:txBody>
      </p:sp>
      <p:sp>
        <p:nvSpPr>
          <p:cNvPr id="236" name="Google Shape;23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7613AAF-5C4B-4208-81EC-68484C721AEA}"/>
              </a:ext>
            </a:extLst>
          </p:cNvPr>
          <p:cNvSpPr txBox="1"/>
          <p:nvPr/>
        </p:nvSpPr>
        <p:spPr>
          <a:xfrm>
            <a:off x="906026" y="2020322"/>
            <a:ext cx="2328145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 1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b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br>
              <a:rPr lang="fr-FR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>
                <a:latin typeface="Times New Roman" panose="02020603050405020304" pitchFamily="18" charset="0"/>
                <a:cs typeface="Times New Roman" panose="02020603050405020304" pitchFamily="18" charset="0"/>
              </a:rPr>
              <a:t>pour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de 1 à n faire</a:t>
            </a:r>
            <a:b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i+j</a:t>
            </a:r>
            <a:b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j-i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 Pour; </a:t>
            </a:r>
            <a:b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CF7261F-BE12-44B6-8D32-7228BA5CCEB3}"/>
              </a:ext>
            </a:extLst>
          </p:cNvPr>
          <p:cNvSpPr txBox="1"/>
          <p:nvPr/>
        </p:nvSpPr>
        <p:spPr>
          <a:xfrm>
            <a:off x="906026" y="4923522"/>
            <a:ext cx="27167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T(n) = 2+(n-1+1)*4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        = 4n+2</a:t>
            </a:r>
            <a:endParaRPr lang="fr-FR" sz="2000" i="0" strike="noStrike" dirty="0">
              <a:solidFill>
                <a:schemeClr val="tx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87645C-6834-45CF-9AC6-B2A7D7A504F7}"/>
              </a:ext>
            </a:extLst>
          </p:cNvPr>
          <p:cNvSpPr txBox="1"/>
          <p:nvPr/>
        </p:nvSpPr>
        <p:spPr>
          <a:xfrm>
            <a:off x="4722657" y="2020322"/>
            <a:ext cx="260952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rtl="0"/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Algo 2</a:t>
            </a:r>
          </a:p>
          <a:p>
            <a:pPr rtl="0"/>
            <a:r>
              <a:rPr lang="en-IE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maxT</a:t>
            </a:r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[1] </a:t>
            </a:r>
          </a:p>
          <a:p>
            <a:pPr rtl="0"/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</a:t>
            </a:r>
            <a:r>
              <a:rPr lang="en-I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1 à n faire </a:t>
            </a:r>
          </a:p>
          <a:p>
            <a:pPr rtl="0"/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(max&gt;T[</a:t>
            </a:r>
            <a:r>
              <a:rPr lang="en-I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rtl="0"/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IE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T</a:t>
            </a:r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IE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</a:t>
            </a:r>
          </a:p>
          <a:p>
            <a:pPr rtl="0"/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fin </a:t>
            </a:r>
            <a:r>
              <a:rPr lang="en-IE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</a:t>
            </a:r>
            <a:endParaRPr lang="en-IE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rtl="0"/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Fin pour</a:t>
            </a:r>
            <a:endParaRPr lang="fr-FR" sz="2000" i="0" strike="noStrike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77AA76B-39E5-4F3A-8ED3-0AEBE67B8F83}"/>
              </a:ext>
            </a:extLst>
          </p:cNvPr>
          <p:cNvSpPr txBox="1"/>
          <p:nvPr/>
        </p:nvSpPr>
        <p:spPr>
          <a:xfrm>
            <a:off x="4722657" y="4759077"/>
            <a:ext cx="27167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T(n) = 1+(n-1+1)*2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        = 2n+1</a:t>
            </a:r>
            <a:endParaRPr lang="fr-FR" sz="2000" i="0" strike="noStrike" dirty="0">
              <a:solidFill>
                <a:schemeClr val="tx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504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"/>
          <p:cNvSpPr txBox="1"/>
          <p:nvPr/>
        </p:nvSpPr>
        <p:spPr>
          <a:xfrm>
            <a:off x="876298" y="995005"/>
            <a:ext cx="1030224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i="0" u="none" strike="noStrike" dirty="0">
                <a:solidFill>
                  <a:srgbClr val="0086B5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Application-1 Complexité logarithmique</a:t>
            </a:r>
            <a:endParaRPr lang="fr-FR" sz="2200" i="0" u="none" strike="noStrike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35" name="Google Shape;235;p15"/>
          <p:cNvSpPr txBox="1"/>
          <p:nvPr/>
        </p:nvSpPr>
        <p:spPr>
          <a:xfrm>
            <a:off x="2070099" y="45501"/>
            <a:ext cx="805180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Exercice d’application</a:t>
            </a:r>
            <a:endParaRPr dirty="0"/>
          </a:p>
        </p:txBody>
      </p:sp>
      <p:sp>
        <p:nvSpPr>
          <p:cNvPr id="236" name="Google Shape;23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77AA76B-39E5-4F3A-8ED3-0AEBE67B8F83}"/>
              </a:ext>
            </a:extLst>
          </p:cNvPr>
          <p:cNvSpPr txBox="1"/>
          <p:nvPr/>
        </p:nvSpPr>
        <p:spPr>
          <a:xfrm>
            <a:off x="4387806" y="2721114"/>
            <a:ext cx="27167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T(n) = 2+q*(1+2+2+2)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        = 2q+1</a:t>
            </a:r>
            <a:endParaRPr lang="fr-FR" sz="2000" i="0" strike="noStrike" dirty="0">
              <a:solidFill>
                <a:schemeClr val="tx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1FDDF45-AB7C-4D14-8055-F2B1D4A0AE5A}"/>
              </a:ext>
            </a:extLst>
          </p:cNvPr>
          <p:cNvSpPr txBox="1"/>
          <p:nvPr/>
        </p:nvSpPr>
        <p:spPr>
          <a:xfrm>
            <a:off x="1121249" y="2132910"/>
            <a:ext cx="260952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rtl="0"/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Algo 3</a:t>
            </a:r>
          </a:p>
          <a:p>
            <a:pPr rtl="0"/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r1</a:t>
            </a:r>
          </a:p>
          <a:p>
            <a:pPr rtl="0"/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lire(x)</a:t>
            </a:r>
          </a:p>
          <a:p>
            <a:pPr rtl="0"/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E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 que (n&lt;&gt;0)</a:t>
            </a:r>
          </a:p>
          <a:p>
            <a:pPr rtl="0"/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 mod 2&lt;&gt;0)</a:t>
            </a:r>
          </a:p>
          <a:p>
            <a:pPr rtl="0"/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E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r</a:t>
            </a:r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*x</a:t>
            </a:r>
            <a:endParaRPr lang="en-IE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E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E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n</a:t>
            </a:r>
            <a:r>
              <a:rPr lang="en-IE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div 2</a:t>
            </a:r>
          </a:p>
          <a:p>
            <a:pPr rtl="0"/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IE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xx</a:t>
            </a:r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*x</a:t>
            </a:r>
            <a:endParaRPr lang="en-IE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IE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 </a:t>
            </a:r>
            <a:r>
              <a:rPr lang="en-IE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tantque</a:t>
            </a:r>
            <a:endParaRPr lang="en-IE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CE2D23A-7DCD-4AC2-8F73-F41456005729}"/>
              </a:ext>
            </a:extLst>
          </p:cNvPr>
          <p:cNvSpPr txBox="1"/>
          <p:nvPr/>
        </p:nvSpPr>
        <p:spPr>
          <a:xfrm>
            <a:off x="4387805" y="3583324"/>
            <a:ext cx="37387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Quel est le nombre d’itération q?</a:t>
            </a:r>
            <a:endParaRPr lang="fr-FR" sz="2000" i="0" strike="noStrike" dirty="0">
              <a:solidFill>
                <a:schemeClr val="tx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9A116FE-E62B-4A75-8D9B-06431C2B55FF}"/>
              </a:ext>
            </a:extLst>
          </p:cNvPr>
          <p:cNvSpPr txBox="1"/>
          <p:nvPr/>
        </p:nvSpPr>
        <p:spPr>
          <a:xfrm>
            <a:off x="7901591" y="1686239"/>
            <a:ext cx="37387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i="0" strike="noStrik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Le pire des cas est d’aboutir à n=1</a:t>
            </a:r>
            <a:endParaRPr lang="fr-FR" sz="2000" i="0" strike="noStrike" dirty="0">
              <a:solidFill>
                <a:schemeClr val="tx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au 2">
                <a:extLst>
                  <a:ext uri="{FF2B5EF4-FFF2-40B4-BE49-F238E27FC236}">
                    <a16:creationId xmlns:a16="http://schemas.microsoft.com/office/drawing/2014/main" id="{61CE30CE-68BB-46A2-AE62-D0578B09A8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1714489"/>
                  </p:ext>
                </p:extLst>
              </p:nvPr>
            </p:nvGraphicFramePr>
            <p:xfrm>
              <a:off x="8075969" y="2240673"/>
              <a:ext cx="3390006" cy="2673986"/>
            </p:xfrm>
            <a:graphic>
              <a:graphicData uri="http://schemas.openxmlformats.org/drawingml/2006/table">
                <a:tbl>
                  <a:tblPr firstRow="1" bandRow="1">
                    <a:tableStyleId>{B242CE96-32DE-4436-83B7-F03A53E70F73}</a:tableStyleId>
                  </a:tblPr>
                  <a:tblGrid>
                    <a:gridCol w="1130002">
                      <a:extLst>
                        <a:ext uri="{9D8B030D-6E8A-4147-A177-3AD203B41FA5}">
                          <a16:colId xmlns:a16="http://schemas.microsoft.com/office/drawing/2014/main" val="4145032951"/>
                        </a:ext>
                      </a:extLst>
                    </a:gridCol>
                    <a:gridCol w="1130002">
                      <a:extLst>
                        <a:ext uri="{9D8B030D-6E8A-4147-A177-3AD203B41FA5}">
                          <a16:colId xmlns:a16="http://schemas.microsoft.com/office/drawing/2014/main" val="4084445544"/>
                        </a:ext>
                      </a:extLst>
                    </a:gridCol>
                    <a:gridCol w="1130002">
                      <a:extLst>
                        <a:ext uri="{9D8B030D-6E8A-4147-A177-3AD203B41FA5}">
                          <a16:colId xmlns:a16="http://schemas.microsoft.com/office/drawing/2014/main" val="2722492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/>
                            <a:t>itération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10645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pt-BR" sz="1800" i="1" strike="noStrike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/>
                                      <a:cs typeface="Calibri" panose="020F0502020204030204" pitchFamily="34" charset="0"/>
                                      <a:sym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lang="fr-FR" sz="1800" b="0" i="1" strike="noStrike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/>
                                      <a:cs typeface="Calibri" panose="020F0502020204030204" pitchFamily="34" charset="0"/>
                                      <a:sym typeface="Times New Roman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fr-FR" sz="1800" b="0" i="1" strike="noStrike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/>
                                      <a:cs typeface="Calibri" panose="020F0502020204030204" pitchFamily="34" charset="0"/>
                                      <a:sym typeface="Times New Roman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fr-FR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=</a:t>
                          </a:r>
                          <a14:m>
                            <m:oMath xmlns:m="http://schemas.openxmlformats.org/officeDocument/2006/math">
                              <m:r>
                                <a:rPr lang="fr-FR" sz="1800" b="0" i="0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/>
                                  <a:cs typeface="Calibri" panose="020F0502020204030204" pitchFamily="34" charset="0"/>
                                  <a:sym typeface="Times New Roman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pt-BR" sz="1800" i="1" strike="noStrike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/>
                                      <a:cs typeface="Calibri" panose="020F0502020204030204" pitchFamily="34" charset="0"/>
                                      <a:sym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lang="fr-FR" sz="1800" b="0" i="1" strike="noStrike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/>
                                      <a:cs typeface="Calibri" panose="020F0502020204030204" pitchFamily="34" charset="0"/>
                                      <a:sym typeface="Times New Roman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1800" i="1" strike="noStrike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  <a:sym typeface="Times New Roman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800" b="0" i="1" strike="noStrike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  <a:sym typeface="Times New Roman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fr-FR" sz="1800" b="0" i="1" strike="noStrike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  <a:sym typeface="Times New Roman"/>
                                        </a:rPr>
                                        <m:t>1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endParaRPr lang="fr-F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56243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pt-BR" sz="1800" i="1" strike="noStrike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/>
                                      <a:cs typeface="Calibri" panose="020F0502020204030204" pitchFamily="34" charset="0"/>
                                      <a:sym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lang="fr-FR" sz="1800" b="0" i="1" strike="noStrike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/>
                                      <a:cs typeface="Calibri" panose="020F0502020204030204" pitchFamily="34" charset="0"/>
                                      <a:sym typeface="Times New Roman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fr-FR" sz="1800" b="0" i="1" strike="noStrike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/>
                                      <a:cs typeface="Calibri" panose="020F0502020204030204" pitchFamily="34" charset="0"/>
                                      <a:sym typeface="Times New Roman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a14:m>
                          <a:r>
                            <a:rPr lang="fr-FR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=</a:t>
                          </a:r>
                          <a14:m>
                            <m:oMath xmlns:m="http://schemas.openxmlformats.org/officeDocument/2006/math">
                              <m:r>
                                <a:rPr lang="fr-FR" sz="1800" b="0" i="0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/>
                                  <a:cs typeface="Calibri" panose="020F0502020204030204" pitchFamily="34" charset="0"/>
                                  <a:sym typeface="Times New Roman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pt-BR" sz="1800" i="1" strike="noStrike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/>
                                      <a:cs typeface="Calibri" panose="020F0502020204030204" pitchFamily="34" charset="0"/>
                                      <a:sym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lang="fr-FR" sz="1800" b="0" i="1" strike="noStrike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/>
                                      <a:cs typeface="Calibri" panose="020F0502020204030204" pitchFamily="34" charset="0"/>
                                      <a:sym typeface="Times New Roman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1800" i="1" strike="noStrike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  <a:sym typeface="Times New Roman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800" b="0" i="1" strike="noStrike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  <a:sym typeface="Times New Roman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fr-FR" sz="1800" b="0" i="1" strike="noStrike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  <a:sym typeface="Times New Roman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endParaRPr lang="fr-F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38335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pt-BR" sz="1800" i="1" strike="noStrike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/>
                                      <a:cs typeface="Calibri" panose="020F0502020204030204" pitchFamily="34" charset="0"/>
                                      <a:sym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lang="fr-FR" sz="1800" b="0" i="1" strike="noStrike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/>
                                      <a:cs typeface="Calibri" panose="020F0502020204030204" pitchFamily="34" charset="0"/>
                                      <a:sym typeface="Times New Roman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fr-FR" sz="1800" b="0" i="1" strike="noStrike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/>
                                      <a:cs typeface="Calibri" panose="020F0502020204030204" pitchFamily="34" charset="0"/>
                                      <a:sym typeface="Times New Roman"/>
                                    </a:rPr>
                                    <m:t>8</m:t>
                                  </m:r>
                                </m:den>
                              </m:f>
                            </m:oMath>
                          </a14:m>
                          <a:r>
                            <a:rPr lang="fr-FR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=</a:t>
                          </a:r>
                          <a14:m>
                            <m:oMath xmlns:m="http://schemas.openxmlformats.org/officeDocument/2006/math">
                              <m:r>
                                <a:rPr lang="fr-FR" sz="1800" b="0" i="0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/>
                                  <a:cs typeface="Calibri" panose="020F0502020204030204" pitchFamily="34" charset="0"/>
                                  <a:sym typeface="Times New Roman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pt-BR" sz="1800" i="1" strike="noStrike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/>
                                      <a:cs typeface="Calibri" panose="020F0502020204030204" pitchFamily="34" charset="0"/>
                                      <a:sym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lang="fr-FR" sz="1800" b="0" i="1" strike="noStrike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/>
                                      <a:cs typeface="Calibri" panose="020F0502020204030204" pitchFamily="34" charset="0"/>
                                      <a:sym typeface="Times New Roman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1800" i="1" strike="noStrike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  <a:sym typeface="Times New Roman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800" b="0" i="1" strike="noStrike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  <a:sym typeface="Times New Roman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fr-FR" sz="1800" b="0" i="1" strike="noStrike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  <a:sym typeface="Times New Roman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endParaRPr lang="fr-FR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82948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7817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1800" i="1" strike="no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imes New Roman"/>
                                        <a:cs typeface="Calibri" panose="020F0502020204030204" pitchFamily="34" charset="0"/>
                                        <a:sym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800" b="0" i="1" strike="no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imes New Roman"/>
                                        <a:cs typeface="Calibri" panose="020F0502020204030204" pitchFamily="34" charset="0"/>
                                        <a:sym typeface="Times New Roman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pt-BR" sz="1800" i="1" strike="noStrike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  <a:sym typeface="Times New Roman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1800" b="0" i="1" strike="noStrike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  <a:sym typeface="Times New Roman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fr-FR" sz="1800" b="0" i="1" strike="noStrike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  <a:sym typeface="Times New Roman"/>
                                          </a:rPr>
                                          <m:t>𝑞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fr-F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58391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au 2">
                <a:extLst>
                  <a:ext uri="{FF2B5EF4-FFF2-40B4-BE49-F238E27FC236}">
                    <a16:creationId xmlns:a16="http://schemas.microsoft.com/office/drawing/2014/main" id="{61CE30CE-68BB-46A2-AE62-D0578B09A8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1714489"/>
                  </p:ext>
                </p:extLst>
              </p:nvPr>
            </p:nvGraphicFramePr>
            <p:xfrm>
              <a:off x="8075969" y="2240673"/>
              <a:ext cx="3390006" cy="2673986"/>
            </p:xfrm>
            <a:graphic>
              <a:graphicData uri="http://schemas.openxmlformats.org/drawingml/2006/table">
                <a:tbl>
                  <a:tblPr firstRow="1" bandRow="1">
                    <a:tableStyleId>{B242CE96-32DE-4436-83B7-F03A53E70F73}</a:tableStyleId>
                  </a:tblPr>
                  <a:tblGrid>
                    <a:gridCol w="1130002">
                      <a:extLst>
                        <a:ext uri="{9D8B030D-6E8A-4147-A177-3AD203B41FA5}">
                          <a16:colId xmlns:a16="http://schemas.microsoft.com/office/drawing/2014/main" val="4145032951"/>
                        </a:ext>
                      </a:extLst>
                    </a:gridCol>
                    <a:gridCol w="1130002">
                      <a:extLst>
                        <a:ext uri="{9D8B030D-6E8A-4147-A177-3AD203B41FA5}">
                          <a16:colId xmlns:a16="http://schemas.microsoft.com/office/drawing/2014/main" val="4084445544"/>
                        </a:ext>
                      </a:extLst>
                    </a:gridCol>
                    <a:gridCol w="1130002">
                      <a:extLst>
                        <a:ext uri="{9D8B030D-6E8A-4147-A177-3AD203B41FA5}">
                          <a16:colId xmlns:a16="http://schemas.microsoft.com/office/drawing/2014/main" val="2722492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/>
                            <a:t>itération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1064505"/>
                      </a:ext>
                    </a:extLst>
                  </a:tr>
                  <a:tr h="457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TN"/>
                        </a:p>
                      </a:txBody>
                      <a:tcPr>
                        <a:blipFill>
                          <a:blip r:embed="rId3"/>
                          <a:stretch>
                            <a:fillRect l="-101081" t="-88000" r="-103243" b="-4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5624320"/>
                      </a:ext>
                    </a:extLst>
                  </a:tr>
                  <a:tr h="457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TN"/>
                        </a:p>
                      </a:txBody>
                      <a:tcPr>
                        <a:blipFill>
                          <a:blip r:embed="rId3"/>
                          <a:stretch>
                            <a:fillRect l="-101081" t="-188000" r="-103243" b="-3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3833505"/>
                      </a:ext>
                    </a:extLst>
                  </a:tr>
                  <a:tr h="4588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TN"/>
                        </a:p>
                      </a:txBody>
                      <a:tcPr>
                        <a:blipFill>
                          <a:blip r:embed="rId3"/>
                          <a:stretch>
                            <a:fillRect l="-101081" t="-284211" r="-103243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82948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7817004"/>
                      </a:ext>
                    </a:extLst>
                  </a:tr>
                  <a:tr h="559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TN"/>
                        </a:p>
                      </a:txBody>
                      <a:tcPr>
                        <a:blipFill>
                          <a:blip r:embed="rId3"/>
                          <a:stretch>
                            <a:fillRect l="-101081" t="-383696" r="-103243" b="-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58391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D5927C5C-2456-4132-816E-4E1302DE38F0}"/>
                  </a:ext>
                </a:extLst>
              </p:cNvPr>
              <p:cNvSpPr txBox="1"/>
              <p:nvPr/>
            </p:nvSpPr>
            <p:spPr>
              <a:xfrm>
                <a:off x="8075969" y="5008485"/>
                <a:ext cx="3738763" cy="943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2000" i="0" strike="noStrike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  <a:sym typeface="Wingdings" panose="05000000000000000000" pitchFamily="2" charset="2"/>
                  </a:rPr>
                  <a:t>Dernière itération q  n=1</a:t>
                </a: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 strike="noStrik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/>
                              <a:cs typeface="Calibri" panose="020F0502020204030204" pitchFamily="34" charset="0"/>
                              <a:sym typeface="Times New Roman"/>
                            </a:rPr>
                          </m:ctrlPr>
                        </m:fPr>
                        <m:num>
                          <m:r>
                            <a:rPr lang="fr-FR" sz="2000" b="0" i="1" strike="noStrik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/>
                              <a:cs typeface="Calibri" panose="020F0502020204030204" pitchFamily="34" charset="0"/>
                              <a:sym typeface="Times New Roman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pt-BR" sz="2000" i="1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  <a:sym typeface="Times New Roman"/>
                                </a:rPr>
                              </m:ctrlPr>
                            </m:sSupPr>
                            <m:e>
                              <m:r>
                                <a:rPr lang="fr-FR" sz="2000" b="0" i="1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  <a:sym typeface="Times New Roman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sz="2000" b="0" i="1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  <a:sym typeface="Times New Roman"/>
                                </a:rPr>
                                <m:t>𝑞</m:t>
                              </m:r>
                            </m:sup>
                          </m:sSup>
                        </m:den>
                      </m:f>
                      <m:r>
                        <a:rPr lang="fr-FR" sz="2000" b="0" i="1" strike="noStrik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/>
                          <a:cs typeface="Calibri" panose="020F0502020204030204" pitchFamily="34" charset="0"/>
                          <a:sym typeface="Times New Roman"/>
                        </a:rPr>
                        <m:t>=1→</m:t>
                      </m:r>
                      <m:r>
                        <a:rPr lang="fr-FR" sz="2000" b="0" i="1" strike="noStrik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/>
                          <a:cs typeface="Calibri" panose="020F0502020204030204" pitchFamily="34" charset="0"/>
                          <a:sym typeface="Times New Roman"/>
                        </a:rPr>
                        <m:t>𝑞</m:t>
                      </m:r>
                      <m:r>
                        <a:rPr lang="fr-FR" sz="2000" b="0" i="1" strike="noStrik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/>
                          <a:cs typeface="Calibri" panose="020F0502020204030204" pitchFamily="34" charset="0"/>
                          <a:sym typeface="Times New Roman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2000" b="0" i="0" strike="noStrik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/>
                          <a:cs typeface="Calibri" panose="020F0502020204030204" pitchFamily="34" charset="0"/>
                          <a:sym typeface="Times New Roman"/>
                        </a:rPr>
                        <m:t>log</m:t>
                      </m:r>
                      <m:r>
                        <a:rPr lang="fr-FR" sz="2000" b="0" i="1" strike="noStrik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/>
                          <a:cs typeface="Calibri" panose="020F0502020204030204" pitchFamily="34" charset="0"/>
                          <a:sym typeface="Times New Roman"/>
                        </a:rPr>
                        <m:t>⁡(</m:t>
                      </m:r>
                      <m:r>
                        <a:rPr lang="fr-FR" sz="2000" b="0" i="1" strike="noStrik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/>
                          <a:cs typeface="Calibri" panose="020F0502020204030204" pitchFamily="34" charset="0"/>
                          <a:sym typeface="Times New Roman"/>
                        </a:rPr>
                        <m:t>𝑛</m:t>
                      </m:r>
                      <m:r>
                        <a:rPr lang="fr-FR" sz="2000" b="0" i="1" strike="noStrik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/>
                          <a:cs typeface="Calibri" panose="020F0502020204030204" pitchFamily="34" charset="0"/>
                          <a:sym typeface="Times New Roman"/>
                        </a:rPr>
                        <m:t>)</m:t>
                      </m:r>
                    </m:oMath>
                  </m:oMathPara>
                </a14:m>
                <a:endParaRPr lang="fr-FR" sz="2000" i="0" strike="noStrike" dirty="0">
                  <a:solidFill>
                    <a:schemeClr val="tx1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  <a:sym typeface="Times New Roman"/>
                </a:endParaRPr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D5927C5C-2456-4132-816E-4E1302DE3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969" y="5008485"/>
                <a:ext cx="3738763" cy="943848"/>
              </a:xfrm>
              <a:prstGeom prst="rect">
                <a:avLst/>
              </a:prstGeom>
              <a:blipFill>
                <a:blip r:embed="rId4"/>
                <a:stretch>
                  <a:fillRect l="-1794" t="-3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808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"/>
          <p:cNvSpPr txBox="1"/>
          <p:nvPr/>
        </p:nvSpPr>
        <p:spPr>
          <a:xfrm>
            <a:off x="876298" y="995005"/>
            <a:ext cx="1030224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i="0" u="none" strike="noStrike" dirty="0">
                <a:solidFill>
                  <a:srgbClr val="0086B5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Application-1 Complexité polynomiale (quadratique)</a:t>
            </a:r>
            <a:endParaRPr lang="fr-FR" sz="2200" i="0" u="none" strike="noStrike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35" name="Google Shape;235;p15"/>
          <p:cNvSpPr txBox="1"/>
          <p:nvPr/>
        </p:nvSpPr>
        <p:spPr>
          <a:xfrm>
            <a:off x="2070099" y="45501"/>
            <a:ext cx="805180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Exercice d’application</a:t>
            </a:r>
            <a:endParaRPr dirty="0"/>
          </a:p>
        </p:txBody>
      </p:sp>
      <p:sp>
        <p:nvSpPr>
          <p:cNvPr id="236" name="Google Shape;23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838A3A3-D4EC-4DB3-A615-F577D9610ECA}"/>
              </a:ext>
            </a:extLst>
          </p:cNvPr>
          <p:cNvSpPr txBox="1"/>
          <p:nvPr/>
        </p:nvSpPr>
        <p:spPr>
          <a:xfrm>
            <a:off x="1659770" y="1843950"/>
            <a:ext cx="2836358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rtl="0"/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Algo 4</a:t>
            </a:r>
          </a:p>
          <a:p>
            <a:pPr rtl="0"/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</a:t>
            </a:r>
            <a:r>
              <a:rPr lang="en-I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1 à n-1 faire</a:t>
            </a:r>
          </a:p>
          <a:p>
            <a:pPr rtl="0"/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pour j de i+1 à n faire</a:t>
            </a:r>
          </a:p>
          <a:p>
            <a:r>
              <a:rPr lang="en-IE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E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IE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(T[</a:t>
            </a:r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IE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]&gt;T[</a:t>
            </a:r>
            <a:r>
              <a:rPr lang="en-IE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E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aux</a:t>
            </a:r>
            <a:r>
              <a:rPr lang="en-IE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T</a:t>
            </a:r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IE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</a:t>
            </a:r>
          </a:p>
          <a:p>
            <a:r>
              <a:rPr lang="en-IE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T[</a:t>
            </a:r>
            <a:r>
              <a:rPr lang="en-IE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IE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]T[j]</a:t>
            </a:r>
          </a:p>
          <a:p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T[j]aux</a:t>
            </a:r>
          </a:p>
          <a:p>
            <a:r>
              <a:rPr lang="en-IE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fin </a:t>
            </a:r>
            <a:r>
              <a:rPr lang="en-IE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</a:t>
            </a:r>
            <a:endParaRPr lang="en-IE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fin pour</a:t>
            </a:r>
          </a:p>
          <a:p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IE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 pour</a:t>
            </a:r>
            <a:endParaRPr lang="fr-FR" sz="2000" i="0" strike="noStrike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32C99A05-A350-473D-9FEC-C4639B9B8300}"/>
                  </a:ext>
                </a:extLst>
              </p:cNvPr>
              <p:cNvSpPr txBox="1"/>
              <p:nvPr/>
            </p:nvSpPr>
            <p:spPr>
              <a:xfrm>
                <a:off x="5671209" y="2875438"/>
                <a:ext cx="307354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200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  <a:sym typeface="Wingdings" panose="05000000000000000000" pitchFamily="2" charset="2"/>
                  </a:rPr>
                  <a:t>T(n) = (n-1)*(n-i)*(1+3)</a:t>
                </a: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200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  <a:sym typeface="Wingdings" panose="05000000000000000000" pitchFamily="2" charset="2"/>
                  </a:rPr>
                  <a:t>        = 4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fr-FR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p>
                        <m:r>
                          <a:rPr lang="fr-FR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fr-FR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/>
                        <a:sym typeface="Wingdings" panose="05000000000000000000" pitchFamily="2" charset="2"/>
                      </a:rPr>
                      <m:t>−</m:t>
                    </m:r>
                  </m:oMath>
                </a14:m>
                <a:r>
                  <a:rPr lang="fr-FR" sz="200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  <a:sym typeface="Wingdings" panose="05000000000000000000" pitchFamily="2" charset="2"/>
                  </a:rPr>
                  <a:t>4n(i-1)+4i</a:t>
                </a:r>
                <a:endParaRPr lang="fr-FR" sz="2000" i="0" strike="noStrike" dirty="0">
                  <a:solidFill>
                    <a:schemeClr val="tx1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  <a:sym typeface="Times New Roman"/>
                </a:endParaRPr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32C99A05-A350-473D-9FEC-C4639B9B8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209" y="2875438"/>
                <a:ext cx="3073546" cy="707886"/>
              </a:xfrm>
              <a:prstGeom prst="rect">
                <a:avLst/>
              </a:prstGeom>
              <a:blipFill>
                <a:blip r:embed="rId3"/>
                <a:stretch>
                  <a:fillRect l="-1980" t="-5172" b="-137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337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/>
          <p:nvPr/>
        </p:nvSpPr>
        <p:spPr>
          <a:xfrm>
            <a:off x="2070099" y="96302"/>
            <a:ext cx="80518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Les Cas de complexité</a:t>
            </a:r>
            <a:endParaRPr dirty="0"/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DE767FFA-8227-46CE-BCD6-18FDB4741D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147793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Google Shape;218;p13">
            <a:extLst>
              <a:ext uri="{FF2B5EF4-FFF2-40B4-BE49-F238E27FC236}">
                <a16:creationId xmlns:a16="http://schemas.microsoft.com/office/drawing/2014/main" id="{8FA9E775-FA01-4A7C-BAF5-ED9BCA10FFDB}"/>
              </a:ext>
            </a:extLst>
          </p:cNvPr>
          <p:cNvSpPr txBox="1"/>
          <p:nvPr/>
        </p:nvSpPr>
        <p:spPr>
          <a:xfrm>
            <a:off x="399204" y="5634584"/>
            <a:ext cx="1070694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fr-FR" sz="20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Remarque</a:t>
            </a:r>
            <a:r>
              <a:rPr lang="fr-F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On calculera le plus souvent </a:t>
            </a:r>
            <a:r>
              <a:rPr lang="fr-FR" sz="20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complexité dans le pire des cas</a:t>
            </a:r>
            <a:r>
              <a:rPr lang="fr-F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car elle est la plus pertinente. Il vaut mieux en effet toujours envisager le pire des cas.</a:t>
            </a:r>
            <a:endParaRPr sz="2000" dirty="0"/>
          </a:p>
        </p:txBody>
      </p:sp>
      <p:sp>
        <p:nvSpPr>
          <p:cNvPr id="13" name="Google Shape;125;p4">
            <a:extLst>
              <a:ext uri="{FF2B5EF4-FFF2-40B4-BE49-F238E27FC236}">
                <a16:creationId xmlns:a16="http://schemas.microsoft.com/office/drawing/2014/main" id="{524A83DA-75F1-4A78-A509-C918256C70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441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Google Shape;309;p25"/>
              <p:cNvSpPr txBox="1"/>
              <p:nvPr/>
            </p:nvSpPr>
            <p:spPr>
              <a:xfrm>
                <a:off x="981074" y="923925"/>
                <a:ext cx="10448926" cy="56624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R="0" lvl="0" algn="just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86B5"/>
                  </a:buClr>
                  <a:buSzPts val="2400"/>
                </a:pPr>
                <a:endParaRPr lang="fr-FR" sz="2000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  <a:p>
                <a:pPr marR="0" lvl="0" algn="just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86B5"/>
                  </a:buClr>
                  <a:buSzPts val="2400"/>
                </a:pPr>
                <a:r>
                  <a:rPr lang="fr-FR" sz="20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Pour mesurer la complexité d’un algorithme, il ne s’agit pas de faire un décompte exact du nombre d’opérations T(n), </a:t>
                </a:r>
                <a:r>
                  <a:rPr lang="fr-FR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mais plutôt de donner un ordre de grandeur de ce nombre pour n assez grand</a:t>
                </a:r>
                <a:r>
                  <a:rPr lang="fr-FR" sz="20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.</a:t>
                </a:r>
              </a:p>
              <a:p>
                <a:pPr lvl="0">
                  <a:lnSpc>
                    <a:spcPct val="110000"/>
                  </a:lnSpc>
                  <a:buClr>
                    <a:srgbClr val="0086B5"/>
                  </a:buClr>
                  <a:buSzPts val="2400"/>
                </a:pPr>
                <a:r>
                  <a:rPr lang="en-I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en-I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IE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Notation “Landau”</a:t>
                </a:r>
              </a:p>
              <a:p>
                <a:pPr lvl="0">
                  <a:lnSpc>
                    <a:spcPct val="110000"/>
                  </a:lnSpc>
                  <a:buClr>
                    <a:srgbClr val="0086B5"/>
                  </a:buClr>
                  <a:buSzPts val="2400"/>
                </a:pPr>
                <a:r>
                  <a:rPr lang="en-IE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fr-FR" sz="20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dit que T est </a:t>
                </a:r>
                <a:r>
                  <a:rPr lang="fr-FR" sz="2000" b="1" i="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asymptotiquement majorée </a:t>
                </a:r>
                <a:r>
                  <a:rPr lang="fr-FR" sz="20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(quand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fr-FR" sz="20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par f et on utilise la 	notation de Landau O(f (n)).</a:t>
                </a:r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E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10000"/>
                  </a:lnSpc>
                  <a:buClr>
                    <a:srgbClr val="0086B5"/>
                  </a:buClr>
                  <a:buSzPts val="2400"/>
                </a:pPr>
                <a:r>
                  <a:rPr lang="en-IE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kumimoji="0" lang="fr-F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fr-FR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T</m:t>
                    </m:r>
                    <m:d>
                      <m:dPr>
                        <m:ctrlPr>
                          <a:rPr kumimoji="0" lang="fr-FR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dPr>
                      <m:e>
                        <m:r>
                          <a:rPr kumimoji="0" lang="fr-FR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𝑛</m:t>
                        </m:r>
                      </m:e>
                    </m:d>
                    <m:r>
                      <a:rPr kumimoji="0" lang="fr-FR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r>
                      <a:rPr kumimoji="0" lang="fr-FR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𝑂</m:t>
                    </m:r>
                    <m:d>
                      <m:dPr>
                        <m:ctrlPr>
                          <a:rPr kumimoji="0" lang="fr-FR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</m:ctrlPr>
                      </m:dPr>
                      <m:e>
                        <m:r>
                          <a:rPr kumimoji="0" lang="fr-FR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𝑓</m:t>
                        </m:r>
                        <m:d>
                          <m:dPr>
                            <m:ctrlPr>
                              <a:rPr kumimoji="0" lang="fr-FR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</m:ctrlPr>
                          </m:dPr>
                          <m:e>
                            <m:r>
                              <a:rPr kumimoji="0" lang="fr-FR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Arial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kumimoji="0" lang="fr-FR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 </m:t>
                    </m:r>
                    <m:r>
                      <a:rPr kumimoji="0" lang="fr-FR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𝑠𝑖</m:t>
                    </m:r>
                    <m:r>
                      <a:rPr kumimoji="0" lang="fr-FR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 ∃</m:t>
                    </m:r>
                    <m:r>
                      <a:rPr kumimoji="0" lang="fr-FR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𝑐</m:t>
                    </m:r>
                    <m:r>
                      <a:rPr kumimoji="0" lang="fr-FR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 ∃</m:t>
                    </m:r>
                    <m:sSub>
                      <m:sSubPr>
                        <m:ctrlPr>
                          <a:rPr kumimoji="0" lang="fr-FR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fr-FR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𝑛</m:t>
                        </m:r>
                      </m:e>
                      <m:sub>
                        <m:r>
                          <a:rPr kumimoji="0" lang="fr-FR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0</m:t>
                        </m:r>
                      </m:sub>
                    </m:sSub>
                    <m:r>
                      <a:rPr kumimoji="0" lang="fr-FR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 </m:t>
                    </m:r>
                    <m:r>
                      <a:rPr kumimoji="0" lang="fr-FR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𝑡𝑒𝑙</m:t>
                    </m:r>
                    <m:r>
                      <a:rPr kumimoji="0" lang="fr-FR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 </m:t>
                    </m:r>
                    <m:r>
                      <a:rPr kumimoji="0" lang="fr-FR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𝑞𝑢𝑒</m:t>
                    </m:r>
                    <m:r>
                      <a:rPr kumimoji="0" lang="fr-FR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 </m:t>
                    </m:r>
                    <m:r>
                      <a:rPr kumimoji="0" lang="fr-FR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𝑛</m:t>
                    </m:r>
                    <m:r>
                      <a:rPr kumimoji="0" lang="fr-FR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&gt;</m:t>
                    </m:r>
                    <m:sSub>
                      <m:sSubPr>
                        <m:ctrlPr>
                          <a:rPr kumimoji="0" lang="fr-FR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fr-FR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𝑛</m:t>
                        </m:r>
                      </m:e>
                      <m:sub>
                        <m:r>
                          <a:rPr kumimoji="0" lang="fr-FR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0</m:t>
                        </m:r>
                      </m:sub>
                    </m:sSub>
                    <m:r>
                      <a:rPr kumimoji="0" lang="fr-FR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,  </m:t>
                    </m:r>
                    <m:r>
                      <a:rPr kumimoji="0" lang="fr-FR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𝑡</m:t>
                    </m:r>
                    <m:d>
                      <m:dPr>
                        <m:ctrlPr>
                          <a:rPr kumimoji="0" lang="fr-FR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</m:ctrlPr>
                      </m:dPr>
                      <m:e>
                        <m:r>
                          <a:rPr kumimoji="0" lang="fr-FR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𝑛</m:t>
                        </m:r>
                      </m:e>
                    </m:d>
                    <m:r>
                      <a:rPr kumimoji="0" lang="fr-FR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 ≤</m:t>
                    </m:r>
                    <m:r>
                      <a:rPr kumimoji="0" lang="fr-FR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𝑐</m:t>
                    </m:r>
                    <m:r>
                      <a:rPr kumimoji="0" lang="fr-FR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∗</m:t>
                    </m:r>
                    <m:r>
                      <a:rPr kumimoji="0" lang="fr-FR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𝑓</m:t>
                    </m:r>
                    <m:r>
                      <a:rPr kumimoji="0" lang="fr-FR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(</m:t>
                    </m:r>
                    <m:r>
                      <a:rPr kumimoji="0" lang="fr-FR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𝑛</m:t>
                    </m:r>
                    <m:r>
                      <a:rPr kumimoji="0" lang="fr-FR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) </m:t>
                    </m:r>
                  </m:oMath>
                </a14:m>
                <a:endParaRPr lang="en-IE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10000"/>
                  </a:lnSpc>
                  <a:buClr>
                    <a:srgbClr val="0086B5"/>
                  </a:buClr>
                  <a:buSzPts val="2400"/>
                </a:pPr>
                <a:r>
                  <a:rPr lang="en-IE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br>
                  <a:rPr lang="pt-BR" sz="20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IE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Définitions</a:t>
                </a:r>
                <a:endParaRPr lang="en-IE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buClr>
                    <a:srgbClr val="0086B5"/>
                  </a:buClr>
                  <a:buSzPts val="2400"/>
                </a:pPr>
                <a:r>
                  <a:rPr lang="fr-FR" sz="20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O(f(n)) est appelé l'ordre de f(n)</a:t>
                </a:r>
              </a:p>
              <a:p>
                <a:pPr lvl="0">
                  <a:buClr>
                    <a:srgbClr val="0086B5"/>
                  </a:buClr>
                  <a:buSzPts val="2400"/>
                </a:pPr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 dans l’ordre de f(n)/ T est majorée par f (quand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fr-FR" sz="20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br>
                  <a:rPr lang="fr-FR" sz="20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fr-FR" sz="20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</a:t>
                </a:r>
                <a:r>
                  <a:rPr lang="fr-FR" sz="20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n) : temps d'exécution d'un algorithme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algorithme est de l'ordre de f(n)</a:t>
                </a:r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fr-FR" sz="2000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  <a:p>
                <a:pPr marL="342900" marR="0" lvl="0" indent="-342900" algn="just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86B5"/>
                  </a:buClr>
                  <a:buSzPts val="2400"/>
                  <a:buFont typeface="Wingdings" panose="05000000000000000000" pitchFamily="2" charset="2"/>
                  <a:buChar char="Ø"/>
                </a:pPr>
                <a:endParaRPr lang="fr-FR" sz="2000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</p:txBody>
          </p:sp>
        </mc:Choice>
        <mc:Fallback xmlns="">
          <p:sp>
            <p:nvSpPr>
              <p:cNvPr id="309" name="Google Shape;309;p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74" y="923925"/>
                <a:ext cx="10448926" cy="5662405"/>
              </a:xfrm>
              <a:prstGeom prst="rect">
                <a:avLst/>
              </a:prstGeom>
              <a:blipFill>
                <a:blip r:embed="rId3"/>
                <a:stretch>
                  <a:fillRect l="-642" r="-5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0" name="Google Shape;310;p25"/>
          <p:cNvSpPr txBox="1"/>
          <p:nvPr/>
        </p:nvSpPr>
        <p:spPr>
          <a:xfrm>
            <a:off x="1479371" y="136550"/>
            <a:ext cx="923325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Complexité asymptotique: Ordre de grandeur</a:t>
            </a:r>
            <a:endParaRPr lang="fr-FR" dirty="0"/>
          </a:p>
        </p:txBody>
      </p:sp>
      <p:sp>
        <p:nvSpPr>
          <p:cNvPr id="311" name="Google Shape;31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"/>
          <p:cNvSpPr txBox="1"/>
          <p:nvPr/>
        </p:nvSpPr>
        <p:spPr>
          <a:xfrm>
            <a:off x="2070099" y="45501"/>
            <a:ext cx="80518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Complexité asymptotique: Landau</a:t>
            </a:r>
            <a:endParaRPr lang="fr-FR" dirty="0"/>
          </a:p>
        </p:txBody>
      </p:sp>
      <p:sp>
        <p:nvSpPr>
          <p:cNvPr id="339" name="Google Shape;339;p29"/>
          <p:cNvSpPr txBox="1"/>
          <p:nvPr/>
        </p:nvSpPr>
        <p:spPr>
          <a:xfrm>
            <a:off x="1096433" y="1179514"/>
            <a:ext cx="10257367" cy="183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4030" indent="-342900" algn="just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La notation </a:t>
            </a:r>
            <a:r>
              <a:rPr lang="fr-FR" sz="2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 (grand O)</a:t>
            </a:r>
            <a:r>
              <a:rPr lang="fr-FR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donne une borne supérieure de la complexité pour toutes les données de même taille(suffisamment grande). </a:t>
            </a:r>
          </a:p>
          <a:p>
            <a:pPr marL="494030" indent="-342900" algn="just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Elle est utilisée pour évaluer un algorithme dans </a:t>
            </a:r>
            <a:r>
              <a:rPr lang="fr-FR" sz="2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le cas le plus défavorable (pire des cas)</a:t>
            </a:r>
          </a:p>
        </p:txBody>
      </p:sp>
      <p:sp>
        <p:nvSpPr>
          <p:cNvPr id="340" name="Google Shape;34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15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3CEB7A3-5921-4A46-8775-F568CE174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453" y="3019096"/>
            <a:ext cx="6924675" cy="351980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"/>
          <p:cNvSpPr txBox="1"/>
          <p:nvPr/>
        </p:nvSpPr>
        <p:spPr>
          <a:xfrm>
            <a:off x="2070099" y="45501"/>
            <a:ext cx="80518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Complexité asymptotique: Exemples</a:t>
            </a:r>
            <a:endParaRPr lang="fr-FR" dirty="0"/>
          </a:p>
        </p:txBody>
      </p:sp>
      <p:sp>
        <p:nvSpPr>
          <p:cNvPr id="340" name="Google Shape;34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16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0D621BE-FEB7-46B1-BF8C-FC4731692387}"/>
                  </a:ext>
                </a:extLst>
              </p:cNvPr>
              <p:cNvSpPr txBox="1"/>
              <p:nvPr/>
            </p:nvSpPr>
            <p:spPr>
              <a:xfrm>
                <a:off x="975574" y="1278057"/>
                <a:ext cx="6098146" cy="1154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51130" marR="0" lvl="0" indent="0" algn="just" defTabSz="914400" rtl="0" eaLnBrk="1" fontAlgn="auto" latinLnBrk="0" hangingPunct="1">
                  <a:lnSpc>
                    <a:spcPct val="90000"/>
                  </a:lnSpc>
                  <a:spcBef>
                    <a:spcPts val="18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  <a:tabLst/>
                  <a:defRPr/>
                </a:pPr>
                <a:r>
                  <a:rPr kumimoji="0" lang="fr-FR" sz="2000" b="0" i="1" u="sng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Arial"/>
                  </a:rPr>
                  <a:t>Exemple1:</a:t>
                </a:r>
              </a:p>
              <a:p>
                <a:pPr marL="151130" marR="0" lvl="0" indent="0" algn="just" defTabSz="914400" rtl="0" eaLnBrk="1" fontAlgn="auto" latinLnBrk="0" hangingPunct="1">
                  <a:lnSpc>
                    <a:spcPct val="90000"/>
                  </a:lnSpc>
                  <a:spcBef>
                    <a:spcPts val="18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𝑇</m:t>
                      </m:r>
                      <m:d>
                        <m:dPr>
                          <m:ctrlPr>
                            <a:rPr kumimoji="0" lang="fr-FR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dPr>
                        <m:e>
                          <m:r>
                            <a:rPr kumimoji="0" lang="fr-FR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𝑛</m:t>
                          </m:r>
                        </m:e>
                      </m:d>
                      <m:r>
                        <a:rPr kumimoji="0" lang="fr-FR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 </m:t>
                      </m:r>
                      <m:sSup>
                        <m:sSupPr>
                          <m:ctrlPr>
                            <a:rPr kumimoji="0" lang="fr-FR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sSupPr>
                        <m:e>
                          <m:r>
                            <a:rPr kumimoji="0" lang="fr-FR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𝑛</m:t>
                          </m:r>
                        </m:e>
                        <m:sup>
                          <m:r>
                            <a:rPr kumimoji="0" lang="fr-FR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3</m:t>
                          </m:r>
                        </m:sup>
                      </m:sSup>
                      <m:r>
                        <a:rPr kumimoji="0" lang="fr-FR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+2</m:t>
                      </m:r>
                      <m:sSup>
                        <m:sSupPr>
                          <m:ctrlPr>
                            <a:rPr kumimoji="0" lang="fr-FR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sSupPr>
                        <m:e>
                          <m:r>
                            <a:rPr kumimoji="0" lang="fr-FR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𝑛</m:t>
                          </m:r>
                        </m:e>
                        <m:sup>
                          <m:r>
                            <a:rPr kumimoji="0" lang="fr-FR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2</m:t>
                          </m:r>
                        </m:sup>
                      </m:sSup>
                      <m:r>
                        <a:rPr kumimoji="0" lang="fr-FR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+4</m:t>
                      </m:r>
                      <m:r>
                        <a:rPr kumimoji="0" lang="fr-FR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𝑛</m:t>
                      </m:r>
                      <m:r>
                        <a:rPr kumimoji="0" lang="fr-FR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+2=</m:t>
                      </m:r>
                      <m:r>
                        <a:rPr kumimoji="0" lang="fr-FR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𝑂</m:t>
                      </m:r>
                      <m:d>
                        <m:dPr>
                          <m:ctrlPr>
                            <a:rPr kumimoji="0" lang="fr-FR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fr-FR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sSupPr>
                            <m:e>
                              <m:r>
                                <a:rPr kumimoji="0" lang="fr-FR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0" lang="fr-FR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  <a:sym typeface="Arial"/>
                </a:endParaRPr>
              </a:p>
              <a:p>
                <a:pPr marL="151130" lvl="0" algn="just">
                  <a:lnSpc>
                    <a:spcPct val="90000"/>
                  </a:lnSpc>
                  <a:spcBef>
                    <a:spcPts val="1800"/>
                  </a:spcBef>
                  <a:buSzPct val="100000"/>
                  <a:defRPr/>
                </a:pPr>
                <a:r>
                  <a:rPr lang="fr-FR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Si n</a:t>
                </a:r>
                <a:r>
                  <a:rPr kumimoji="0" lang="fr-FR" sz="2000" b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fr-FR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≥</m:t>
                    </m:r>
                  </m:oMath>
                </a14:m>
                <a:r>
                  <a:rPr kumimoji="0" lang="fr-FR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1 alors T(n)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0" lang="fr-FR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8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kumimoji="0" lang="fr-FR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0D621BE-FEB7-46B1-BF8C-FC4731692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74" y="1278057"/>
                <a:ext cx="6098146" cy="1154162"/>
              </a:xfrm>
              <a:prstGeom prst="rect">
                <a:avLst/>
              </a:prstGeom>
              <a:blipFill>
                <a:blip r:embed="rId3"/>
                <a:stretch>
                  <a:fillRect t="-5820" b="-89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108F9E93-47D5-4BA6-8245-F471EADAE1F9}"/>
                  </a:ext>
                </a:extLst>
              </p:cNvPr>
              <p:cNvSpPr txBox="1"/>
              <p:nvPr/>
            </p:nvSpPr>
            <p:spPr>
              <a:xfrm>
                <a:off x="975574" y="2851919"/>
                <a:ext cx="609814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51130" marR="0" lvl="0" indent="0" algn="just" defTabSz="914400" rtl="0" eaLnBrk="1" fontAlgn="auto" latinLnBrk="0" hangingPunct="1">
                  <a:lnSpc>
                    <a:spcPct val="90000"/>
                  </a:lnSpc>
                  <a:spcBef>
                    <a:spcPts val="18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  <a:tabLst/>
                  <a:defRPr/>
                </a:pPr>
                <a:r>
                  <a:rPr kumimoji="0" lang="fr-FR" sz="2000" b="0" i="1" u="sng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Arial"/>
                  </a:rPr>
                  <a:t>Exemple2:</a:t>
                </a:r>
              </a:p>
              <a:p>
                <a:pPr marL="151130" marR="0" lvl="0" indent="0" algn="just" defTabSz="914400" rtl="0" eaLnBrk="1" fontAlgn="auto" latinLnBrk="0" hangingPunct="1">
                  <a:lnSpc>
                    <a:spcPct val="90000"/>
                  </a:lnSpc>
                  <a:spcBef>
                    <a:spcPts val="18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𝑇</m:t>
                      </m:r>
                      <m:d>
                        <m:dPr>
                          <m:ctrlPr>
                            <a:rPr kumimoji="0" lang="fr-FR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dPr>
                        <m:e>
                          <m:r>
                            <a:rPr kumimoji="0" lang="fr-FR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𝑛</m:t>
                          </m:r>
                        </m:e>
                      </m:d>
                      <m:r>
                        <a:rPr kumimoji="0" lang="fr-FR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r>
                        <a:rPr kumimoji="0" lang="fr-FR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𝑙𝑜𝑔</m:t>
                      </m:r>
                      <m:r>
                        <a:rPr kumimoji="0" lang="fr-FR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(</m:t>
                      </m:r>
                      <m:r>
                        <a:rPr kumimoji="0" lang="fr-FR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𝑛</m:t>
                      </m:r>
                      <m:r>
                        <a:rPr kumimoji="0" lang="fr-FR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)+12</m:t>
                      </m:r>
                      <m:r>
                        <a:rPr kumimoji="0" lang="fr-FR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𝑛</m:t>
                      </m:r>
                      <m:r>
                        <a:rPr kumimoji="0" lang="fr-FR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+888=</m:t>
                      </m:r>
                      <m:r>
                        <a:rPr kumimoji="0" lang="fr-FR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𝑂</m:t>
                      </m:r>
                      <m:d>
                        <m:dPr>
                          <m:ctrlPr>
                            <a:rPr kumimoji="0" lang="fr-FR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dPr>
                        <m:e>
                          <m:r>
                            <a:rPr kumimoji="0" lang="fr-FR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  <a:sym typeface="Arial"/>
                </a:endParaRP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108F9E93-47D5-4BA6-8245-F471EADAE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74" y="2851919"/>
                <a:ext cx="6098146" cy="646331"/>
              </a:xfrm>
              <a:prstGeom prst="rect">
                <a:avLst/>
              </a:prstGeom>
              <a:blipFill>
                <a:blip r:embed="rId4"/>
                <a:stretch>
                  <a:fillRect t="-10377" b="-94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C4E6119-06D1-4187-A0B0-72195D409C9B}"/>
                  </a:ext>
                </a:extLst>
              </p:cNvPr>
              <p:cNvSpPr txBox="1"/>
              <p:nvPr/>
            </p:nvSpPr>
            <p:spPr>
              <a:xfrm>
                <a:off x="975574" y="3917950"/>
                <a:ext cx="609814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51130" marR="0" lvl="0" indent="0" algn="just" defTabSz="914400" rtl="0" eaLnBrk="1" fontAlgn="auto" latinLnBrk="0" hangingPunct="1">
                  <a:lnSpc>
                    <a:spcPct val="90000"/>
                  </a:lnSpc>
                  <a:spcBef>
                    <a:spcPts val="18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  <a:tabLst/>
                  <a:defRPr/>
                </a:pPr>
                <a:r>
                  <a:rPr kumimoji="0" lang="fr-FR" sz="2000" b="0" i="1" u="sng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Arial"/>
                  </a:rPr>
                  <a:t>Exemple3:</a:t>
                </a:r>
              </a:p>
              <a:p>
                <a:pPr marL="151130" marR="0" lvl="0" indent="0" algn="just" defTabSz="914400" rtl="0" eaLnBrk="1" fontAlgn="auto" latinLnBrk="0" hangingPunct="1">
                  <a:lnSpc>
                    <a:spcPct val="90000"/>
                  </a:lnSpc>
                  <a:spcBef>
                    <a:spcPts val="18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fr-FR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𝑇</m:t>
                      </m:r>
                      <m:d>
                        <m:dPr>
                          <m:ctrlPr>
                            <a:rPr kumimoji="0" lang="fr-FR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dPr>
                        <m:e>
                          <m:r>
                            <a:rPr kumimoji="0" lang="fr-FR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𝑛</m:t>
                          </m:r>
                        </m:e>
                      </m:d>
                      <m:r>
                        <a:rPr kumimoji="0" lang="fr-FR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r>
                        <a:rPr kumimoji="0" lang="fr-FR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𝑛𝑙𝑜𝑔</m:t>
                      </m:r>
                      <m:r>
                        <a:rPr kumimoji="0" lang="fr-FR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(</m:t>
                      </m:r>
                      <m:r>
                        <a:rPr kumimoji="0" lang="fr-FR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𝑛</m:t>
                      </m:r>
                      <m:r>
                        <a:rPr kumimoji="0" lang="fr-FR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)+12</m:t>
                      </m:r>
                      <m:r>
                        <a:rPr kumimoji="0" lang="fr-FR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𝑛</m:t>
                      </m:r>
                      <m:r>
                        <a:rPr kumimoji="0" lang="fr-FR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+888=</m:t>
                      </m:r>
                      <m:r>
                        <a:rPr kumimoji="0" lang="fr-FR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𝑂</m:t>
                      </m:r>
                      <m:d>
                        <m:dPr>
                          <m:ctrlPr>
                            <a:rPr kumimoji="0" lang="fr-FR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dPr>
                        <m:e>
                          <m:r>
                            <a:rPr kumimoji="0" lang="fr-FR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𝑛𝑙𝑜𝑔</m:t>
                          </m:r>
                          <m:r>
                            <a:rPr kumimoji="0" lang="fr-FR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(</m:t>
                          </m:r>
                          <m:r>
                            <a:rPr kumimoji="0" lang="fr-FR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𝑛</m:t>
                          </m:r>
                          <m:r>
                            <a:rPr kumimoji="0" lang="fr-FR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  <a:sym typeface="Arial"/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C4E6119-06D1-4187-A0B0-72195D409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74" y="3917950"/>
                <a:ext cx="6098146" cy="646331"/>
              </a:xfrm>
              <a:prstGeom prst="rect">
                <a:avLst/>
              </a:prstGeom>
              <a:blipFill>
                <a:blip r:embed="rId5"/>
                <a:stretch>
                  <a:fillRect t="-10377" b="-94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274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"/>
          <p:cNvSpPr txBox="1"/>
          <p:nvPr/>
        </p:nvSpPr>
        <p:spPr>
          <a:xfrm>
            <a:off x="2070099" y="45501"/>
            <a:ext cx="80518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Complexité asymptotique: Règles utiles</a:t>
            </a:r>
            <a:endParaRPr lang="fr-FR" dirty="0"/>
          </a:p>
        </p:txBody>
      </p:sp>
      <p:sp>
        <p:nvSpPr>
          <p:cNvPr id="340" name="Google Shape;34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121;p4">
                <a:extLst>
                  <a:ext uri="{FF2B5EF4-FFF2-40B4-BE49-F238E27FC236}">
                    <a16:creationId xmlns:a16="http://schemas.microsoft.com/office/drawing/2014/main" id="{86748580-1D72-4B02-A405-30F1E1D47E2F}"/>
                  </a:ext>
                </a:extLst>
              </p:cNvPr>
              <p:cNvSpPr txBox="1"/>
              <p:nvPr/>
            </p:nvSpPr>
            <p:spPr>
              <a:xfrm>
                <a:off x="849148" y="1408442"/>
                <a:ext cx="10414108" cy="55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Les quelques règles suivantes permettent de simplifier les complexités en omettant des termes dominés :</a:t>
                </a:r>
                <a:b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Les coefficients </a:t>
                </a:r>
                <a:r>
                  <a:rPr lang="fr-FR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peuvent être omis </a:t>
                </a:r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𝐶𝑛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Exemple: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r-F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pt-BR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domine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r-F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pt-BR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</a:t>
                </a:r>
                <a:r>
                  <a:rPr lang="pt-BR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fr-F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</m:oMath>
                </a14:m>
                <a:endParaRPr lang="pt-B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Exemple: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r-F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+1=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fr-FR" sz="2000" dirty="0">
                  <a:latin typeface="Times New Roman" panose="02020603050405020304" pitchFamily="18" charset="0"/>
                </a:endParaRPr>
              </a:p>
              <a:p>
                <a:endPara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anose="05000000000000000000" pitchFamily="2" charset="2"/>
                  <a:buChar char="§"/>
                </a:pPr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 </a:t>
                </a:r>
                <a:r>
                  <a:rPr lang="fr-FR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polynôme domine un logarithme </a:t>
                </a:r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domine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Cela signifie également, par exemple,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domine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𝑛𝑙𝑜𝑔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Exemples: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r-F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)+1=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r-FR" sz="2000" i="1">
                        <a:latin typeface="Cambria Math" panose="02040503050406030204" pitchFamily="18" charset="0"/>
                      </a:rPr>
                      <m:t>=5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fr-FR" sz="2000" i="1">
                        <a:latin typeface="Cambria Math" panose="02040503050406030204" pitchFamily="18" charset="0"/>
                      </a:rPr>
                      <m:t>+1=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1" indent="-342900">
                  <a:buFont typeface="Wingdings" panose="05000000000000000000" pitchFamily="2" charset="2"/>
                  <a:buChar char="§"/>
                </a:pPr>
                <a:r>
                  <a:rPr lang="fr-FR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Une exponentielle domine un polynôme </a:t>
                </a:r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domine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(cela domine également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1"/>
                <a:endPara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endPara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Google Shape;121;p4">
                <a:extLst>
                  <a:ext uri="{FF2B5EF4-FFF2-40B4-BE49-F238E27FC236}">
                    <a16:creationId xmlns:a16="http://schemas.microsoft.com/office/drawing/2014/main" id="{86748580-1D72-4B02-A405-30F1E1D47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48" y="1408442"/>
                <a:ext cx="10414108" cy="5500055"/>
              </a:xfrm>
              <a:prstGeom prst="rect">
                <a:avLst/>
              </a:prstGeom>
              <a:blipFill>
                <a:blip r:embed="rId3"/>
                <a:stretch>
                  <a:fillRect l="-585" t="-5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435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"/>
          <p:cNvSpPr txBox="1"/>
          <p:nvPr/>
        </p:nvSpPr>
        <p:spPr>
          <a:xfrm>
            <a:off x="876298" y="995005"/>
            <a:ext cx="1030224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i="0" u="none" strike="noStrike" dirty="0">
                <a:solidFill>
                  <a:srgbClr val="0086B5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Application-2 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Donner l’ordre de grandeur </a:t>
            </a:r>
            <a:r>
              <a:rPr lang="fr-FR" sz="2200" i="0" u="none" strike="noStrike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des algorithmes suivants</a:t>
            </a:r>
          </a:p>
        </p:txBody>
      </p:sp>
      <p:sp>
        <p:nvSpPr>
          <p:cNvPr id="235" name="Google Shape;235;p15"/>
          <p:cNvSpPr txBox="1"/>
          <p:nvPr/>
        </p:nvSpPr>
        <p:spPr>
          <a:xfrm>
            <a:off x="2070099" y="45501"/>
            <a:ext cx="80518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Exercice d’application</a:t>
            </a:r>
            <a:endParaRPr dirty="0"/>
          </a:p>
        </p:txBody>
      </p:sp>
      <p:sp>
        <p:nvSpPr>
          <p:cNvPr id="236" name="Google Shape;23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18</a:t>
            </a:fld>
            <a:endParaRPr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E44E501-A937-4CF3-B8EB-EB3B4D4925BC}"/>
              </a:ext>
            </a:extLst>
          </p:cNvPr>
          <p:cNvSpPr txBox="1"/>
          <p:nvPr/>
        </p:nvSpPr>
        <p:spPr>
          <a:xfrm>
            <a:off x="2937304" y="2149111"/>
            <a:ext cx="260952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rtl="0"/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Algo 2</a:t>
            </a:r>
          </a:p>
          <a:p>
            <a:pPr rtl="0"/>
            <a:r>
              <a:rPr lang="en-IE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MaxT</a:t>
            </a:r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[1] </a:t>
            </a:r>
          </a:p>
          <a:p>
            <a:pPr rtl="0"/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</a:t>
            </a:r>
            <a:r>
              <a:rPr lang="en-I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1 à faire </a:t>
            </a:r>
          </a:p>
          <a:p>
            <a:pPr rtl="0"/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(max&gt;T[</a:t>
            </a:r>
            <a:r>
              <a:rPr lang="en-I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rtl="0"/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IE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T</a:t>
            </a:r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IE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</a:t>
            </a:r>
          </a:p>
          <a:p>
            <a:pPr rtl="0"/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fin </a:t>
            </a:r>
            <a:r>
              <a:rPr lang="en-IE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</a:t>
            </a:r>
            <a:endParaRPr lang="en-IE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rtl="0"/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Fin pour</a:t>
            </a:r>
            <a:endParaRPr lang="fr-FR" sz="2000" i="0" strike="noStrike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7613AAF-5C4B-4208-81EC-68484C721AEA}"/>
              </a:ext>
            </a:extLst>
          </p:cNvPr>
          <p:cNvSpPr txBox="1"/>
          <p:nvPr/>
        </p:nvSpPr>
        <p:spPr>
          <a:xfrm>
            <a:off x="415055" y="2149111"/>
            <a:ext cx="215566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 1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b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b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k de 1 à n faire</a:t>
            </a:r>
            <a:b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i+j</a:t>
            </a:r>
            <a:b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j-i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 Pour; </a:t>
            </a:r>
            <a:b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67E55ED-96BD-4A8C-928F-37AC01C8E866}"/>
              </a:ext>
            </a:extLst>
          </p:cNvPr>
          <p:cNvSpPr txBox="1"/>
          <p:nvPr/>
        </p:nvSpPr>
        <p:spPr>
          <a:xfrm>
            <a:off x="6027418" y="2149111"/>
            <a:ext cx="2609522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rtl="0"/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Algo 3</a:t>
            </a:r>
          </a:p>
          <a:p>
            <a:pPr rtl="0"/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r1</a:t>
            </a:r>
          </a:p>
          <a:p>
            <a:pPr rtl="0"/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Lire(x)</a:t>
            </a:r>
          </a:p>
          <a:p>
            <a:pPr rtl="0"/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E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hile(n&lt;&gt;0)</a:t>
            </a:r>
          </a:p>
          <a:p>
            <a:pPr rtl="0"/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if(n mod 2&lt;&gt;0)</a:t>
            </a:r>
          </a:p>
          <a:p>
            <a:pPr rtl="0"/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E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r</a:t>
            </a:r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*x</a:t>
            </a:r>
            <a:endParaRPr lang="en-IE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E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n</a:t>
            </a:r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div 2</a:t>
            </a:r>
          </a:p>
          <a:p>
            <a:pPr rtl="0"/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IE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xx</a:t>
            </a:r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*x</a:t>
            </a:r>
            <a:endParaRPr lang="en-IE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IE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 </a:t>
            </a:r>
            <a:r>
              <a:rPr lang="en-IE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tantque</a:t>
            </a:r>
            <a:endParaRPr lang="en-IE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IE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000" i="0" strike="noStrike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85C8CA0-60DE-466F-AA88-E95FF5422951}"/>
              </a:ext>
            </a:extLst>
          </p:cNvPr>
          <p:cNvSpPr txBox="1"/>
          <p:nvPr/>
        </p:nvSpPr>
        <p:spPr>
          <a:xfrm>
            <a:off x="9039364" y="2134571"/>
            <a:ext cx="2836358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rtl="0"/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Algo 4</a:t>
            </a:r>
          </a:p>
          <a:p>
            <a:pPr rtl="0"/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</a:t>
            </a:r>
            <a:r>
              <a:rPr lang="en-I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1 à n-1 faire</a:t>
            </a:r>
          </a:p>
          <a:p>
            <a:pPr rtl="0"/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pour j de i+1 à n faire</a:t>
            </a:r>
          </a:p>
          <a:p>
            <a:r>
              <a:rPr lang="en-IE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E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IE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(T[</a:t>
            </a:r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IE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]&gt;T[</a:t>
            </a:r>
            <a:r>
              <a:rPr lang="en-IE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E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aux</a:t>
            </a:r>
            <a:r>
              <a:rPr lang="en-IE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T</a:t>
            </a:r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IE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</a:t>
            </a:r>
          </a:p>
          <a:p>
            <a:r>
              <a:rPr lang="en-IE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T[</a:t>
            </a:r>
            <a:r>
              <a:rPr lang="en-IE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IE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]T[j]</a:t>
            </a:r>
          </a:p>
          <a:p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T[j]aux</a:t>
            </a:r>
          </a:p>
          <a:p>
            <a:r>
              <a:rPr lang="en-IE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fin </a:t>
            </a:r>
            <a:r>
              <a:rPr lang="en-IE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</a:t>
            </a:r>
            <a:endParaRPr lang="en-IE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fin pour</a:t>
            </a:r>
          </a:p>
          <a:p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IE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 pour</a:t>
            </a:r>
            <a:br>
              <a:rPr lang="en-IE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000" i="0" strike="noStrike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74665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"/>
          <p:cNvSpPr txBox="1"/>
          <p:nvPr/>
        </p:nvSpPr>
        <p:spPr>
          <a:xfrm>
            <a:off x="2070099" y="45501"/>
            <a:ext cx="80518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Classes de complexité </a:t>
            </a:r>
            <a:endParaRPr lang="fr-FR" dirty="0"/>
          </a:p>
        </p:txBody>
      </p:sp>
      <p:sp>
        <p:nvSpPr>
          <p:cNvPr id="340" name="Google Shape;34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19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2">
                <a:extLst>
                  <a:ext uri="{FF2B5EF4-FFF2-40B4-BE49-F238E27FC236}">
                    <a16:creationId xmlns:a16="http://schemas.microsoft.com/office/drawing/2014/main" id="{87C66E19-4E50-4BD0-99DF-1455683454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2053941"/>
                  </p:ext>
                </p:extLst>
              </p:nvPr>
            </p:nvGraphicFramePr>
            <p:xfrm>
              <a:off x="1663966" y="1634331"/>
              <a:ext cx="9689833" cy="3474720"/>
            </p:xfrm>
            <a:graphic>
              <a:graphicData uri="http://schemas.openxmlformats.org/drawingml/2006/table">
                <a:tbl>
                  <a:tblPr firstRow="1" bandRow="1">
                    <a:tableStyleId>{B242CE96-32DE-4436-83B7-F03A53E70F73}</a:tableStyleId>
                  </a:tblPr>
                  <a:tblGrid>
                    <a:gridCol w="2101437">
                      <a:extLst>
                        <a:ext uri="{9D8B030D-6E8A-4147-A177-3AD203B41FA5}">
                          <a16:colId xmlns:a16="http://schemas.microsoft.com/office/drawing/2014/main" val="2477783809"/>
                        </a:ext>
                      </a:extLst>
                    </a:gridCol>
                    <a:gridCol w="2168113">
                      <a:extLst>
                        <a:ext uri="{9D8B030D-6E8A-4147-A177-3AD203B41FA5}">
                          <a16:colId xmlns:a16="http://schemas.microsoft.com/office/drawing/2014/main" val="3402224977"/>
                        </a:ext>
                      </a:extLst>
                    </a:gridCol>
                    <a:gridCol w="5420283">
                      <a:extLst>
                        <a:ext uri="{9D8B030D-6E8A-4147-A177-3AD203B41FA5}">
                          <a16:colId xmlns:a16="http://schemas.microsoft.com/office/drawing/2014/main" val="12898804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Ordre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Complexité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Exemples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427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FR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Temps constant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 accès aléatoire, un calcul arithmétique…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0997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⁡(</m:t>
                                    </m:r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FR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Logarithmique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Recherche dichotomique dans un tableau trié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39796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FR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Linéaire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Itérer sur les éléments d’un tableau ou une liste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11020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𝑛𝑙𝑜𝑔</m:t>
                                    </m:r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FR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nlog</a:t>
                          </a:r>
                          <a:r>
                            <a:rPr lang="fr-FR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Tri de fusion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5667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fr-FR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Quadratique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Tri par sélection, parcours d’un tableau à deux dimension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1785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fr-FR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Cubique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Multiplication matricielle naïve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72826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≥2</m:t>
                                </m:r>
                              </m:oMath>
                            </m:oMathPara>
                          </a14:m>
                          <a:endParaRPr lang="fr-FR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Exponentiel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Problème de planification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0140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2">
                <a:extLst>
                  <a:ext uri="{FF2B5EF4-FFF2-40B4-BE49-F238E27FC236}">
                    <a16:creationId xmlns:a16="http://schemas.microsoft.com/office/drawing/2014/main" id="{87C66E19-4E50-4BD0-99DF-1455683454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2053941"/>
                  </p:ext>
                </p:extLst>
              </p:nvPr>
            </p:nvGraphicFramePr>
            <p:xfrm>
              <a:off x="1663966" y="1634331"/>
              <a:ext cx="9689833" cy="3474720"/>
            </p:xfrm>
            <a:graphic>
              <a:graphicData uri="http://schemas.openxmlformats.org/drawingml/2006/table">
                <a:tbl>
                  <a:tblPr firstRow="1" bandRow="1">
                    <a:tableStyleId>{B242CE96-32DE-4436-83B7-F03A53E70F73}</a:tableStyleId>
                  </a:tblPr>
                  <a:tblGrid>
                    <a:gridCol w="2101437">
                      <a:extLst>
                        <a:ext uri="{9D8B030D-6E8A-4147-A177-3AD203B41FA5}">
                          <a16:colId xmlns:a16="http://schemas.microsoft.com/office/drawing/2014/main" val="2477783809"/>
                        </a:ext>
                      </a:extLst>
                    </a:gridCol>
                    <a:gridCol w="2168113">
                      <a:extLst>
                        <a:ext uri="{9D8B030D-6E8A-4147-A177-3AD203B41FA5}">
                          <a16:colId xmlns:a16="http://schemas.microsoft.com/office/drawing/2014/main" val="3402224977"/>
                        </a:ext>
                      </a:extLst>
                    </a:gridCol>
                    <a:gridCol w="5420283">
                      <a:extLst>
                        <a:ext uri="{9D8B030D-6E8A-4147-A177-3AD203B41FA5}">
                          <a16:colId xmlns:a16="http://schemas.microsoft.com/office/drawing/2014/main" val="128988042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fr-FR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Ordre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Complexité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Exemples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4270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fr-TN"/>
                        </a:p>
                      </a:txBody>
                      <a:tcPr>
                        <a:blipFill>
                          <a:blip r:embed="rId3"/>
                          <a:stretch>
                            <a:fillRect l="-290" t="-107692" r="-362319" b="-7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Temps constant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 accès aléatoire, un calcul arithmétique…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099726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fr-TN"/>
                        </a:p>
                      </a:txBody>
                      <a:tcPr>
                        <a:blipFill>
                          <a:blip r:embed="rId3"/>
                          <a:stretch>
                            <a:fillRect l="-290" t="-207692" r="-362319" b="-6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Logarithmique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Recherche dichotomique dans un tableau trié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397966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fr-TN"/>
                        </a:p>
                      </a:txBody>
                      <a:tcPr>
                        <a:blipFill>
                          <a:blip r:embed="rId3"/>
                          <a:stretch>
                            <a:fillRect l="-290" t="-307692" r="-362319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Linéaire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Itérer sur les éléments d’un tableau ou une liste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110201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fr-TN"/>
                        </a:p>
                      </a:txBody>
                      <a:tcPr>
                        <a:blipFill>
                          <a:blip r:embed="rId3"/>
                          <a:stretch>
                            <a:fillRect l="-290" t="-401515" r="-362319" b="-3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nlog</a:t>
                          </a:r>
                          <a:r>
                            <a:rPr lang="fr-FR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Tri de fusion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5667979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fr-TN"/>
                        </a:p>
                      </a:txBody>
                      <a:tcPr>
                        <a:blipFill>
                          <a:blip r:embed="rId3"/>
                          <a:stretch>
                            <a:fillRect l="-290" t="-287826" r="-362319" b="-12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Quadratique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Tri par sélection, parcours d’un tableau à deux dimension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17851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fr-TN"/>
                        </a:p>
                      </a:txBody>
                      <a:tcPr>
                        <a:blipFill>
                          <a:blip r:embed="rId3"/>
                          <a:stretch>
                            <a:fillRect l="-290" t="-686154" r="-362319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Cubique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Multiplication matricielle naïve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728264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fr-TN"/>
                        </a:p>
                      </a:txBody>
                      <a:tcPr>
                        <a:blipFill>
                          <a:blip r:embed="rId3"/>
                          <a:stretch>
                            <a:fillRect l="-290" t="-786154" r="-36231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Exponentiel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Problème de planification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0140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53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446936" y="1474321"/>
            <a:ext cx="11298130" cy="517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fr-FR" sz="2000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</a:rPr>
              <a:t>Un algorithme est un ensemble d'actions visant la résolution d’un problème donné. Il :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</a:rPr>
              <a:t>agit sur des données initiales (entrées),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</a:rPr>
              <a:t>produit des résultats (sorties),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</a:rPr>
              <a:t>doit se terminer sur toutes les données possibles du problème et doit fournir une solution correcte dans chaque cas.</a:t>
            </a:r>
          </a:p>
          <a:p>
            <a:pPr lvl="0">
              <a:lnSpc>
                <a:spcPct val="150000"/>
              </a:lnSpc>
            </a:pPr>
            <a:r>
              <a:rPr lang="fr-FR" sz="2000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</a:rPr>
              <a:t>Programmation d'un algorithme :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</a:rPr>
              <a:t>expression dans un langage de programmation,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</a:rPr>
              <a:t>utilisation d'une machine donnée (processeur, mémoire),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</a:rPr>
              <a:t>un seul problème, plusieurs programmes (variantes)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</a:rPr>
              <a:t>styles de programmation (itérative, récursives...)</a:t>
            </a:r>
            <a:b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3048000" y="273177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Qu'est ce qu'un algorithme ?</a:t>
            </a:r>
            <a:endParaRPr lang="fr-FR" sz="3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2398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488045" y="986593"/>
            <a:ext cx="9132473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</a:t>
            </a:r>
            <a:r>
              <a:rPr lang="fr-FR" sz="2000" b="1" i="0" u="none" strike="noStrike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XEMPLE :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fr-F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Problème: Recherche d’un élément dans un tableau trié.</a:t>
            </a:r>
            <a:r>
              <a:rPr lang="fr-F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lang="fr-FR" sz="24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Plusieurs</a:t>
            </a:r>
            <a:r>
              <a:rPr lang="fr-FR" sz="2000" b="1" i="0" u="none" strike="noStrik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solutions possibles :</a:t>
            </a:r>
          </a:p>
        </p:txBody>
      </p:sp>
      <p:sp>
        <p:nvSpPr>
          <p:cNvPr id="105" name="Google Shape;105;p2"/>
          <p:cNvSpPr txBox="1"/>
          <p:nvPr/>
        </p:nvSpPr>
        <p:spPr>
          <a:xfrm>
            <a:off x="488045" y="273177"/>
            <a:ext cx="1062903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>
                <a:solidFill>
                  <a:srgbClr val="7030A0"/>
                </a:solidFill>
                <a:latin typeface="Cambria"/>
                <a:ea typeface="Cambria"/>
                <a:cs typeface="Calibri"/>
                <a:sym typeface="Cambria"/>
              </a:rPr>
              <a:t>Complexité algorithmique: Motivation</a:t>
            </a:r>
            <a:endParaRPr lang="fr-FR" sz="3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39C5377-7CAE-44B5-80BF-7E610321F953}"/>
              </a:ext>
            </a:extLst>
          </p:cNvPr>
          <p:cNvSpPr txBox="1"/>
          <p:nvPr/>
        </p:nvSpPr>
        <p:spPr>
          <a:xfrm>
            <a:off x="1896810" y="5776743"/>
            <a:ext cx="8398379" cy="8803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fr-FR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Pour un problème donné, il existe souvent plusieurs algorithmes. </a:t>
            </a:r>
          </a:p>
          <a:p>
            <a:pPr lvl="0" algn="ctr">
              <a:lnSpc>
                <a:spcPct val="150000"/>
              </a:lnSpc>
            </a:pPr>
            <a:r>
              <a:rPr lang="fr-FR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 a-t-il un </a:t>
            </a:r>
            <a:r>
              <a:rPr lang="fr-FR" sz="1800" b="1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intêret</a:t>
            </a:r>
            <a:r>
              <a:rPr lang="fr-FR" sz="1800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 choisir ? et si oui </a:t>
            </a:r>
            <a:r>
              <a:rPr lang="fr-FR" sz="1800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comment choisir </a:t>
            </a:r>
            <a:r>
              <a:rPr lang="fr-FR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fr-FR" sz="1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E320AC-4ABC-45E7-9BCA-0A8439E5A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680" y="2168334"/>
            <a:ext cx="5258605" cy="331860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21231D3-6DC5-4327-8BEE-96F64AB90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839" y="2404238"/>
            <a:ext cx="4263047" cy="32872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/>
        </p:nvSpPr>
        <p:spPr>
          <a:xfrm>
            <a:off x="2070099" y="299501"/>
            <a:ext cx="80518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Qualité d’un bon algorithme</a:t>
            </a:r>
            <a:endParaRPr/>
          </a:p>
        </p:txBody>
      </p:sp>
      <p:sp>
        <p:nvSpPr>
          <p:cNvPr id="155" name="Google Shape;155;p7"/>
          <p:cNvSpPr txBox="1"/>
          <p:nvPr/>
        </p:nvSpPr>
        <p:spPr>
          <a:xfrm>
            <a:off x="1033669" y="1222513"/>
            <a:ext cx="9631018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1" indent="-228600" algn="just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SzPts val="2400"/>
              <a:buFont typeface="Arial"/>
              <a:buChar char="•"/>
            </a:pPr>
            <a:r>
              <a:rPr lang="fr-FR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Efficace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228600" algn="just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Exécute sa tâche avec efficacité de telle sorte qu’il se déroule en un </a:t>
            </a:r>
            <a:r>
              <a:rPr lang="fr-FR" sz="2000" u="sng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temps minimal </a:t>
            </a:r>
            <a:r>
              <a:rPr lang="fr-FR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et qu’il consomme </a:t>
            </a:r>
            <a:r>
              <a:rPr lang="fr-FR" sz="2000" u="sng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moins de ressources.</a:t>
            </a:r>
            <a:endParaRPr lang="fr-FR" sz="2000" dirty="0">
              <a:solidFill>
                <a:srgbClr val="FF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fr-FR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Non ambigu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Chacune de ses étapes (ou phases), et leurs entrées/sorties doivent être </a:t>
            </a:r>
            <a:r>
              <a:rPr lang="fr-FR" sz="2000" b="0" i="0" u="sng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claires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et ne doivent conduire qu'à </a:t>
            </a:r>
            <a:r>
              <a:rPr lang="fr-FR" sz="2000" b="0" i="0" u="sng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un seul sens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1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fr-FR" sz="2000" b="0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Correct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Exécute correctement les tâches pour lesquelles il a été conçu.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1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fr-FR" sz="2000" b="0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Finitude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2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Il doit se terminer </a:t>
            </a:r>
            <a:r>
              <a:rPr lang="fr-FR" sz="2000" b="0" i="0" u="sng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après un nombre fini d'étapes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1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fr-FR" sz="2000" b="0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Complet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Considère </a:t>
            </a:r>
            <a:r>
              <a:rPr lang="fr-FR" sz="2000" b="0" i="0" u="sng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tous les cas possibles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et donne un résultat dans chaque cas.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Google Shape;15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F097557-1438-470E-A215-085E927F29CF}"/>
              </a:ext>
            </a:extLst>
          </p:cNvPr>
          <p:cNvSpPr txBox="1"/>
          <p:nvPr/>
        </p:nvSpPr>
        <p:spPr>
          <a:xfrm>
            <a:off x="1033669" y="3450133"/>
            <a:ext cx="10166677" cy="8617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Savoir résoudre un problème est une chose, le résoudre efficacement en est une autre !</a:t>
            </a: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09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446936" y="1474321"/>
            <a:ext cx="1129813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fr-FR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La </a:t>
            </a:r>
            <a:r>
              <a:rPr lang="fr-FR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complexité algorithmique </a:t>
            </a:r>
            <a:r>
              <a:rPr lang="fr-FR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est une métrique (mesure) de L’</a:t>
            </a:r>
            <a:r>
              <a:rPr lang="fr-FR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efficacité</a:t>
            </a:r>
            <a:r>
              <a:rPr lang="fr-FR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d’un algorithme indépendamment de l’environnement (machine, système, compilateur, …).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3048000" y="273177"/>
            <a:ext cx="6096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Complexité algorithmique</a:t>
            </a:r>
            <a:endParaRPr lang="fr-FR" sz="3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84095" y="5998542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Google Shape;620;p34">
            <a:extLst>
              <a:ext uri="{FF2B5EF4-FFF2-40B4-BE49-F238E27FC236}">
                <a16:creationId xmlns:a16="http://schemas.microsoft.com/office/drawing/2014/main" id="{CE90F6A2-CBD1-4C21-AED1-AF6727AD80EA}"/>
              </a:ext>
            </a:extLst>
          </p:cNvPr>
          <p:cNvSpPr/>
          <p:nvPr/>
        </p:nvSpPr>
        <p:spPr>
          <a:xfrm>
            <a:off x="2442599" y="4748332"/>
            <a:ext cx="338750" cy="262172"/>
          </a:xfrm>
          <a:custGeom>
            <a:avLst/>
            <a:gdLst/>
            <a:ahLst/>
            <a:cxnLst/>
            <a:rect l="l" t="t" r="r" b="b"/>
            <a:pathLst>
              <a:path w="2517" h="1948" extrusionOk="0">
                <a:moveTo>
                  <a:pt x="2211" y="0"/>
                </a:moveTo>
                <a:cubicBezTo>
                  <a:pt x="2071" y="0"/>
                  <a:pt x="1901" y="94"/>
                  <a:pt x="1816" y="168"/>
                </a:cubicBezTo>
                <a:lnTo>
                  <a:pt x="467" y="1117"/>
                </a:lnTo>
                <a:cubicBezTo>
                  <a:pt x="283" y="1234"/>
                  <a:pt x="0" y="1584"/>
                  <a:pt x="100" y="1834"/>
                </a:cubicBezTo>
                <a:cubicBezTo>
                  <a:pt x="136" y="1917"/>
                  <a:pt x="203" y="1947"/>
                  <a:pt x="282" y="1947"/>
                </a:cubicBezTo>
                <a:cubicBezTo>
                  <a:pt x="424" y="1947"/>
                  <a:pt x="603" y="1848"/>
                  <a:pt x="700" y="1784"/>
                </a:cubicBezTo>
                <a:lnTo>
                  <a:pt x="2050" y="834"/>
                </a:lnTo>
                <a:cubicBezTo>
                  <a:pt x="2233" y="717"/>
                  <a:pt x="2516" y="351"/>
                  <a:pt x="2399" y="118"/>
                </a:cubicBezTo>
                <a:cubicBezTo>
                  <a:pt x="2363" y="32"/>
                  <a:pt x="2292" y="0"/>
                  <a:pt x="221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Google Shape;628;p34">
            <a:extLst>
              <a:ext uri="{FF2B5EF4-FFF2-40B4-BE49-F238E27FC236}">
                <a16:creationId xmlns:a16="http://schemas.microsoft.com/office/drawing/2014/main" id="{3024CC09-C9EE-4CD2-8728-D6AEC057403F}"/>
              </a:ext>
            </a:extLst>
          </p:cNvPr>
          <p:cNvGrpSpPr/>
          <p:nvPr/>
        </p:nvGrpSpPr>
        <p:grpSpPr>
          <a:xfrm>
            <a:off x="1099275" y="2955910"/>
            <a:ext cx="2487265" cy="2176529"/>
            <a:chOff x="2612387" y="1715179"/>
            <a:chExt cx="2487265" cy="2176529"/>
          </a:xfrm>
          <a:solidFill>
            <a:schemeClr val="accent1">
              <a:lumMod val="50000"/>
            </a:schemeClr>
          </a:solidFill>
        </p:grpSpPr>
        <p:sp>
          <p:nvSpPr>
            <p:cNvPr id="23" name="Google Shape;629;p34">
              <a:extLst>
                <a:ext uri="{FF2B5EF4-FFF2-40B4-BE49-F238E27FC236}">
                  <a16:creationId xmlns:a16="http://schemas.microsoft.com/office/drawing/2014/main" id="{70F8EA27-709F-4875-8F50-DF6B1387D99A}"/>
                </a:ext>
              </a:extLst>
            </p:cNvPr>
            <p:cNvSpPr/>
            <p:nvPr/>
          </p:nvSpPr>
          <p:spPr>
            <a:xfrm>
              <a:off x="3681287" y="3280198"/>
              <a:ext cx="613169" cy="355708"/>
            </a:xfrm>
            <a:custGeom>
              <a:avLst/>
              <a:gdLst/>
              <a:ahLst/>
              <a:cxnLst/>
              <a:rect l="l" t="t" r="r" b="b"/>
              <a:pathLst>
                <a:path w="4556" h="2643" extrusionOk="0">
                  <a:moveTo>
                    <a:pt x="4371" y="0"/>
                  </a:moveTo>
                  <a:cubicBezTo>
                    <a:pt x="4252" y="0"/>
                    <a:pt x="4130" y="137"/>
                    <a:pt x="4072" y="209"/>
                  </a:cubicBezTo>
                  <a:cubicBezTo>
                    <a:pt x="3256" y="1376"/>
                    <a:pt x="1956" y="2092"/>
                    <a:pt x="540" y="2142"/>
                  </a:cubicBezTo>
                  <a:cubicBezTo>
                    <a:pt x="326" y="2159"/>
                    <a:pt x="1" y="2642"/>
                    <a:pt x="275" y="2642"/>
                  </a:cubicBezTo>
                  <a:cubicBezTo>
                    <a:pt x="280" y="2642"/>
                    <a:pt x="285" y="2642"/>
                    <a:pt x="290" y="2642"/>
                  </a:cubicBezTo>
                  <a:cubicBezTo>
                    <a:pt x="1956" y="2542"/>
                    <a:pt x="3489" y="1676"/>
                    <a:pt x="4422" y="309"/>
                  </a:cubicBezTo>
                  <a:cubicBezTo>
                    <a:pt x="4472" y="226"/>
                    <a:pt x="4555" y="59"/>
                    <a:pt x="4422" y="9"/>
                  </a:cubicBezTo>
                  <a:cubicBezTo>
                    <a:pt x="4405" y="3"/>
                    <a:pt x="4388" y="0"/>
                    <a:pt x="43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" name="Google Shape;630;p34">
              <a:extLst>
                <a:ext uri="{FF2B5EF4-FFF2-40B4-BE49-F238E27FC236}">
                  <a16:creationId xmlns:a16="http://schemas.microsoft.com/office/drawing/2014/main" id="{4256AE85-1663-419F-A142-CF9C71C3186C}"/>
                </a:ext>
              </a:extLst>
            </p:cNvPr>
            <p:cNvGrpSpPr/>
            <p:nvPr/>
          </p:nvGrpSpPr>
          <p:grpSpPr>
            <a:xfrm>
              <a:off x="2612387" y="1715179"/>
              <a:ext cx="2487265" cy="2176529"/>
              <a:chOff x="2612387" y="1715179"/>
              <a:chExt cx="2487265" cy="2176529"/>
            </a:xfrm>
            <a:grpFill/>
          </p:grpSpPr>
          <p:sp>
            <p:nvSpPr>
              <p:cNvPr id="25" name="Google Shape;631;p34">
                <a:extLst>
                  <a:ext uri="{FF2B5EF4-FFF2-40B4-BE49-F238E27FC236}">
                    <a16:creationId xmlns:a16="http://schemas.microsoft.com/office/drawing/2014/main" id="{547E3293-D71C-43CC-9AA8-EEEF917C5F45}"/>
                  </a:ext>
                </a:extLst>
              </p:cNvPr>
              <p:cNvSpPr/>
              <p:nvPr/>
            </p:nvSpPr>
            <p:spPr>
              <a:xfrm>
                <a:off x="2612387" y="1715179"/>
                <a:ext cx="2487265" cy="2137479"/>
              </a:xfrm>
              <a:custGeom>
                <a:avLst/>
                <a:gdLst/>
                <a:ahLst/>
                <a:cxnLst/>
                <a:rect l="l" t="t" r="r" b="b"/>
                <a:pathLst>
                  <a:path w="18481" h="15882" extrusionOk="0">
                    <a:moveTo>
                      <a:pt x="6753" y="1275"/>
                    </a:moveTo>
                    <a:cubicBezTo>
                      <a:pt x="8908" y="1275"/>
                      <a:pt x="11168" y="2266"/>
                      <a:pt x="12647" y="3754"/>
                    </a:cubicBezTo>
                    <a:cubicBezTo>
                      <a:pt x="15596" y="6737"/>
                      <a:pt x="14063" y="12003"/>
                      <a:pt x="10681" y="13985"/>
                    </a:cubicBezTo>
                    <a:cubicBezTo>
                      <a:pt x="9703" y="14563"/>
                      <a:pt x="8647" y="14829"/>
                      <a:pt x="7604" y="14829"/>
                    </a:cubicBezTo>
                    <a:cubicBezTo>
                      <a:pt x="5127" y="14829"/>
                      <a:pt x="2728" y="13328"/>
                      <a:pt x="1650" y="10936"/>
                    </a:cubicBezTo>
                    <a:cubicBezTo>
                      <a:pt x="351" y="8079"/>
                      <a:pt x="1036" y="4918"/>
                      <a:pt x="2949" y="2644"/>
                    </a:cubicBezTo>
                    <a:lnTo>
                      <a:pt x="2949" y="2644"/>
                    </a:lnTo>
                    <a:cubicBezTo>
                      <a:pt x="4015" y="1687"/>
                      <a:pt x="5362" y="1275"/>
                      <a:pt x="6753" y="1275"/>
                    </a:cubicBezTo>
                    <a:close/>
                    <a:moveTo>
                      <a:pt x="5123" y="0"/>
                    </a:moveTo>
                    <a:cubicBezTo>
                      <a:pt x="5058" y="0"/>
                      <a:pt x="4968" y="32"/>
                      <a:pt x="4849" y="105"/>
                    </a:cubicBezTo>
                    <a:lnTo>
                      <a:pt x="4866" y="105"/>
                    </a:lnTo>
                    <a:cubicBezTo>
                      <a:pt x="4031" y="658"/>
                      <a:pt x="3257" y="1315"/>
                      <a:pt x="2583" y="2056"/>
                    </a:cubicBezTo>
                    <a:lnTo>
                      <a:pt x="2583" y="2056"/>
                    </a:lnTo>
                    <a:cubicBezTo>
                      <a:pt x="2369" y="2249"/>
                      <a:pt x="2163" y="2460"/>
                      <a:pt x="1966" y="2688"/>
                    </a:cubicBezTo>
                    <a:cubicBezTo>
                      <a:pt x="1850" y="2821"/>
                      <a:pt x="1789" y="2948"/>
                      <a:pt x="1772" y="3058"/>
                    </a:cubicBezTo>
                    <a:lnTo>
                      <a:pt x="1772" y="3058"/>
                    </a:lnTo>
                    <a:cubicBezTo>
                      <a:pt x="678" y="4585"/>
                      <a:pt x="0" y="6386"/>
                      <a:pt x="0" y="8337"/>
                    </a:cubicBezTo>
                    <a:cubicBezTo>
                      <a:pt x="0" y="11753"/>
                      <a:pt x="2233" y="15052"/>
                      <a:pt x="5699" y="15752"/>
                    </a:cubicBezTo>
                    <a:cubicBezTo>
                      <a:pt x="6138" y="15840"/>
                      <a:pt x="6574" y="15881"/>
                      <a:pt x="7002" y="15881"/>
                    </a:cubicBezTo>
                    <a:cubicBezTo>
                      <a:pt x="13555" y="15881"/>
                      <a:pt x="18480" y="6098"/>
                      <a:pt x="12380" y="1922"/>
                    </a:cubicBezTo>
                    <a:cubicBezTo>
                      <a:pt x="10866" y="878"/>
                      <a:pt x="9067" y="292"/>
                      <a:pt x="7305" y="292"/>
                    </a:cubicBezTo>
                    <a:cubicBezTo>
                      <a:pt x="6570" y="292"/>
                      <a:pt x="5842" y="394"/>
                      <a:pt x="5143" y="607"/>
                    </a:cubicBezTo>
                    <a:lnTo>
                      <a:pt x="5143" y="607"/>
                    </a:lnTo>
                    <a:cubicBezTo>
                      <a:pt x="5292" y="326"/>
                      <a:pt x="5335" y="0"/>
                      <a:pt x="51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Google Shape;632;p34">
                <a:extLst>
                  <a:ext uri="{FF2B5EF4-FFF2-40B4-BE49-F238E27FC236}">
                    <a16:creationId xmlns:a16="http://schemas.microsoft.com/office/drawing/2014/main" id="{154F371F-D50B-4E78-B347-5804AE1221D1}"/>
                  </a:ext>
                </a:extLst>
              </p:cNvPr>
              <p:cNvSpPr/>
              <p:nvPr/>
            </p:nvSpPr>
            <p:spPr>
              <a:xfrm>
                <a:off x="3194884" y="3669643"/>
                <a:ext cx="872784" cy="222065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1650" extrusionOk="0">
                    <a:moveTo>
                      <a:pt x="6130" y="0"/>
                    </a:moveTo>
                    <a:cubicBezTo>
                      <a:pt x="6085" y="0"/>
                      <a:pt x="6027" y="15"/>
                      <a:pt x="5953" y="47"/>
                    </a:cubicBezTo>
                    <a:cubicBezTo>
                      <a:pt x="5083" y="439"/>
                      <a:pt x="4146" y="633"/>
                      <a:pt x="3207" y="633"/>
                    </a:cubicBezTo>
                    <a:cubicBezTo>
                      <a:pt x="2510" y="633"/>
                      <a:pt x="1812" y="526"/>
                      <a:pt x="1137" y="313"/>
                    </a:cubicBezTo>
                    <a:cubicBezTo>
                      <a:pt x="1111" y="305"/>
                      <a:pt x="1083" y="301"/>
                      <a:pt x="1055" y="301"/>
                    </a:cubicBezTo>
                    <a:cubicBezTo>
                      <a:pt x="631" y="301"/>
                      <a:pt x="1" y="1172"/>
                      <a:pt x="438" y="1313"/>
                    </a:cubicBezTo>
                    <a:cubicBezTo>
                      <a:pt x="1167" y="1537"/>
                      <a:pt x="1921" y="1650"/>
                      <a:pt x="2673" y="1650"/>
                    </a:cubicBezTo>
                    <a:cubicBezTo>
                      <a:pt x="3707" y="1650"/>
                      <a:pt x="4738" y="1438"/>
                      <a:pt x="5703" y="1013"/>
                    </a:cubicBezTo>
                    <a:cubicBezTo>
                      <a:pt x="6028" y="880"/>
                      <a:pt x="6484" y="0"/>
                      <a:pt x="613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" name="Google Shape;633;p34">
            <a:extLst>
              <a:ext uri="{FF2B5EF4-FFF2-40B4-BE49-F238E27FC236}">
                <a16:creationId xmlns:a16="http://schemas.microsoft.com/office/drawing/2014/main" id="{C49E2B32-2D43-4704-B7F6-B393D0E8045B}"/>
              </a:ext>
            </a:extLst>
          </p:cNvPr>
          <p:cNvGrpSpPr/>
          <p:nvPr/>
        </p:nvGrpSpPr>
        <p:grpSpPr>
          <a:xfrm>
            <a:off x="2554277" y="2536857"/>
            <a:ext cx="1224202" cy="487468"/>
            <a:chOff x="3957864" y="1345201"/>
            <a:chExt cx="1224202" cy="487468"/>
          </a:xfrm>
          <a:solidFill>
            <a:schemeClr val="accent1">
              <a:lumMod val="50000"/>
            </a:schemeClr>
          </a:solidFill>
        </p:grpSpPr>
        <p:sp>
          <p:nvSpPr>
            <p:cNvPr id="28" name="Google Shape;634;p34">
              <a:extLst>
                <a:ext uri="{FF2B5EF4-FFF2-40B4-BE49-F238E27FC236}">
                  <a16:creationId xmlns:a16="http://schemas.microsoft.com/office/drawing/2014/main" id="{A25F9E37-0D47-46CB-8474-B47FA9E7E975}"/>
                </a:ext>
              </a:extLst>
            </p:cNvPr>
            <p:cNvSpPr/>
            <p:nvPr/>
          </p:nvSpPr>
          <p:spPr>
            <a:xfrm>
              <a:off x="4700790" y="1464176"/>
              <a:ext cx="481276" cy="368494"/>
            </a:xfrm>
            <a:custGeom>
              <a:avLst/>
              <a:gdLst/>
              <a:ahLst/>
              <a:cxnLst/>
              <a:rect l="l" t="t" r="r" b="b"/>
              <a:pathLst>
                <a:path w="3576" h="2738" extrusionOk="0">
                  <a:moveTo>
                    <a:pt x="2842" y="0"/>
                  </a:moveTo>
                  <a:cubicBezTo>
                    <a:pt x="2746" y="0"/>
                    <a:pt x="2636" y="34"/>
                    <a:pt x="2562" y="71"/>
                  </a:cubicBezTo>
                  <a:cubicBezTo>
                    <a:pt x="2296" y="221"/>
                    <a:pt x="2112" y="471"/>
                    <a:pt x="2062" y="771"/>
                  </a:cubicBezTo>
                  <a:cubicBezTo>
                    <a:pt x="2031" y="1076"/>
                    <a:pt x="2044" y="1378"/>
                    <a:pt x="2099" y="1669"/>
                  </a:cubicBezTo>
                  <a:lnTo>
                    <a:pt x="2099" y="1669"/>
                  </a:lnTo>
                  <a:lnTo>
                    <a:pt x="1079" y="1620"/>
                  </a:lnTo>
                  <a:cubicBezTo>
                    <a:pt x="1076" y="1620"/>
                    <a:pt x="1072" y="1620"/>
                    <a:pt x="1069" y="1620"/>
                  </a:cubicBezTo>
                  <a:cubicBezTo>
                    <a:pt x="652" y="1620"/>
                    <a:pt x="1" y="2620"/>
                    <a:pt x="596" y="2653"/>
                  </a:cubicBezTo>
                  <a:lnTo>
                    <a:pt x="2679" y="2737"/>
                  </a:lnTo>
                  <a:cubicBezTo>
                    <a:pt x="2683" y="2737"/>
                    <a:pt x="2687" y="2737"/>
                    <a:pt x="2691" y="2737"/>
                  </a:cubicBezTo>
                  <a:cubicBezTo>
                    <a:pt x="2979" y="2737"/>
                    <a:pt x="3576" y="2166"/>
                    <a:pt x="3395" y="1854"/>
                  </a:cubicBezTo>
                  <a:cubicBezTo>
                    <a:pt x="3095" y="1354"/>
                    <a:pt x="2979" y="787"/>
                    <a:pt x="3045" y="221"/>
                  </a:cubicBezTo>
                  <a:cubicBezTo>
                    <a:pt x="3064" y="54"/>
                    <a:pt x="2963" y="0"/>
                    <a:pt x="28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" name="Google Shape;635;p34">
              <a:extLst>
                <a:ext uri="{FF2B5EF4-FFF2-40B4-BE49-F238E27FC236}">
                  <a16:creationId xmlns:a16="http://schemas.microsoft.com/office/drawing/2014/main" id="{E4C8F9F0-5F43-4BA7-AFF2-F32EECEBCE51}"/>
                </a:ext>
              </a:extLst>
            </p:cNvPr>
            <p:cNvGrpSpPr/>
            <p:nvPr/>
          </p:nvGrpSpPr>
          <p:grpSpPr>
            <a:xfrm>
              <a:off x="3957864" y="1345201"/>
              <a:ext cx="1180463" cy="468628"/>
              <a:chOff x="3957864" y="1345201"/>
              <a:chExt cx="1180463" cy="468628"/>
            </a:xfrm>
            <a:grpFill/>
          </p:grpSpPr>
          <p:sp>
            <p:nvSpPr>
              <p:cNvPr id="30" name="Google Shape;636;p34">
                <a:extLst>
                  <a:ext uri="{FF2B5EF4-FFF2-40B4-BE49-F238E27FC236}">
                    <a16:creationId xmlns:a16="http://schemas.microsoft.com/office/drawing/2014/main" id="{37D30EE4-5144-440F-BACE-C8459B7E7562}"/>
                  </a:ext>
                </a:extLst>
              </p:cNvPr>
              <p:cNvSpPr/>
              <p:nvPr/>
            </p:nvSpPr>
            <p:spPr>
              <a:xfrm>
                <a:off x="3957864" y="1665517"/>
                <a:ext cx="141449" cy="148313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102" extrusionOk="0">
                    <a:moveTo>
                      <a:pt x="839" y="1"/>
                    </a:moveTo>
                    <a:cubicBezTo>
                      <a:pt x="788" y="1"/>
                      <a:pt x="736" y="13"/>
                      <a:pt x="701" y="24"/>
                    </a:cubicBezTo>
                    <a:lnTo>
                      <a:pt x="567" y="91"/>
                    </a:lnTo>
                    <a:cubicBezTo>
                      <a:pt x="467" y="141"/>
                      <a:pt x="384" y="208"/>
                      <a:pt x="317" y="291"/>
                    </a:cubicBezTo>
                    <a:lnTo>
                      <a:pt x="251" y="374"/>
                    </a:lnTo>
                    <a:cubicBezTo>
                      <a:pt x="184" y="424"/>
                      <a:pt x="151" y="491"/>
                      <a:pt x="101" y="558"/>
                    </a:cubicBezTo>
                    <a:cubicBezTo>
                      <a:pt x="67" y="624"/>
                      <a:pt x="34" y="691"/>
                      <a:pt x="17" y="758"/>
                    </a:cubicBezTo>
                    <a:cubicBezTo>
                      <a:pt x="1" y="808"/>
                      <a:pt x="1" y="874"/>
                      <a:pt x="17" y="924"/>
                    </a:cubicBezTo>
                    <a:cubicBezTo>
                      <a:pt x="17" y="974"/>
                      <a:pt x="34" y="1008"/>
                      <a:pt x="67" y="1041"/>
                    </a:cubicBezTo>
                    <a:lnTo>
                      <a:pt x="151" y="1091"/>
                    </a:lnTo>
                    <a:cubicBezTo>
                      <a:pt x="178" y="1098"/>
                      <a:pt x="209" y="1102"/>
                      <a:pt x="240" y="1102"/>
                    </a:cubicBezTo>
                    <a:cubicBezTo>
                      <a:pt x="283" y="1102"/>
                      <a:pt x="328" y="1094"/>
                      <a:pt x="367" y="1074"/>
                    </a:cubicBezTo>
                    <a:lnTo>
                      <a:pt x="484" y="1024"/>
                    </a:lnTo>
                    <a:cubicBezTo>
                      <a:pt x="584" y="958"/>
                      <a:pt x="667" y="891"/>
                      <a:pt x="734" y="808"/>
                    </a:cubicBezTo>
                    <a:lnTo>
                      <a:pt x="801" y="741"/>
                    </a:lnTo>
                    <a:cubicBezTo>
                      <a:pt x="867" y="674"/>
                      <a:pt x="917" y="608"/>
                      <a:pt x="950" y="541"/>
                    </a:cubicBezTo>
                    <a:cubicBezTo>
                      <a:pt x="984" y="474"/>
                      <a:pt x="1017" y="424"/>
                      <a:pt x="1034" y="341"/>
                    </a:cubicBezTo>
                    <a:cubicBezTo>
                      <a:pt x="1050" y="291"/>
                      <a:pt x="1050" y="241"/>
                      <a:pt x="1034" y="174"/>
                    </a:cubicBezTo>
                    <a:cubicBezTo>
                      <a:pt x="1034" y="124"/>
                      <a:pt x="1017" y="91"/>
                      <a:pt x="984" y="58"/>
                    </a:cubicBezTo>
                    <a:lnTo>
                      <a:pt x="901" y="8"/>
                    </a:lnTo>
                    <a:cubicBezTo>
                      <a:pt x="881" y="3"/>
                      <a:pt x="860" y="1"/>
                      <a:pt x="83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Google Shape;637;p34">
                <a:extLst>
                  <a:ext uri="{FF2B5EF4-FFF2-40B4-BE49-F238E27FC236}">
                    <a16:creationId xmlns:a16="http://schemas.microsoft.com/office/drawing/2014/main" id="{A6969AD8-F3FC-4C86-A00A-E2C11410027D}"/>
                  </a:ext>
                </a:extLst>
              </p:cNvPr>
              <p:cNvSpPr/>
              <p:nvPr/>
            </p:nvSpPr>
            <p:spPr>
              <a:xfrm>
                <a:off x="4764585" y="1527027"/>
                <a:ext cx="373743" cy="272265"/>
              </a:xfrm>
              <a:custGeom>
                <a:avLst/>
                <a:gdLst/>
                <a:ahLst/>
                <a:cxnLst/>
                <a:rect l="l" t="t" r="r" b="b"/>
                <a:pathLst>
                  <a:path w="2777" h="2023" extrusionOk="0">
                    <a:moveTo>
                      <a:pt x="1004" y="1"/>
                    </a:moveTo>
                    <a:cubicBezTo>
                      <a:pt x="593" y="1"/>
                      <a:pt x="1" y="738"/>
                      <a:pt x="305" y="970"/>
                    </a:cubicBezTo>
                    <a:lnTo>
                      <a:pt x="1622" y="1970"/>
                    </a:lnTo>
                    <a:cubicBezTo>
                      <a:pt x="1671" y="2007"/>
                      <a:pt x="1728" y="2023"/>
                      <a:pt x="1789" y="2023"/>
                    </a:cubicBezTo>
                    <a:cubicBezTo>
                      <a:pt x="2197" y="2023"/>
                      <a:pt x="2776" y="1286"/>
                      <a:pt x="2471" y="1053"/>
                    </a:cubicBezTo>
                    <a:lnTo>
                      <a:pt x="1172" y="54"/>
                    </a:lnTo>
                    <a:cubicBezTo>
                      <a:pt x="1122" y="17"/>
                      <a:pt x="1065" y="1"/>
                      <a:pt x="100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Google Shape;638;p34">
                <a:extLst>
                  <a:ext uri="{FF2B5EF4-FFF2-40B4-BE49-F238E27FC236}">
                    <a16:creationId xmlns:a16="http://schemas.microsoft.com/office/drawing/2014/main" id="{5DA2337E-61DA-417C-A57D-DAAC42738F01}"/>
                  </a:ext>
                </a:extLst>
              </p:cNvPr>
              <p:cNvSpPr/>
              <p:nvPr/>
            </p:nvSpPr>
            <p:spPr>
              <a:xfrm>
                <a:off x="4503080" y="1381809"/>
                <a:ext cx="346960" cy="193129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1435" extrusionOk="0">
                    <a:moveTo>
                      <a:pt x="1041" y="0"/>
                    </a:moveTo>
                    <a:cubicBezTo>
                      <a:pt x="629" y="0"/>
                      <a:pt x="0" y="846"/>
                      <a:pt x="449" y="1016"/>
                    </a:cubicBezTo>
                    <a:lnTo>
                      <a:pt x="1448" y="1416"/>
                    </a:lnTo>
                    <a:cubicBezTo>
                      <a:pt x="1479" y="1429"/>
                      <a:pt x="1513" y="1435"/>
                      <a:pt x="1547" y="1435"/>
                    </a:cubicBezTo>
                    <a:cubicBezTo>
                      <a:pt x="1960" y="1435"/>
                      <a:pt x="2577" y="585"/>
                      <a:pt x="2132" y="416"/>
                    </a:cubicBezTo>
                    <a:lnTo>
                      <a:pt x="1132" y="16"/>
                    </a:lnTo>
                    <a:cubicBezTo>
                      <a:pt x="1103" y="6"/>
                      <a:pt x="1073" y="0"/>
                      <a:pt x="10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Google Shape;639;p34">
                <a:extLst>
                  <a:ext uri="{FF2B5EF4-FFF2-40B4-BE49-F238E27FC236}">
                    <a16:creationId xmlns:a16="http://schemas.microsoft.com/office/drawing/2014/main" id="{D13BC967-E165-48E1-8616-70943FFF6B90}"/>
                  </a:ext>
                </a:extLst>
              </p:cNvPr>
              <p:cNvSpPr/>
              <p:nvPr/>
            </p:nvSpPr>
            <p:spPr>
              <a:xfrm>
                <a:off x="4263514" y="1345201"/>
                <a:ext cx="290434" cy="156119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160" extrusionOk="0">
                    <a:moveTo>
                      <a:pt x="1931" y="0"/>
                    </a:moveTo>
                    <a:cubicBezTo>
                      <a:pt x="1915" y="0"/>
                      <a:pt x="1897" y="2"/>
                      <a:pt x="1879" y="5"/>
                    </a:cubicBezTo>
                    <a:lnTo>
                      <a:pt x="779" y="138"/>
                    </a:lnTo>
                    <a:cubicBezTo>
                      <a:pt x="496" y="205"/>
                      <a:pt x="246" y="405"/>
                      <a:pt x="112" y="688"/>
                    </a:cubicBezTo>
                    <a:cubicBezTo>
                      <a:pt x="35" y="844"/>
                      <a:pt x="0" y="1160"/>
                      <a:pt x="241" y="1160"/>
                    </a:cubicBezTo>
                    <a:cubicBezTo>
                      <a:pt x="258" y="1160"/>
                      <a:pt x="276" y="1158"/>
                      <a:pt x="296" y="1155"/>
                    </a:cubicBezTo>
                    <a:lnTo>
                      <a:pt x="1379" y="1021"/>
                    </a:lnTo>
                    <a:cubicBezTo>
                      <a:pt x="1679" y="955"/>
                      <a:pt x="1929" y="755"/>
                      <a:pt x="2045" y="472"/>
                    </a:cubicBezTo>
                    <a:cubicBezTo>
                      <a:pt x="2123" y="316"/>
                      <a:pt x="2157" y="0"/>
                      <a:pt x="19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Google Shape;640;p34">
                <a:extLst>
                  <a:ext uri="{FF2B5EF4-FFF2-40B4-BE49-F238E27FC236}">
                    <a16:creationId xmlns:a16="http://schemas.microsoft.com/office/drawing/2014/main" id="{8AFB6D54-F96B-4A63-8B8F-3910FA3BE5D2}"/>
                  </a:ext>
                </a:extLst>
              </p:cNvPr>
              <p:cNvSpPr/>
              <p:nvPr/>
            </p:nvSpPr>
            <p:spPr>
              <a:xfrm>
                <a:off x="4034176" y="1459734"/>
                <a:ext cx="204165" cy="217220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614" extrusionOk="0">
                    <a:moveTo>
                      <a:pt x="1286" y="1"/>
                    </a:moveTo>
                    <a:cubicBezTo>
                      <a:pt x="1097" y="1"/>
                      <a:pt x="857" y="184"/>
                      <a:pt x="767" y="287"/>
                    </a:cubicBezTo>
                    <a:lnTo>
                      <a:pt x="267" y="870"/>
                    </a:lnTo>
                    <a:cubicBezTo>
                      <a:pt x="150" y="987"/>
                      <a:pt x="84" y="1120"/>
                      <a:pt x="34" y="1253"/>
                    </a:cubicBezTo>
                    <a:cubicBezTo>
                      <a:pt x="0" y="1353"/>
                      <a:pt x="17" y="1470"/>
                      <a:pt x="84" y="1553"/>
                    </a:cubicBezTo>
                    <a:cubicBezTo>
                      <a:pt x="126" y="1596"/>
                      <a:pt x="178" y="1613"/>
                      <a:pt x="235" y="1613"/>
                    </a:cubicBezTo>
                    <a:cubicBezTo>
                      <a:pt x="423" y="1613"/>
                      <a:pt x="661" y="1423"/>
                      <a:pt x="750" y="1320"/>
                    </a:cubicBezTo>
                    <a:lnTo>
                      <a:pt x="1250" y="737"/>
                    </a:lnTo>
                    <a:cubicBezTo>
                      <a:pt x="1367" y="637"/>
                      <a:pt x="1433" y="504"/>
                      <a:pt x="1483" y="354"/>
                    </a:cubicBezTo>
                    <a:cubicBezTo>
                      <a:pt x="1517" y="254"/>
                      <a:pt x="1500" y="137"/>
                      <a:pt x="1433" y="54"/>
                    </a:cubicBezTo>
                    <a:cubicBezTo>
                      <a:pt x="1392" y="16"/>
                      <a:pt x="1341" y="1"/>
                      <a:pt x="128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5" name="Google Shape;641;p34">
            <a:extLst>
              <a:ext uri="{FF2B5EF4-FFF2-40B4-BE49-F238E27FC236}">
                <a16:creationId xmlns:a16="http://schemas.microsoft.com/office/drawing/2014/main" id="{FBCE6B7A-7380-466F-8251-7E5CD8957AAA}"/>
              </a:ext>
            </a:extLst>
          </p:cNvPr>
          <p:cNvSpPr/>
          <p:nvPr/>
        </p:nvSpPr>
        <p:spPr>
          <a:xfrm>
            <a:off x="3866169" y="5333120"/>
            <a:ext cx="2611173" cy="1418246"/>
          </a:xfrm>
          <a:custGeom>
            <a:avLst/>
            <a:gdLst/>
            <a:ahLst/>
            <a:cxnLst/>
            <a:rect l="l" t="t" r="r" b="b"/>
            <a:pathLst>
              <a:path w="8942" h="8106" extrusionOk="0">
                <a:moveTo>
                  <a:pt x="3155" y="928"/>
                </a:moveTo>
                <a:cubicBezTo>
                  <a:pt x="4303" y="928"/>
                  <a:pt x="5716" y="1665"/>
                  <a:pt x="6326" y="2255"/>
                </a:cubicBezTo>
                <a:cubicBezTo>
                  <a:pt x="7509" y="3404"/>
                  <a:pt x="7809" y="5404"/>
                  <a:pt x="6409" y="6554"/>
                </a:cubicBezTo>
                <a:cubicBezTo>
                  <a:pt x="5933" y="6944"/>
                  <a:pt x="5354" y="7114"/>
                  <a:pt x="4763" y="7114"/>
                </a:cubicBezTo>
                <a:cubicBezTo>
                  <a:pt x="3866" y="7114"/>
                  <a:pt x="2943" y="6723"/>
                  <a:pt x="2310" y="6120"/>
                </a:cubicBezTo>
                <a:cubicBezTo>
                  <a:pt x="1094" y="4937"/>
                  <a:pt x="977" y="2971"/>
                  <a:pt x="1944" y="1605"/>
                </a:cubicBezTo>
                <a:cubicBezTo>
                  <a:pt x="2051" y="1449"/>
                  <a:pt x="2094" y="1328"/>
                  <a:pt x="2090" y="1239"/>
                </a:cubicBezTo>
                <a:lnTo>
                  <a:pt x="2090" y="1239"/>
                </a:lnTo>
                <a:cubicBezTo>
                  <a:pt x="2382" y="1019"/>
                  <a:pt x="2752" y="928"/>
                  <a:pt x="3155" y="928"/>
                </a:cubicBezTo>
                <a:close/>
                <a:moveTo>
                  <a:pt x="3935" y="1"/>
                </a:moveTo>
                <a:cubicBezTo>
                  <a:pt x="2513" y="1"/>
                  <a:pt x="1185" y="730"/>
                  <a:pt x="644" y="2288"/>
                </a:cubicBezTo>
                <a:cubicBezTo>
                  <a:pt x="600" y="2420"/>
                  <a:pt x="607" y="2501"/>
                  <a:pt x="649" y="2543"/>
                </a:cubicBezTo>
                <a:lnTo>
                  <a:pt x="649" y="2543"/>
                </a:lnTo>
                <a:cubicBezTo>
                  <a:pt x="0" y="4290"/>
                  <a:pt x="317" y="6356"/>
                  <a:pt x="2010" y="7454"/>
                </a:cubicBezTo>
                <a:cubicBezTo>
                  <a:pt x="2687" y="7899"/>
                  <a:pt x="3425" y="8106"/>
                  <a:pt x="4151" y="8106"/>
                </a:cubicBezTo>
                <a:cubicBezTo>
                  <a:pt x="5515" y="8106"/>
                  <a:pt x="6838" y="7377"/>
                  <a:pt x="7642" y="6137"/>
                </a:cubicBezTo>
                <a:cubicBezTo>
                  <a:pt x="8942" y="4138"/>
                  <a:pt x="8242" y="1788"/>
                  <a:pt x="6209" y="622"/>
                </a:cubicBezTo>
                <a:cubicBezTo>
                  <a:pt x="5497" y="213"/>
                  <a:pt x="4702" y="1"/>
                  <a:pt x="3935" y="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Google Shape;642;p34">
            <a:extLst>
              <a:ext uri="{FF2B5EF4-FFF2-40B4-BE49-F238E27FC236}">
                <a16:creationId xmlns:a16="http://schemas.microsoft.com/office/drawing/2014/main" id="{278F3922-AB51-4556-819A-F9C8AEA7E949}"/>
              </a:ext>
            </a:extLst>
          </p:cNvPr>
          <p:cNvSpPr/>
          <p:nvPr/>
        </p:nvSpPr>
        <p:spPr>
          <a:xfrm>
            <a:off x="6977766" y="5280490"/>
            <a:ext cx="2780397" cy="1470876"/>
          </a:xfrm>
          <a:custGeom>
            <a:avLst/>
            <a:gdLst/>
            <a:ahLst/>
            <a:cxnLst/>
            <a:rect l="l" t="t" r="r" b="b"/>
            <a:pathLst>
              <a:path w="8732" h="8326" extrusionOk="0">
                <a:moveTo>
                  <a:pt x="3725" y="1154"/>
                </a:moveTo>
                <a:cubicBezTo>
                  <a:pt x="5027" y="1154"/>
                  <a:pt x="6319" y="1797"/>
                  <a:pt x="6949" y="2979"/>
                </a:cubicBezTo>
                <a:cubicBezTo>
                  <a:pt x="7798" y="4562"/>
                  <a:pt x="7365" y="6728"/>
                  <a:pt x="5466" y="7228"/>
                </a:cubicBezTo>
                <a:cubicBezTo>
                  <a:pt x="5206" y="7296"/>
                  <a:pt x="4948" y="7328"/>
                  <a:pt x="4695" y="7328"/>
                </a:cubicBezTo>
                <a:cubicBezTo>
                  <a:pt x="3455" y="7328"/>
                  <a:pt x="2345" y="6549"/>
                  <a:pt x="1833" y="5345"/>
                </a:cubicBezTo>
                <a:cubicBezTo>
                  <a:pt x="1234" y="3925"/>
                  <a:pt x="1613" y="2469"/>
                  <a:pt x="2493" y="1319"/>
                </a:cubicBezTo>
                <a:lnTo>
                  <a:pt x="2493" y="1319"/>
                </a:lnTo>
                <a:cubicBezTo>
                  <a:pt x="2504" y="1321"/>
                  <a:pt x="2516" y="1321"/>
                  <a:pt x="2528" y="1321"/>
                </a:cubicBezTo>
                <a:cubicBezTo>
                  <a:pt x="2571" y="1321"/>
                  <a:pt x="2622" y="1313"/>
                  <a:pt x="2683" y="1296"/>
                </a:cubicBezTo>
                <a:cubicBezTo>
                  <a:pt x="3022" y="1200"/>
                  <a:pt x="3374" y="1154"/>
                  <a:pt x="3725" y="1154"/>
                </a:cubicBezTo>
                <a:close/>
                <a:moveTo>
                  <a:pt x="3039" y="1"/>
                </a:moveTo>
                <a:cubicBezTo>
                  <a:pt x="2912" y="1"/>
                  <a:pt x="2750" y="68"/>
                  <a:pt x="2583" y="230"/>
                </a:cubicBezTo>
                <a:cubicBezTo>
                  <a:pt x="1033" y="1713"/>
                  <a:pt x="0" y="3995"/>
                  <a:pt x="883" y="6111"/>
                </a:cubicBezTo>
                <a:cubicBezTo>
                  <a:pt x="1483" y="7547"/>
                  <a:pt x="2789" y="8326"/>
                  <a:pt x="4185" y="8326"/>
                </a:cubicBezTo>
                <a:cubicBezTo>
                  <a:pt x="4767" y="8326"/>
                  <a:pt x="5364" y="8190"/>
                  <a:pt x="5932" y="7911"/>
                </a:cubicBezTo>
                <a:cubicBezTo>
                  <a:pt x="7782" y="6995"/>
                  <a:pt x="8732" y="4895"/>
                  <a:pt x="8182" y="2912"/>
                </a:cubicBezTo>
                <a:cubicBezTo>
                  <a:pt x="7660" y="1105"/>
                  <a:pt x="5965" y="158"/>
                  <a:pt x="4213" y="158"/>
                </a:cubicBezTo>
                <a:cubicBezTo>
                  <a:pt x="3908" y="158"/>
                  <a:pt x="3601" y="187"/>
                  <a:pt x="3298" y="245"/>
                </a:cubicBezTo>
                <a:lnTo>
                  <a:pt x="3298" y="245"/>
                </a:lnTo>
                <a:cubicBezTo>
                  <a:pt x="3296" y="98"/>
                  <a:pt x="3193" y="1"/>
                  <a:pt x="3039" y="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Google Shape;646;p34">
            <a:extLst>
              <a:ext uri="{FF2B5EF4-FFF2-40B4-BE49-F238E27FC236}">
                <a16:creationId xmlns:a16="http://schemas.microsoft.com/office/drawing/2014/main" id="{16D561F5-8EC5-44E7-A301-10BDC68460EF}"/>
              </a:ext>
            </a:extLst>
          </p:cNvPr>
          <p:cNvGrpSpPr/>
          <p:nvPr/>
        </p:nvGrpSpPr>
        <p:grpSpPr>
          <a:xfrm>
            <a:off x="3650335" y="2810443"/>
            <a:ext cx="6107827" cy="868347"/>
            <a:chOff x="4969293" y="1770225"/>
            <a:chExt cx="2716733" cy="868347"/>
          </a:xfrm>
        </p:grpSpPr>
        <p:sp>
          <p:nvSpPr>
            <p:cNvPr id="41" name="Google Shape;647;p34">
              <a:extLst>
                <a:ext uri="{FF2B5EF4-FFF2-40B4-BE49-F238E27FC236}">
                  <a16:creationId xmlns:a16="http://schemas.microsoft.com/office/drawing/2014/main" id="{D9D2F767-5A05-4E74-BBD6-B3DA6FB7B104}"/>
                </a:ext>
              </a:extLst>
            </p:cNvPr>
            <p:cNvSpPr/>
            <p:nvPr/>
          </p:nvSpPr>
          <p:spPr>
            <a:xfrm>
              <a:off x="4972120" y="1770225"/>
              <a:ext cx="2641365" cy="176845"/>
            </a:xfrm>
            <a:custGeom>
              <a:avLst/>
              <a:gdLst/>
              <a:ahLst/>
              <a:cxnLst/>
              <a:rect l="l" t="t" r="r" b="b"/>
              <a:pathLst>
                <a:path w="19626" h="1314" extrusionOk="0">
                  <a:moveTo>
                    <a:pt x="13425" y="1"/>
                  </a:moveTo>
                  <a:cubicBezTo>
                    <a:pt x="9301" y="1"/>
                    <a:pt x="5182" y="101"/>
                    <a:pt x="1063" y="296"/>
                  </a:cubicBezTo>
                  <a:cubicBezTo>
                    <a:pt x="653" y="313"/>
                    <a:pt x="1" y="1313"/>
                    <a:pt x="536" y="1313"/>
                  </a:cubicBezTo>
                  <a:cubicBezTo>
                    <a:pt x="545" y="1313"/>
                    <a:pt x="554" y="1313"/>
                    <a:pt x="563" y="1313"/>
                  </a:cubicBezTo>
                  <a:cubicBezTo>
                    <a:pt x="4682" y="1118"/>
                    <a:pt x="8809" y="1017"/>
                    <a:pt x="12933" y="1017"/>
                  </a:cubicBezTo>
                  <a:cubicBezTo>
                    <a:pt x="14798" y="1017"/>
                    <a:pt x="16662" y="1038"/>
                    <a:pt x="18525" y="1079"/>
                  </a:cubicBezTo>
                  <a:cubicBezTo>
                    <a:pt x="18942" y="1079"/>
                    <a:pt x="19625" y="80"/>
                    <a:pt x="19025" y="63"/>
                  </a:cubicBezTo>
                  <a:cubicBezTo>
                    <a:pt x="17157" y="21"/>
                    <a:pt x="15291" y="1"/>
                    <a:pt x="13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Google Shape;648;p34">
              <a:extLst>
                <a:ext uri="{FF2B5EF4-FFF2-40B4-BE49-F238E27FC236}">
                  <a16:creationId xmlns:a16="http://schemas.microsoft.com/office/drawing/2014/main" id="{4AB7F0F3-7498-4A43-B72A-F96A0877D068}"/>
                </a:ext>
              </a:extLst>
            </p:cNvPr>
            <p:cNvSpPr/>
            <p:nvPr/>
          </p:nvSpPr>
          <p:spPr>
            <a:xfrm>
              <a:off x="4969293" y="2437908"/>
              <a:ext cx="2716733" cy="179536"/>
            </a:xfrm>
            <a:custGeom>
              <a:avLst/>
              <a:gdLst/>
              <a:ahLst/>
              <a:cxnLst/>
              <a:rect l="l" t="t" r="r" b="b"/>
              <a:pathLst>
                <a:path w="20186" h="1334" extrusionOk="0">
                  <a:moveTo>
                    <a:pt x="19626" y="1"/>
                  </a:moveTo>
                  <a:cubicBezTo>
                    <a:pt x="19622" y="1"/>
                    <a:pt x="19617" y="1"/>
                    <a:pt x="19613" y="1"/>
                  </a:cubicBezTo>
                  <a:lnTo>
                    <a:pt x="1067" y="317"/>
                  </a:lnTo>
                  <a:cubicBezTo>
                    <a:pt x="650" y="317"/>
                    <a:pt x="1" y="1334"/>
                    <a:pt x="584" y="1334"/>
                  </a:cubicBezTo>
                  <a:lnTo>
                    <a:pt x="19130" y="1017"/>
                  </a:lnTo>
                  <a:cubicBezTo>
                    <a:pt x="19543" y="1017"/>
                    <a:pt x="20186" y="1"/>
                    <a:pt x="19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Google Shape;649;p34">
              <a:extLst>
                <a:ext uri="{FF2B5EF4-FFF2-40B4-BE49-F238E27FC236}">
                  <a16:creationId xmlns:a16="http://schemas.microsoft.com/office/drawing/2014/main" id="{972DA1BA-D48F-48E9-8224-1964E9124ABA}"/>
                </a:ext>
              </a:extLst>
            </p:cNvPr>
            <p:cNvSpPr/>
            <p:nvPr/>
          </p:nvSpPr>
          <p:spPr>
            <a:xfrm>
              <a:off x="7454731" y="1771840"/>
              <a:ext cx="169308" cy="787322"/>
            </a:xfrm>
            <a:custGeom>
              <a:avLst/>
              <a:gdLst/>
              <a:ahLst/>
              <a:cxnLst/>
              <a:rect l="l" t="t" r="r" b="b"/>
              <a:pathLst>
                <a:path w="1258" h="5850" extrusionOk="0">
                  <a:moveTo>
                    <a:pt x="808" y="1"/>
                  </a:moveTo>
                  <a:cubicBezTo>
                    <a:pt x="519" y="1"/>
                    <a:pt x="0" y="478"/>
                    <a:pt x="13" y="784"/>
                  </a:cubicBezTo>
                  <a:lnTo>
                    <a:pt x="263" y="5633"/>
                  </a:lnTo>
                  <a:cubicBezTo>
                    <a:pt x="271" y="5788"/>
                    <a:pt x="346" y="5850"/>
                    <a:pt x="450" y="5850"/>
                  </a:cubicBezTo>
                  <a:cubicBezTo>
                    <a:pt x="739" y="5850"/>
                    <a:pt x="1258" y="5373"/>
                    <a:pt x="1246" y="5066"/>
                  </a:cubicBezTo>
                  <a:cubicBezTo>
                    <a:pt x="1162" y="3450"/>
                    <a:pt x="1079" y="1834"/>
                    <a:pt x="996" y="218"/>
                  </a:cubicBezTo>
                  <a:cubicBezTo>
                    <a:pt x="987" y="63"/>
                    <a:pt x="913" y="1"/>
                    <a:pt x="8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Google Shape;650;p34">
              <a:extLst>
                <a:ext uri="{FF2B5EF4-FFF2-40B4-BE49-F238E27FC236}">
                  <a16:creationId xmlns:a16="http://schemas.microsoft.com/office/drawing/2014/main" id="{2EC3721F-C78C-47DD-8A33-347751DFB7C6}"/>
                </a:ext>
              </a:extLst>
            </p:cNvPr>
            <p:cNvSpPr/>
            <p:nvPr/>
          </p:nvSpPr>
          <p:spPr>
            <a:xfrm>
              <a:off x="5012418" y="1911544"/>
              <a:ext cx="147101" cy="727028"/>
            </a:xfrm>
            <a:custGeom>
              <a:avLst/>
              <a:gdLst/>
              <a:ahLst/>
              <a:cxnLst/>
              <a:rect l="l" t="t" r="r" b="b"/>
              <a:pathLst>
                <a:path w="1093" h="5402" extrusionOk="0">
                  <a:moveTo>
                    <a:pt x="928" y="0"/>
                  </a:moveTo>
                  <a:cubicBezTo>
                    <a:pt x="653" y="0"/>
                    <a:pt x="117" y="470"/>
                    <a:pt x="105" y="777"/>
                  </a:cubicBezTo>
                  <a:cubicBezTo>
                    <a:pt x="71" y="2243"/>
                    <a:pt x="38" y="3726"/>
                    <a:pt x="5" y="5192"/>
                  </a:cubicBezTo>
                  <a:cubicBezTo>
                    <a:pt x="0" y="5342"/>
                    <a:pt x="65" y="5402"/>
                    <a:pt x="164" y="5402"/>
                  </a:cubicBezTo>
                  <a:cubicBezTo>
                    <a:pt x="439" y="5402"/>
                    <a:pt x="975" y="4932"/>
                    <a:pt x="988" y="4626"/>
                  </a:cubicBezTo>
                  <a:cubicBezTo>
                    <a:pt x="1021" y="3159"/>
                    <a:pt x="1054" y="1693"/>
                    <a:pt x="1088" y="210"/>
                  </a:cubicBezTo>
                  <a:cubicBezTo>
                    <a:pt x="1092" y="61"/>
                    <a:pt x="1027" y="0"/>
                    <a:pt x="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Google Shape;659;p34">
            <a:extLst>
              <a:ext uri="{FF2B5EF4-FFF2-40B4-BE49-F238E27FC236}">
                <a16:creationId xmlns:a16="http://schemas.microsoft.com/office/drawing/2014/main" id="{CC190680-F645-46D8-9414-00186A31A623}"/>
              </a:ext>
            </a:extLst>
          </p:cNvPr>
          <p:cNvGrpSpPr/>
          <p:nvPr/>
        </p:nvGrpSpPr>
        <p:grpSpPr>
          <a:xfrm rot="-2377198">
            <a:off x="8121916" y="3700374"/>
            <a:ext cx="404567" cy="527850"/>
            <a:chOff x="5809591" y="2783709"/>
            <a:chExt cx="404563" cy="527844"/>
          </a:xfrm>
          <a:solidFill>
            <a:schemeClr val="accent5">
              <a:lumMod val="75000"/>
            </a:schemeClr>
          </a:solidFill>
        </p:grpSpPr>
        <p:sp>
          <p:nvSpPr>
            <p:cNvPr id="46" name="Google Shape;660;p34">
              <a:extLst>
                <a:ext uri="{FF2B5EF4-FFF2-40B4-BE49-F238E27FC236}">
                  <a16:creationId xmlns:a16="http://schemas.microsoft.com/office/drawing/2014/main" id="{C7CACD5F-0F07-4D58-A929-11ED17A4D17D}"/>
                </a:ext>
              </a:extLst>
            </p:cNvPr>
            <p:cNvSpPr/>
            <p:nvPr/>
          </p:nvSpPr>
          <p:spPr>
            <a:xfrm>
              <a:off x="5899899" y="2783709"/>
              <a:ext cx="274284" cy="513442"/>
            </a:xfrm>
            <a:custGeom>
              <a:avLst/>
              <a:gdLst/>
              <a:ahLst/>
              <a:cxnLst/>
              <a:rect l="l" t="t" r="r" b="b"/>
              <a:pathLst>
                <a:path w="2038" h="3815" extrusionOk="0">
                  <a:moveTo>
                    <a:pt x="1740" y="1"/>
                  </a:moveTo>
                  <a:cubicBezTo>
                    <a:pt x="1706" y="1"/>
                    <a:pt x="1671" y="5"/>
                    <a:pt x="1635" y="13"/>
                  </a:cubicBezTo>
                  <a:cubicBezTo>
                    <a:pt x="1335" y="130"/>
                    <a:pt x="1118" y="363"/>
                    <a:pt x="1018" y="663"/>
                  </a:cubicBezTo>
                  <a:cubicBezTo>
                    <a:pt x="702" y="1596"/>
                    <a:pt x="385" y="2546"/>
                    <a:pt x="69" y="3479"/>
                  </a:cubicBezTo>
                  <a:cubicBezTo>
                    <a:pt x="1" y="3697"/>
                    <a:pt x="121" y="3814"/>
                    <a:pt x="294" y="3814"/>
                  </a:cubicBezTo>
                  <a:cubicBezTo>
                    <a:pt x="333" y="3814"/>
                    <a:pt x="375" y="3808"/>
                    <a:pt x="419" y="3796"/>
                  </a:cubicBezTo>
                  <a:cubicBezTo>
                    <a:pt x="702" y="3696"/>
                    <a:pt x="935" y="3446"/>
                    <a:pt x="1018" y="3163"/>
                  </a:cubicBezTo>
                  <a:cubicBezTo>
                    <a:pt x="1335" y="2213"/>
                    <a:pt x="1652" y="1280"/>
                    <a:pt x="1968" y="330"/>
                  </a:cubicBezTo>
                  <a:cubicBezTo>
                    <a:pt x="2038" y="107"/>
                    <a:pt x="1910" y="1"/>
                    <a:pt x="17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Google Shape;661;p34">
              <a:extLst>
                <a:ext uri="{FF2B5EF4-FFF2-40B4-BE49-F238E27FC236}">
                  <a16:creationId xmlns:a16="http://schemas.microsoft.com/office/drawing/2014/main" id="{0E37A849-F5F1-4F87-AF10-DCF4F143509D}"/>
                </a:ext>
              </a:extLst>
            </p:cNvPr>
            <p:cNvSpPr/>
            <p:nvPr/>
          </p:nvSpPr>
          <p:spPr>
            <a:xfrm>
              <a:off x="5809591" y="2963113"/>
              <a:ext cx="404563" cy="348441"/>
            </a:xfrm>
            <a:custGeom>
              <a:avLst/>
              <a:gdLst/>
              <a:ahLst/>
              <a:cxnLst/>
              <a:rect l="l" t="t" r="r" b="b"/>
              <a:pathLst>
                <a:path w="3006" h="2589" extrusionOk="0">
                  <a:moveTo>
                    <a:pt x="903" y="0"/>
                  </a:moveTo>
                  <a:cubicBezTo>
                    <a:pt x="547" y="0"/>
                    <a:pt x="1" y="588"/>
                    <a:pt x="173" y="880"/>
                  </a:cubicBezTo>
                  <a:cubicBezTo>
                    <a:pt x="456" y="1380"/>
                    <a:pt x="656" y="1913"/>
                    <a:pt x="773" y="2463"/>
                  </a:cubicBezTo>
                  <a:cubicBezTo>
                    <a:pt x="797" y="2557"/>
                    <a:pt x="879" y="2588"/>
                    <a:pt x="972" y="2588"/>
                  </a:cubicBezTo>
                  <a:cubicBezTo>
                    <a:pt x="1076" y="2588"/>
                    <a:pt x="1194" y="2548"/>
                    <a:pt x="1256" y="2513"/>
                  </a:cubicBezTo>
                  <a:lnTo>
                    <a:pt x="2506" y="1680"/>
                  </a:lnTo>
                  <a:cubicBezTo>
                    <a:pt x="2723" y="1546"/>
                    <a:pt x="3006" y="1263"/>
                    <a:pt x="2989" y="980"/>
                  </a:cubicBezTo>
                  <a:cubicBezTo>
                    <a:pt x="2979" y="814"/>
                    <a:pt x="2878" y="751"/>
                    <a:pt x="2758" y="751"/>
                  </a:cubicBezTo>
                  <a:cubicBezTo>
                    <a:pt x="2674" y="751"/>
                    <a:pt x="2582" y="782"/>
                    <a:pt x="2506" y="830"/>
                  </a:cubicBezTo>
                  <a:lnTo>
                    <a:pt x="1664" y="1391"/>
                  </a:lnTo>
                  <a:lnTo>
                    <a:pt x="1664" y="1391"/>
                  </a:lnTo>
                  <a:cubicBezTo>
                    <a:pt x="1540" y="950"/>
                    <a:pt x="1353" y="523"/>
                    <a:pt x="1123" y="130"/>
                  </a:cubicBezTo>
                  <a:cubicBezTo>
                    <a:pt x="1072" y="38"/>
                    <a:pt x="994" y="0"/>
                    <a:pt x="9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Google Shape;665;p34">
            <a:extLst>
              <a:ext uri="{FF2B5EF4-FFF2-40B4-BE49-F238E27FC236}">
                <a16:creationId xmlns:a16="http://schemas.microsoft.com/office/drawing/2014/main" id="{F36F0960-BF27-455C-9438-3E6D40EAFA3D}"/>
              </a:ext>
            </a:extLst>
          </p:cNvPr>
          <p:cNvSpPr txBox="1"/>
          <p:nvPr/>
        </p:nvSpPr>
        <p:spPr>
          <a:xfrm flipH="1">
            <a:off x="4339572" y="5743441"/>
            <a:ext cx="1558488" cy="59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ira Sans"/>
              </a:rPr>
              <a:t>Complexité temporelle</a:t>
            </a:r>
            <a:endParaRPr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Fira Sans"/>
            </a:endParaRPr>
          </a:p>
        </p:txBody>
      </p:sp>
      <p:sp>
        <p:nvSpPr>
          <p:cNvPr id="49" name="Google Shape;666;p34">
            <a:extLst>
              <a:ext uri="{FF2B5EF4-FFF2-40B4-BE49-F238E27FC236}">
                <a16:creationId xmlns:a16="http://schemas.microsoft.com/office/drawing/2014/main" id="{BC83ED48-A110-4709-9398-7FE4EBE30441}"/>
              </a:ext>
            </a:extLst>
          </p:cNvPr>
          <p:cNvSpPr txBox="1"/>
          <p:nvPr/>
        </p:nvSpPr>
        <p:spPr>
          <a:xfrm flipH="1">
            <a:off x="7447865" y="5744719"/>
            <a:ext cx="1852743" cy="56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Complexité Spatiale</a:t>
            </a:r>
          </a:p>
        </p:txBody>
      </p:sp>
      <p:sp>
        <p:nvSpPr>
          <p:cNvPr id="50" name="Google Shape;667;p34">
            <a:extLst>
              <a:ext uri="{FF2B5EF4-FFF2-40B4-BE49-F238E27FC236}">
                <a16:creationId xmlns:a16="http://schemas.microsoft.com/office/drawing/2014/main" id="{3AA4BCE9-0E4C-44A3-B0B7-EB30A6E268F4}"/>
              </a:ext>
            </a:extLst>
          </p:cNvPr>
          <p:cNvSpPr txBox="1"/>
          <p:nvPr/>
        </p:nvSpPr>
        <p:spPr>
          <a:xfrm>
            <a:off x="4090555" y="2909360"/>
            <a:ext cx="5210053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 err="1">
                <a:solidFill>
                  <a:schemeClr val="dk1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Efficacité</a:t>
            </a:r>
            <a:r>
              <a:rPr lang="en-US" sz="2100" b="1" dirty="0">
                <a:solidFill>
                  <a:schemeClr val="dk1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 d’un </a:t>
            </a:r>
            <a:r>
              <a:rPr lang="en-US" sz="2100" b="1" dirty="0" err="1">
                <a:solidFill>
                  <a:schemeClr val="dk1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algorithme</a:t>
            </a:r>
            <a:endParaRPr lang="en-US" sz="2100" b="1" dirty="0">
              <a:solidFill>
                <a:schemeClr val="dk1"/>
              </a:solidFill>
              <a:latin typeface="Times New Roman" panose="02020603050405020304" pitchFamily="18" charset="0"/>
              <a:ea typeface="Fira Sans"/>
              <a:cs typeface="Times New Roman" panose="02020603050405020304" pitchFamily="18" charset="0"/>
              <a:sym typeface="Fira Sans"/>
            </a:endParaRPr>
          </a:p>
        </p:txBody>
      </p:sp>
      <p:sp>
        <p:nvSpPr>
          <p:cNvPr id="53" name="Google Shape;670;p34">
            <a:extLst>
              <a:ext uri="{FF2B5EF4-FFF2-40B4-BE49-F238E27FC236}">
                <a16:creationId xmlns:a16="http://schemas.microsoft.com/office/drawing/2014/main" id="{0617EEB5-DFAB-42D3-8FF9-FE3D4E56A840}"/>
              </a:ext>
            </a:extLst>
          </p:cNvPr>
          <p:cNvSpPr txBox="1"/>
          <p:nvPr/>
        </p:nvSpPr>
        <p:spPr>
          <a:xfrm flipH="1">
            <a:off x="1319926" y="3837252"/>
            <a:ext cx="1703355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Complexité algorithmique</a:t>
            </a:r>
          </a:p>
        </p:txBody>
      </p:sp>
      <p:grpSp>
        <p:nvGrpSpPr>
          <p:cNvPr id="37" name="Google Shape;643;p34">
            <a:extLst>
              <a:ext uri="{FF2B5EF4-FFF2-40B4-BE49-F238E27FC236}">
                <a16:creationId xmlns:a16="http://schemas.microsoft.com/office/drawing/2014/main" id="{47466DE9-6B5A-42CD-88FB-C5E4DD5257D2}"/>
              </a:ext>
            </a:extLst>
          </p:cNvPr>
          <p:cNvGrpSpPr/>
          <p:nvPr/>
        </p:nvGrpSpPr>
        <p:grpSpPr>
          <a:xfrm>
            <a:off x="5344181" y="3685477"/>
            <a:ext cx="404563" cy="527844"/>
            <a:chOff x="5809591" y="2783709"/>
            <a:chExt cx="404563" cy="527844"/>
          </a:xfrm>
          <a:solidFill>
            <a:schemeClr val="accent5">
              <a:lumMod val="75000"/>
            </a:schemeClr>
          </a:solidFill>
        </p:grpSpPr>
        <p:sp>
          <p:nvSpPr>
            <p:cNvPr id="38" name="Google Shape;644;p34">
              <a:extLst>
                <a:ext uri="{FF2B5EF4-FFF2-40B4-BE49-F238E27FC236}">
                  <a16:creationId xmlns:a16="http://schemas.microsoft.com/office/drawing/2014/main" id="{54734E90-3790-4145-AA8A-C053286D4225}"/>
                </a:ext>
              </a:extLst>
            </p:cNvPr>
            <p:cNvSpPr/>
            <p:nvPr/>
          </p:nvSpPr>
          <p:spPr>
            <a:xfrm>
              <a:off x="5899899" y="2783709"/>
              <a:ext cx="274284" cy="513442"/>
            </a:xfrm>
            <a:custGeom>
              <a:avLst/>
              <a:gdLst/>
              <a:ahLst/>
              <a:cxnLst/>
              <a:rect l="l" t="t" r="r" b="b"/>
              <a:pathLst>
                <a:path w="2038" h="3815" extrusionOk="0">
                  <a:moveTo>
                    <a:pt x="1740" y="1"/>
                  </a:moveTo>
                  <a:cubicBezTo>
                    <a:pt x="1706" y="1"/>
                    <a:pt x="1671" y="5"/>
                    <a:pt x="1635" y="13"/>
                  </a:cubicBezTo>
                  <a:cubicBezTo>
                    <a:pt x="1335" y="130"/>
                    <a:pt x="1118" y="363"/>
                    <a:pt x="1018" y="663"/>
                  </a:cubicBezTo>
                  <a:cubicBezTo>
                    <a:pt x="702" y="1596"/>
                    <a:pt x="385" y="2546"/>
                    <a:pt x="69" y="3479"/>
                  </a:cubicBezTo>
                  <a:cubicBezTo>
                    <a:pt x="1" y="3697"/>
                    <a:pt x="121" y="3814"/>
                    <a:pt x="294" y="3814"/>
                  </a:cubicBezTo>
                  <a:cubicBezTo>
                    <a:pt x="333" y="3814"/>
                    <a:pt x="375" y="3808"/>
                    <a:pt x="419" y="3796"/>
                  </a:cubicBezTo>
                  <a:cubicBezTo>
                    <a:pt x="702" y="3696"/>
                    <a:pt x="935" y="3446"/>
                    <a:pt x="1018" y="3163"/>
                  </a:cubicBezTo>
                  <a:cubicBezTo>
                    <a:pt x="1335" y="2213"/>
                    <a:pt x="1652" y="1280"/>
                    <a:pt x="1968" y="330"/>
                  </a:cubicBezTo>
                  <a:cubicBezTo>
                    <a:pt x="2038" y="107"/>
                    <a:pt x="1910" y="1"/>
                    <a:pt x="17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Google Shape;645;p34">
              <a:extLst>
                <a:ext uri="{FF2B5EF4-FFF2-40B4-BE49-F238E27FC236}">
                  <a16:creationId xmlns:a16="http://schemas.microsoft.com/office/drawing/2014/main" id="{5A2A44B1-006B-440C-999A-71970066546A}"/>
                </a:ext>
              </a:extLst>
            </p:cNvPr>
            <p:cNvSpPr/>
            <p:nvPr/>
          </p:nvSpPr>
          <p:spPr>
            <a:xfrm>
              <a:off x="5809591" y="2963113"/>
              <a:ext cx="404563" cy="348441"/>
            </a:xfrm>
            <a:custGeom>
              <a:avLst/>
              <a:gdLst/>
              <a:ahLst/>
              <a:cxnLst/>
              <a:rect l="l" t="t" r="r" b="b"/>
              <a:pathLst>
                <a:path w="3006" h="2589" extrusionOk="0">
                  <a:moveTo>
                    <a:pt x="903" y="0"/>
                  </a:moveTo>
                  <a:cubicBezTo>
                    <a:pt x="547" y="0"/>
                    <a:pt x="1" y="588"/>
                    <a:pt x="173" y="880"/>
                  </a:cubicBezTo>
                  <a:cubicBezTo>
                    <a:pt x="456" y="1380"/>
                    <a:pt x="656" y="1913"/>
                    <a:pt x="773" y="2463"/>
                  </a:cubicBezTo>
                  <a:cubicBezTo>
                    <a:pt x="797" y="2557"/>
                    <a:pt x="879" y="2588"/>
                    <a:pt x="972" y="2588"/>
                  </a:cubicBezTo>
                  <a:cubicBezTo>
                    <a:pt x="1076" y="2588"/>
                    <a:pt x="1194" y="2548"/>
                    <a:pt x="1256" y="2513"/>
                  </a:cubicBezTo>
                  <a:lnTo>
                    <a:pt x="2506" y="1680"/>
                  </a:lnTo>
                  <a:cubicBezTo>
                    <a:pt x="2723" y="1546"/>
                    <a:pt x="3006" y="1263"/>
                    <a:pt x="2989" y="980"/>
                  </a:cubicBezTo>
                  <a:cubicBezTo>
                    <a:pt x="2979" y="814"/>
                    <a:pt x="2878" y="751"/>
                    <a:pt x="2758" y="751"/>
                  </a:cubicBezTo>
                  <a:cubicBezTo>
                    <a:pt x="2674" y="751"/>
                    <a:pt x="2582" y="782"/>
                    <a:pt x="2506" y="830"/>
                  </a:cubicBezTo>
                  <a:lnTo>
                    <a:pt x="1664" y="1391"/>
                  </a:lnTo>
                  <a:lnTo>
                    <a:pt x="1664" y="1391"/>
                  </a:lnTo>
                  <a:cubicBezTo>
                    <a:pt x="1540" y="950"/>
                    <a:pt x="1353" y="523"/>
                    <a:pt x="1123" y="130"/>
                  </a:cubicBezTo>
                  <a:cubicBezTo>
                    <a:pt x="1072" y="38"/>
                    <a:pt x="994" y="0"/>
                    <a:pt x="9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2" name="Google Shape;597;p33">
            <a:extLst>
              <a:ext uri="{FF2B5EF4-FFF2-40B4-BE49-F238E27FC236}">
                <a16:creationId xmlns:a16="http://schemas.microsoft.com/office/drawing/2014/main" id="{E216C63E-4D54-4E12-9295-A951F0D4ABB8}"/>
              </a:ext>
            </a:extLst>
          </p:cNvPr>
          <p:cNvGrpSpPr/>
          <p:nvPr/>
        </p:nvGrpSpPr>
        <p:grpSpPr>
          <a:xfrm>
            <a:off x="4235528" y="4279188"/>
            <a:ext cx="1735227" cy="852473"/>
            <a:chOff x="2182586" y="1389363"/>
            <a:chExt cx="1735227" cy="852473"/>
          </a:xfrm>
          <a:solidFill>
            <a:schemeClr val="accent5">
              <a:lumMod val="75000"/>
            </a:schemeClr>
          </a:solidFill>
        </p:grpSpPr>
        <p:sp>
          <p:nvSpPr>
            <p:cNvPr id="54" name="Google Shape;598;p33">
              <a:extLst>
                <a:ext uri="{FF2B5EF4-FFF2-40B4-BE49-F238E27FC236}">
                  <a16:creationId xmlns:a16="http://schemas.microsoft.com/office/drawing/2014/main" id="{4D634521-6824-46C3-82AF-41723E6906DD}"/>
                </a:ext>
              </a:extLst>
            </p:cNvPr>
            <p:cNvSpPr/>
            <p:nvPr/>
          </p:nvSpPr>
          <p:spPr>
            <a:xfrm>
              <a:off x="2399396" y="1407638"/>
              <a:ext cx="125150" cy="811394"/>
            </a:xfrm>
            <a:custGeom>
              <a:avLst/>
              <a:gdLst/>
              <a:ahLst/>
              <a:cxnLst/>
              <a:rect l="l" t="t" r="r" b="b"/>
              <a:pathLst>
                <a:path w="1143" h="7012" extrusionOk="0">
                  <a:moveTo>
                    <a:pt x="822" y="0"/>
                  </a:moveTo>
                  <a:cubicBezTo>
                    <a:pt x="526" y="0"/>
                    <a:pt x="18" y="473"/>
                    <a:pt x="42" y="777"/>
                  </a:cubicBezTo>
                  <a:cubicBezTo>
                    <a:pt x="159" y="2793"/>
                    <a:pt x="159" y="4793"/>
                    <a:pt x="9" y="6809"/>
                  </a:cubicBezTo>
                  <a:cubicBezTo>
                    <a:pt x="0" y="6953"/>
                    <a:pt x="61" y="7011"/>
                    <a:pt x="157" y="7011"/>
                  </a:cubicBezTo>
                  <a:cubicBezTo>
                    <a:pt x="426" y="7011"/>
                    <a:pt x="968" y="6550"/>
                    <a:pt x="992" y="6242"/>
                  </a:cubicBezTo>
                  <a:cubicBezTo>
                    <a:pt x="1142" y="4243"/>
                    <a:pt x="1142" y="2227"/>
                    <a:pt x="1025" y="227"/>
                  </a:cubicBezTo>
                  <a:cubicBezTo>
                    <a:pt x="1012" y="65"/>
                    <a:pt x="932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Google Shape;599;p33">
              <a:extLst>
                <a:ext uri="{FF2B5EF4-FFF2-40B4-BE49-F238E27FC236}">
                  <a16:creationId xmlns:a16="http://schemas.microsoft.com/office/drawing/2014/main" id="{3E837C5E-F51A-4A34-A142-C9DDF1DDCB3B}"/>
                </a:ext>
              </a:extLst>
            </p:cNvPr>
            <p:cNvSpPr/>
            <p:nvPr/>
          </p:nvSpPr>
          <p:spPr>
            <a:xfrm>
              <a:off x="3586187" y="1400363"/>
              <a:ext cx="208823" cy="808368"/>
            </a:xfrm>
            <a:custGeom>
              <a:avLst/>
              <a:gdLst/>
              <a:ahLst/>
              <a:cxnLst/>
              <a:rect l="l" t="t" r="r" b="b"/>
              <a:pathLst>
                <a:path w="1736" h="6986" extrusionOk="0">
                  <a:moveTo>
                    <a:pt x="1198" y="0"/>
                  </a:moveTo>
                  <a:cubicBezTo>
                    <a:pt x="965" y="0"/>
                    <a:pt x="561" y="228"/>
                    <a:pt x="433" y="473"/>
                  </a:cubicBezTo>
                  <a:lnTo>
                    <a:pt x="450" y="490"/>
                  </a:lnTo>
                  <a:cubicBezTo>
                    <a:pt x="0" y="1323"/>
                    <a:pt x="233" y="2506"/>
                    <a:pt x="283" y="3406"/>
                  </a:cubicBezTo>
                  <a:cubicBezTo>
                    <a:pt x="367" y="4556"/>
                    <a:pt x="517" y="5705"/>
                    <a:pt x="717" y="6855"/>
                  </a:cubicBezTo>
                  <a:cubicBezTo>
                    <a:pt x="734" y="6947"/>
                    <a:pt x="790" y="6985"/>
                    <a:pt x="867" y="6985"/>
                  </a:cubicBezTo>
                  <a:cubicBezTo>
                    <a:pt x="1155" y="6985"/>
                    <a:pt x="1736" y="6444"/>
                    <a:pt x="1683" y="6089"/>
                  </a:cubicBezTo>
                  <a:cubicBezTo>
                    <a:pt x="1483" y="5089"/>
                    <a:pt x="1366" y="4072"/>
                    <a:pt x="1283" y="3039"/>
                  </a:cubicBezTo>
                  <a:cubicBezTo>
                    <a:pt x="1233" y="2323"/>
                    <a:pt x="950" y="1040"/>
                    <a:pt x="1283" y="407"/>
                  </a:cubicBezTo>
                  <a:cubicBezTo>
                    <a:pt x="1441" y="112"/>
                    <a:pt x="1361" y="0"/>
                    <a:pt x="11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Google Shape;600;p33">
              <a:extLst>
                <a:ext uri="{FF2B5EF4-FFF2-40B4-BE49-F238E27FC236}">
                  <a16:creationId xmlns:a16="http://schemas.microsoft.com/office/drawing/2014/main" id="{882E6292-9DFC-47F0-8CF2-A8EC3E7E0AD7}"/>
                </a:ext>
              </a:extLst>
            </p:cNvPr>
            <p:cNvSpPr/>
            <p:nvPr/>
          </p:nvSpPr>
          <p:spPr>
            <a:xfrm>
              <a:off x="2243658" y="1389363"/>
              <a:ext cx="1572117" cy="163390"/>
            </a:xfrm>
            <a:custGeom>
              <a:avLst/>
              <a:gdLst/>
              <a:ahLst/>
              <a:cxnLst/>
              <a:rect l="l" t="t" r="r" b="b"/>
              <a:pathLst>
                <a:path w="7836" h="1412" extrusionOk="0">
                  <a:moveTo>
                    <a:pt x="7351" y="0"/>
                  </a:moveTo>
                  <a:cubicBezTo>
                    <a:pt x="7312" y="0"/>
                    <a:pt x="7266" y="6"/>
                    <a:pt x="7214" y="18"/>
                  </a:cubicBezTo>
                  <a:cubicBezTo>
                    <a:pt x="6138" y="270"/>
                    <a:pt x="5042" y="395"/>
                    <a:pt x="3945" y="395"/>
                  </a:cubicBezTo>
                  <a:cubicBezTo>
                    <a:pt x="3004" y="395"/>
                    <a:pt x="2063" y="303"/>
                    <a:pt x="1133" y="118"/>
                  </a:cubicBezTo>
                  <a:cubicBezTo>
                    <a:pt x="1115" y="115"/>
                    <a:pt x="1097" y="114"/>
                    <a:pt x="1079" y="114"/>
                  </a:cubicBezTo>
                  <a:cubicBezTo>
                    <a:pt x="644" y="114"/>
                    <a:pt x="1" y="1038"/>
                    <a:pt x="433" y="1118"/>
                  </a:cubicBezTo>
                  <a:cubicBezTo>
                    <a:pt x="1411" y="1314"/>
                    <a:pt x="2400" y="1411"/>
                    <a:pt x="3389" y="1411"/>
                  </a:cubicBezTo>
                  <a:cubicBezTo>
                    <a:pt x="4588" y="1411"/>
                    <a:pt x="5786" y="1268"/>
                    <a:pt x="6965" y="985"/>
                  </a:cubicBezTo>
                  <a:cubicBezTo>
                    <a:pt x="7350" y="892"/>
                    <a:pt x="7836" y="0"/>
                    <a:pt x="73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Google Shape;601;p33">
              <a:extLst>
                <a:ext uri="{FF2B5EF4-FFF2-40B4-BE49-F238E27FC236}">
                  <a16:creationId xmlns:a16="http://schemas.microsoft.com/office/drawing/2014/main" id="{6A197DF5-4496-45AE-B517-B0D63985B03B}"/>
                </a:ext>
              </a:extLst>
            </p:cNvPr>
            <p:cNvSpPr/>
            <p:nvPr/>
          </p:nvSpPr>
          <p:spPr>
            <a:xfrm>
              <a:off x="2182586" y="2120219"/>
              <a:ext cx="1735227" cy="121616"/>
            </a:xfrm>
            <a:custGeom>
              <a:avLst/>
              <a:gdLst/>
              <a:ahLst/>
              <a:cxnLst/>
              <a:rect l="l" t="t" r="r" b="b"/>
              <a:pathLst>
                <a:path w="8649" h="1051" extrusionOk="0">
                  <a:moveTo>
                    <a:pt x="8066" y="1"/>
                  </a:moveTo>
                  <a:lnTo>
                    <a:pt x="1084" y="34"/>
                  </a:lnTo>
                  <a:cubicBezTo>
                    <a:pt x="667" y="34"/>
                    <a:pt x="1" y="1051"/>
                    <a:pt x="601" y="1051"/>
                  </a:cubicBezTo>
                  <a:lnTo>
                    <a:pt x="7566" y="1017"/>
                  </a:lnTo>
                  <a:cubicBezTo>
                    <a:pt x="7982" y="1017"/>
                    <a:pt x="8649" y="1"/>
                    <a:pt x="8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8" name="Google Shape;602;p33">
            <a:extLst>
              <a:ext uri="{FF2B5EF4-FFF2-40B4-BE49-F238E27FC236}">
                <a16:creationId xmlns:a16="http://schemas.microsoft.com/office/drawing/2014/main" id="{E33594D1-FBE6-4FA5-AC90-95C18CBB86C0}"/>
              </a:ext>
            </a:extLst>
          </p:cNvPr>
          <p:cNvSpPr txBox="1"/>
          <p:nvPr/>
        </p:nvSpPr>
        <p:spPr>
          <a:xfrm flipH="1">
            <a:off x="4518990" y="4411665"/>
            <a:ext cx="1229753" cy="583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500" b="1" dirty="0">
                <a:solidFill>
                  <a:schemeClr val="tx1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Temps </a:t>
            </a:r>
            <a:r>
              <a:rPr lang="en-IE" sz="1500" b="1" dirty="0" err="1">
                <a:solidFill>
                  <a:schemeClr val="tx1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d’exécution</a:t>
            </a:r>
            <a:endParaRPr sz="1500" b="1" dirty="0">
              <a:solidFill>
                <a:schemeClr val="tx1"/>
              </a:solidFill>
              <a:latin typeface="Times New Roman" panose="02020603050405020304" pitchFamily="18" charset="0"/>
              <a:ea typeface="Fira Sans"/>
              <a:cs typeface="Times New Roman" panose="02020603050405020304" pitchFamily="18" charset="0"/>
              <a:sym typeface="Fira Sans"/>
            </a:endParaRPr>
          </a:p>
        </p:txBody>
      </p:sp>
      <p:grpSp>
        <p:nvGrpSpPr>
          <p:cNvPr id="67" name="Google Shape;597;p33">
            <a:extLst>
              <a:ext uri="{FF2B5EF4-FFF2-40B4-BE49-F238E27FC236}">
                <a16:creationId xmlns:a16="http://schemas.microsoft.com/office/drawing/2014/main" id="{A077A054-FFB4-4126-8AFB-4E3E62876C10}"/>
              </a:ext>
            </a:extLst>
          </p:cNvPr>
          <p:cNvGrpSpPr/>
          <p:nvPr/>
        </p:nvGrpSpPr>
        <p:grpSpPr>
          <a:xfrm>
            <a:off x="7447865" y="4329156"/>
            <a:ext cx="1735227" cy="852473"/>
            <a:chOff x="2182586" y="1389363"/>
            <a:chExt cx="1735227" cy="852473"/>
          </a:xfrm>
          <a:solidFill>
            <a:schemeClr val="accent5">
              <a:lumMod val="75000"/>
            </a:schemeClr>
          </a:solidFill>
        </p:grpSpPr>
        <p:sp>
          <p:nvSpPr>
            <p:cNvPr id="68" name="Google Shape;598;p33">
              <a:extLst>
                <a:ext uri="{FF2B5EF4-FFF2-40B4-BE49-F238E27FC236}">
                  <a16:creationId xmlns:a16="http://schemas.microsoft.com/office/drawing/2014/main" id="{49E77E0A-EA52-411B-9266-1396E1F28B9F}"/>
                </a:ext>
              </a:extLst>
            </p:cNvPr>
            <p:cNvSpPr/>
            <p:nvPr/>
          </p:nvSpPr>
          <p:spPr>
            <a:xfrm>
              <a:off x="2399396" y="1407638"/>
              <a:ext cx="125150" cy="811394"/>
            </a:xfrm>
            <a:custGeom>
              <a:avLst/>
              <a:gdLst/>
              <a:ahLst/>
              <a:cxnLst/>
              <a:rect l="l" t="t" r="r" b="b"/>
              <a:pathLst>
                <a:path w="1143" h="7012" extrusionOk="0">
                  <a:moveTo>
                    <a:pt x="822" y="0"/>
                  </a:moveTo>
                  <a:cubicBezTo>
                    <a:pt x="526" y="0"/>
                    <a:pt x="18" y="473"/>
                    <a:pt x="42" y="777"/>
                  </a:cubicBezTo>
                  <a:cubicBezTo>
                    <a:pt x="159" y="2793"/>
                    <a:pt x="159" y="4793"/>
                    <a:pt x="9" y="6809"/>
                  </a:cubicBezTo>
                  <a:cubicBezTo>
                    <a:pt x="0" y="6953"/>
                    <a:pt x="61" y="7011"/>
                    <a:pt x="157" y="7011"/>
                  </a:cubicBezTo>
                  <a:cubicBezTo>
                    <a:pt x="426" y="7011"/>
                    <a:pt x="968" y="6550"/>
                    <a:pt x="992" y="6242"/>
                  </a:cubicBezTo>
                  <a:cubicBezTo>
                    <a:pt x="1142" y="4243"/>
                    <a:pt x="1142" y="2227"/>
                    <a:pt x="1025" y="227"/>
                  </a:cubicBezTo>
                  <a:cubicBezTo>
                    <a:pt x="1012" y="65"/>
                    <a:pt x="932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Google Shape;599;p33">
              <a:extLst>
                <a:ext uri="{FF2B5EF4-FFF2-40B4-BE49-F238E27FC236}">
                  <a16:creationId xmlns:a16="http://schemas.microsoft.com/office/drawing/2014/main" id="{D13AA815-8B2C-478C-8AE4-899A4D19FBC5}"/>
                </a:ext>
              </a:extLst>
            </p:cNvPr>
            <p:cNvSpPr/>
            <p:nvPr/>
          </p:nvSpPr>
          <p:spPr>
            <a:xfrm>
              <a:off x="3586187" y="1400363"/>
              <a:ext cx="208823" cy="808368"/>
            </a:xfrm>
            <a:custGeom>
              <a:avLst/>
              <a:gdLst/>
              <a:ahLst/>
              <a:cxnLst/>
              <a:rect l="l" t="t" r="r" b="b"/>
              <a:pathLst>
                <a:path w="1736" h="6986" extrusionOk="0">
                  <a:moveTo>
                    <a:pt x="1198" y="0"/>
                  </a:moveTo>
                  <a:cubicBezTo>
                    <a:pt x="965" y="0"/>
                    <a:pt x="561" y="228"/>
                    <a:pt x="433" y="473"/>
                  </a:cubicBezTo>
                  <a:lnTo>
                    <a:pt x="450" y="490"/>
                  </a:lnTo>
                  <a:cubicBezTo>
                    <a:pt x="0" y="1323"/>
                    <a:pt x="233" y="2506"/>
                    <a:pt x="283" y="3406"/>
                  </a:cubicBezTo>
                  <a:cubicBezTo>
                    <a:pt x="367" y="4556"/>
                    <a:pt x="517" y="5705"/>
                    <a:pt x="717" y="6855"/>
                  </a:cubicBezTo>
                  <a:cubicBezTo>
                    <a:pt x="734" y="6947"/>
                    <a:pt x="790" y="6985"/>
                    <a:pt x="867" y="6985"/>
                  </a:cubicBezTo>
                  <a:cubicBezTo>
                    <a:pt x="1155" y="6985"/>
                    <a:pt x="1736" y="6444"/>
                    <a:pt x="1683" y="6089"/>
                  </a:cubicBezTo>
                  <a:cubicBezTo>
                    <a:pt x="1483" y="5089"/>
                    <a:pt x="1366" y="4072"/>
                    <a:pt x="1283" y="3039"/>
                  </a:cubicBezTo>
                  <a:cubicBezTo>
                    <a:pt x="1233" y="2323"/>
                    <a:pt x="950" y="1040"/>
                    <a:pt x="1283" y="407"/>
                  </a:cubicBezTo>
                  <a:cubicBezTo>
                    <a:pt x="1441" y="112"/>
                    <a:pt x="1361" y="0"/>
                    <a:pt x="11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Google Shape;600;p33">
              <a:extLst>
                <a:ext uri="{FF2B5EF4-FFF2-40B4-BE49-F238E27FC236}">
                  <a16:creationId xmlns:a16="http://schemas.microsoft.com/office/drawing/2014/main" id="{EF820A17-B039-4A3E-BE94-ADA8568FB303}"/>
                </a:ext>
              </a:extLst>
            </p:cNvPr>
            <p:cNvSpPr/>
            <p:nvPr/>
          </p:nvSpPr>
          <p:spPr>
            <a:xfrm>
              <a:off x="2243658" y="1389363"/>
              <a:ext cx="1572117" cy="163390"/>
            </a:xfrm>
            <a:custGeom>
              <a:avLst/>
              <a:gdLst/>
              <a:ahLst/>
              <a:cxnLst/>
              <a:rect l="l" t="t" r="r" b="b"/>
              <a:pathLst>
                <a:path w="7836" h="1412" extrusionOk="0">
                  <a:moveTo>
                    <a:pt x="7351" y="0"/>
                  </a:moveTo>
                  <a:cubicBezTo>
                    <a:pt x="7312" y="0"/>
                    <a:pt x="7266" y="6"/>
                    <a:pt x="7214" y="18"/>
                  </a:cubicBezTo>
                  <a:cubicBezTo>
                    <a:pt x="6138" y="270"/>
                    <a:pt x="5042" y="395"/>
                    <a:pt x="3945" y="395"/>
                  </a:cubicBezTo>
                  <a:cubicBezTo>
                    <a:pt x="3004" y="395"/>
                    <a:pt x="2063" y="303"/>
                    <a:pt x="1133" y="118"/>
                  </a:cubicBezTo>
                  <a:cubicBezTo>
                    <a:pt x="1115" y="115"/>
                    <a:pt x="1097" y="114"/>
                    <a:pt x="1079" y="114"/>
                  </a:cubicBezTo>
                  <a:cubicBezTo>
                    <a:pt x="644" y="114"/>
                    <a:pt x="1" y="1038"/>
                    <a:pt x="433" y="1118"/>
                  </a:cubicBezTo>
                  <a:cubicBezTo>
                    <a:pt x="1411" y="1314"/>
                    <a:pt x="2400" y="1411"/>
                    <a:pt x="3389" y="1411"/>
                  </a:cubicBezTo>
                  <a:cubicBezTo>
                    <a:pt x="4588" y="1411"/>
                    <a:pt x="5786" y="1268"/>
                    <a:pt x="6965" y="985"/>
                  </a:cubicBezTo>
                  <a:cubicBezTo>
                    <a:pt x="7350" y="892"/>
                    <a:pt x="7836" y="0"/>
                    <a:pt x="73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Google Shape;601;p33">
              <a:extLst>
                <a:ext uri="{FF2B5EF4-FFF2-40B4-BE49-F238E27FC236}">
                  <a16:creationId xmlns:a16="http://schemas.microsoft.com/office/drawing/2014/main" id="{A94BB048-B8C9-4141-9003-6C85918C8C42}"/>
                </a:ext>
              </a:extLst>
            </p:cNvPr>
            <p:cNvSpPr/>
            <p:nvPr/>
          </p:nvSpPr>
          <p:spPr>
            <a:xfrm>
              <a:off x="2182586" y="2120219"/>
              <a:ext cx="1735227" cy="121616"/>
            </a:xfrm>
            <a:custGeom>
              <a:avLst/>
              <a:gdLst/>
              <a:ahLst/>
              <a:cxnLst/>
              <a:rect l="l" t="t" r="r" b="b"/>
              <a:pathLst>
                <a:path w="8649" h="1051" extrusionOk="0">
                  <a:moveTo>
                    <a:pt x="8066" y="1"/>
                  </a:moveTo>
                  <a:lnTo>
                    <a:pt x="1084" y="34"/>
                  </a:lnTo>
                  <a:cubicBezTo>
                    <a:pt x="667" y="34"/>
                    <a:pt x="1" y="1051"/>
                    <a:pt x="601" y="1051"/>
                  </a:cubicBezTo>
                  <a:lnTo>
                    <a:pt x="7566" y="1017"/>
                  </a:lnTo>
                  <a:cubicBezTo>
                    <a:pt x="7982" y="1017"/>
                    <a:pt x="8649" y="1"/>
                    <a:pt x="8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2" name="Google Shape;602;p33">
            <a:extLst>
              <a:ext uri="{FF2B5EF4-FFF2-40B4-BE49-F238E27FC236}">
                <a16:creationId xmlns:a16="http://schemas.microsoft.com/office/drawing/2014/main" id="{02531CB5-0DD9-4E69-B523-7ECC9A146FEF}"/>
              </a:ext>
            </a:extLst>
          </p:cNvPr>
          <p:cNvSpPr txBox="1"/>
          <p:nvPr/>
        </p:nvSpPr>
        <p:spPr>
          <a:xfrm flipH="1">
            <a:off x="7709324" y="4466443"/>
            <a:ext cx="1229753" cy="583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tx1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Espace mémoire</a:t>
            </a:r>
            <a:endParaRPr sz="1500" b="1" dirty="0">
              <a:solidFill>
                <a:schemeClr val="tx1"/>
              </a:solidFill>
              <a:latin typeface="Times New Roman" panose="02020603050405020304" pitchFamily="18" charset="0"/>
              <a:ea typeface="Fira Sans"/>
              <a:cs typeface="Times New Roman" panose="02020603050405020304" pitchFamily="18" charset="0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71689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5" grpId="0" animBg="1"/>
      <p:bldP spid="35" grpId="1" animBg="1"/>
      <p:bldP spid="36" grpId="0" animBg="1"/>
      <p:bldP spid="48" grpId="0"/>
      <p:bldP spid="48" grpId="1"/>
      <p:bldP spid="49" grpId="0"/>
      <p:bldP spid="50" grpId="0"/>
      <p:bldP spid="53" grpId="0"/>
      <p:bldP spid="58" grpId="0"/>
      <p:bldP spid="58" grpId="1"/>
      <p:bldP spid="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849148" y="1408442"/>
            <a:ext cx="10414108" cy="172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fr-FR" sz="2400" dirty="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Mesure-t-on vraiment le temps d’exécution ?</a:t>
            </a:r>
            <a:endParaRPr lang="fr-F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temps d’exécution exacte dépend 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puissance de la machine.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nature de données (variables): si on change les données, le temps d’exécution change.</a:t>
            </a:r>
          </a:p>
        </p:txBody>
      </p:sp>
      <p:sp>
        <p:nvSpPr>
          <p:cNvPr id="122" name="Google Shape;122;p4"/>
          <p:cNvSpPr txBox="1"/>
          <p:nvPr/>
        </p:nvSpPr>
        <p:spPr>
          <a:xfrm>
            <a:off x="849148" y="258663"/>
            <a:ext cx="104141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Complexité temporelle: unité abstraite de temps</a:t>
            </a:r>
            <a:endParaRPr lang="fr-FR" sz="3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C8B104-6439-4A26-A275-517ED7AF008F}"/>
              </a:ext>
            </a:extLst>
          </p:cNvPr>
          <p:cNvSpPr txBox="1"/>
          <p:nvPr/>
        </p:nvSpPr>
        <p:spPr>
          <a:xfrm>
            <a:off x="1562636" y="3385249"/>
            <a:ext cx="9066726" cy="163121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 algn="ctr"/>
            <a:r>
              <a:rPr lang="fr-F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Pour simplifier le calcul de le complexité temporelle, on utilisera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unité de temps abstraite</a:t>
            </a:r>
            <a:r>
              <a:rPr lang="fr-F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fr-F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va faire l'hypothèse que toutes les </a:t>
            </a:r>
            <a:r>
              <a:rPr lang="fr-FR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opérations élémentaires </a:t>
            </a:r>
            <a:r>
              <a:rPr lang="fr-F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ont un </a:t>
            </a:r>
            <a:r>
              <a:rPr lang="fr-FR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coût uniforme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soit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« unité »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temps.</a:t>
            </a:r>
            <a:br>
              <a:rPr lang="fr-F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 coût est alors </a:t>
            </a:r>
            <a:r>
              <a:rPr lang="fr-FR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constant </a:t>
            </a:r>
            <a:r>
              <a:rPr lang="fr-F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 il ne dépend plus de rien.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1916EDF-88BB-4A5F-BBB7-8F82F0F42797}"/>
              </a:ext>
            </a:extLst>
          </p:cNvPr>
          <p:cNvSpPr txBox="1"/>
          <p:nvPr/>
        </p:nvSpPr>
        <p:spPr>
          <a:xfrm>
            <a:off x="888945" y="5269764"/>
            <a:ext cx="104141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complexité temporelle d’un algorithme est la mesure du </a:t>
            </a:r>
            <a:r>
              <a:rPr lang="fr-F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 d’opérations élémentaires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(affectation, calcul arithmétique ou logique, comparaison…) qu’il effectue sur un jeu de données. </a:t>
            </a:r>
          </a:p>
        </p:txBody>
      </p:sp>
    </p:spTree>
    <p:extLst>
      <p:ext uri="{BB962C8B-B14F-4D97-AF65-F5344CB8AC3E}">
        <p14:creationId xmlns:p14="http://schemas.microsoft.com/office/powerpoint/2010/main" val="194459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849148" y="1408442"/>
            <a:ext cx="10414108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fr-F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Notations: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fr-FR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taille des données,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fr-FR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nombre d’opérations élémentaires.</a:t>
            </a:r>
          </a:p>
          <a:p>
            <a:pPr lvl="0"/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fr-FR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 :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b * 3  =&gt; T(n) = 2 « unité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 de temps» (</a:t>
            </a:r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multiplication + 1 affectation)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fr-F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Conventions: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Chaque </a:t>
            </a: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opération élémentaire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coûte une unité de temps abstraite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 une boucle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 néglige le temps de l’incrémentation du compteur devant celui des instructions du corps de la boucle.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Chaque </a:t>
            </a: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appel de fonction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rajoute le nombre d’unités de temps consommées dans cette fonction, mais pas de temps attribué à l’appel lui-même. </a:t>
            </a:r>
          </a:p>
          <a:p>
            <a:pPr lvl="0"/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avoir le nombre d’opérations effectuées par l’algorithme, on additionne le tout. </a:t>
            </a:r>
          </a:p>
        </p:txBody>
      </p:sp>
      <p:sp>
        <p:nvSpPr>
          <p:cNvPr id="122" name="Google Shape;122;p4"/>
          <p:cNvSpPr txBox="1"/>
          <p:nvPr/>
        </p:nvSpPr>
        <p:spPr>
          <a:xfrm>
            <a:off x="2321907" y="314081"/>
            <a:ext cx="746859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Complexité temporelle: conventions</a:t>
            </a:r>
            <a:endParaRPr lang="fr-FR" sz="3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1739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121CBE-3519-441D-8941-CD08BC7A5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"/>
              </a:rPr>
              <a:t>Séquence de traitement: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T(n) est la somme des couts.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pPr marL="114300" indent="0">
              <a:buNone/>
            </a:pPr>
            <a:endParaRPr lang="fr-FR" sz="2800" b="1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A90189-0A49-4C0C-A122-B2954D2E8AE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Branchement: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dirty="0">
                <a:solidFill>
                  <a:schemeClr val="dk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T(n) est le max des couts.</a:t>
            </a:r>
            <a:endParaRPr lang="fr-FR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pPr marL="11430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4886AC-2B71-486C-B669-B91F6F53B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6D6F2B-69FD-4EC3-88A2-432485B83516}"/>
              </a:ext>
            </a:extLst>
          </p:cNvPr>
          <p:cNvSpPr txBox="1"/>
          <p:nvPr/>
        </p:nvSpPr>
        <p:spPr>
          <a:xfrm>
            <a:off x="1131632" y="2778599"/>
            <a:ext cx="2609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rgbClr val="0086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Traitement 1 T1(n)</a:t>
            </a:r>
            <a:endParaRPr lang="fr-FR" sz="2000" i="0" u="none" strike="noStrike" dirty="0">
              <a:solidFill>
                <a:schemeClr val="tx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351A3B8-C8DB-40E7-9A99-8ACBD26399BE}"/>
              </a:ext>
            </a:extLst>
          </p:cNvPr>
          <p:cNvSpPr txBox="1"/>
          <p:nvPr/>
        </p:nvSpPr>
        <p:spPr>
          <a:xfrm>
            <a:off x="1131632" y="3253989"/>
            <a:ext cx="2609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rgbClr val="0086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Traitement 2 T2(n)</a:t>
            </a:r>
            <a:endParaRPr lang="fr-FR" sz="2000" i="0" u="none" strike="noStrike" dirty="0">
              <a:solidFill>
                <a:schemeClr val="tx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74DEDE6-9F7F-4C3C-A0B0-43CCA87B0FE9}"/>
              </a:ext>
            </a:extLst>
          </p:cNvPr>
          <p:cNvSpPr txBox="1"/>
          <p:nvPr/>
        </p:nvSpPr>
        <p:spPr>
          <a:xfrm>
            <a:off x="1131632" y="3887344"/>
            <a:ext cx="31970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 </a:t>
            </a:r>
            <a:r>
              <a:rPr lang="fr-FR" sz="2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T(n) = T1(n) +T2(n)</a:t>
            </a:r>
            <a:endParaRPr lang="fr-FR" sz="2000" i="0" u="none" strike="noStrike" dirty="0">
              <a:solidFill>
                <a:srgbClr val="C00000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1B8D64B-E12C-4D80-9137-DAE3031B9DE3}"/>
              </a:ext>
            </a:extLst>
          </p:cNvPr>
          <p:cNvSpPr txBox="1"/>
          <p:nvPr/>
        </p:nvSpPr>
        <p:spPr>
          <a:xfrm>
            <a:off x="6445811" y="2580965"/>
            <a:ext cx="32734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rgbClr val="0086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 &lt;condition Tc(n)&gt; alors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91F250F-1DDC-43A8-9306-CD72D9160321}"/>
              </a:ext>
            </a:extLst>
          </p:cNvPr>
          <p:cNvSpPr txBox="1"/>
          <p:nvPr/>
        </p:nvSpPr>
        <p:spPr>
          <a:xfrm>
            <a:off x="6445811" y="3887344"/>
            <a:ext cx="41601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 </a:t>
            </a:r>
            <a:r>
              <a:rPr lang="fr-FR" sz="2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T(n) =Tc(n) + max(T1(n),T2(n)</a:t>
            </a:r>
            <a:endParaRPr lang="fr-FR" sz="2000" i="0" u="none" strike="noStrike" dirty="0">
              <a:solidFill>
                <a:srgbClr val="C00000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728AFD-2A88-439A-AAEE-DD48CBDD7959}"/>
              </a:ext>
            </a:extLst>
          </p:cNvPr>
          <p:cNvSpPr txBox="1"/>
          <p:nvPr/>
        </p:nvSpPr>
        <p:spPr>
          <a:xfrm>
            <a:off x="6935765" y="2952543"/>
            <a:ext cx="29430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86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Traitement 1 T1(n)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CA6EB22-026D-4683-A30A-860228A79C44}"/>
              </a:ext>
            </a:extLst>
          </p:cNvPr>
          <p:cNvSpPr txBox="1"/>
          <p:nvPr/>
        </p:nvSpPr>
        <p:spPr>
          <a:xfrm>
            <a:off x="6445811" y="3193565"/>
            <a:ext cx="2344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i="0" u="none" strike="noStrike" dirty="0">
                <a:solidFill>
                  <a:srgbClr val="0086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Sinon</a:t>
            </a:r>
            <a:endParaRPr lang="fr-FR" sz="20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08D73EE-8C5E-40B4-BBC0-BDFE4309E76D}"/>
              </a:ext>
            </a:extLst>
          </p:cNvPr>
          <p:cNvSpPr txBox="1"/>
          <p:nvPr/>
        </p:nvSpPr>
        <p:spPr>
          <a:xfrm>
            <a:off x="6935765" y="3512245"/>
            <a:ext cx="2344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86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Traitement 2 T2(n)</a:t>
            </a:r>
          </a:p>
        </p:txBody>
      </p:sp>
      <p:sp>
        <p:nvSpPr>
          <p:cNvPr id="16" name="Google Shape;122;p4">
            <a:extLst>
              <a:ext uri="{FF2B5EF4-FFF2-40B4-BE49-F238E27FC236}">
                <a16:creationId xmlns:a16="http://schemas.microsoft.com/office/drawing/2014/main" id="{F2BB4120-78F1-4565-AA24-29FDC32AD359}"/>
              </a:ext>
            </a:extLst>
          </p:cNvPr>
          <p:cNvSpPr txBox="1"/>
          <p:nvPr/>
        </p:nvSpPr>
        <p:spPr>
          <a:xfrm>
            <a:off x="0" y="314081"/>
            <a:ext cx="1219199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Calcul de Complexité temporelle (1/ 2)</a:t>
            </a:r>
            <a:endParaRPr lang="fr-FR" sz="3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9EACCF1-6EE1-4298-BE29-C1D42DE1FBA0}"/>
              </a:ext>
            </a:extLst>
          </p:cNvPr>
          <p:cNvSpPr txBox="1"/>
          <p:nvPr/>
        </p:nvSpPr>
        <p:spPr>
          <a:xfrm>
            <a:off x="819478" y="4287454"/>
            <a:ext cx="2609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u="sng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Exemple:</a:t>
            </a:r>
            <a:endParaRPr lang="fr-FR" sz="1800" b="1" i="0" u="sng" strike="noStrike" dirty="0">
              <a:solidFill>
                <a:schemeClr val="tx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FE0205E-2292-4735-9AF7-4C1B85AFBA90}"/>
              </a:ext>
            </a:extLst>
          </p:cNvPr>
          <p:cNvSpPr txBox="1"/>
          <p:nvPr/>
        </p:nvSpPr>
        <p:spPr>
          <a:xfrm>
            <a:off x="6181123" y="4262380"/>
            <a:ext cx="2609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u="sng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Exemple:</a:t>
            </a:r>
            <a:endParaRPr lang="fr-FR" sz="1800" b="1" i="0" u="sng" strike="noStrike" dirty="0">
              <a:solidFill>
                <a:schemeClr val="tx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DCE3A5F-1C7A-4865-9C63-D11F5C2A0F37}"/>
              </a:ext>
            </a:extLst>
          </p:cNvPr>
          <p:cNvSpPr txBox="1"/>
          <p:nvPr/>
        </p:nvSpPr>
        <p:spPr>
          <a:xfrm>
            <a:off x="1131631" y="4631712"/>
            <a:ext cx="466798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fr-FR" sz="1500" i="0" strike="noStrik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</a:t>
            </a:r>
            <a:r>
              <a:rPr lang="fr-FR" sz="1500" i="0" strike="noStrik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fr-FR" sz="15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 5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i="0" strike="noStrik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ca+b</a:t>
            </a:r>
            <a:r>
              <a:rPr lang="fr-FR" sz="1500" i="0" strike="noStrik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   //2operations élémentaires =</a:t>
            </a:r>
            <a:r>
              <a:rPr lang="fr-FR" sz="1500" i="0" strike="noStrik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affectation+addition</a:t>
            </a:r>
            <a:endParaRPr lang="fr-FR" sz="1500" i="0" strike="noStrik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Wingdings" panose="05000000000000000000" pitchFamily="2" charset="2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5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Wingdings" panose="05000000000000000000" pitchFamily="2" charset="2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4763C57-C7C1-43AA-B3A3-D1D900E7485F}"/>
              </a:ext>
            </a:extLst>
          </p:cNvPr>
          <p:cNvSpPr txBox="1"/>
          <p:nvPr/>
        </p:nvSpPr>
        <p:spPr>
          <a:xfrm>
            <a:off x="6671077" y="4631711"/>
            <a:ext cx="26095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fr-FR" sz="1500" i="0" strike="noStrik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</a:t>
            </a:r>
            <a:r>
              <a:rPr lang="fr-FR" sz="1500" i="0" strike="noStrik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i="0" strike="noStrik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Si (a&gt;0)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i="0" strike="noStrik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    aa+1 //2 opérations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    </a:t>
            </a:r>
            <a:r>
              <a:rPr lang="fr-FR" sz="15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b</a:t>
            </a:r>
            <a:r>
              <a:rPr lang="fr-FR" sz="1500" i="0" strike="noStrik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</a:t>
            </a:r>
            <a:r>
              <a:rPr lang="fr-FR" sz="15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a</a:t>
            </a:r>
            <a:r>
              <a:rPr lang="fr-FR" sz="15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*2 //2 opérations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i="0" strike="noStrik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Si non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    a0</a:t>
            </a:r>
            <a:endParaRPr lang="fr-FR" sz="1500" i="0" strike="noStrik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Wingdings" panose="05000000000000000000" pitchFamily="2" charset="2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4723797-8094-4EF5-9796-30861F57E33F}"/>
              </a:ext>
            </a:extLst>
          </p:cNvPr>
          <p:cNvSpPr txBox="1"/>
          <p:nvPr/>
        </p:nvSpPr>
        <p:spPr>
          <a:xfrm>
            <a:off x="9041691" y="5106595"/>
            <a:ext cx="2123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T(n) = 1+(1+max(4,1))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        = 6</a:t>
            </a:r>
            <a:endParaRPr lang="fr-FR" sz="1400" i="0" strike="noStrike" dirty="0">
              <a:solidFill>
                <a:schemeClr val="tx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4A53CFF-447E-4DF1-B978-4291146C662F}"/>
              </a:ext>
            </a:extLst>
          </p:cNvPr>
          <p:cNvSpPr txBox="1"/>
          <p:nvPr/>
        </p:nvSpPr>
        <p:spPr>
          <a:xfrm>
            <a:off x="2321907" y="5493486"/>
            <a:ext cx="22347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T(n)=4</a:t>
            </a:r>
            <a:endParaRPr lang="fr-FR" sz="1400" i="0" strike="noStrike" dirty="0">
              <a:solidFill>
                <a:schemeClr val="tx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3943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121CBE-3519-441D-8941-CD08BC7A5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"/>
              </a:rPr>
              <a:t>Boucle pour: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T(n) est  le cout du corp de la boucle multiplié par le nombre de répétition.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pPr marL="114300" indent="0">
              <a:buNone/>
            </a:pPr>
            <a:endParaRPr lang="fr-FR" sz="2800" b="1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A90189-0A49-4C0C-A122-B2954D2E8AE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Boucle tant que: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dirty="0">
                <a:solidFill>
                  <a:schemeClr val="dk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T(n) est le max des couts.</a:t>
            </a:r>
            <a:endParaRPr lang="fr-FR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pPr marL="11430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4886AC-2B71-486C-B669-B91F6F53B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1B8D64B-E12C-4D80-9137-DAE3031B9DE3}"/>
              </a:ext>
            </a:extLst>
          </p:cNvPr>
          <p:cNvSpPr txBox="1"/>
          <p:nvPr/>
        </p:nvSpPr>
        <p:spPr>
          <a:xfrm>
            <a:off x="6445811" y="2580965"/>
            <a:ext cx="32734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rgbClr val="0086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tant que &lt;condition Tc(n)&gt;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C91F250F-1DDC-43A8-9306-CD72D9160321}"/>
                  </a:ext>
                </a:extLst>
              </p:cNvPr>
              <p:cNvSpPr txBox="1"/>
              <p:nvPr/>
            </p:nvSpPr>
            <p:spPr>
              <a:xfrm>
                <a:off x="6445811" y="3862270"/>
                <a:ext cx="4160157" cy="441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fr-FR" sz="2000" b="1" dirty="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Wingdings" panose="05000000000000000000" pitchFamily="2" charset="2"/>
                  </a:rPr>
                  <a:t> </a:t>
                </a:r>
                <a:r>
                  <a:rPr lang="fr-FR" sz="2000" b="1" dirty="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T(n)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𝒊</m:t>
                        </m:r>
                        <m:r>
                          <a:rPr lang="fr-FR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=</m:t>
                        </m:r>
                        <m:r>
                          <a:rPr lang="fr-FR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𝟏</m:t>
                        </m:r>
                      </m:sub>
                      <m:sup>
                        <m:r>
                          <a:rPr lang="fr-FR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𝒒</m:t>
                        </m:r>
                      </m:sup>
                      <m:e>
                        <m:r>
                          <m:rPr>
                            <m:nor/>
                          </m:rPr>
                          <a:rPr lang="fr-FR" sz="2000" b="1" dirty="0">
                            <a:solidFill>
                              <a:srgbClr val="C0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fr-FR" sz="1600" b="1" dirty="0">
                            <a:solidFill>
                              <a:srgbClr val="C0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fr-FR" sz="2000" b="1" dirty="0">
                            <a:solidFill>
                              <a:srgbClr val="C0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fr-FR" sz="2000" b="1" dirty="0">
                            <a:solidFill>
                              <a:srgbClr val="C0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fr-FR" sz="2000" b="1" dirty="0">
                            <a:solidFill>
                              <a:srgbClr val="C0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)=</m:t>
                        </m:r>
                        <m:r>
                          <m:rPr>
                            <m:nor/>
                          </m:rPr>
                          <a:rPr lang="fr-FR" sz="2000" b="1" i="0" dirty="0" smtClean="0">
                            <a:solidFill>
                              <a:srgbClr val="C0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fr-FR" sz="2000" b="1" i="0" dirty="0" smtClean="0">
                            <a:solidFill>
                              <a:srgbClr val="C0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∗(</m:t>
                        </m:r>
                        <m:r>
                          <m:rPr>
                            <m:nor/>
                          </m:rPr>
                          <a:rPr lang="fr-FR" sz="2000" b="1" i="0" dirty="0" smtClean="0">
                            <a:solidFill>
                              <a:srgbClr val="C0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Tc</m:t>
                        </m:r>
                        <m:r>
                          <m:rPr>
                            <m:nor/>
                          </m:rPr>
                          <a:rPr lang="fr-FR" sz="2000" b="1" dirty="0">
                            <a:solidFill>
                              <a:srgbClr val="C0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fr-FR" sz="2000" b="1" i="0" dirty="0" smtClean="0">
                            <a:solidFill>
                              <a:srgbClr val="C0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fr-FR" sz="2000" b="1" i="0" dirty="0" smtClean="0">
                            <a:solidFill>
                              <a:srgbClr val="C0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)+</m:t>
                        </m:r>
                        <m:r>
                          <m:rPr>
                            <m:nor/>
                          </m:rPr>
                          <a:rPr lang="fr-FR" sz="2000" b="1" dirty="0">
                            <a:solidFill>
                              <a:srgbClr val="C0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fr-FR" sz="1600" b="1" dirty="0">
                            <a:solidFill>
                              <a:srgbClr val="C0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fr-FR" sz="2000" b="1" dirty="0">
                            <a:solidFill>
                              <a:srgbClr val="C0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fr-FR" sz="2000" b="1" dirty="0">
                            <a:solidFill>
                              <a:srgbClr val="C0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fr-FR" sz="2000" b="1" dirty="0">
                            <a:solidFill>
                              <a:srgbClr val="C0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))</m:t>
                        </m:r>
                      </m:e>
                    </m:nary>
                  </m:oMath>
                </a14:m>
                <a:endParaRPr lang="fr-FR" sz="2000" i="0" u="none" strike="noStrike" dirty="0">
                  <a:solidFill>
                    <a:srgbClr val="C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  <a:sym typeface="Times New Roman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C91F250F-1DDC-43A8-9306-CD72D9160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811" y="3862270"/>
                <a:ext cx="4160157" cy="441724"/>
              </a:xfrm>
              <a:prstGeom prst="rect">
                <a:avLst/>
              </a:prstGeom>
              <a:blipFill>
                <a:blip r:embed="rId2"/>
                <a:stretch>
                  <a:fillRect l="-1464" t="-106944" b="-163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ZoneTexte 12">
            <a:extLst>
              <a:ext uri="{FF2B5EF4-FFF2-40B4-BE49-F238E27FC236}">
                <a16:creationId xmlns:a16="http://schemas.microsoft.com/office/drawing/2014/main" id="{E9728AFD-2A88-439A-AAEE-DD48CBDD7959}"/>
              </a:ext>
            </a:extLst>
          </p:cNvPr>
          <p:cNvSpPr txBox="1"/>
          <p:nvPr/>
        </p:nvSpPr>
        <p:spPr>
          <a:xfrm>
            <a:off x="6935765" y="2952543"/>
            <a:ext cx="29430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86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Traitement i Ti(n)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CA6EB22-026D-4683-A30A-860228A79C44}"/>
              </a:ext>
            </a:extLst>
          </p:cNvPr>
          <p:cNvSpPr txBox="1"/>
          <p:nvPr/>
        </p:nvSpPr>
        <p:spPr>
          <a:xfrm>
            <a:off x="6445811" y="3193565"/>
            <a:ext cx="2344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86B5"/>
                </a:solidFill>
                <a:latin typeface="Times New Roman"/>
                <a:cs typeface="Times New Roman"/>
                <a:sym typeface="Times New Roman"/>
              </a:rPr>
              <a:t>Fin </a:t>
            </a:r>
            <a:r>
              <a:rPr lang="fr-FR" sz="2000" b="1" dirty="0" err="1">
                <a:solidFill>
                  <a:srgbClr val="0086B5"/>
                </a:solidFill>
                <a:latin typeface="Times New Roman"/>
                <a:cs typeface="Times New Roman"/>
                <a:sym typeface="Times New Roman"/>
              </a:rPr>
              <a:t>tantque</a:t>
            </a:r>
            <a:endParaRPr lang="fr-FR" sz="20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FE0205E-2292-4735-9AF7-4C1B85AFBA90}"/>
              </a:ext>
            </a:extLst>
          </p:cNvPr>
          <p:cNvSpPr txBox="1"/>
          <p:nvPr/>
        </p:nvSpPr>
        <p:spPr>
          <a:xfrm>
            <a:off x="6181123" y="4262380"/>
            <a:ext cx="2609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u="sng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Exemple:</a:t>
            </a:r>
            <a:endParaRPr lang="fr-FR" sz="1800" b="1" i="0" u="sng" strike="noStrike" dirty="0">
              <a:solidFill>
                <a:schemeClr val="tx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4763C57-C7C1-43AA-B3A3-D1D900E7485F}"/>
              </a:ext>
            </a:extLst>
          </p:cNvPr>
          <p:cNvSpPr txBox="1"/>
          <p:nvPr/>
        </p:nvSpPr>
        <p:spPr>
          <a:xfrm>
            <a:off x="6671077" y="4631711"/>
            <a:ext cx="260952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IE" sz="1500" dirty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fact1</a:t>
            </a:r>
          </a:p>
          <a:p>
            <a:pPr rtl="0"/>
            <a:r>
              <a:rPr lang="en-IE" sz="1500" dirty="0">
                <a:effectLst/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i2</a:t>
            </a:r>
            <a:endParaRPr lang="en-IE" sz="1500" dirty="0"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rtl="0"/>
            <a:r>
              <a:rPr lang="en-IE" sz="1500" dirty="0">
                <a:latin typeface="Times" panose="02020603050405020304" pitchFamily="18" charset="0"/>
                <a:cs typeface="Times" panose="02020603050405020304" pitchFamily="18" charset="0"/>
              </a:rPr>
              <a:t>w</a:t>
            </a:r>
            <a:r>
              <a:rPr lang="en-IE" sz="15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hile(</a:t>
            </a:r>
            <a:r>
              <a:rPr lang="en-IE" sz="1500" dirty="0" err="1">
                <a:effectLst/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IE" sz="15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&lt;=n)</a:t>
            </a:r>
          </a:p>
          <a:p>
            <a:pPr rtl="0"/>
            <a:r>
              <a:rPr lang="en-IE" sz="1500" dirty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  <a:r>
              <a:rPr lang="en-IE" sz="1500" dirty="0" err="1">
                <a:latin typeface="Times" panose="02020603050405020304" pitchFamily="18" charset="0"/>
                <a:cs typeface="Times" panose="02020603050405020304" pitchFamily="18" charset="0"/>
              </a:rPr>
              <a:t>fact</a:t>
            </a:r>
            <a:r>
              <a:rPr lang="en-IE" sz="1500" dirty="0" err="1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fact</a:t>
            </a:r>
            <a:r>
              <a:rPr lang="en-IE" sz="15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*</a:t>
            </a:r>
            <a:r>
              <a:rPr lang="en-IE" sz="1500" dirty="0" err="1">
                <a:effectLst/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endParaRPr lang="en-IE" sz="1500" dirty="0"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rtl="0"/>
            <a:r>
              <a:rPr lang="en-IE" sz="1500" dirty="0">
                <a:latin typeface="Times" panose="02020603050405020304" pitchFamily="18" charset="0"/>
                <a:cs typeface="Times" panose="02020603050405020304" pitchFamily="18" charset="0"/>
              </a:rPr>
              <a:t>    i</a:t>
            </a:r>
            <a:r>
              <a:rPr lang="en-IE" sz="1500" dirty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i+1</a:t>
            </a:r>
            <a:endParaRPr lang="en-IE" sz="1500" dirty="0"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rtl="0"/>
            <a:r>
              <a:rPr lang="en-IE" sz="15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Fin </a:t>
            </a:r>
            <a:r>
              <a:rPr lang="en-IE" sz="1500" dirty="0" err="1">
                <a:effectLst/>
                <a:latin typeface="Times" panose="02020603050405020304" pitchFamily="18" charset="0"/>
                <a:cs typeface="Times" panose="02020603050405020304" pitchFamily="18" charset="0"/>
              </a:rPr>
              <a:t>tantque</a:t>
            </a:r>
            <a:endParaRPr lang="en-IE" sz="1500" dirty="0"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  <a:p>
            <a:br>
              <a:rPr lang="en-IE" sz="1500" b="0" i="0" dirty="0">
                <a:solidFill>
                  <a:srgbClr val="000000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</a:br>
            <a:endParaRPr lang="fr-FR" sz="1500" i="0" strike="noStrike" dirty="0">
              <a:solidFill>
                <a:schemeClr val="tx1"/>
              </a:solidFill>
              <a:latin typeface="Times" panose="02020603050405020304" pitchFamily="18" charset="0"/>
              <a:ea typeface="Times New Roman"/>
              <a:cs typeface="Times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4723797-8094-4EF5-9796-30861F57E33F}"/>
              </a:ext>
            </a:extLst>
          </p:cNvPr>
          <p:cNvSpPr txBox="1"/>
          <p:nvPr/>
        </p:nvSpPr>
        <p:spPr>
          <a:xfrm>
            <a:off x="9041691" y="5106595"/>
            <a:ext cx="178672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q</a:t>
            </a:r>
            <a:r>
              <a:rPr lang="fr-FR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=n-1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T(n) = 2+(n-1)*4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        = 3n+1</a:t>
            </a:r>
            <a:endParaRPr lang="fr-FR" sz="1400" i="0" strike="noStrike" dirty="0">
              <a:solidFill>
                <a:schemeClr val="tx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6AAAA23-E8B4-40CE-BABF-AC346F6CCB56}"/>
              </a:ext>
            </a:extLst>
          </p:cNvPr>
          <p:cNvSpPr txBox="1"/>
          <p:nvPr/>
        </p:nvSpPr>
        <p:spPr>
          <a:xfrm>
            <a:off x="1099203" y="2898592"/>
            <a:ext cx="32734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rgbClr val="0086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pour i de k à n faire (pas=1)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2D11B740-7298-4DF0-9FDA-40B8FB89F142}"/>
                  </a:ext>
                </a:extLst>
              </p:cNvPr>
              <p:cNvSpPr txBox="1"/>
              <p:nvPr/>
            </p:nvSpPr>
            <p:spPr>
              <a:xfrm>
                <a:off x="1099203" y="4179897"/>
                <a:ext cx="41601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fr-FR" sz="2000" b="1" dirty="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Wingdings" panose="05000000000000000000" pitchFamily="2" charset="2"/>
                  </a:rPr>
                  <a:t> </a:t>
                </a:r>
                <a:r>
                  <a:rPr lang="fr-FR" sz="2000" b="1" dirty="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T(n)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𝒊</m:t>
                        </m:r>
                        <m:r>
                          <a:rPr lang="fr-FR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=</m:t>
                        </m:r>
                        <m:r>
                          <a:rPr lang="fr-FR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𝒌</m:t>
                        </m:r>
                      </m:sub>
                      <m:sup>
                        <m:r>
                          <a:rPr lang="fr-FR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𝒏</m:t>
                        </m:r>
                      </m:sup>
                      <m:e>
                        <m:r>
                          <m:rPr>
                            <m:nor/>
                          </m:rPr>
                          <a:rPr lang="fr-FR" sz="2000" b="1" dirty="0">
                            <a:solidFill>
                              <a:srgbClr val="C0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fr-FR" sz="1600" b="1" dirty="0">
                            <a:solidFill>
                              <a:srgbClr val="C0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fr-FR" sz="2000" b="1" dirty="0">
                            <a:solidFill>
                              <a:srgbClr val="C0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fr-FR" sz="2000" b="1" dirty="0">
                            <a:solidFill>
                              <a:srgbClr val="C0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fr-FR" sz="2000" b="1" dirty="0">
                            <a:solidFill>
                              <a:srgbClr val="C0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)=(</m:t>
                        </m:r>
                        <m:r>
                          <m:rPr>
                            <m:nor/>
                          </m:rPr>
                          <a:rPr lang="fr-FR" sz="2000" b="1" i="0" dirty="0" smtClean="0">
                            <a:solidFill>
                              <a:srgbClr val="C0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fr-FR" sz="2000" b="1" i="0" dirty="0" smtClean="0">
                            <a:solidFill>
                              <a:srgbClr val="C0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fr-FR" sz="2000" b="1" i="0" dirty="0" smtClean="0">
                            <a:solidFill>
                              <a:srgbClr val="C0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fr-FR" sz="2000" b="1" i="0" dirty="0" smtClean="0">
                            <a:solidFill>
                              <a:srgbClr val="C0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+1)∗</m:t>
                        </m:r>
                        <m:r>
                          <m:rPr>
                            <m:nor/>
                          </m:rPr>
                          <a:rPr lang="fr-FR" sz="2000" b="1" dirty="0">
                            <a:solidFill>
                              <a:srgbClr val="C0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fr-FR" sz="1600" b="1" dirty="0">
                            <a:solidFill>
                              <a:srgbClr val="C0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fr-FR" sz="2000" b="1" dirty="0">
                            <a:solidFill>
                              <a:srgbClr val="C0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fr-FR" sz="2000" b="1" dirty="0">
                            <a:solidFill>
                              <a:srgbClr val="C0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fr-FR" sz="2000" b="1" dirty="0">
                            <a:solidFill>
                              <a:srgbClr val="C0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m:t>)</m:t>
                        </m:r>
                      </m:e>
                    </m:nary>
                  </m:oMath>
                </a14:m>
                <a:endParaRPr lang="fr-FR" sz="2000" i="0" u="none" strike="noStrike" dirty="0">
                  <a:solidFill>
                    <a:srgbClr val="C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  <a:sym typeface="Times New Roman"/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2D11B740-7298-4DF0-9FDA-40B8FB89F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203" y="4179897"/>
                <a:ext cx="4160157" cy="400110"/>
              </a:xfrm>
              <a:prstGeom prst="rect">
                <a:avLst/>
              </a:prstGeom>
              <a:blipFill>
                <a:blip r:embed="rId3"/>
                <a:stretch>
                  <a:fillRect l="-1464" t="-123077" b="-18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ZoneTexte 24">
            <a:extLst>
              <a:ext uri="{FF2B5EF4-FFF2-40B4-BE49-F238E27FC236}">
                <a16:creationId xmlns:a16="http://schemas.microsoft.com/office/drawing/2014/main" id="{06894A33-CE32-4B9E-A84E-B5FD61ECAAC0}"/>
              </a:ext>
            </a:extLst>
          </p:cNvPr>
          <p:cNvSpPr txBox="1"/>
          <p:nvPr/>
        </p:nvSpPr>
        <p:spPr>
          <a:xfrm>
            <a:off x="1589157" y="3270170"/>
            <a:ext cx="29430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86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Traitement i Ti(n)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ED4E4C3-D4B1-4708-ACED-9DA3ABA29851}"/>
              </a:ext>
            </a:extLst>
          </p:cNvPr>
          <p:cNvSpPr txBox="1"/>
          <p:nvPr/>
        </p:nvSpPr>
        <p:spPr>
          <a:xfrm>
            <a:off x="1099203" y="3511192"/>
            <a:ext cx="2344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 err="1">
                <a:solidFill>
                  <a:srgbClr val="0086B5"/>
                </a:solidFill>
                <a:latin typeface="Times New Roman"/>
                <a:cs typeface="Times New Roman"/>
                <a:sym typeface="Times New Roman"/>
              </a:rPr>
              <a:t>finpour</a:t>
            </a:r>
            <a:endParaRPr lang="fr-FR" sz="20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10651C7-0A1C-4ED4-86BA-21F6981B6DBD}"/>
              </a:ext>
            </a:extLst>
          </p:cNvPr>
          <p:cNvSpPr txBox="1"/>
          <p:nvPr/>
        </p:nvSpPr>
        <p:spPr>
          <a:xfrm>
            <a:off x="834515" y="4580007"/>
            <a:ext cx="2609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u="sng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Exemple:</a:t>
            </a:r>
            <a:endParaRPr lang="fr-FR" sz="1800" b="1" i="0" u="sng" strike="noStrike" dirty="0">
              <a:solidFill>
                <a:schemeClr val="tx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166EEC5-BCA2-4719-9741-26F6E37EA038}"/>
              </a:ext>
            </a:extLst>
          </p:cNvPr>
          <p:cNvSpPr txBox="1"/>
          <p:nvPr/>
        </p:nvSpPr>
        <p:spPr>
          <a:xfrm>
            <a:off x="1324469" y="4949338"/>
            <a:ext cx="26095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IE" sz="15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somme</a:t>
            </a:r>
            <a:r>
              <a:rPr lang="en-IE" sz="1500" dirty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0</a:t>
            </a:r>
            <a:endParaRPr lang="en-IE" sz="1500" dirty="0"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rtl="0"/>
            <a:r>
              <a:rPr lang="en-IE" sz="15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Pour </a:t>
            </a:r>
            <a:r>
              <a:rPr lang="en-IE" sz="1500" dirty="0" err="1">
                <a:effectLst/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IE" sz="15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 de </a:t>
            </a:r>
            <a:r>
              <a:rPr lang="en-IE" sz="1500" dirty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IE" sz="15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 à </a:t>
            </a:r>
            <a:r>
              <a:rPr lang="en-IE" sz="1500" dirty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IE" sz="15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 faire</a:t>
            </a:r>
          </a:p>
          <a:p>
            <a:pPr rtl="0"/>
            <a:r>
              <a:rPr lang="en-IE" sz="1500" dirty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  <a:r>
              <a:rPr lang="en-IE" sz="1500" dirty="0" err="1">
                <a:effectLst/>
                <a:latin typeface="Times" panose="02020603050405020304" pitchFamily="18" charset="0"/>
                <a:cs typeface="Times" panose="02020603050405020304" pitchFamily="18" charset="0"/>
              </a:rPr>
              <a:t>somme</a:t>
            </a:r>
            <a:r>
              <a:rPr lang="en-IE" sz="1500" dirty="0" err="1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IE" sz="1500" dirty="0" err="1">
                <a:effectLst/>
                <a:latin typeface="Times" panose="02020603050405020304" pitchFamily="18" charset="0"/>
                <a:cs typeface="Times" panose="02020603050405020304" pitchFamily="18" charset="0"/>
              </a:rPr>
              <a:t>somme+i</a:t>
            </a:r>
            <a:r>
              <a:rPr lang="en-IE" sz="15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*</a:t>
            </a:r>
            <a:r>
              <a:rPr lang="en-IE" sz="1500" dirty="0" err="1">
                <a:effectLst/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endParaRPr lang="en-IE" sz="1500" dirty="0"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rtl="0"/>
            <a:r>
              <a:rPr lang="en-IE" sz="1500" dirty="0" err="1">
                <a:effectLst/>
                <a:latin typeface="Times" panose="02020603050405020304" pitchFamily="18" charset="0"/>
                <a:cs typeface="Times" panose="02020603050405020304" pitchFamily="18" charset="0"/>
              </a:rPr>
              <a:t>finpour</a:t>
            </a:r>
            <a:endParaRPr lang="en-IE" sz="1500" dirty="0"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  <a:p>
            <a:br>
              <a:rPr lang="en-IE" sz="1500" b="0" i="0" dirty="0">
                <a:solidFill>
                  <a:srgbClr val="000000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</a:br>
            <a:endParaRPr lang="fr-FR" sz="1500" i="0" strike="noStrike" dirty="0">
              <a:solidFill>
                <a:schemeClr val="tx1"/>
              </a:solidFill>
              <a:latin typeface="Times" panose="02020603050405020304" pitchFamily="18" charset="0"/>
              <a:ea typeface="Times New Roman"/>
              <a:cs typeface="Times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10EDAFC-7428-4D13-9EF1-212D5D50B4A0}"/>
              </a:ext>
            </a:extLst>
          </p:cNvPr>
          <p:cNvSpPr txBox="1"/>
          <p:nvPr/>
        </p:nvSpPr>
        <p:spPr>
          <a:xfrm>
            <a:off x="3695083" y="5424222"/>
            <a:ext cx="1786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T(n) = 1+(n*3)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        = 3n+1</a:t>
            </a:r>
            <a:endParaRPr lang="fr-FR" sz="1400" i="0" strike="noStrike" dirty="0">
              <a:solidFill>
                <a:schemeClr val="tx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24" name="Google Shape;122;p4">
            <a:extLst>
              <a:ext uri="{FF2B5EF4-FFF2-40B4-BE49-F238E27FC236}">
                <a16:creationId xmlns:a16="http://schemas.microsoft.com/office/drawing/2014/main" id="{19598FCF-5265-4933-8FC9-6AA5A5649470}"/>
              </a:ext>
            </a:extLst>
          </p:cNvPr>
          <p:cNvSpPr txBox="1"/>
          <p:nvPr/>
        </p:nvSpPr>
        <p:spPr>
          <a:xfrm>
            <a:off x="0" y="314081"/>
            <a:ext cx="1219199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Calcul de Complexité temporelle (2/ 2)</a:t>
            </a:r>
            <a:endParaRPr lang="fr-FR" sz="36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84654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2138</Words>
  <Application>Microsoft Office PowerPoint</Application>
  <PresentationFormat>Grand écran</PresentationFormat>
  <Paragraphs>321</Paragraphs>
  <Slides>19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</vt:lpstr>
      <vt:lpstr>Cambria Math</vt:lpstr>
      <vt:lpstr>F19</vt:lpstr>
      <vt:lpstr>Times</vt:lpstr>
      <vt:lpstr>Times New Roman</vt:lpstr>
      <vt:lpstr>Wingdings</vt:lpstr>
      <vt:lpstr>Thème Office</vt:lpstr>
      <vt:lpstr>Chapitre 1: Complexité algorithmique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1: Notions de bases de l'algorithmique</dc:title>
  <dc:creator>Hichem LOUSSIFI</dc:creator>
  <cp:lastModifiedBy>asma.mabrouk@tek-up.tn</cp:lastModifiedBy>
  <cp:revision>217</cp:revision>
  <dcterms:created xsi:type="dcterms:W3CDTF">2021-09-07T10:10:22Z</dcterms:created>
  <dcterms:modified xsi:type="dcterms:W3CDTF">2021-11-30T21:25:39Z</dcterms:modified>
</cp:coreProperties>
</file>