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67" r:id="rId3"/>
  </p:sldMasterIdLst>
  <p:notesMasterIdLst>
    <p:notesMasterId r:id="rId35"/>
  </p:notesMasterIdLst>
  <p:sldIdLst>
    <p:sldId id="329" r:id="rId4"/>
    <p:sldId id="261" r:id="rId5"/>
    <p:sldId id="264" r:id="rId6"/>
    <p:sldId id="331" r:id="rId7"/>
    <p:sldId id="333" r:id="rId8"/>
    <p:sldId id="332"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3" r:id="rId28"/>
    <p:sldId id="354" r:id="rId29"/>
    <p:sldId id="355" r:id="rId30"/>
    <p:sldId id="356" r:id="rId31"/>
    <p:sldId id="272" r:id="rId32"/>
    <p:sldId id="330" r:id="rId33"/>
    <p:sldId id="262" r:id="rId3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B60"/>
    <a:srgbClr val="4DD173"/>
    <a:srgbClr val="9FD0D2"/>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3" autoAdjust="0"/>
    <p:restoredTop sz="76762" autoAdjust="0"/>
  </p:normalViewPr>
  <p:slideViewPr>
    <p:cSldViewPr>
      <p:cViewPr varScale="1">
        <p:scale>
          <a:sx n="107" d="100"/>
          <a:sy n="107" d="100"/>
        </p:scale>
        <p:origin x="168" y="536"/>
      </p:cViewPr>
      <p:guideLst>
        <p:guide orient="horz" pos="141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691719160104987"/>
          <c:y val="2.0015748031496059E-2"/>
          <c:w val="0.55748950131233599"/>
          <c:h val="0.83623425196850398"/>
        </c:manualLayout>
      </c:layout>
      <c:doughnutChart>
        <c:varyColors val="1"/>
        <c:ser>
          <c:idx val="0"/>
          <c:order val="0"/>
          <c:tx>
            <c:strRef>
              <c:f>Sheet1!$B$1</c:f>
              <c:strCache>
                <c:ptCount val="1"/>
                <c:pt idx="0">
                  <c:v>Sales</c:v>
                </c:pt>
              </c:strCache>
            </c:strRef>
          </c:tx>
          <c:spPr>
            <a:effectLst>
              <a:outerShdw dist="50800" dir="5040000" algn="ctr" rotWithShape="0">
                <a:srgbClr val="000000">
                  <a:alpha val="0"/>
                </a:srgbClr>
              </a:outerShdw>
            </a:effectLst>
          </c:spPr>
          <c:dPt>
            <c:idx val="0"/>
            <c:bubble3D val="0"/>
            <c:spPr>
              <a:solidFill>
                <a:schemeClr val="accent1"/>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1-7300-3E4D-959D-E62BF8BF0E7F}"/>
              </c:ext>
            </c:extLst>
          </c:dPt>
          <c:dPt>
            <c:idx val="1"/>
            <c:bubble3D val="0"/>
            <c:spPr>
              <a:solidFill>
                <a:schemeClr val="accent2"/>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3-7300-3E4D-959D-E62BF8BF0E7F}"/>
              </c:ext>
            </c:extLst>
          </c:dPt>
          <c:dPt>
            <c:idx val="2"/>
            <c:bubble3D val="0"/>
            <c:spPr>
              <a:solidFill>
                <a:schemeClr val="accent3"/>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5-7300-3E4D-959D-E62BF8BF0E7F}"/>
              </c:ext>
            </c:extLst>
          </c:dPt>
          <c:dPt>
            <c:idx val="3"/>
            <c:bubble3D val="0"/>
            <c:spPr>
              <a:solidFill>
                <a:schemeClr val="accent4"/>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7-7300-3E4D-959D-E62BF8BF0E7F}"/>
              </c:ext>
            </c:extLst>
          </c:dPt>
          <c:cat>
            <c:strRef>
              <c:f>Sheet1!$A$2:$A$5</c:f>
              <c:strCache>
                <c:ptCount val="1"/>
                <c:pt idx="0">
                  <c:v>1st Qtr</c:v>
                </c:pt>
              </c:strCache>
            </c:strRef>
          </c:cat>
          <c:val>
            <c:numRef>
              <c:f>Sheet1!$B$2:$B$5</c:f>
              <c:numCache>
                <c:formatCode>0%</c:formatCode>
                <c:ptCount val="4"/>
                <c:pt idx="0">
                  <c:v>0.92</c:v>
                </c:pt>
                <c:pt idx="1">
                  <c:v>0.08</c:v>
                </c:pt>
              </c:numCache>
            </c:numRef>
          </c:val>
          <c:extLst>
            <c:ext xmlns:c16="http://schemas.microsoft.com/office/drawing/2014/chart" uri="{C3380CC4-5D6E-409C-BE32-E72D297353CC}">
              <c16:uniqueId val="{00000008-7300-3E4D-959D-E62BF8BF0E7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C1B77-5794-6847-88CB-CE239B990AC3}" type="datetimeFigureOut">
              <a:rPr lang="en-DZ" smtClean="0"/>
              <a:t>10/8/20</a:t>
            </a:fld>
            <a:endParaRPr lang="en-D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3FF25-5619-184C-965D-B94FC335AC56}" type="slidenum">
              <a:rPr lang="en-DZ" smtClean="0"/>
              <a:t>‹#›</a:t>
            </a:fld>
            <a:endParaRPr lang="en-DZ"/>
          </a:p>
        </p:txBody>
      </p:sp>
    </p:spTree>
    <p:extLst>
      <p:ext uri="{BB962C8B-B14F-4D97-AF65-F5344CB8AC3E}">
        <p14:creationId xmlns:p14="http://schemas.microsoft.com/office/powerpoint/2010/main" val="238291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Monsieur le président du jury, Messieurs les membres du jury, honorable assistance Bonjour. En vue de l'obtention du diplôme de Master en informatique option systèmes informatiques intelligents nous avons l'honneur de vous présenter notre projet de fin d'études intitulé « </a:t>
            </a:r>
            <a:r>
              <a:rPr lang="en-DZ" sz="1200" kern="1200" dirty="0">
                <a:solidFill>
                  <a:schemeClr val="tx1"/>
                </a:solidFill>
                <a:effectLst/>
                <a:latin typeface="+mn-lt"/>
                <a:ea typeface="+mn-ea"/>
                <a:cs typeface="+mn-cs"/>
              </a:rPr>
              <a:t>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de Questions-R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ponses Intelligent 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sur le Deep Learning et la Recherche d’</a:t>
            </a:r>
            <a:r>
              <a:rPr lang="fr-FR" sz="1200" kern="1200" dirty="0">
                <a:solidFill>
                  <a:schemeClr val="tx1"/>
                </a:solidFill>
                <a:effectLst/>
                <a:latin typeface="+mn-lt"/>
                <a:ea typeface="+mn-ea"/>
                <a:cs typeface="+mn-cs"/>
              </a:rPr>
              <a:t>information » qui a été encadré par Dr </a:t>
            </a:r>
            <a:r>
              <a:rPr lang="fr-FR" sz="1200" kern="1200" dirty="0" err="1">
                <a:solidFill>
                  <a:schemeClr val="tx1"/>
                </a:solidFill>
                <a:effectLst/>
                <a:latin typeface="+mn-lt"/>
                <a:ea typeface="+mn-ea"/>
                <a:cs typeface="+mn-cs"/>
              </a:rPr>
              <a:t>Ziani</a:t>
            </a:r>
            <a:r>
              <a:rPr lang="fr-FR" sz="1200" kern="1200" dirty="0">
                <a:solidFill>
                  <a:schemeClr val="tx1"/>
                </a:solidFill>
                <a:effectLst/>
                <a:latin typeface="+mn-lt"/>
                <a:ea typeface="+mn-ea"/>
                <a:cs typeface="+mn-cs"/>
              </a:rPr>
              <a:t> et proposé par Dr </a:t>
            </a:r>
            <a:r>
              <a:rPr lang="fr-FR" sz="1200" kern="1200" dirty="0" err="1">
                <a:solidFill>
                  <a:schemeClr val="tx1"/>
                </a:solidFill>
                <a:effectLst/>
                <a:latin typeface="+mn-lt"/>
                <a:ea typeface="+mn-ea"/>
                <a:cs typeface="+mn-cs"/>
              </a:rPr>
              <a:t>Bouadjenek</a:t>
            </a:r>
            <a:r>
              <a:rPr lang="fr-FR" sz="1200" kern="1200" dirty="0">
                <a:solidFill>
                  <a:schemeClr val="tx1"/>
                </a:solidFill>
                <a:effectLst/>
                <a:latin typeface="+mn-lt"/>
                <a:ea typeface="+mn-ea"/>
                <a:cs typeface="+mn-cs"/>
              </a:rPr>
              <a:t> Au niveau de l’université de </a:t>
            </a:r>
            <a:r>
              <a:rPr lang="fr-FR" sz="1200" kern="1200" dirty="0" err="1">
                <a:solidFill>
                  <a:schemeClr val="tx1"/>
                </a:solidFill>
                <a:effectLst/>
                <a:latin typeface="+mn-lt"/>
                <a:ea typeface="+mn-ea"/>
                <a:cs typeface="+mn-cs"/>
              </a:rPr>
              <a:t>Deakin</a:t>
            </a:r>
            <a:r>
              <a:rPr lang="fr-FR" sz="1200" kern="1200" dirty="0">
                <a:solidFill>
                  <a:schemeClr val="tx1"/>
                </a:solidFill>
                <a:effectLst/>
                <a:latin typeface="+mn-lt"/>
                <a:ea typeface="+mn-ea"/>
                <a:cs typeface="+mn-cs"/>
              </a:rPr>
              <a:t> en Australie.</a:t>
            </a:r>
          </a:p>
          <a:p>
            <a:endParaRPr lang="en-DZ"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tien avant de commencer à vous remercier pour votre lecture, votre présence et les remarques qui viendront par la suite enrichir ce travail.</a:t>
            </a:r>
            <a:endParaRPr lang="en-DZ"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13D50BE3-7B63-4F74-A846-78120FB61B94}" type="slidenum">
              <a:rPr lang="en-US" smtClean="0"/>
              <a:pPr>
                <a:defRPr/>
              </a:pPr>
              <a:t>1</a:t>
            </a:fld>
            <a:endParaRPr lang="en-US" dirty="0"/>
          </a:p>
        </p:txBody>
      </p:sp>
    </p:spTree>
    <p:extLst>
      <p:ext uri="{BB962C8B-B14F-4D97-AF65-F5344CB8AC3E}">
        <p14:creationId xmlns:p14="http://schemas.microsoft.com/office/powerpoint/2010/main" val="1674397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La recherche d’information est un processus qui consiste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cup</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rer des informations stock</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es dans de grands ensembles de donn</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es pour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pondre aux besoins d’information des utilisateurs.</a:t>
            </a:r>
          </a:p>
        </p:txBody>
      </p:sp>
      <p:sp>
        <p:nvSpPr>
          <p:cNvPr id="4" name="Slide Number Placeholder 3"/>
          <p:cNvSpPr>
            <a:spLocks noGrp="1"/>
          </p:cNvSpPr>
          <p:nvPr>
            <p:ph type="sldNum" sz="quarter" idx="5"/>
          </p:nvPr>
        </p:nvSpPr>
        <p:spPr/>
        <p:txBody>
          <a:bodyPr/>
          <a:lstStyle/>
          <a:p>
            <a:fld id="{0603FF25-5619-184C-965D-B94FC335AC56}" type="slidenum">
              <a:rPr lang="en-DZ" smtClean="0"/>
              <a:t>10</a:t>
            </a:fld>
            <a:endParaRPr lang="en-DZ"/>
          </a:p>
        </p:txBody>
      </p:sp>
    </p:spTree>
    <p:extLst>
      <p:ext uri="{BB962C8B-B14F-4D97-AF65-F5344CB8AC3E}">
        <p14:creationId xmlns:p14="http://schemas.microsoft.com/office/powerpoint/2010/main" val="1309347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 </a:t>
            </a:r>
            <a:r>
              <a:rPr lang="en-US" sz="1200" kern="1200" dirty="0" err="1">
                <a:solidFill>
                  <a:schemeClr val="tx1"/>
                </a:solidFill>
                <a:effectLst/>
                <a:latin typeface="+mn-lt"/>
                <a:ea typeface="+mn-ea"/>
                <a:cs typeface="+mn-cs"/>
              </a:rPr>
              <a:t>traitement</a:t>
            </a:r>
            <a:r>
              <a:rPr lang="en-US" sz="1200" kern="1200" dirty="0">
                <a:solidFill>
                  <a:schemeClr val="tx1"/>
                </a:solidFill>
                <a:effectLst/>
                <a:latin typeface="+mn-lt"/>
                <a:ea typeface="+mn-ea"/>
                <a:cs typeface="+mn-cs"/>
              </a:rPr>
              <a:t> du </a:t>
            </a:r>
            <a:r>
              <a:rPr lang="en-US" sz="1200" kern="1200" dirty="0" err="1">
                <a:solidFill>
                  <a:schemeClr val="tx1"/>
                </a:solidFill>
                <a:effectLst/>
                <a:latin typeface="+mn-lt"/>
                <a:ea typeface="+mn-ea"/>
                <a:cs typeface="+mn-cs"/>
              </a:rPr>
              <a:t>langage</a:t>
            </a:r>
            <a:r>
              <a:rPr lang="en-US" sz="1200" kern="1200" dirty="0">
                <a:solidFill>
                  <a:schemeClr val="tx1"/>
                </a:solidFill>
                <a:effectLst/>
                <a:latin typeface="+mn-lt"/>
                <a:ea typeface="+mn-ea"/>
                <a:cs typeface="+mn-cs"/>
              </a:rPr>
              <a:t> naturel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le </a:t>
            </a:r>
            <a:r>
              <a:rPr lang="en-US" sz="1200" kern="1200" dirty="0" err="1">
                <a:solidFill>
                  <a:schemeClr val="tx1"/>
                </a:solidFill>
                <a:effectLst/>
                <a:latin typeface="+mn-lt"/>
                <a:ea typeface="+mn-ea"/>
                <a:cs typeface="+mn-cs"/>
              </a:rPr>
              <a:t>processus</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compréhension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automatique</a:t>
            </a:r>
            <a:r>
              <a:rPr lang="en-US" sz="1200" kern="1200" dirty="0">
                <a:solidFill>
                  <a:schemeClr val="tx1"/>
                </a:solidFill>
                <a:effectLst/>
                <a:latin typeface="+mn-lt"/>
                <a:ea typeface="+mn-ea"/>
                <a:cs typeface="+mn-cs"/>
              </a:rPr>
              <a:t> du </a:t>
            </a:r>
            <a:r>
              <a:rPr lang="en-US" sz="1200" kern="1200" dirty="0" err="1">
                <a:solidFill>
                  <a:schemeClr val="tx1"/>
                </a:solidFill>
                <a:effectLst/>
                <a:latin typeface="+mn-lt"/>
                <a:ea typeface="+mn-ea"/>
                <a:cs typeface="+mn-cs"/>
              </a:rPr>
              <a:t>langage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humain</a:t>
            </a:r>
            <a:r>
              <a:rPr lang="en-US" sz="1200" kern="1200" dirty="0">
                <a:solidFill>
                  <a:schemeClr val="tx1"/>
                </a:solidFill>
                <a:effectLst/>
                <a:latin typeface="+mn-lt"/>
                <a:ea typeface="+mn-ea"/>
                <a:cs typeface="+mn-cs"/>
              </a:rPr>
              <a:t>. Dans </a:t>
            </a:r>
            <a:r>
              <a:rPr lang="en-US" sz="1200" kern="1200" dirty="0" err="1">
                <a:solidFill>
                  <a:schemeClr val="tx1"/>
                </a:solidFill>
                <a:effectLst/>
                <a:latin typeface="+mn-lt"/>
                <a:ea typeface="+mn-ea"/>
                <a:cs typeface="+mn-cs"/>
              </a:rPr>
              <a:t>l’intelligence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artificielle</a:t>
            </a:r>
            <a:r>
              <a:rPr lang="en-US" sz="1200" kern="1200" dirty="0">
                <a:solidFill>
                  <a:schemeClr val="tx1"/>
                </a:solidFill>
                <a:effectLst/>
                <a:latin typeface="+mn-lt"/>
                <a:ea typeface="+mn-ea"/>
                <a:cs typeface="+mn-cs"/>
              </a:rPr>
              <a:t>, le NLP </a:t>
            </a:r>
            <a:r>
              <a:rPr lang="en-US" sz="1200" kern="1200" dirty="0" err="1">
                <a:solidFill>
                  <a:schemeClr val="tx1"/>
                </a:solidFill>
                <a:effectLst/>
                <a:latin typeface="+mn-lt"/>
                <a:ea typeface="+mn-ea"/>
                <a:cs typeface="+mn-cs"/>
              </a:rPr>
              <a:t>permet</a:t>
            </a:r>
            <a:r>
              <a:rPr lang="en-US" sz="1200" kern="1200" dirty="0">
                <a:solidFill>
                  <a:schemeClr val="tx1"/>
                </a:solidFill>
                <a:effectLst/>
                <a:latin typeface="+mn-lt"/>
                <a:ea typeface="+mn-ea"/>
                <a:cs typeface="+mn-cs"/>
              </a:rPr>
              <a:t> aux machines et aux applications de </a:t>
            </a:r>
            <a:r>
              <a:rPr lang="en-US" sz="1200" kern="1200" dirty="0" err="1">
                <a:solidFill>
                  <a:schemeClr val="tx1"/>
                </a:solidFill>
                <a:effectLst/>
                <a:latin typeface="+mn-lt"/>
                <a:ea typeface="+mn-ea"/>
                <a:cs typeface="+mn-cs"/>
              </a:rPr>
              <a:t>comprendre</a:t>
            </a:r>
            <a:r>
              <a:rPr lang="en-US" sz="1200" kern="1200" dirty="0">
                <a:solidFill>
                  <a:schemeClr val="tx1"/>
                </a:solidFill>
                <a:effectLst/>
                <a:latin typeface="+mn-lt"/>
                <a:ea typeface="+mn-ea"/>
                <a:cs typeface="+mn-cs"/>
              </a:rPr>
              <a:t> le </a:t>
            </a:r>
            <a:r>
              <a:rPr lang="en-US" sz="1200" kern="1200" dirty="0" err="1">
                <a:solidFill>
                  <a:schemeClr val="tx1"/>
                </a:solidFill>
                <a:effectLst/>
                <a:latin typeface="+mn-lt"/>
                <a:ea typeface="+mn-ea"/>
                <a:cs typeface="+mn-cs"/>
              </a:rPr>
              <a:t>sens</a:t>
            </a:r>
            <a:r>
              <a:rPr lang="en-US" sz="1200" kern="1200" dirty="0">
                <a:solidFill>
                  <a:schemeClr val="tx1"/>
                </a:solidFill>
                <a:effectLst/>
                <a:latin typeface="+mn-lt"/>
                <a:ea typeface="+mn-ea"/>
                <a:cs typeface="+mn-cs"/>
              </a:rPr>
              <a:t> du </a:t>
            </a:r>
            <a:r>
              <a:rPr lang="en-US" sz="1200" kern="1200" dirty="0" err="1">
                <a:solidFill>
                  <a:schemeClr val="tx1"/>
                </a:solidFill>
                <a:effectLst/>
                <a:latin typeface="+mn-lt"/>
                <a:ea typeface="+mn-ea"/>
                <a:cs typeface="+mn-cs"/>
              </a:rPr>
              <a:t>langage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humain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puis</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générer</a:t>
            </a:r>
            <a:r>
              <a:rPr lang="en-US" sz="1200" kern="1200" dirty="0">
                <a:solidFill>
                  <a:schemeClr val="tx1"/>
                </a:solidFill>
                <a:effectLst/>
                <a:latin typeface="+mn-lt"/>
                <a:ea typeface="+mn-ea"/>
                <a:cs typeface="+mn-cs"/>
              </a:rPr>
              <a:t> des </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appropriées</a:t>
            </a:r>
            <a:r>
              <a:rPr lang="en-US" sz="1200" kern="1200" dirty="0">
                <a:solidFill>
                  <a:schemeClr val="tx1"/>
                </a:solidFill>
                <a:effectLst/>
                <a:latin typeface="+mn-lt"/>
                <a:ea typeface="+mn-ea"/>
                <a:cs typeface="+mn-cs"/>
              </a:rPr>
              <a:t> pour former un flux de conversation naturel.</a:t>
            </a:r>
          </a:p>
        </p:txBody>
      </p:sp>
      <p:sp>
        <p:nvSpPr>
          <p:cNvPr id="4" name="Slide Number Placeholder 3"/>
          <p:cNvSpPr>
            <a:spLocks noGrp="1"/>
          </p:cNvSpPr>
          <p:nvPr>
            <p:ph type="sldNum" sz="quarter" idx="5"/>
          </p:nvPr>
        </p:nvSpPr>
        <p:spPr/>
        <p:txBody>
          <a:bodyPr/>
          <a:lstStyle/>
          <a:p>
            <a:fld id="{0603FF25-5619-184C-965D-B94FC335AC56}" type="slidenum">
              <a:rPr lang="en-DZ" smtClean="0"/>
              <a:t>11</a:t>
            </a:fld>
            <a:endParaRPr lang="en-DZ"/>
          </a:p>
        </p:txBody>
      </p:sp>
    </p:spTree>
    <p:extLst>
      <p:ext uri="{BB962C8B-B14F-4D97-AF65-F5344CB8AC3E}">
        <p14:creationId xmlns:p14="http://schemas.microsoft.com/office/powerpoint/2010/main" val="14909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Z" sz="1200" kern="1200" dirty="0">
                <a:solidFill>
                  <a:schemeClr val="tx1"/>
                </a:solidFill>
                <a:effectLst/>
                <a:latin typeface="+mn-lt"/>
                <a:ea typeface="+mn-ea"/>
                <a:cs typeface="+mn-cs"/>
              </a:rPr>
              <a:t>Le 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canisme d’attention est une approche de plus en plus populaire qui consiste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apprendre par machine la pertinence des </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ments d’entr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 </a:t>
            </a:r>
            <a:r>
              <a:rPr lang="en-US" sz="1200" kern="1200" dirty="0" err="1">
                <a:solidFill>
                  <a:schemeClr val="tx1"/>
                </a:solidFill>
                <a:effectLst/>
                <a:latin typeface="+mn-lt"/>
                <a:ea typeface="+mn-ea"/>
                <a:cs typeface="+mn-cs"/>
              </a:rPr>
              <a:t>Lorsque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mécanisme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ajouté</a:t>
            </a:r>
            <a:r>
              <a:rPr lang="en-US" sz="1200" kern="1200" dirty="0">
                <a:solidFill>
                  <a:schemeClr val="tx1"/>
                </a:solidFill>
                <a:effectLst/>
                <a:latin typeface="+mn-lt"/>
                <a:ea typeface="+mn-ea"/>
                <a:cs typeface="+mn-cs"/>
              </a:rPr>
              <a:t> aux RNN, le </a:t>
            </a:r>
            <a:r>
              <a:rPr lang="en-US" sz="1200" kern="1200" dirty="0" err="1">
                <a:solidFill>
                  <a:schemeClr val="tx1"/>
                </a:solidFill>
                <a:effectLst/>
                <a:latin typeface="+mn-lt"/>
                <a:ea typeface="+mn-ea"/>
                <a:cs typeface="+mn-cs"/>
              </a:rPr>
              <a:t>modèle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peut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apprendre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tenir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compte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l’état</a:t>
            </a:r>
            <a:r>
              <a:rPr lang="en-US" sz="1200" kern="1200" dirty="0">
                <a:solidFill>
                  <a:schemeClr val="tx1"/>
                </a:solidFill>
                <a:effectLst/>
                <a:latin typeface="+mn-lt"/>
                <a:ea typeface="+mn-ea"/>
                <a:cs typeface="+mn-cs"/>
              </a:rPr>
              <a:t> des premiers mots </a:t>
            </a:r>
            <a:r>
              <a:rPr lang="en-US" sz="1200" kern="1200" dirty="0" err="1">
                <a:solidFill>
                  <a:schemeClr val="tx1"/>
                </a:solidFill>
                <a:effectLst/>
                <a:latin typeface="+mn-lt"/>
                <a:ea typeface="+mn-ea"/>
                <a:cs typeface="+mn-cs"/>
              </a:rPr>
              <a:t>anglais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lorsqu’il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produit</a:t>
            </a:r>
            <a:r>
              <a:rPr lang="en-US" sz="1200" kern="1200" dirty="0">
                <a:solidFill>
                  <a:schemeClr val="tx1"/>
                </a:solidFill>
                <a:effectLst/>
                <a:latin typeface="+mn-lt"/>
                <a:ea typeface="+mn-ea"/>
                <a:cs typeface="+mn-cs"/>
              </a:rPr>
              <a:t> le début de la phrase </a:t>
            </a:r>
            <a:r>
              <a:rPr lang="en-US" sz="1200" kern="1200" dirty="0" err="1">
                <a:solidFill>
                  <a:schemeClr val="tx1"/>
                </a:solidFill>
                <a:effectLst/>
                <a:latin typeface="+mn-lt"/>
                <a:ea typeface="+mn-ea"/>
                <a:cs typeface="+mn-cs"/>
              </a:rPr>
              <a:t>francaise</a:t>
            </a:r>
            <a:r>
              <a:rPr lang="en-US" sz="1200" kern="1200" dirty="0">
                <a:solidFill>
                  <a:schemeClr val="tx1"/>
                </a:solidFill>
                <a:effectLst/>
                <a:latin typeface="+mn-lt"/>
                <a:ea typeface="+mn-ea"/>
                <a:cs typeface="+mn-cs"/>
              </a:rPr>
              <a:t> et </a:t>
            </a:r>
            <a:r>
              <a:rPr lang="en-US" sz="1200" kern="1200" dirty="0" err="1">
                <a:solidFill>
                  <a:schemeClr val="tx1"/>
                </a:solidFill>
                <a:effectLst/>
                <a:latin typeface="+mn-lt"/>
                <a:ea typeface="+mn-ea"/>
                <a:cs typeface="+mn-cs"/>
              </a:rPr>
              <a:t>donc</a:t>
            </a:r>
            <a:r>
              <a:rPr lang="en-US" sz="1200" kern="1200" dirty="0">
                <a:solidFill>
                  <a:schemeClr val="tx1"/>
                </a:solidFill>
                <a:effectLst/>
                <a:latin typeface="+mn-lt"/>
                <a:ea typeface="+mn-ea"/>
                <a:cs typeface="+mn-cs"/>
              </a:rPr>
              <a:t> des gains de performance </a:t>
            </a:r>
            <a:r>
              <a:rPr lang="en-US" sz="1200" kern="1200" dirty="0" err="1">
                <a:solidFill>
                  <a:schemeClr val="tx1"/>
                </a:solidFill>
                <a:effectLst/>
                <a:latin typeface="+mn-lt"/>
                <a:ea typeface="+mn-ea"/>
                <a:cs typeface="+mn-cs"/>
              </a:rPr>
              <a:t>importants</a:t>
            </a:r>
            <a:r>
              <a:rPr lang="en-US" sz="1200" kern="1200" dirty="0">
                <a:solidFill>
                  <a:schemeClr val="tx1"/>
                </a:solidFill>
                <a:effectLst/>
                <a:latin typeface="+mn-lt"/>
                <a:ea typeface="+mn-ea"/>
                <a:cs typeface="+mn-cs"/>
              </a:rPr>
              <a:t> </a:t>
            </a:r>
            <a:endParaRPr lang="en-US" dirty="0"/>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12</a:t>
            </a:fld>
            <a:endParaRPr lang="en-DZ"/>
          </a:p>
        </p:txBody>
      </p:sp>
    </p:spTree>
    <p:extLst>
      <p:ext uri="{BB962C8B-B14F-4D97-AF65-F5344CB8AC3E}">
        <p14:creationId xmlns:p14="http://schemas.microsoft.com/office/powerpoint/2010/main" val="1705330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 </a:t>
            </a:r>
            <a:r>
              <a:rPr lang="en-US" sz="1200" kern="1200" dirty="0" err="1">
                <a:solidFill>
                  <a:schemeClr val="tx1"/>
                </a:solidFill>
                <a:effectLst/>
                <a:latin typeface="+mn-lt"/>
                <a:ea typeface="+mn-ea"/>
                <a:cs typeface="+mn-cs"/>
              </a:rPr>
              <a:t>Transformateur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un </a:t>
            </a:r>
            <a:r>
              <a:rPr lang="en-US" sz="1200" kern="1200" dirty="0" err="1">
                <a:solidFill>
                  <a:schemeClr val="tx1"/>
                </a:solidFill>
                <a:effectLst/>
                <a:latin typeface="+mn-lt"/>
                <a:ea typeface="+mn-ea"/>
                <a:cs typeface="+mn-cs"/>
              </a:rPr>
              <a:t>modèle</a:t>
            </a:r>
            <a:r>
              <a:rPr lang="en-US" sz="1200" kern="1200" dirty="0">
                <a:solidFill>
                  <a:schemeClr val="tx1"/>
                </a:solidFill>
                <a:effectLst/>
                <a:latin typeface="+mn-lt"/>
                <a:ea typeface="+mn-ea"/>
                <a:cs typeface="+mn-cs"/>
              </a:rPr>
              <a:t> de DL </a:t>
            </a:r>
            <a:r>
              <a:rPr lang="en-US" sz="1200" kern="1200" dirty="0" err="1">
                <a:solidFill>
                  <a:schemeClr val="tx1"/>
                </a:solidFill>
                <a:effectLst/>
                <a:latin typeface="+mn-lt"/>
                <a:ea typeface="+mn-ea"/>
                <a:cs typeface="+mn-cs"/>
              </a:rPr>
              <a:t>utilisé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principalement</a:t>
            </a:r>
            <a:r>
              <a:rPr lang="en-US" sz="1200" kern="1200" dirty="0">
                <a:solidFill>
                  <a:schemeClr val="tx1"/>
                </a:solidFill>
                <a:effectLst/>
                <a:latin typeface="+mn-lt"/>
                <a:ea typeface="+mn-ea"/>
                <a:cs typeface="+mn-cs"/>
              </a:rPr>
              <a:t> dans le </a:t>
            </a:r>
            <a:r>
              <a:rPr lang="en-US" sz="1200" kern="1200" dirty="0" err="1">
                <a:solidFill>
                  <a:schemeClr val="tx1"/>
                </a:solidFill>
                <a:effectLst/>
                <a:latin typeface="+mn-lt"/>
                <a:ea typeface="+mn-ea"/>
                <a:cs typeface="+mn-cs"/>
              </a:rPr>
              <a:t>domaine</a:t>
            </a:r>
            <a:r>
              <a:rPr lang="en-US" sz="1200" kern="1200" dirty="0">
                <a:solidFill>
                  <a:schemeClr val="tx1"/>
                </a:solidFill>
                <a:effectLst/>
                <a:latin typeface="+mn-lt"/>
                <a:ea typeface="+mn-ea"/>
                <a:cs typeface="+mn-cs"/>
              </a:rPr>
              <a:t> du NLP. Comme les RNN, les </a:t>
            </a:r>
            <a:r>
              <a:rPr lang="en-US" sz="1200" kern="1200" dirty="0" err="1">
                <a:solidFill>
                  <a:schemeClr val="tx1"/>
                </a:solidFill>
                <a:effectLst/>
                <a:latin typeface="+mn-lt"/>
                <a:ea typeface="+mn-ea"/>
                <a:cs typeface="+mn-cs"/>
              </a:rPr>
              <a:t>transformateurs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concus</a:t>
            </a:r>
            <a:r>
              <a:rPr lang="en-US" sz="1200" kern="1200" dirty="0">
                <a:solidFill>
                  <a:schemeClr val="tx1"/>
                </a:solidFill>
                <a:effectLst/>
                <a:latin typeface="+mn-lt"/>
                <a:ea typeface="+mn-ea"/>
                <a:cs typeface="+mn-cs"/>
              </a:rPr>
              <a:t> pour </a:t>
            </a:r>
            <a:r>
              <a:rPr lang="en-US" sz="1200" kern="1200" dirty="0" err="1">
                <a:solidFill>
                  <a:schemeClr val="tx1"/>
                </a:solidFill>
                <a:effectLst/>
                <a:latin typeface="+mn-lt"/>
                <a:ea typeface="+mn-ea"/>
                <a:cs typeface="+mn-cs"/>
              </a:rPr>
              <a:t>traiter</a:t>
            </a:r>
            <a:r>
              <a:rPr lang="en-US" sz="1200" kern="1200" dirty="0">
                <a:solidFill>
                  <a:schemeClr val="tx1"/>
                </a:solidFill>
                <a:effectLst/>
                <a:latin typeface="+mn-lt"/>
                <a:ea typeface="+mn-ea"/>
                <a:cs typeface="+mn-cs"/>
              </a:rPr>
              <a:t> des </a:t>
            </a:r>
            <a:r>
              <a:rPr lang="en-US" sz="1200" kern="1200" dirty="0" err="1">
                <a:solidFill>
                  <a:schemeClr val="tx1"/>
                </a:solidFill>
                <a:effectLst/>
                <a:latin typeface="+mn-lt"/>
                <a:ea typeface="+mn-ea"/>
                <a:cs typeface="+mn-cs"/>
              </a:rPr>
              <a:t>données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séquentielles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comme</a:t>
            </a:r>
            <a:r>
              <a:rPr lang="en-US" sz="1200" kern="1200" dirty="0">
                <a:solidFill>
                  <a:schemeClr val="tx1"/>
                </a:solidFill>
                <a:effectLst/>
                <a:latin typeface="+mn-lt"/>
                <a:ea typeface="+mn-ea"/>
                <a:cs typeface="+mn-cs"/>
              </a:rPr>
              <a:t> le </a:t>
            </a:r>
            <a:r>
              <a:rPr lang="en-US" sz="1200" kern="1200" dirty="0" err="1">
                <a:solidFill>
                  <a:schemeClr val="tx1"/>
                </a:solidFill>
                <a:effectLst/>
                <a:latin typeface="+mn-lt"/>
                <a:ea typeface="+mn-ea"/>
                <a:cs typeface="+mn-cs"/>
              </a:rPr>
              <a:t>langage</a:t>
            </a:r>
            <a:r>
              <a:rPr lang="en-US" sz="1200" kern="1200" dirty="0">
                <a:solidFill>
                  <a:schemeClr val="tx1"/>
                </a:solidFill>
                <a:effectLst/>
                <a:latin typeface="+mn-lt"/>
                <a:ea typeface="+mn-ea"/>
                <a:cs typeface="+mn-cs"/>
              </a:rPr>
              <a:t> naturel, pour des taches </a:t>
            </a:r>
            <a:r>
              <a:rPr lang="en-US" sz="1200" kern="1200" dirty="0" err="1">
                <a:solidFill>
                  <a:schemeClr val="tx1"/>
                </a:solidFill>
                <a:effectLst/>
                <a:latin typeface="+mn-lt"/>
                <a:ea typeface="+mn-ea"/>
                <a:cs typeface="+mn-cs"/>
              </a:rPr>
              <a:t>telles</a:t>
            </a:r>
            <a:r>
              <a:rPr lang="en-US" sz="1200" kern="1200" dirty="0">
                <a:solidFill>
                  <a:schemeClr val="tx1"/>
                </a:solidFill>
                <a:effectLst/>
                <a:latin typeface="+mn-lt"/>
                <a:ea typeface="+mn-ea"/>
                <a:cs typeface="+mn-cs"/>
              </a:rPr>
              <a:t> que la </a:t>
            </a:r>
            <a:r>
              <a:rPr lang="en-US" sz="1200" kern="1200" dirty="0" err="1">
                <a:solidFill>
                  <a:schemeClr val="tx1"/>
                </a:solidFill>
                <a:effectLst/>
                <a:latin typeface="+mn-lt"/>
                <a:ea typeface="+mn-ea"/>
                <a:cs typeface="+mn-cs"/>
              </a:rPr>
              <a:t>traduction</a:t>
            </a:r>
            <a:r>
              <a:rPr lang="en-US" sz="1200" kern="1200" dirty="0">
                <a:solidFill>
                  <a:schemeClr val="tx1"/>
                </a:solidFill>
                <a:effectLst/>
                <a:latin typeface="+mn-lt"/>
                <a:ea typeface="+mn-ea"/>
                <a:cs typeface="+mn-cs"/>
              </a:rPr>
              <a:t> et la classification de </a:t>
            </a:r>
            <a:r>
              <a:rPr lang="en-US" sz="1200" kern="1200" dirty="0" err="1">
                <a:solidFill>
                  <a:schemeClr val="tx1"/>
                </a:solidFill>
                <a:effectLst/>
                <a:latin typeface="+mn-lt"/>
                <a:ea typeface="+mn-ea"/>
                <a:cs typeface="+mn-cs"/>
              </a:rPr>
              <a:t>textes</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0603FF25-5619-184C-965D-B94FC335AC56}" type="slidenum">
              <a:rPr lang="en-DZ" smtClean="0"/>
              <a:t>13</a:t>
            </a:fld>
            <a:endParaRPr lang="en-DZ"/>
          </a:p>
        </p:txBody>
      </p:sp>
    </p:spTree>
    <p:extLst>
      <p:ext uri="{BB962C8B-B14F-4D97-AF65-F5344CB8AC3E}">
        <p14:creationId xmlns:p14="http://schemas.microsoft.com/office/powerpoint/2010/main" val="66943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BERT est une architecture qui n’utilise que la partie d’encodeur des transformateurs pour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aliser de multiples t</a:t>
            </a:r>
            <a:r>
              <a:rPr lang="fr-FR" sz="1200" kern="1200" dirty="0">
                <a:solidFill>
                  <a:schemeClr val="tx1"/>
                </a:solidFill>
                <a:effectLst/>
                <a:latin typeface="+mn-lt"/>
                <a:ea typeface="+mn-ea"/>
                <a:cs typeface="+mn-cs"/>
              </a:rPr>
              <a:t>a</a:t>
            </a:r>
            <a:r>
              <a:rPr lang="en-DZ" sz="1200" kern="1200" dirty="0">
                <a:solidFill>
                  <a:schemeClr val="tx1"/>
                </a:solidFill>
                <a:effectLst/>
                <a:latin typeface="+mn-lt"/>
                <a:ea typeface="+mn-ea"/>
                <a:cs typeface="+mn-cs"/>
              </a:rPr>
              <a:t>ches. Ce processus est nomm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le Transfer Learning qui est une 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thode d’apprentissage automatique dans laquelle un mod</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le d</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velopp</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pour une t</a:t>
            </a:r>
            <a:r>
              <a:rPr lang="fr-FR" sz="1200" kern="1200" dirty="0">
                <a:solidFill>
                  <a:schemeClr val="tx1"/>
                </a:solidFill>
                <a:effectLst/>
                <a:latin typeface="+mn-lt"/>
                <a:ea typeface="+mn-ea"/>
                <a:cs typeface="+mn-cs"/>
              </a:rPr>
              <a:t>a</a:t>
            </a:r>
            <a:r>
              <a:rPr lang="en-DZ" sz="1200" kern="1200" dirty="0">
                <a:solidFill>
                  <a:schemeClr val="tx1"/>
                </a:solidFill>
                <a:effectLst/>
                <a:latin typeface="+mn-lt"/>
                <a:ea typeface="+mn-ea"/>
                <a:cs typeface="+mn-cs"/>
              </a:rPr>
              <a:t>che est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utilis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comme point de d</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part pour un mod</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le sur une deuxi</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t</a:t>
            </a:r>
            <a:r>
              <a:rPr lang="fr-FR" sz="1200" kern="1200" dirty="0">
                <a:solidFill>
                  <a:schemeClr val="tx1"/>
                </a:solidFill>
                <a:effectLst/>
                <a:latin typeface="+mn-lt"/>
                <a:ea typeface="+mn-ea"/>
                <a:cs typeface="+mn-cs"/>
              </a:rPr>
              <a:t>a</a:t>
            </a:r>
            <a:r>
              <a:rPr lang="en-DZ" sz="1200" kern="1200" dirty="0">
                <a:solidFill>
                  <a:schemeClr val="tx1"/>
                </a:solidFill>
                <a:effectLst/>
                <a:latin typeface="+mn-lt"/>
                <a:ea typeface="+mn-ea"/>
                <a:cs typeface="+mn-cs"/>
              </a:rPr>
              <a:t>che.</a:t>
            </a:r>
          </a:p>
        </p:txBody>
      </p:sp>
      <p:sp>
        <p:nvSpPr>
          <p:cNvPr id="4" name="Slide Number Placeholder 3"/>
          <p:cNvSpPr>
            <a:spLocks noGrp="1"/>
          </p:cNvSpPr>
          <p:nvPr>
            <p:ph type="sldNum" sz="quarter" idx="5"/>
          </p:nvPr>
        </p:nvSpPr>
        <p:spPr/>
        <p:txBody>
          <a:bodyPr/>
          <a:lstStyle/>
          <a:p>
            <a:fld id="{0603FF25-5619-184C-965D-B94FC335AC56}" type="slidenum">
              <a:rPr lang="en-DZ" smtClean="0"/>
              <a:t>14</a:t>
            </a:fld>
            <a:endParaRPr lang="en-DZ"/>
          </a:p>
        </p:txBody>
      </p:sp>
    </p:spTree>
    <p:extLst>
      <p:ext uri="{BB962C8B-B14F-4D97-AF65-F5344CB8AC3E}">
        <p14:creationId xmlns:p14="http://schemas.microsoft.com/office/powerpoint/2010/main" val="1118694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Passant maintenant à l’étape de conception et </a:t>
            </a:r>
            <a:r>
              <a:rPr lang="fr-FR" sz="1200" kern="1200" dirty="0" err="1">
                <a:solidFill>
                  <a:schemeClr val="tx1"/>
                </a:solidFill>
                <a:effectLst/>
                <a:latin typeface="+mn-lt"/>
                <a:ea typeface="+mn-ea"/>
                <a:cs typeface="+mn-cs"/>
              </a:rPr>
              <a:t>implementation</a:t>
            </a:r>
            <a:r>
              <a:rPr lang="fr-FR" sz="1200" kern="1200" dirty="0">
                <a:solidFill>
                  <a:schemeClr val="tx1"/>
                </a:solidFill>
                <a:effectLst/>
                <a:latin typeface="+mn-lt"/>
                <a:ea typeface="+mn-ea"/>
                <a:cs typeface="+mn-cs"/>
              </a:rPr>
              <a:t> de notre système</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15</a:t>
            </a:fld>
            <a:endParaRPr lang="en-DZ"/>
          </a:p>
        </p:txBody>
      </p:sp>
    </p:spTree>
    <p:extLst>
      <p:ext uri="{BB962C8B-B14F-4D97-AF65-F5344CB8AC3E}">
        <p14:creationId xmlns:p14="http://schemas.microsoft.com/office/powerpoint/2010/main" val="1227985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Notre </a:t>
            </a:r>
            <a:r>
              <a:rPr lang="en-US" sz="1200" kern="1200" dirty="0" err="1">
                <a:solidFill>
                  <a:schemeClr val="tx1"/>
                </a:solidFill>
                <a:effectLst/>
                <a:latin typeface="+mn-lt"/>
                <a:ea typeface="+mn-ea"/>
                <a:cs typeface="+mn-cs"/>
              </a:rPr>
              <a:t>système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basé</a:t>
            </a:r>
            <a:r>
              <a:rPr lang="en-US" sz="1200" kern="1200" dirty="0">
                <a:solidFill>
                  <a:schemeClr val="tx1"/>
                </a:solidFill>
                <a:effectLst/>
                <a:latin typeface="+mn-lt"/>
                <a:ea typeface="+mn-ea"/>
                <a:cs typeface="+mn-cs"/>
              </a:rPr>
              <a:t> sur le Deep Learning et de la recherche </a:t>
            </a:r>
            <a:r>
              <a:rPr lang="en-US" sz="1200" kern="1200" dirty="0" err="1">
                <a:solidFill>
                  <a:schemeClr val="tx1"/>
                </a:solidFill>
                <a:effectLst/>
                <a:latin typeface="+mn-lt"/>
                <a:ea typeface="+mn-ea"/>
                <a:cs typeface="+mn-cs"/>
              </a:rPr>
              <a:t>d’information</a:t>
            </a:r>
            <a:r>
              <a:rPr lang="en-US" sz="1200" kern="1200" dirty="0">
                <a:solidFill>
                  <a:schemeClr val="tx1"/>
                </a:solidFill>
                <a:effectLst/>
                <a:latin typeface="+mn-lt"/>
                <a:ea typeface="+mn-ea"/>
                <a:cs typeface="+mn-cs"/>
              </a:rPr>
              <a:t>. Son but principal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permettre</a:t>
            </a:r>
            <a:r>
              <a:rPr lang="en-US" sz="1200" kern="1200" dirty="0">
                <a:solidFill>
                  <a:schemeClr val="tx1"/>
                </a:solidFill>
                <a:effectLst/>
                <a:latin typeface="+mn-lt"/>
                <a:ea typeface="+mn-ea"/>
                <a:cs typeface="+mn-cs"/>
              </a:rPr>
              <a:t> aux </a:t>
            </a:r>
            <a:r>
              <a:rPr lang="en-US" sz="1200" kern="1200" dirty="0" err="1">
                <a:solidFill>
                  <a:schemeClr val="tx1"/>
                </a:solidFill>
                <a:effectLst/>
                <a:latin typeface="+mn-lt"/>
                <a:ea typeface="+mn-ea"/>
                <a:cs typeface="+mn-cs"/>
              </a:rPr>
              <a:t>utilisateurs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d’avoir</a:t>
            </a:r>
            <a:r>
              <a:rPr lang="en-US" sz="1200" kern="1200" dirty="0">
                <a:solidFill>
                  <a:schemeClr val="tx1"/>
                </a:solidFill>
                <a:effectLst/>
                <a:latin typeface="+mn-lt"/>
                <a:ea typeface="+mn-ea"/>
                <a:cs typeface="+mn-cs"/>
              </a:rPr>
              <a:t> des </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exactes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leurs</a:t>
            </a:r>
            <a:r>
              <a:rPr lang="en-US" sz="1200" kern="1200" dirty="0">
                <a:solidFill>
                  <a:schemeClr val="tx1"/>
                </a:solidFill>
                <a:effectLst/>
                <a:latin typeface="+mn-lt"/>
                <a:ea typeface="+mn-ea"/>
                <a:cs typeface="+mn-cs"/>
              </a:rPr>
              <a:t> questions </a:t>
            </a:r>
            <a:r>
              <a:rPr lang="en-US" sz="1200" kern="1200" dirty="0" err="1">
                <a:solidFill>
                  <a:schemeClr val="tx1"/>
                </a:solidFill>
                <a:effectLst/>
                <a:latin typeface="+mn-lt"/>
                <a:ea typeface="+mn-ea"/>
                <a:cs typeface="+mn-cs"/>
              </a:rPr>
              <a:t>uniquement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se </a:t>
            </a:r>
            <a:r>
              <a:rPr lang="en-US" sz="1200" kern="1200" dirty="0" err="1">
                <a:solidFill>
                  <a:schemeClr val="tx1"/>
                </a:solidFill>
                <a:effectLst/>
                <a:latin typeface="+mn-lt"/>
                <a:ea typeface="+mn-ea"/>
                <a:cs typeface="+mn-cs"/>
              </a:rPr>
              <a:t>basant</a:t>
            </a:r>
            <a:r>
              <a:rPr lang="en-US" sz="1200" kern="1200" dirty="0">
                <a:solidFill>
                  <a:schemeClr val="tx1"/>
                </a:solidFill>
                <a:effectLst/>
                <a:latin typeface="+mn-lt"/>
                <a:ea typeface="+mn-ea"/>
                <a:cs typeface="+mn-cs"/>
              </a:rPr>
              <a:t> sur un </a:t>
            </a:r>
            <a:r>
              <a:rPr lang="en-US" sz="1200" kern="1200" dirty="0" err="1">
                <a:solidFill>
                  <a:schemeClr val="tx1"/>
                </a:solidFill>
                <a:effectLst/>
                <a:latin typeface="+mn-lt"/>
                <a:ea typeface="+mn-ea"/>
                <a:cs typeface="+mn-cs"/>
              </a:rPr>
              <a:t>moteur</a:t>
            </a:r>
            <a:r>
              <a:rPr lang="en-US" sz="1200" kern="1200" dirty="0">
                <a:solidFill>
                  <a:schemeClr val="tx1"/>
                </a:solidFill>
                <a:effectLst/>
                <a:latin typeface="+mn-lt"/>
                <a:ea typeface="+mn-ea"/>
                <a:cs typeface="+mn-cs"/>
              </a:rPr>
              <a:t> de recherche qui </a:t>
            </a:r>
            <a:r>
              <a:rPr lang="en-US" sz="1200" kern="1200" dirty="0" err="1">
                <a:solidFill>
                  <a:schemeClr val="tx1"/>
                </a:solidFill>
                <a:effectLst/>
                <a:latin typeface="+mn-lt"/>
                <a:ea typeface="+mn-ea"/>
                <a:cs typeface="+mn-cs"/>
              </a:rPr>
              <a:t>dispenserait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l’utilisateur</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fournir</a:t>
            </a:r>
            <a:r>
              <a:rPr lang="en-US" sz="1200" kern="1200" dirty="0">
                <a:solidFill>
                  <a:schemeClr val="tx1"/>
                </a:solidFill>
                <a:effectLst/>
                <a:latin typeface="+mn-lt"/>
                <a:ea typeface="+mn-ea"/>
                <a:cs typeface="+mn-cs"/>
              </a:rPr>
              <a:t> des documents </a:t>
            </a:r>
            <a:r>
              <a:rPr lang="en-US" sz="1200" kern="1200" dirty="0" err="1">
                <a:solidFill>
                  <a:schemeClr val="tx1"/>
                </a:solidFill>
                <a:effectLst/>
                <a:latin typeface="+mn-lt"/>
                <a:ea typeface="+mn-ea"/>
                <a:cs typeface="+mn-cs"/>
              </a:rPr>
              <a:t>ou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autre</a:t>
            </a:r>
            <a:r>
              <a:rPr lang="en-US" sz="1200" kern="1200" dirty="0">
                <a:solidFill>
                  <a:schemeClr val="tx1"/>
                </a:solidFill>
                <a:effectLst/>
                <a:latin typeface="+mn-lt"/>
                <a:ea typeface="+mn-ea"/>
                <a:cs typeface="+mn-cs"/>
              </a:rPr>
              <a:t> chose mis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part la question. Afin </a:t>
            </a:r>
            <a:r>
              <a:rPr lang="en-US" sz="1200" kern="1200" dirty="0" err="1">
                <a:solidFill>
                  <a:schemeClr val="tx1"/>
                </a:solidFill>
                <a:effectLst/>
                <a:latin typeface="+mn-lt"/>
                <a:ea typeface="+mn-ea"/>
                <a:cs typeface="+mn-cs"/>
              </a:rPr>
              <a:t>d’atteindre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l’objectif</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notre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système</a:t>
            </a:r>
            <a:r>
              <a:rPr lang="en-US" sz="1200" kern="1200" dirty="0">
                <a:solidFill>
                  <a:schemeClr val="tx1"/>
                </a:solidFill>
                <a:effectLst/>
                <a:latin typeface="+mn-lt"/>
                <a:ea typeface="+mn-ea"/>
                <a:cs typeface="+mn-cs"/>
              </a:rPr>
              <a:t>, nous </a:t>
            </a:r>
            <a:r>
              <a:rPr lang="en-US" sz="1200" kern="1200" dirty="0" err="1">
                <a:solidFill>
                  <a:schemeClr val="tx1"/>
                </a:solidFill>
                <a:effectLst/>
                <a:latin typeface="+mn-lt"/>
                <a:ea typeface="+mn-ea"/>
                <a:cs typeface="+mn-cs"/>
              </a:rPr>
              <a:t>avons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concu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une</a:t>
            </a:r>
            <a:r>
              <a:rPr lang="en-US" sz="1200" kern="1200" dirty="0">
                <a:solidFill>
                  <a:schemeClr val="tx1"/>
                </a:solidFill>
                <a:effectLst/>
                <a:latin typeface="+mn-lt"/>
                <a:ea typeface="+mn-ea"/>
                <a:cs typeface="+mn-cs"/>
              </a:rPr>
              <a:t> architecture </a:t>
            </a:r>
            <a:r>
              <a:rPr lang="en-US" sz="1200" kern="1200" dirty="0" err="1">
                <a:solidFill>
                  <a:schemeClr val="tx1"/>
                </a:solidFill>
                <a:effectLst/>
                <a:latin typeface="+mn-lt"/>
                <a:ea typeface="+mn-ea"/>
                <a:cs typeface="+mn-cs"/>
              </a:rPr>
              <a:t>composée</a:t>
            </a:r>
            <a:r>
              <a:rPr lang="en-US" sz="1200" kern="1200" dirty="0">
                <a:solidFill>
                  <a:schemeClr val="tx1"/>
                </a:solidFill>
                <a:effectLst/>
                <a:latin typeface="+mn-lt"/>
                <a:ea typeface="+mn-ea"/>
                <a:cs typeface="+mn-cs"/>
              </a:rPr>
              <a:t> de trois modules de base et </a:t>
            </a:r>
            <a:r>
              <a:rPr lang="en-US" sz="1200" kern="1200" dirty="0" err="1">
                <a:solidFill>
                  <a:schemeClr val="tx1"/>
                </a:solidFill>
                <a:effectLst/>
                <a:latin typeface="+mn-lt"/>
                <a:ea typeface="+mn-ea"/>
                <a:cs typeface="+mn-cs"/>
              </a:rPr>
              <a:t>une</a:t>
            </a:r>
            <a:r>
              <a:rPr lang="en-US" sz="1200" kern="1200" dirty="0">
                <a:solidFill>
                  <a:schemeClr val="tx1"/>
                </a:solidFill>
                <a:effectLst/>
                <a:latin typeface="+mn-lt"/>
                <a:ea typeface="+mn-ea"/>
                <a:cs typeface="+mn-cs"/>
              </a:rPr>
              <a:t> interface pour </a:t>
            </a:r>
            <a:r>
              <a:rPr lang="en-US" sz="1200" kern="1200" dirty="0" err="1">
                <a:solidFill>
                  <a:schemeClr val="tx1"/>
                </a:solidFill>
                <a:effectLst/>
                <a:latin typeface="+mn-lt"/>
                <a:ea typeface="+mn-ea"/>
                <a:cs typeface="+mn-cs"/>
              </a:rPr>
              <a:t>interagir</a:t>
            </a:r>
            <a:r>
              <a:rPr lang="en-US" sz="1200" kern="1200" dirty="0">
                <a:solidFill>
                  <a:schemeClr val="tx1"/>
                </a:solidFill>
                <a:effectLst/>
                <a:latin typeface="+mn-lt"/>
                <a:ea typeface="+mn-ea"/>
                <a:cs typeface="+mn-cs"/>
              </a:rPr>
              <a:t> avec </a:t>
            </a:r>
            <a:r>
              <a:rPr lang="en-US" sz="1200" kern="1200" dirty="0" err="1">
                <a:solidFill>
                  <a:schemeClr val="tx1"/>
                </a:solidFill>
                <a:effectLst/>
                <a:latin typeface="+mn-lt"/>
                <a:ea typeface="+mn-ea"/>
                <a:cs typeface="+mn-cs"/>
              </a:rPr>
              <a:t>l’utilisateur</a:t>
            </a:r>
            <a:r>
              <a:rPr lang="en-US" sz="1200" kern="1200" dirty="0">
                <a:solidFill>
                  <a:schemeClr val="tx1"/>
                </a:solidFill>
                <a:effectLst/>
                <a:latin typeface="+mn-lt"/>
                <a:ea typeface="+mn-ea"/>
                <a:cs typeface="+mn-cs"/>
              </a:rPr>
              <a:t>.</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16</a:t>
            </a:fld>
            <a:endParaRPr lang="en-DZ"/>
          </a:p>
        </p:txBody>
      </p:sp>
    </p:spTree>
    <p:extLst>
      <p:ext uri="{BB962C8B-B14F-4D97-AF65-F5344CB8AC3E}">
        <p14:creationId xmlns:p14="http://schemas.microsoft.com/office/powerpoint/2010/main" val="3624579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Il </a:t>
            </a:r>
            <a:r>
              <a:rPr lang="en-US" sz="1200" kern="1200" dirty="0" err="1">
                <a:solidFill>
                  <a:schemeClr val="tx1"/>
                </a:solidFill>
                <a:effectLst/>
                <a:latin typeface="+mn-lt"/>
                <a:ea typeface="+mn-ea"/>
                <a:cs typeface="+mn-cs"/>
              </a:rPr>
              <a:t>existe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plusieurs</a:t>
            </a:r>
            <a:r>
              <a:rPr lang="en-US" sz="1200" kern="1200" dirty="0">
                <a:solidFill>
                  <a:schemeClr val="tx1"/>
                </a:solidFill>
                <a:effectLst/>
                <a:latin typeface="+mn-lt"/>
                <a:ea typeface="+mn-ea"/>
                <a:cs typeface="+mn-cs"/>
              </a:rPr>
              <a:t> jeux de </a:t>
            </a:r>
            <a:r>
              <a:rPr lang="en-US" sz="1200" kern="1200" dirty="0" err="1">
                <a:solidFill>
                  <a:schemeClr val="tx1"/>
                </a:solidFill>
                <a:effectLst/>
                <a:latin typeface="+mn-lt"/>
                <a:ea typeface="+mn-ea"/>
                <a:cs typeface="+mn-cs"/>
              </a:rPr>
              <a:t>données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utilisés</a:t>
            </a:r>
            <a:r>
              <a:rPr lang="en-US" sz="1200" kern="1200" dirty="0">
                <a:solidFill>
                  <a:schemeClr val="tx1"/>
                </a:solidFill>
                <a:effectLst/>
                <a:latin typeface="+mn-lt"/>
                <a:ea typeface="+mn-ea"/>
                <a:cs typeface="+mn-cs"/>
              </a:rPr>
              <a:t> pour </a:t>
            </a:r>
            <a:r>
              <a:rPr lang="en-US" sz="1200" kern="1200" dirty="0" err="1">
                <a:solidFill>
                  <a:schemeClr val="tx1"/>
                </a:solidFill>
                <a:effectLst/>
                <a:latin typeface="+mn-lt"/>
                <a:ea typeface="+mn-ea"/>
                <a:cs typeface="+mn-cs"/>
              </a:rPr>
              <a:t>l’apprentissage</a:t>
            </a:r>
            <a:r>
              <a:rPr lang="en-US" sz="1200" kern="1200" dirty="0">
                <a:solidFill>
                  <a:schemeClr val="tx1"/>
                </a:solidFill>
                <a:effectLst/>
                <a:latin typeface="+mn-lt"/>
                <a:ea typeface="+mn-ea"/>
                <a:cs typeface="+mn-cs"/>
              </a:rPr>
              <a:t> des QAS. Durant </a:t>
            </a:r>
            <a:r>
              <a:rPr lang="en-US" sz="1200" kern="1200" dirty="0" err="1">
                <a:solidFill>
                  <a:schemeClr val="tx1"/>
                </a:solidFill>
                <a:effectLst/>
                <a:latin typeface="+mn-lt"/>
                <a:ea typeface="+mn-ea"/>
                <a:cs typeface="+mn-cs"/>
              </a:rPr>
              <a:t>notre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projet</a:t>
            </a:r>
            <a:r>
              <a:rPr lang="en-US" sz="1200" kern="1200" dirty="0">
                <a:solidFill>
                  <a:schemeClr val="tx1"/>
                </a:solidFill>
                <a:effectLst/>
                <a:latin typeface="+mn-lt"/>
                <a:ea typeface="+mn-ea"/>
                <a:cs typeface="+mn-cs"/>
              </a:rPr>
              <a:t>, pour </a:t>
            </a:r>
            <a:r>
              <a:rPr lang="en-US" sz="1200" kern="1200" dirty="0" err="1">
                <a:solidFill>
                  <a:schemeClr val="tx1"/>
                </a:solidFill>
                <a:effectLst/>
                <a:latin typeface="+mn-lt"/>
                <a:ea typeface="+mn-ea"/>
                <a:cs typeface="+mn-cs"/>
              </a:rPr>
              <a:t>l’entrainement</a:t>
            </a:r>
            <a:r>
              <a:rPr lang="en-US" sz="1200" kern="1200" dirty="0">
                <a:solidFill>
                  <a:schemeClr val="tx1"/>
                </a:solidFill>
                <a:effectLst/>
                <a:latin typeface="+mn-lt"/>
                <a:ea typeface="+mn-ea"/>
                <a:cs typeface="+mn-cs"/>
              </a:rPr>
              <a:t> du </a:t>
            </a:r>
            <a:r>
              <a:rPr lang="en-US" sz="1200" kern="1200" dirty="0" err="1">
                <a:solidFill>
                  <a:schemeClr val="tx1"/>
                </a:solidFill>
                <a:effectLst/>
                <a:latin typeface="+mn-lt"/>
                <a:ea typeface="+mn-ea"/>
                <a:cs typeface="+mn-cs"/>
              </a:rPr>
              <a:t>système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proposé</a:t>
            </a:r>
            <a:r>
              <a:rPr lang="en-US" sz="1200" kern="1200" dirty="0">
                <a:solidFill>
                  <a:schemeClr val="tx1"/>
                </a:solidFill>
                <a:effectLst/>
                <a:latin typeface="+mn-lt"/>
                <a:ea typeface="+mn-ea"/>
                <a:cs typeface="+mn-cs"/>
              </a:rPr>
              <a:t>, nous </a:t>
            </a:r>
            <a:r>
              <a:rPr lang="en-US" sz="1200" kern="1200" dirty="0" err="1">
                <a:solidFill>
                  <a:schemeClr val="tx1"/>
                </a:solidFill>
                <a:effectLst/>
                <a:latin typeface="+mn-lt"/>
                <a:ea typeface="+mn-ea"/>
                <a:cs typeface="+mn-cs"/>
              </a:rPr>
              <a:t>avons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utilisé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SQuAD</a:t>
            </a:r>
            <a:r>
              <a:rPr lang="en-US" sz="1200" kern="1200" dirty="0">
                <a:solidFill>
                  <a:schemeClr val="tx1"/>
                </a:solidFill>
                <a:effectLst/>
                <a:latin typeface="+mn-lt"/>
                <a:ea typeface="+mn-ea"/>
                <a:cs typeface="+mn-cs"/>
              </a:rPr>
              <a:t> pour les deux modules </a:t>
            </a:r>
            <a:r>
              <a:rPr lang="en-US" sz="1200" kern="1200" dirty="0" err="1">
                <a:solidFill>
                  <a:schemeClr val="tx1"/>
                </a:solidFill>
                <a:effectLst/>
                <a:latin typeface="+mn-lt"/>
                <a:ea typeface="+mn-ea"/>
                <a:cs typeface="+mn-cs"/>
              </a:rPr>
              <a:t>basés</a:t>
            </a:r>
            <a:r>
              <a:rPr lang="en-US" sz="1200" kern="1200" dirty="0">
                <a:solidFill>
                  <a:schemeClr val="tx1"/>
                </a:solidFill>
                <a:effectLst/>
                <a:latin typeface="+mn-lt"/>
                <a:ea typeface="+mn-ea"/>
                <a:cs typeface="+mn-cs"/>
              </a:rPr>
              <a:t> sur le deep Learning. Le jeu de </a:t>
            </a:r>
            <a:r>
              <a:rPr lang="en-US" sz="1200" kern="1200" dirty="0" err="1">
                <a:solidFill>
                  <a:schemeClr val="tx1"/>
                </a:solidFill>
                <a:effectLst/>
                <a:latin typeface="+mn-lt"/>
                <a:ea typeface="+mn-ea"/>
                <a:cs typeface="+mn-cs"/>
              </a:rPr>
              <a:t>données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SQuAD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contient</a:t>
            </a:r>
            <a:r>
              <a:rPr lang="en-US" sz="1200" kern="1200" dirty="0">
                <a:solidFill>
                  <a:schemeClr val="tx1"/>
                </a:solidFill>
                <a:effectLst/>
                <a:latin typeface="+mn-lt"/>
                <a:ea typeface="+mn-ea"/>
                <a:cs typeface="+mn-cs"/>
              </a:rPr>
              <a:t> plus de 150 000 </a:t>
            </a:r>
            <a:r>
              <a:rPr lang="en-US" sz="1200" kern="1200" dirty="0" err="1">
                <a:solidFill>
                  <a:schemeClr val="tx1"/>
                </a:solidFill>
                <a:effectLst/>
                <a:latin typeface="+mn-lt"/>
                <a:ea typeface="+mn-ea"/>
                <a:cs typeface="+mn-cs"/>
              </a:rPr>
              <a:t>paires</a:t>
            </a:r>
            <a:r>
              <a:rPr lang="en-US" sz="1200" kern="1200" dirty="0">
                <a:solidFill>
                  <a:schemeClr val="tx1"/>
                </a:solidFill>
                <a:effectLst/>
                <a:latin typeface="+mn-lt"/>
                <a:ea typeface="+mn-ea"/>
                <a:cs typeface="+mn-cs"/>
              </a:rPr>
              <a:t> questions-</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dont</a:t>
            </a:r>
            <a:r>
              <a:rPr lang="en-US" sz="1200" kern="1200" dirty="0">
                <a:solidFill>
                  <a:schemeClr val="tx1"/>
                </a:solidFill>
                <a:effectLst/>
                <a:latin typeface="+mn-lt"/>
                <a:ea typeface="+mn-ea"/>
                <a:cs typeface="+mn-cs"/>
              </a:rPr>
              <a:t> 50 000 questions sans </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afin</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simuler</a:t>
            </a:r>
            <a:r>
              <a:rPr lang="en-US" sz="1200" kern="1200" dirty="0">
                <a:solidFill>
                  <a:schemeClr val="tx1"/>
                </a:solidFill>
                <a:effectLst/>
                <a:latin typeface="+mn-lt"/>
                <a:ea typeface="+mn-ea"/>
                <a:cs typeface="+mn-cs"/>
              </a:rPr>
              <a:t> les </a:t>
            </a:r>
            <a:r>
              <a:rPr lang="en-US" sz="1200" kern="1200" dirty="0" err="1">
                <a:solidFill>
                  <a:schemeClr val="tx1"/>
                </a:solidFill>
                <a:effectLst/>
                <a:latin typeface="+mn-lt"/>
                <a:ea typeface="+mn-ea"/>
                <a:cs typeface="+mn-cs"/>
              </a:rPr>
              <a:t>cas</a:t>
            </a:r>
            <a:r>
              <a:rPr lang="en-US" sz="1200" kern="1200" dirty="0">
                <a:solidFill>
                  <a:schemeClr val="tx1"/>
                </a:solidFill>
                <a:effectLst/>
                <a:latin typeface="+mn-lt"/>
                <a:ea typeface="+mn-ea"/>
                <a:cs typeface="+mn-cs"/>
              </a:rPr>
              <a:t> des questions qui </a:t>
            </a:r>
            <a:r>
              <a:rPr lang="en-US" sz="1200" kern="1200" dirty="0" err="1">
                <a:solidFill>
                  <a:schemeClr val="tx1"/>
                </a:solidFill>
                <a:effectLst/>
                <a:latin typeface="+mn-lt"/>
                <a:ea typeface="+mn-ea"/>
                <a:cs typeface="+mn-cs"/>
              </a:rPr>
              <a:t>n’ont</a:t>
            </a:r>
            <a:r>
              <a:rPr lang="en-US" sz="1200" kern="1200" dirty="0">
                <a:solidFill>
                  <a:schemeClr val="tx1"/>
                </a:solidFill>
                <a:effectLst/>
                <a:latin typeface="+mn-lt"/>
                <a:ea typeface="+mn-ea"/>
                <a:cs typeface="+mn-cs"/>
              </a:rPr>
              <a:t> pas de </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0603FF25-5619-184C-965D-B94FC335AC56}" type="slidenum">
              <a:rPr lang="en-DZ" smtClean="0"/>
              <a:t>17</a:t>
            </a:fld>
            <a:endParaRPr lang="en-DZ"/>
          </a:p>
        </p:txBody>
      </p:sp>
    </p:spTree>
    <p:extLst>
      <p:ext uri="{BB962C8B-B14F-4D97-AF65-F5344CB8AC3E}">
        <p14:creationId xmlns:p14="http://schemas.microsoft.com/office/powerpoint/2010/main" val="42136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Notre </a:t>
            </a:r>
            <a:r>
              <a:rPr lang="en-US" sz="1200" kern="1200" dirty="0" err="1">
                <a:solidFill>
                  <a:schemeClr val="tx1"/>
                </a:solidFill>
                <a:effectLst/>
                <a:latin typeface="+mn-lt"/>
                <a:ea typeface="+mn-ea"/>
                <a:cs typeface="+mn-cs"/>
              </a:rPr>
              <a:t>Moteur</a:t>
            </a:r>
            <a:r>
              <a:rPr lang="en-US" sz="1200" kern="1200" dirty="0">
                <a:solidFill>
                  <a:schemeClr val="tx1"/>
                </a:solidFill>
                <a:effectLst/>
                <a:latin typeface="+mn-lt"/>
                <a:ea typeface="+mn-ea"/>
                <a:cs typeface="+mn-cs"/>
              </a:rPr>
              <a:t> de Recherche </a:t>
            </a:r>
            <a:r>
              <a:rPr lang="en-US" sz="1200" kern="1200" dirty="0" err="1">
                <a:solidFill>
                  <a:schemeClr val="tx1"/>
                </a:solidFill>
                <a:effectLst/>
                <a:latin typeface="+mn-lt"/>
                <a:ea typeface="+mn-ea"/>
                <a:cs typeface="+mn-cs"/>
              </a:rPr>
              <a:t>d’Information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fournir</a:t>
            </a:r>
            <a:r>
              <a:rPr lang="en-US" sz="1200" kern="1200" dirty="0">
                <a:solidFill>
                  <a:schemeClr val="tx1"/>
                </a:solidFill>
                <a:effectLst/>
                <a:latin typeface="+mn-lt"/>
                <a:ea typeface="+mn-ea"/>
                <a:cs typeface="+mn-cs"/>
              </a:rPr>
              <a:t> les 5 passages les plus </a:t>
            </a:r>
            <a:r>
              <a:rPr lang="en-US" sz="1200" kern="1200" dirty="0" err="1">
                <a:solidFill>
                  <a:schemeClr val="tx1"/>
                </a:solidFill>
                <a:effectLst/>
                <a:latin typeface="+mn-lt"/>
                <a:ea typeface="+mn-ea"/>
                <a:cs typeface="+mn-cs"/>
              </a:rPr>
              <a:t>pertinents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une</a:t>
            </a:r>
            <a:r>
              <a:rPr lang="en-US" sz="1200" kern="1200" dirty="0">
                <a:solidFill>
                  <a:schemeClr val="tx1"/>
                </a:solidFill>
                <a:effectLst/>
                <a:latin typeface="+mn-lt"/>
                <a:ea typeface="+mn-ea"/>
                <a:cs typeface="+mn-cs"/>
              </a:rPr>
              <a:t> question </a:t>
            </a:r>
            <a:r>
              <a:rPr lang="en-US" sz="1200" kern="1200" dirty="0" err="1">
                <a:solidFill>
                  <a:schemeClr val="tx1"/>
                </a:solidFill>
                <a:effectLst/>
                <a:latin typeface="+mn-lt"/>
                <a:ea typeface="+mn-ea"/>
                <a:cs typeface="+mn-cs"/>
              </a:rPr>
              <a:t>donnée</a:t>
            </a:r>
            <a:r>
              <a:rPr lang="en-US" sz="1200" kern="1200" dirty="0">
                <a:solidFill>
                  <a:schemeClr val="tx1"/>
                </a:solidFill>
                <a:effectLst/>
                <a:latin typeface="+mn-lt"/>
                <a:ea typeface="+mn-ea"/>
                <a:cs typeface="+mn-cs"/>
              </a:rPr>
              <a:t>. Ce </a:t>
            </a:r>
            <a:r>
              <a:rPr lang="en-US" sz="1200" kern="1200" dirty="0" err="1">
                <a:solidFill>
                  <a:schemeClr val="tx1"/>
                </a:solidFill>
                <a:effectLst/>
                <a:latin typeface="+mn-lt"/>
                <a:ea typeface="+mn-ea"/>
                <a:cs typeface="+mn-cs"/>
              </a:rPr>
              <a:t>moteur</a:t>
            </a:r>
            <a:r>
              <a:rPr lang="en-US" sz="1200" kern="1200" dirty="0">
                <a:solidFill>
                  <a:schemeClr val="tx1"/>
                </a:solidFill>
                <a:effectLst/>
                <a:latin typeface="+mn-lt"/>
                <a:ea typeface="+mn-ea"/>
                <a:cs typeface="+mn-cs"/>
              </a:rPr>
              <a:t> de recherche </a:t>
            </a:r>
            <a:r>
              <a:rPr lang="en-US" sz="1200" kern="1200" dirty="0" err="1">
                <a:solidFill>
                  <a:schemeClr val="tx1"/>
                </a:solidFill>
                <a:effectLst/>
                <a:latin typeface="+mn-lt"/>
                <a:ea typeface="+mn-ea"/>
                <a:cs typeface="+mn-cs"/>
              </a:rPr>
              <a:t>opère</a:t>
            </a:r>
            <a:r>
              <a:rPr lang="en-US" sz="1200" kern="1200" dirty="0">
                <a:solidFill>
                  <a:schemeClr val="tx1"/>
                </a:solidFill>
                <a:effectLst/>
                <a:latin typeface="+mn-lt"/>
                <a:ea typeface="+mn-ea"/>
                <a:cs typeface="+mn-cs"/>
              </a:rPr>
              <a:t> sur la base de documents </a:t>
            </a:r>
            <a:r>
              <a:rPr lang="en-US" sz="1200" kern="1200" dirty="0" err="1">
                <a:solidFill>
                  <a:schemeClr val="tx1"/>
                </a:solidFill>
                <a:effectLst/>
                <a:latin typeface="+mn-lt"/>
                <a:ea typeface="+mn-ea"/>
                <a:cs typeface="+mn-cs"/>
              </a:rPr>
              <a:t>fournie</a:t>
            </a:r>
            <a:r>
              <a:rPr lang="en-US" sz="1200" kern="1200" dirty="0">
                <a:solidFill>
                  <a:schemeClr val="tx1"/>
                </a:solidFill>
                <a:effectLst/>
                <a:latin typeface="+mn-lt"/>
                <a:ea typeface="+mn-ea"/>
                <a:cs typeface="+mn-cs"/>
              </a:rPr>
              <a:t> par </a:t>
            </a:r>
            <a:r>
              <a:rPr lang="en-US" sz="1200" kern="1200" dirty="0" err="1">
                <a:solidFill>
                  <a:schemeClr val="tx1"/>
                </a:solidFill>
                <a:effectLst/>
                <a:latin typeface="+mn-lt"/>
                <a:ea typeface="+mn-ea"/>
                <a:cs typeface="+mn-cs"/>
              </a:rPr>
              <a:t>Wikipédia</a:t>
            </a:r>
            <a:r>
              <a:rPr lang="en-US" sz="1200" kern="1200" dirty="0">
                <a:solidFill>
                  <a:schemeClr val="tx1"/>
                </a:solidFill>
                <a:effectLst/>
                <a:latin typeface="+mn-lt"/>
                <a:ea typeface="+mn-ea"/>
                <a:cs typeface="+mn-cs"/>
              </a:rPr>
              <a:t> et qui </a:t>
            </a:r>
            <a:r>
              <a:rPr lang="en-US" sz="1200" kern="1200" dirty="0" err="1">
                <a:solidFill>
                  <a:schemeClr val="tx1"/>
                </a:solidFill>
                <a:effectLst/>
                <a:latin typeface="+mn-lt"/>
                <a:ea typeface="+mn-ea"/>
                <a:cs typeface="+mn-cs"/>
              </a:rPr>
              <a:t>contient</a:t>
            </a:r>
            <a:r>
              <a:rPr lang="en-US" sz="1200" kern="1200" dirty="0">
                <a:solidFill>
                  <a:schemeClr val="tx1"/>
                </a:solidFill>
                <a:effectLst/>
                <a:latin typeface="+mn-lt"/>
                <a:ea typeface="+mn-ea"/>
                <a:cs typeface="+mn-cs"/>
              </a:rPr>
              <a:t> plus de 6 millions </a:t>
            </a:r>
            <a:r>
              <a:rPr lang="en-US" sz="1200" kern="1200" dirty="0" err="1">
                <a:solidFill>
                  <a:schemeClr val="tx1"/>
                </a:solidFill>
                <a:effectLst/>
                <a:latin typeface="+mn-lt"/>
                <a:ea typeface="+mn-ea"/>
                <a:cs typeface="+mn-cs"/>
              </a:rPr>
              <a:t>d’articles</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0603FF25-5619-184C-965D-B94FC335AC56}" type="slidenum">
              <a:rPr lang="en-DZ" smtClean="0"/>
              <a:t>18</a:t>
            </a:fld>
            <a:endParaRPr lang="en-DZ"/>
          </a:p>
        </p:txBody>
      </p:sp>
    </p:spTree>
    <p:extLst>
      <p:ext uri="{BB962C8B-B14F-4D97-AF65-F5344CB8AC3E}">
        <p14:creationId xmlns:p14="http://schemas.microsoft.com/office/powerpoint/2010/main" val="3822556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Ce module est </a:t>
            </a:r>
            <a:r>
              <a:rPr lang="en-DZ" sz="1200" kern="1200" dirty="0">
                <a:solidFill>
                  <a:schemeClr val="tx1"/>
                </a:solidFill>
                <a:effectLst/>
                <a:latin typeface="+mn-lt"/>
                <a:ea typeface="+mn-ea"/>
                <a:cs typeface="+mn-cs"/>
              </a:rPr>
              <a:t>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sur le Deep Learning </a:t>
            </a:r>
            <a:r>
              <a:rPr lang="fr-FR" sz="1200" kern="1200" dirty="0">
                <a:solidFill>
                  <a:schemeClr val="tx1"/>
                </a:solidFill>
                <a:effectLst/>
                <a:latin typeface="+mn-lt"/>
                <a:ea typeface="+mn-ea"/>
                <a:cs typeface="+mn-cs"/>
              </a:rPr>
              <a:t>et qui permet de</a:t>
            </a:r>
            <a:r>
              <a:rPr lang="en-DZ" sz="1200" kern="1200" dirty="0">
                <a:solidFill>
                  <a:schemeClr val="tx1"/>
                </a:solidFill>
                <a:effectLst/>
                <a:latin typeface="+mn-lt"/>
                <a:ea typeface="+mn-ea"/>
                <a:cs typeface="+mn-cs"/>
              </a:rPr>
              <a:t> choisir et identifier parmi les 5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sultats du moteur de recherche le meilleur passage susceptible de contenir la bonne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la question. </a:t>
            </a:r>
            <a:r>
              <a:rPr lang="fr-FR" sz="1200" kern="1200" dirty="0">
                <a:solidFill>
                  <a:schemeClr val="tx1"/>
                </a:solidFill>
                <a:effectLst/>
                <a:latin typeface="+mn-lt"/>
                <a:ea typeface="+mn-ea"/>
                <a:cs typeface="+mn-cs"/>
              </a:rPr>
              <a:t>Pour implémenter ce modèle, nous avons utilisé la version base de BERT afin de minimiser le temps d’entrainement de ce dernier. Afin de réaliser la tache de classification de texte avec BERT, nous avons intégré à la fois la question et le passage dans la saisie. </a:t>
            </a:r>
          </a:p>
          <a:p>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[Click]</a:t>
            </a:r>
          </a:p>
          <a:p>
            <a:r>
              <a:rPr lang="fr-FR" sz="1200" kern="1200" dirty="0">
                <a:solidFill>
                  <a:schemeClr val="tx1"/>
                </a:solidFill>
                <a:effectLst/>
                <a:latin typeface="+mn-lt"/>
                <a:ea typeface="+mn-ea"/>
                <a:cs typeface="+mn-cs"/>
              </a:rPr>
              <a:t>Après avoir appliquer la </a:t>
            </a:r>
            <a:r>
              <a:rPr lang="fr-FR" sz="1200" kern="1200" dirty="0" err="1">
                <a:solidFill>
                  <a:schemeClr val="tx1"/>
                </a:solidFill>
                <a:effectLst/>
                <a:latin typeface="+mn-lt"/>
                <a:ea typeface="+mn-ea"/>
                <a:cs typeface="+mn-cs"/>
              </a:rPr>
              <a:t>tokenisation</a:t>
            </a:r>
            <a:r>
              <a:rPr lang="fr-FR" sz="1200" kern="1200" dirty="0">
                <a:solidFill>
                  <a:schemeClr val="tx1"/>
                </a:solidFill>
                <a:effectLst/>
                <a:latin typeface="+mn-lt"/>
                <a:ea typeface="+mn-ea"/>
                <a:cs typeface="+mn-cs"/>
              </a:rPr>
              <a:t> sur notre jeu de données, chaque paire commence par le </a:t>
            </a:r>
            <a:r>
              <a:rPr lang="fr-FR" sz="1200" kern="1200" dirty="0" err="1">
                <a:solidFill>
                  <a:schemeClr val="tx1"/>
                </a:solidFill>
                <a:effectLst/>
                <a:latin typeface="+mn-lt"/>
                <a:ea typeface="+mn-ea"/>
                <a:cs typeface="+mn-cs"/>
              </a:rPr>
              <a:t>token</a:t>
            </a:r>
            <a:r>
              <a:rPr lang="fr-FR" sz="1200" kern="1200" dirty="0">
                <a:solidFill>
                  <a:schemeClr val="tx1"/>
                </a:solidFill>
                <a:effectLst/>
                <a:latin typeface="+mn-lt"/>
                <a:ea typeface="+mn-ea"/>
                <a:cs typeface="+mn-cs"/>
              </a:rPr>
              <a:t> de classification spécial [CLS] en plus d’un autre </a:t>
            </a:r>
            <a:r>
              <a:rPr lang="fr-FR" sz="1200" kern="1200" dirty="0" err="1">
                <a:solidFill>
                  <a:schemeClr val="tx1"/>
                </a:solidFill>
                <a:effectLst/>
                <a:latin typeface="+mn-lt"/>
                <a:ea typeface="+mn-ea"/>
                <a:cs typeface="+mn-cs"/>
              </a:rPr>
              <a:t>token</a:t>
            </a:r>
            <a:r>
              <a:rPr lang="fr-FR" sz="1200" kern="1200" dirty="0">
                <a:solidFill>
                  <a:schemeClr val="tx1"/>
                </a:solidFill>
                <a:effectLst/>
                <a:latin typeface="+mn-lt"/>
                <a:ea typeface="+mn-ea"/>
                <a:cs typeface="+mn-cs"/>
              </a:rPr>
              <a:t> spécial [SEP] qui sépare les deux parties de l’entrée et permet ainsi à BERT de différencier la question et le passage.</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19</a:t>
            </a:fld>
            <a:endParaRPr lang="en-DZ"/>
          </a:p>
        </p:txBody>
      </p:sp>
    </p:spTree>
    <p:extLst>
      <p:ext uri="{BB962C8B-B14F-4D97-AF65-F5344CB8AC3E}">
        <p14:creationId xmlns:p14="http://schemas.microsoft.com/office/powerpoint/2010/main" val="195440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Nous débutons notre exposé par une introduction où nous allons situer le contexte de notre étude, puis nous présenterons que ce qu’un système de questions-réponses. Ensuite, nous allons établir un petit état de l’art de ce domaine et ainsi présenter les notions de bases de ce domaine et ses généralités. Juste après, nous proposerons la solution apportée au sein de notre travail.</a:t>
            </a:r>
            <a:endParaRPr lang="en-DZ"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Ensuite on présentera les différents résultats obtenus et enfin nous terminerons par une conclusion et les perspectives envisagés.</a:t>
            </a:r>
            <a:endParaRPr lang="en-DZ" sz="120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2</a:t>
            </a:fld>
            <a:endParaRPr lang="en-DZ"/>
          </a:p>
        </p:txBody>
      </p:sp>
    </p:spTree>
    <p:extLst>
      <p:ext uri="{BB962C8B-B14F-4D97-AF65-F5344CB8AC3E}">
        <p14:creationId xmlns:p14="http://schemas.microsoft.com/office/powerpoint/2010/main" val="44930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pour le module de classification, ce module est</a:t>
            </a:r>
            <a:r>
              <a:rPr lang="en-DZ" sz="1200" kern="1200" dirty="0">
                <a:solidFill>
                  <a:schemeClr val="tx1"/>
                </a:solidFill>
                <a:effectLst/>
                <a:latin typeface="+mn-lt"/>
                <a:ea typeface="+mn-ea"/>
                <a:cs typeface="+mn-cs"/>
              </a:rPr>
              <a:t> 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sur le Deep Learning </a:t>
            </a:r>
            <a:r>
              <a:rPr lang="fr-FR" sz="1200" kern="1200" dirty="0">
                <a:solidFill>
                  <a:schemeClr val="tx1"/>
                </a:solidFill>
                <a:effectLst/>
                <a:latin typeface="+mn-lt"/>
                <a:ea typeface="+mn-ea"/>
                <a:cs typeface="+mn-cs"/>
              </a:rPr>
              <a:t>et </a:t>
            </a:r>
            <a:r>
              <a:rPr lang="en-DZ" sz="1200" kern="1200" dirty="0">
                <a:solidFill>
                  <a:schemeClr val="tx1"/>
                </a:solidFill>
                <a:effectLst/>
                <a:latin typeface="+mn-lt"/>
                <a:ea typeface="+mn-ea"/>
                <a:cs typeface="+mn-cs"/>
              </a:rPr>
              <a:t>qui permet d’extraire la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 exacte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partir du passage choisi par le classifieur dans 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tape pr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c</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dente. </a:t>
            </a:r>
            <a:r>
              <a:rPr lang="fr-FR" sz="1200" kern="1200" dirty="0">
                <a:solidFill>
                  <a:schemeClr val="tx1"/>
                </a:solidFill>
                <a:effectLst/>
                <a:latin typeface="+mn-lt"/>
                <a:ea typeface="+mn-ea"/>
                <a:cs typeface="+mn-cs"/>
              </a:rPr>
              <a:t>Là encore, la version Base de BERT est utilisée. L’extracteur de début/fin passe l’entrée sur les 12 couches de BERT Base et produit un vecteur de sortie où chaque case représente la sortie d’un mot du texte. Ce vecteur est ensuite multiplié par une matrice de début/fin.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Chaque case du vecteur représente la probabilité que le mot en question représente le début/la fin de la réponse. Enfin, BERT englobe les deux modèles afin de délimiter le début et la fin de la réponse et l’extraire ensuite.</a:t>
            </a:r>
            <a:endParaRPr lang="en-DZ"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20</a:t>
            </a:fld>
            <a:endParaRPr lang="en-DZ"/>
          </a:p>
        </p:txBody>
      </p:sp>
    </p:spTree>
    <p:extLst>
      <p:ext uri="{BB962C8B-B14F-4D97-AF65-F5344CB8AC3E}">
        <p14:creationId xmlns:p14="http://schemas.microsoft.com/office/powerpoint/2010/main" val="416423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Afin d’interagir avec les utilisateurs de notre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nous avons mis en œuvre une application web </a:t>
            </a:r>
            <a:r>
              <a:rPr lang="fr-FR" sz="1200" kern="1200" dirty="0">
                <a:solidFill>
                  <a:schemeClr val="tx1"/>
                </a:solidFill>
                <a:effectLst/>
                <a:latin typeface="+mn-lt"/>
                <a:ea typeface="+mn-ea"/>
                <a:cs typeface="+mn-cs"/>
              </a:rPr>
              <a:t>SPA responsive</a:t>
            </a:r>
            <a:r>
              <a:rPr lang="en-DZ" sz="1200" kern="1200" dirty="0">
                <a:solidFill>
                  <a:schemeClr val="tx1"/>
                </a:solidFill>
                <a:effectLst/>
                <a:latin typeface="+mn-lt"/>
                <a:ea typeface="+mn-ea"/>
                <a:cs typeface="+mn-cs"/>
              </a:rPr>
              <a:t> compl</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te qui fournit une exp</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rience utilisateur facile en appliquant les derni</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res normes UI 8 et l’utilisation du Material Design 9 fourni par Google</a:t>
            </a:r>
            <a:r>
              <a:rPr lang="fr-FR" sz="1200" kern="1200" dirty="0">
                <a:solidFill>
                  <a:schemeClr val="tx1"/>
                </a:solidFill>
                <a:effectLst/>
                <a:latin typeface="+mn-lt"/>
                <a:ea typeface="+mn-ea"/>
                <a:cs typeface="+mn-cs"/>
              </a:rPr>
              <a:t>. </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21</a:t>
            </a:fld>
            <a:endParaRPr lang="en-DZ"/>
          </a:p>
        </p:txBody>
      </p:sp>
    </p:spTree>
    <p:extLst>
      <p:ext uri="{BB962C8B-B14F-4D97-AF65-F5344CB8AC3E}">
        <p14:creationId xmlns:p14="http://schemas.microsoft.com/office/powerpoint/2010/main" val="345912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Nous allons étaler dans cette partie les différents résultats obtenus.</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22</a:t>
            </a:fld>
            <a:endParaRPr lang="en-DZ"/>
          </a:p>
        </p:txBody>
      </p:sp>
    </p:spTree>
    <p:extLst>
      <p:ext uri="{BB962C8B-B14F-4D97-AF65-F5344CB8AC3E}">
        <p14:creationId xmlns:p14="http://schemas.microsoft.com/office/powerpoint/2010/main" val="1007266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Afin d’évaluer notre moteur de recherche et ses différentes méthodes de recherche, nous avons utilisé l’évaluateur </a:t>
            </a:r>
            <a:r>
              <a:rPr lang="fr-FR" sz="1200" kern="1200" dirty="0" err="1">
                <a:solidFill>
                  <a:schemeClr val="tx1"/>
                </a:solidFill>
                <a:effectLst/>
                <a:latin typeface="+mn-lt"/>
                <a:ea typeface="+mn-ea"/>
                <a:cs typeface="+mn-cs"/>
              </a:rPr>
              <a:t>TRECEval</a:t>
            </a:r>
            <a:r>
              <a:rPr lang="fr-FR" sz="1200" kern="1200" dirty="0">
                <a:solidFill>
                  <a:schemeClr val="tx1"/>
                </a:solidFill>
                <a:effectLst/>
                <a:latin typeface="+mn-lt"/>
                <a:ea typeface="+mn-ea"/>
                <a:cs typeface="+mn-cs"/>
              </a:rPr>
              <a:t> et qui permet de fournir plusieurs métriques d’évaluation. Comme nous pouvons le constater dans l’histogramme affiché, la méthode de recherche basé sur BM-25 affiche des résultats supérieurs aux autres méthodes et qui permet un MRR égale à 0.20. Ceci dit, cette méthode permet d’avoir </a:t>
            </a:r>
            <a:endParaRPr lang="en-DZ"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général toujours le bon document que nous cherchons parmi les 5 premiers documents envoyés au </a:t>
            </a:r>
            <a:r>
              <a:rPr lang="fr-FR" sz="1200" kern="1200" dirty="0" err="1">
                <a:solidFill>
                  <a:schemeClr val="tx1"/>
                </a:solidFill>
                <a:effectLst/>
                <a:latin typeface="+mn-lt"/>
                <a:ea typeface="+mn-ea"/>
                <a:cs typeface="+mn-cs"/>
              </a:rPr>
              <a:t>classifieur</a:t>
            </a:r>
            <a:r>
              <a:rPr lang="fr-FR" sz="1200" kern="1200" dirty="0">
                <a:solidFill>
                  <a:schemeClr val="tx1"/>
                </a:solidFill>
                <a:effectLst/>
                <a:latin typeface="+mn-lt"/>
                <a:ea typeface="+mn-ea"/>
                <a:cs typeface="+mn-cs"/>
              </a:rPr>
              <a:t>.</a:t>
            </a:r>
            <a:endParaRPr lang="en-DZ" sz="1200" kern="1200" dirty="0">
              <a:solidFill>
                <a:schemeClr val="tx1"/>
              </a:solidFill>
              <a:effectLst/>
              <a:latin typeface="+mn-lt"/>
              <a:ea typeface="+mn-ea"/>
              <a:cs typeface="+mn-cs"/>
            </a:endParaRPr>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23</a:t>
            </a:fld>
            <a:endParaRPr lang="en-DZ"/>
          </a:p>
        </p:txBody>
      </p:sp>
    </p:spTree>
    <p:extLst>
      <p:ext uri="{BB962C8B-B14F-4D97-AF65-F5344CB8AC3E}">
        <p14:creationId xmlns:p14="http://schemas.microsoft.com/office/powerpoint/2010/main" val="369398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Afin de tester le module de classification, un test set comportant plus de 11 000 échantillons est utilisé. Le MC proposé a atteint une </a:t>
            </a:r>
            <a:r>
              <a:rPr lang="fr-FR" sz="1200" kern="1200" dirty="0" err="1">
                <a:solidFill>
                  <a:schemeClr val="tx1"/>
                </a:solidFill>
                <a:effectLst/>
                <a:latin typeface="+mn-lt"/>
                <a:ea typeface="+mn-ea"/>
                <a:cs typeface="+mn-cs"/>
              </a:rPr>
              <a:t>Accuracy</a:t>
            </a:r>
            <a:r>
              <a:rPr lang="fr-FR" sz="1200" kern="1200" dirty="0">
                <a:solidFill>
                  <a:schemeClr val="tx1"/>
                </a:solidFill>
                <a:effectLst/>
                <a:latin typeface="+mn-lt"/>
                <a:ea typeface="+mn-ea"/>
                <a:cs typeface="+mn-cs"/>
              </a:rPr>
              <a:t> de 74% et un taux d’erreur égale à XX% ainsi qu’une précision de XX%.</a:t>
            </a:r>
            <a:endParaRPr lang="en-DZ" sz="1200" kern="1200" dirty="0">
              <a:solidFill>
                <a:schemeClr val="tx1"/>
              </a:solidFill>
              <a:effectLst/>
              <a:latin typeface="+mn-lt"/>
              <a:ea typeface="+mn-ea"/>
              <a:cs typeface="+mn-cs"/>
            </a:endParaRPr>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24</a:t>
            </a:fld>
            <a:endParaRPr lang="en-DZ"/>
          </a:p>
        </p:txBody>
      </p:sp>
    </p:spTree>
    <p:extLst>
      <p:ext uri="{BB962C8B-B14F-4D97-AF65-F5344CB8AC3E}">
        <p14:creationId xmlns:p14="http://schemas.microsoft.com/office/powerpoint/2010/main" val="248562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Z" sz="1200" kern="1200" dirty="0">
                <a:solidFill>
                  <a:schemeClr val="tx1"/>
                </a:solidFill>
                <a:effectLst/>
                <a:latin typeface="+mn-lt"/>
                <a:ea typeface="+mn-ea"/>
                <a:cs typeface="+mn-cs"/>
              </a:rPr>
              <a:t>Dans le but de tester l’efficacit</a:t>
            </a:r>
            <a:r>
              <a:rPr lang="fr-FR" sz="1200" kern="1200" dirty="0" err="1">
                <a:solidFill>
                  <a:schemeClr val="tx1"/>
                </a:solidFill>
                <a:effectLst/>
                <a:latin typeface="+mn-lt"/>
                <a:ea typeface="+mn-ea"/>
                <a:cs typeface="+mn-cs"/>
              </a:rPr>
              <a:t>é</a:t>
            </a:r>
            <a:r>
              <a:rPr lang="fr-FR" sz="1200" kern="1200" dirty="0">
                <a:solidFill>
                  <a:schemeClr val="tx1"/>
                </a:solidFill>
                <a:effectLst/>
                <a:latin typeface="+mn-lt"/>
                <a:ea typeface="+mn-ea"/>
                <a:cs typeface="+mn-cs"/>
              </a:rPr>
              <a:t> </a:t>
            </a:r>
            <a:r>
              <a:rPr lang="en-DZ" sz="1200" kern="1200" dirty="0">
                <a:solidFill>
                  <a:schemeClr val="tx1"/>
                </a:solidFill>
                <a:effectLst/>
                <a:latin typeface="+mn-lt"/>
                <a:ea typeface="+mn-ea"/>
                <a:cs typeface="+mn-cs"/>
              </a:rPr>
              <a:t>de notre mod</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le, nous avons utilis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l’´evaluateur propos</a:t>
            </a:r>
            <a:r>
              <a:rPr lang="fr-FR" sz="1200" kern="1200" dirty="0" err="1">
                <a:solidFill>
                  <a:schemeClr val="tx1"/>
                </a:solidFill>
                <a:effectLst/>
                <a:latin typeface="+mn-lt"/>
                <a:ea typeface="+mn-ea"/>
                <a:cs typeface="+mn-cs"/>
              </a:rPr>
              <a:t>é</a:t>
            </a:r>
            <a:r>
              <a:rPr lang="fr-FR" sz="1200" kern="1200" dirty="0">
                <a:solidFill>
                  <a:schemeClr val="tx1"/>
                </a:solidFill>
                <a:effectLst/>
                <a:latin typeface="+mn-lt"/>
                <a:ea typeface="+mn-ea"/>
                <a:cs typeface="+mn-cs"/>
              </a:rPr>
              <a:t> </a:t>
            </a:r>
            <a:r>
              <a:rPr lang="en-DZ" sz="1200" kern="1200" dirty="0">
                <a:solidFill>
                  <a:schemeClr val="tx1"/>
                </a:solidFill>
                <a:effectLst/>
                <a:latin typeface="+mn-lt"/>
                <a:ea typeface="+mn-ea"/>
                <a:cs typeface="+mn-cs"/>
              </a:rPr>
              <a:t>par SQUAD</a:t>
            </a:r>
            <a:r>
              <a:rPr lang="fr-FR" sz="1200" kern="1200" dirty="0">
                <a:solidFill>
                  <a:schemeClr val="tx1"/>
                </a:solidFill>
                <a:effectLst/>
                <a:latin typeface="+mn-lt"/>
                <a:ea typeface="+mn-ea"/>
                <a:cs typeface="+mn-cs"/>
              </a:rPr>
              <a:t>. Le module affiche un F1-Score égale à 92% sur un test-set qui contient près de 12 000 questions.</a:t>
            </a:r>
            <a:endParaRPr lang="en-DZ" sz="1200" kern="1200" dirty="0">
              <a:solidFill>
                <a:schemeClr val="tx1"/>
              </a:solidFill>
              <a:effectLst/>
              <a:latin typeface="+mn-lt"/>
              <a:ea typeface="+mn-ea"/>
              <a:cs typeface="+mn-cs"/>
            </a:endParaRPr>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25</a:t>
            </a:fld>
            <a:endParaRPr lang="en-DZ"/>
          </a:p>
        </p:txBody>
      </p:sp>
    </p:spTree>
    <p:extLst>
      <p:ext uri="{BB962C8B-B14F-4D97-AF65-F5344CB8AC3E}">
        <p14:creationId xmlns:p14="http://schemas.microsoft.com/office/powerpoint/2010/main" val="1821141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Les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sultats pr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sentés de 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valuateur montrent que sur les 5928 questions du Test Set, le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YouTaQA un atteint un Exact Match de ∼ xx% et un F1-Score de ∼ xx%. </a:t>
            </a:r>
            <a:r>
              <a:rPr lang="fr-FR" sz="1200" kern="1200" dirty="0">
                <a:solidFill>
                  <a:schemeClr val="tx1"/>
                </a:solidFill>
                <a:effectLst/>
                <a:latin typeface="+mn-lt"/>
                <a:ea typeface="+mn-ea"/>
                <a:cs typeface="+mn-cs"/>
              </a:rPr>
              <a:t>Nous estimons que notre système affiche des performances globales acceptables en prenant en compte la marge d’erreur et les limites liées à la source d’information de notre système ainsi qu’un temps d’exécution moyen de 3 secondes seulement.</a:t>
            </a:r>
            <a:endParaRPr lang="en-DZ" sz="1200" kern="1200" dirty="0">
              <a:solidFill>
                <a:schemeClr val="tx1"/>
              </a:solidFill>
              <a:effectLst/>
              <a:latin typeface="+mn-lt"/>
              <a:ea typeface="+mn-ea"/>
              <a:cs typeface="+mn-cs"/>
            </a:endParaRPr>
          </a:p>
          <a:p>
            <a:r>
              <a:rPr lang="en-DZ"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0603FF25-5619-184C-965D-B94FC335AC56}" type="slidenum">
              <a:rPr lang="en-DZ" smtClean="0"/>
              <a:t>26</a:t>
            </a:fld>
            <a:endParaRPr lang="en-DZ"/>
          </a:p>
        </p:txBody>
      </p:sp>
    </p:spTree>
    <p:extLst>
      <p:ext uri="{BB962C8B-B14F-4D97-AF65-F5344CB8AC3E}">
        <p14:creationId xmlns:p14="http://schemas.microsoft.com/office/powerpoint/2010/main" val="531730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Le travail qui nous a </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confi</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dans le cadre de notre projet de fin d’</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tudes, consiste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concevoir et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aliser un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complet de questions-r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ponses 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sur la recherche d’information.</a:t>
            </a:r>
          </a:p>
        </p:txBody>
      </p:sp>
      <p:sp>
        <p:nvSpPr>
          <p:cNvPr id="4" name="Slide Number Placeholder 3"/>
          <p:cNvSpPr>
            <a:spLocks noGrp="1"/>
          </p:cNvSpPr>
          <p:nvPr>
            <p:ph type="sldNum" sz="quarter" idx="5"/>
          </p:nvPr>
        </p:nvSpPr>
        <p:spPr/>
        <p:txBody>
          <a:bodyPr/>
          <a:lstStyle/>
          <a:p>
            <a:fld id="{0603FF25-5619-184C-965D-B94FC335AC56}" type="slidenum">
              <a:rPr lang="en-DZ" smtClean="0"/>
              <a:t>27</a:t>
            </a:fld>
            <a:endParaRPr lang="en-DZ"/>
          </a:p>
        </p:txBody>
      </p:sp>
    </p:spTree>
    <p:extLst>
      <p:ext uri="{BB962C8B-B14F-4D97-AF65-F5344CB8AC3E}">
        <p14:creationId xmlns:p14="http://schemas.microsoft.com/office/powerpoint/2010/main" val="2500546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 </a:t>
            </a:r>
          </a:p>
          <a:p>
            <a:pPr lvl="0"/>
            <a:r>
              <a:rPr lang="fr-FR" sz="1200" kern="1200" dirty="0">
                <a:solidFill>
                  <a:schemeClr val="tx1"/>
                </a:solidFill>
                <a:effectLst/>
                <a:latin typeface="+mn-lt"/>
                <a:ea typeface="+mn-ea"/>
                <a:cs typeface="+mn-cs"/>
              </a:rPr>
              <a:t>Ce projet nous a permis :</a:t>
            </a:r>
          </a:p>
          <a:p>
            <a:pPr marL="171450" lvl="0" indent="-171450">
              <a:buFont typeface="Arial" panose="020B0604020202020204" pitchFamily="34" charset="0"/>
              <a:buChar char="•"/>
            </a:pPr>
            <a:r>
              <a:rPr lang="fr-FR" sz="1200" kern="1200" dirty="0">
                <a:solidFill>
                  <a:schemeClr val="tx1"/>
                </a:solidFill>
                <a:effectLst/>
                <a:latin typeface="+mn-lt"/>
                <a:ea typeface="+mn-ea"/>
                <a:cs typeface="+mn-cs"/>
              </a:rPr>
              <a:t>premièrement de concrétiser nos connaissances théoriques acquises durant notre cursus universitaire. </a:t>
            </a:r>
            <a:endParaRPr lang="en-D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sz="1200" kern="1200" dirty="0">
                <a:solidFill>
                  <a:schemeClr val="tx1"/>
                </a:solidFill>
                <a:effectLst/>
                <a:latin typeface="+mn-lt"/>
                <a:ea typeface="+mn-ea"/>
                <a:cs typeface="+mn-cs"/>
              </a:rPr>
              <a:t>De plus, il nous a permis de découvrir un nouveau domaine qui est le traitement du langage naturel ainsi que la recherche d’information.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kern="1200" dirty="0">
                <a:solidFill>
                  <a:schemeClr val="tx1"/>
                </a:solidFill>
                <a:effectLst/>
                <a:latin typeface="+mn-lt"/>
                <a:ea typeface="+mn-ea"/>
                <a:cs typeface="+mn-cs"/>
              </a:rPr>
              <a:t>Enfin, </a:t>
            </a:r>
            <a:r>
              <a:rPr lang="fr-FR" dirty="0"/>
              <a:t>Acquérir plusieurs compétences comme </a:t>
            </a:r>
            <a:r>
              <a:rPr lang="fr-FR" dirty="0" err="1"/>
              <a:t>Keras</a:t>
            </a:r>
            <a:r>
              <a:rPr lang="fr-FR" dirty="0"/>
              <a:t> et </a:t>
            </a:r>
            <a:r>
              <a:rPr lang="fr-FR" dirty="0" err="1"/>
              <a:t>Lucene</a:t>
            </a:r>
            <a:r>
              <a:rPr lang="fr-FR" dirty="0"/>
              <a:t>.</a:t>
            </a:r>
          </a:p>
          <a:p>
            <a:pPr marL="171450" lvl="0" indent="-171450">
              <a:buFont typeface="Arial" panose="020B0604020202020204" pitchFamily="34" charset="0"/>
              <a:buChar char="•"/>
            </a:pP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28</a:t>
            </a:fld>
            <a:endParaRPr lang="en-DZ"/>
          </a:p>
        </p:txBody>
      </p:sp>
    </p:spTree>
    <p:extLst>
      <p:ext uri="{BB962C8B-B14F-4D97-AF65-F5344CB8AC3E}">
        <p14:creationId xmlns:p14="http://schemas.microsoft.com/office/powerpoint/2010/main" val="4209947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Z" sz="1200" kern="1200" dirty="0">
                <a:solidFill>
                  <a:schemeClr val="tx1"/>
                </a:solidFill>
                <a:effectLst/>
                <a:latin typeface="+mn-lt"/>
                <a:ea typeface="+mn-ea"/>
                <a:cs typeface="+mn-cs"/>
              </a:rPr>
              <a:t>Les travaux rapport</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 dans cette th</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se ne composent qu’un simple morceau dans un puzzle de travaux suppl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mentaires qui doivent </a:t>
            </a:r>
            <a:r>
              <a:rPr lang="fr-FR" sz="1200" kern="1200" dirty="0">
                <a:solidFill>
                  <a:schemeClr val="tx1"/>
                </a:solidFill>
                <a:effectLst/>
                <a:latin typeface="+mn-lt"/>
                <a:ea typeface="+mn-ea"/>
                <a:cs typeface="+mn-cs"/>
              </a:rPr>
              <a:t>et</a:t>
            </a:r>
            <a:r>
              <a:rPr lang="en-DZ" sz="1200" kern="1200" dirty="0">
                <a:solidFill>
                  <a:schemeClr val="tx1"/>
                </a:solidFill>
                <a:effectLst/>
                <a:latin typeface="+mn-lt"/>
                <a:ea typeface="+mn-ea"/>
                <a:cs typeface="+mn-cs"/>
              </a:rPr>
              <a:t>re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alis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 pour aboutir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un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parfait. Pour cela, les perspectives envisageables afin d’am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liorer ce travail sont multiple, nous citons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Z" sz="1200" kern="1200" dirty="0">
              <a:solidFill>
                <a:schemeClr val="tx1"/>
              </a:solidFill>
              <a:effectLst/>
              <a:latin typeface="+mn-lt"/>
              <a:ea typeface="+mn-ea"/>
              <a:cs typeface="+mn-cs"/>
            </a:endParaRPr>
          </a:p>
          <a:p>
            <a:pPr marL="171450" lvl="0" indent="-171450" rtl="0">
              <a:buFont typeface="Arial" panose="020B0604020202020204" pitchFamily="34" charset="0"/>
              <a:buChar char="•"/>
            </a:pPr>
            <a:r>
              <a:rPr lang="en-DZ" sz="1200" kern="1200" dirty="0">
                <a:solidFill>
                  <a:schemeClr val="tx1"/>
                </a:solidFill>
                <a:effectLst/>
                <a:latin typeface="+mn-lt"/>
                <a:ea typeface="+mn-ea"/>
                <a:cs typeface="+mn-cs"/>
              </a:rPr>
              <a:t>Am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liorer notre moteur de recherche en employant des 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thodes 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es sur le Deep Learning.</a:t>
            </a:r>
          </a:p>
          <a:p>
            <a:r>
              <a:rPr lang="en-DZ"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DZ" sz="1200" kern="1200" dirty="0">
                <a:solidFill>
                  <a:schemeClr val="tx1"/>
                </a:solidFill>
                <a:effectLst/>
                <a:latin typeface="+mn-lt"/>
                <a:ea typeface="+mn-ea"/>
                <a:cs typeface="+mn-cs"/>
              </a:rPr>
              <a:t>Impl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menter un module de mise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jour automatique qui permet d’actualiser la base des documents Wikip</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dia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guli</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rement afin d’envisager de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pondre aux questions li</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es aux nouveaux sujets.</a:t>
            </a:r>
          </a:p>
          <a:p>
            <a:r>
              <a:rPr lang="en-DZ"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DZ" sz="1200" kern="1200" dirty="0">
                <a:solidFill>
                  <a:schemeClr val="tx1"/>
                </a:solidFill>
                <a:effectLst/>
                <a:latin typeface="+mn-lt"/>
                <a:ea typeface="+mn-ea"/>
                <a:cs typeface="+mn-cs"/>
              </a:rPr>
              <a:t> Mettre en œuvre la version arabe et francaise de notre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YouTaQA pour but d’atteindre une plus large communaut</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t>
            </a:r>
          </a:p>
          <a:p>
            <a:r>
              <a:rPr lang="en-DZ"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DZ" sz="1200" kern="1200" dirty="0">
                <a:solidFill>
                  <a:schemeClr val="tx1"/>
                </a:solidFill>
                <a:effectLst/>
                <a:latin typeface="+mn-lt"/>
                <a:ea typeface="+mn-ea"/>
                <a:cs typeface="+mn-cs"/>
              </a:rPr>
              <a:t> Impl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menter une API afin de faciliter l’utilisation du noyau YouTaQA dans des applications tierces.</a:t>
            </a: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29</a:t>
            </a:fld>
            <a:endParaRPr lang="en-DZ"/>
          </a:p>
        </p:txBody>
      </p:sp>
    </p:spTree>
    <p:extLst>
      <p:ext uri="{BB962C8B-B14F-4D97-AF65-F5344CB8AC3E}">
        <p14:creationId xmlns:p14="http://schemas.microsoft.com/office/powerpoint/2010/main" val="402645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3</a:t>
            </a:fld>
            <a:endParaRPr lang="en-DZ"/>
          </a:p>
        </p:txBody>
      </p:sp>
    </p:spTree>
    <p:extLst>
      <p:ext uri="{BB962C8B-B14F-4D97-AF65-F5344CB8AC3E}">
        <p14:creationId xmlns:p14="http://schemas.microsoft.com/office/powerpoint/2010/main" val="2467248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finir, le savoir est la seule matière qui s’accroisse quand on la partage, comme le dit Socrate, sur ce, nous avons mis à disposition notre code source sur GitHub en open source pour toute contribution supplémentaire.</a:t>
            </a: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30</a:t>
            </a:fld>
            <a:endParaRPr lang="en-DZ"/>
          </a:p>
        </p:txBody>
      </p:sp>
    </p:spTree>
    <p:extLst>
      <p:ext uri="{BB962C8B-B14F-4D97-AF65-F5344CB8AC3E}">
        <p14:creationId xmlns:p14="http://schemas.microsoft.com/office/powerpoint/2010/main" val="3929273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Merci pour votre attention.</a:t>
            </a:r>
          </a:p>
        </p:txBody>
      </p:sp>
      <p:sp>
        <p:nvSpPr>
          <p:cNvPr id="4" name="Slide Number Placeholder 3"/>
          <p:cNvSpPr>
            <a:spLocks noGrp="1"/>
          </p:cNvSpPr>
          <p:nvPr>
            <p:ph type="sldNum" sz="quarter" idx="5"/>
          </p:nvPr>
        </p:nvSpPr>
        <p:spPr/>
        <p:txBody>
          <a:bodyPr/>
          <a:lstStyle/>
          <a:p>
            <a:fld id="{0603FF25-5619-184C-965D-B94FC335AC56}" type="slidenum">
              <a:rPr lang="en-DZ" smtClean="0"/>
              <a:t>31</a:t>
            </a:fld>
            <a:endParaRPr lang="en-DZ"/>
          </a:p>
        </p:txBody>
      </p:sp>
    </p:spTree>
    <p:extLst>
      <p:ext uri="{BB962C8B-B14F-4D97-AF65-F5344CB8AC3E}">
        <p14:creationId xmlns:p14="http://schemas.microsoft.com/office/powerpoint/2010/main" val="398332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L’un des principaux </a:t>
            </a:r>
            <a:r>
              <a:rPr lang="fr-FR" dirty="0" err="1"/>
              <a:t>déﬁs</a:t>
            </a:r>
            <a:r>
              <a:rPr lang="fr-FR" dirty="0"/>
              <a:t> de l’informatique est de construire des systèmes plus intelligents et capables de comprendre les êtres humains sans qu’on leur dise explicitement ce qu’ils doivent faire. Depuis les années 60, une percée majeure dans ce domaine se présente sous la forme de systèmes Questions-Réponses. </a:t>
            </a: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4</a:t>
            </a:fld>
            <a:endParaRPr lang="en-DZ"/>
          </a:p>
        </p:txBody>
      </p:sp>
    </p:spTree>
    <p:extLst>
      <p:ext uri="{BB962C8B-B14F-4D97-AF65-F5344CB8AC3E}">
        <p14:creationId xmlns:p14="http://schemas.microsoft.com/office/powerpoint/2010/main" val="11991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5</a:t>
            </a:fld>
            <a:endParaRPr lang="en-DZ"/>
          </a:p>
        </p:txBody>
      </p:sp>
    </p:spTree>
    <p:extLst>
      <p:ext uri="{BB962C8B-B14F-4D97-AF65-F5344CB8AC3E}">
        <p14:creationId xmlns:p14="http://schemas.microsoft.com/office/powerpoint/2010/main" val="1910377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Un QAS est, comme son nom l’indique, un système qui peut répondre à des questions au lieu d’encombrer l’utilisateur avec des documents ou même des passages correspondants, comme le fait la plupart des systèmes de recherche d’information basiques.</a:t>
            </a:r>
            <a:endParaRPr lang="en-DZ"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 </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6</a:t>
            </a:fld>
            <a:endParaRPr lang="en-DZ"/>
          </a:p>
        </p:txBody>
      </p:sp>
    </p:spTree>
    <p:extLst>
      <p:ext uri="{BB962C8B-B14F-4D97-AF65-F5344CB8AC3E}">
        <p14:creationId xmlns:p14="http://schemas.microsoft.com/office/powerpoint/2010/main" val="2434618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Entamons  maintenant avec l’état de l’art du domaine des systèmes Questions-réponses.</a:t>
            </a: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7</a:t>
            </a:fld>
            <a:endParaRPr lang="en-DZ"/>
          </a:p>
        </p:txBody>
      </p:sp>
    </p:spTree>
    <p:extLst>
      <p:ext uri="{BB962C8B-B14F-4D97-AF65-F5344CB8AC3E}">
        <p14:creationId xmlns:p14="http://schemas.microsoft.com/office/powerpoint/2010/main" val="3952952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Dans le domaine des QAS, nous faisons souvent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f</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rence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leur classification selon leur domaine d’application, c-</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-dire le domaine dans lequel ils op</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rent et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pondent aux questions. il existe principalement deux classes qui sont : Closed-domain QAS et Open-domain QAS.</a:t>
            </a:r>
          </a:p>
          <a:p>
            <a:r>
              <a:rPr lang="en-DZ"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DZ" sz="1200" b="1" kern="1200" dirty="0">
                <a:solidFill>
                  <a:schemeClr val="tx1"/>
                </a:solidFill>
                <a:effectLst/>
                <a:latin typeface="+mn-lt"/>
                <a:ea typeface="+mn-ea"/>
                <a:cs typeface="+mn-cs"/>
              </a:rPr>
              <a:t>Open-domain QAS</a:t>
            </a:r>
            <a:r>
              <a:rPr lang="fr-FR" sz="1200" kern="1200" dirty="0">
                <a:solidFill>
                  <a:schemeClr val="tx1"/>
                </a:solidFill>
                <a:effectLst/>
                <a:latin typeface="+mn-lt"/>
                <a:ea typeface="+mn-ea"/>
                <a:cs typeface="+mn-cs"/>
              </a:rPr>
              <a:t> : Les QAS du domaine ouvert ne sont pas limités à un domaine spécifique et fournissent une réponse courte à une question, traitée en langage naturel. En outre, les questions peuvent être sur quasiment n’importe quel sujet. </a:t>
            </a:r>
            <a:r>
              <a:rPr lang="en-DZ" sz="1200" kern="1200" dirty="0">
                <a:solidFill>
                  <a:schemeClr val="tx1"/>
                </a:solidFill>
                <a:effectLst/>
                <a:latin typeface="+mn-lt"/>
                <a:ea typeface="+mn-ea"/>
                <a:cs typeface="+mn-cs"/>
              </a:rPr>
              <a:t>En g</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n</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ral, la qualit</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des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ponses fournies par ces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mes n’est pas aussi pr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cise que les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mes questions-r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ponses du domaine ferm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en-D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DZ" sz="1200" b="1" kern="1200" dirty="0">
                <a:solidFill>
                  <a:schemeClr val="tx1"/>
                </a:solidFill>
                <a:effectLst/>
                <a:latin typeface="+mn-lt"/>
                <a:ea typeface="+mn-ea"/>
                <a:cs typeface="+mn-cs"/>
              </a:rPr>
              <a:t>Closed domain QAS</a:t>
            </a:r>
            <a:r>
              <a:rPr lang="fr-FR" sz="1200" kern="1200" dirty="0">
                <a:solidFill>
                  <a:schemeClr val="tx1"/>
                </a:solidFill>
                <a:effectLst/>
                <a:latin typeface="+mn-lt"/>
                <a:ea typeface="+mn-ea"/>
                <a:cs typeface="+mn-cs"/>
              </a:rPr>
              <a:t> : Les systèmes QAS du domaine fermé permettent de répondre aux questions relatives à un domaine particulier en se basant sur les connaissances spécifiques aux domaines souvent formalisés dans des ontologies.</a:t>
            </a:r>
            <a:endParaRPr lang="en-DZ" sz="1200" kern="1200" dirty="0">
              <a:solidFill>
                <a:schemeClr val="tx1"/>
              </a:solidFill>
              <a:effectLst/>
              <a:latin typeface="+mn-lt"/>
              <a:ea typeface="+mn-ea"/>
              <a:cs typeface="+mn-cs"/>
            </a:endParaRPr>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8</a:t>
            </a:fld>
            <a:endParaRPr lang="en-DZ"/>
          </a:p>
        </p:txBody>
      </p:sp>
    </p:spTree>
    <p:extLst>
      <p:ext uri="{BB962C8B-B14F-4D97-AF65-F5344CB8AC3E}">
        <p14:creationId xmlns:p14="http://schemas.microsoft.com/office/powerpoint/2010/main" val="132138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Dans ce qui suit, nous allons définir les notions de bases des systèmes Q/S afin de bien se positionner pour la suite.</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9</a:t>
            </a:fld>
            <a:endParaRPr lang="en-DZ"/>
          </a:p>
        </p:txBody>
      </p:sp>
    </p:spTree>
    <p:extLst>
      <p:ext uri="{BB962C8B-B14F-4D97-AF65-F5344CB8AC3E}">
        <p14:creationId xmlns:p14="http://schemas.microsoft.com/office/powerpoint/2010/main" val="1813874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anose="020B0604020202020204" pitchFamily="34" charset="0"/>
              </a:defRPr>
            </a:lvl1pPr>
          </a:lstStyle>
          <a:p>
            <a:r>
              <a:rPr lang="en-US" altLang="ko-KR" dirty="0">
                <a:ea typeface="Malgun Gothic" panose="020B0503020000020004" pitchFamily="50" charset="-127"/>
              </a:rPr>
              <a:t>FREE </a:t>
            </a:r>
          </a:p>
          <a:p>
            <a:r>
              <a:rPr lang="en-US" altLang="ko-KR" dirty="0">
                <a:ea typeface="Malgun Gothic" panose="020B0503020000020004"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F8982-A8F9-43F9-BB34-4FD1F2B4D797}" type="datetime1">
              <a:rPr lang="en-US" smtClean="0"/>
              <a:t>10/8/20</a:t>
            </a:fld>
            <a:endParaRPr lang="en-US"/>
          </a:p>
        </p:txBody>
      </p:sp>
      <p:sp>
        <p:nvSpPr>
          <p:cNvPr id="3" name="Footer Placeholder 2"/>
          <p:cNvSpPr>
            <a:spLocks noGrp="1"/>
          </p:cNvSpPr>
          <p:nvPr>
            <p:ph type="ftr" sz="quarter" idx="11"/>
          </p:nvPr>
        </p:nvSpPr>
        <p:spPr/>
        <p:txBody>
          <a:bodyPr/>
          <a:lstStyle/>
          <a:p>
            <a:r>
              <a:rPr lang="en-US" noProof="0"/>
              <a:t>| Presentation Title | Presenter Name | Date | Subject | Business Use Only</a:t>
            </a:r>
            <a:endParaRPr lang="en-US" noProof="0" dirty="0"/>
          </a:p>
        </p:txBody>
      </p:sp>
      <p:sp>
        <p:nvSpPr>
          <p:cNvPr id="4" name="Slide Number Placeholder 3"/>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1584810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5616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a:fillRect/>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9"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7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0.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28770" y="3493466"/>
            <a:ext cx="4571405" cy="1508105"/>
          </a:xfrm>
          <a:prstGeom prst="rect">
            <a:avLst/>
          </a:prstGeom>
        </p:spPr>
        <p:txBody>
          <a:bodyPr>
            <a:spAutoFit/>
          </a:bodyPr>
          <a:lstStyle/>
          <a:p>
            <a:pPr>
              <a:spcBef>
                <a:spcPct val="20000"/>
              </a:spcBef>
              <a:buClr>
                <a:srgbClr val="31B6FD"/>
              </a:buClr>
              <a:buSzPct val="100000"/>
            </a:pPr>
            <a:r>
              <a:rPr lang="fr-FR" sz="2000" dirty="0">
                <a:effectLst>
                  <a:outerShdw blurRad="38100" dist="38100" dir="2700000" algn="tl">
                    <a:srgbClr val="000000">
                      <a:alpha val="43137"/>
                    </a:srgbClr>
                  </a:outerShdw>
                </a:effectLst>
                <a:ea typeface="Microsoft YaHei" pitchFamily="34" charset="-122"/>
                <a:cs typeface="+mj-cs"/>
              </a:rPr>
              <a:t>Encadré par :</a:t>
            </a:r>
          </a:p>
          <a:p>
            <a:pPr>
              <a:spcBef>
                <a:spcPct val="20000"/>
              </a:spcBef>
              <a:buClr>
                <a:srgbClr val="31B6FD"/>
              </a:buClr>
              <a:buSzPct val="100000"/>
            </a:pPr>
            <a:r>
              <a:rPr lang="fr-FR" sz="2000" dirty="0">
                <a:solidFill>
                  <a:schemeClr val="tx1">
                    <a:lumMod val="75000"/>
                    <a:lumOff val="25000"/>
                  </a:schemeClr>
                </a:solidFill>
                <a:effectLst>
                  <a:outerShdw blurRad="38100" dist="38100" dir="2700000" algn="tl">
                    <a:srgbClr val="000000">
                      <a:alpha val="43137"/>
                    </a:srgbClr>
                  </a:outerShdw>
                </a:effectLst>
                <a:ea typeface="Microsoft YaHei" pitchFamily="34" charset="-122"/>
              </a:rPr>
              <a:t>Dr. BOUADJENEK Mohamed </a:t>
            </a:r>
            <a:r>
              <a:rPr lang="fr-FR" sz="2000" dirty="0" err="1">
                <a:solidFill>
                  <a:schemeClr val="tx1">
                    <a:lumMod val="75000"/>
                    <a:lumOff val="25000"/>
                  </a:schemeClr>
                </a:solidFill>
                <a:effectLst>
                  <a:outerShdw blurRad="38100" dist="38100" dir="2700000" algn="tl">
                    <a:srgbClr val="000000">
                      <a:alpha val="43137"/>
                    </a:srgbClr>
                  </a:outerShdw>
                </a:effectLst>
                <a:ea typeface="Microsoft YaHei" pitchFamily="34" charset="-122"/>
              </a:rPr>
              <a:t>Reda</a:t>
            </a:r>
            <a:endParaRPr lang="fr-FR" sz="2000" dirty="0">
              <a:solidFill>
                <a:schemeClr val="tx1">
                  <a:lumMod val="75000"/>
                  <a:lumOff val="25000"/>
                </a:schemeClr>
              </a:solidFill>
              <a:effectLst>
                <a:outerShdw blurRad="38100" dist="38100" dir="2700000" algn="tl">
                  <a:srgbClr val="000000">
                    <a:alpha val="43137"/>
                  </a:srgbClr>
                </a:outerShdw>
              </a:effectLst>
              <a:ea typeface="Microsoft YaHei" pitchFamily="34" charset="-122"/>
            </a:endParaRPr>
          </a:p>
          <a:p>
            <a:pPr>
              <a:spcBef>
                <a:spcPct val="20000"/>
              </a:spcBef>
              <a:buClr>
                <a:srgbClr val="31B6FD"/>
              </a:buClr>
              <a:buSzPct val="100000"/>
            </a:pPr>
            <a:r>
              <a:rPr lang="fr-FR" sz="2000" dirty="0">
                <a:solidFill>
                  <a:schemeClr val="tx1">
                    <a:lumMod val="75000"/>
                    <a:lumOff val="25000"/>
                  </a:schemeClr>
                </a:solidFill>
                <a:effectLst>
                  <a:outerShdw blurRad="38100" dist="38100" dir="2700000" algn="tl">
                    <a:srgbClr val="000000">
                      <a:alpha val="43137"/>
                    </a:srgbClr>
                  </a:outerShdw>
                </a:effectLst>
                <a:ea typeface="Microsoft YaHei" pitchFamily="34" charset="-122"/>
              </a:rPr>
              <a:t>Dr. ZIANI Amel</a:t>
            </a:r>
          </a:p>
          <a:p>
            <a:pPr>
              <a:spcBef>
                <a:spcPct val="20000"/>
              </a:spcBef>
              <a:buClr>
                <a:srgbClr val="31B6FD"/>
              </a:buClr>
              <a:buSzPct val="100000"/>
            </a:pPr>
            <a:endParaRPr lang="fr-FR" sz="2000" dirty="0">
              <a:solidFill>
                <a:schemeClr val="tx1">
                  <a:lumMod val="75000"/>
                  <a:lumOff val="25000"/>
                </a:schemeClr>
              </a:solidFill>
              <a:effectLst>
                <a:outerShdw blurRad="38100" dist="38100" dir="2700000" algn="tl">
                  <a:srgbClr val="000000">
                    <a:alpha val="43137"/>
                  </a:srgbClr>
                </a:outerShdw>
              </a:effectLst>
              <a:ea typeface="Microsoft YaHei" pitchFamily="34" charset="-122"/>
            </a:endParaRPr>
          </a:p>
        </p:txBody>
      </p:sp>
      <p:sp>
        <p:nvSpPr>
          <p:cNvPr id="8" name="Rectangle à coins arrondis 7"/>
          <p:cNvSpPr/>
          <p:nvPr/>
        </p:nvSpPr>
        <p:spPr>
          <a:xfrm>
            <a:off x="144771" y="1340893"/>
            <a:ext cx="8857715" cy="19652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300" dirty="0" err="1">
                <a:effectLst>
                  <a:outerShdw blurRad="38100" dist="38100" dir="2700000" algn="tl">
                    <a:srgbClr val="000000">
                      <a:alpha val="43137"/>
                    </a:srgbClr>
                  </a:outerShdw>
                </a:effectLst>
              </a:rPr>
              <a:t>YouTaQA</a:t>
            </a:r>
            <a:r>
              <a:rPr lang="fr-FR" sz="3300" dirty="0">
                <a:effectLst>
                  <a:outerShdw blurRad="38100" dist="38100" dir="2700000" algn="tl">
                    <a:srgbClr val="000000">
                      <a:alpha val="43137"/>
                    </a:srgbClr>
                  </a:outerShdw>
                </a:effectLst>
              </a:rPr>
              <a:t> : Système de questions-réponses intelligent basé sur le </a:t>
            </a:r>
            <a:r>
              <a:rPr lang="fr-FR" sz="3300" dirty="0" err="1">
                <a:effectLst>
                  <a:outerShdw blurRad="38100" dist="38100" dir="2700000" algn="tl">
                    <a:srgbClr val="000000">
                      <a:alpha val="43137"/>
                    </a:srgbClr>
                  </a:outerShdw>
                </a:effectLst>
              </a:rPr>
              <a:t>Deep</a:t>
            </a:r>
            <a:r>
              <a:rPr lang="fr-FR" sz="3300" dirty="0">
                <a:effectLst>
                  <a:outerShdw blurRad="38100" dist="38100" dir="2700000" algn="tl">
                    <a:srgbClr val="000000">
                      <a:alpha val="43137"/>
                    </a:srgbClr>
                  </a:outerShdw>
                </a:effectLst>
              </a:rPr>
              <a:t> Learning et la recherche d’information</a:t>
            </a:r>
          </a:p>
        </p:txBody>
      </p:sp>
      <p:sp>
        <p:nvSpPr>
          <p:cNvPr id="9" name="Rectangle 8"/>
          <p:cNvSpPr/>
          <p:nvPr/>
        </p:nvSpPr>
        <p:spPr>
          <a:xfrm>
            <a:off x="257365" y="3493466"/>
            <a:ext cx="4571405" cy="1471172"/>
          </a:xfrm>
          <a:prstGeom prst="rect">
            <a:avLst/>
          </a:prstGeom>
        </p:spPr>
        <p:txBody>
          <a:bodyPr>
            <a:spAutoFit/>
          </a:bodyPr>
          <a:lstStyle/>
          <a:p>
            <a:pPr>
              <a:spcBef>
                <a:spcPct val="20000"/>
              </a:spcBef>
              <a:buClr>
                <a:srgbClr val="31B6FD"/>
              </a:buClr>
              <a:buSzPct val="100000"/>
            </a:pPr>
            <a:r>
              <a:rPr lang="fr-FR" sz="2000" dirty="0">
                <a:effectLst>
                  <a:outerShdw blurRad="38100" dist="38100" dir="2700000" algn="tl">
                    <a:srgbClr val="000000">
                      <a:alpha val="43137"/>
                    </a:srgbClr>
                  </a:outerShdw>
                </a:effectLst>
                <a:ea typeface="Microsoft YaHei" pitchFamily="34" charset="-122"/>
                <a:cs typeface="+mj-cs"/>
              </a:rPr>
              <a:t>Réalisé par :</a:t>
            </a:r>
          </a:p>
          <a:p>
            <a:pPr>
              <a:spcBef>
                <a:spcPct val="20000"/>
              </a:spcBef>
              <a:buClr>
                <a:srgbClr val="31B6FD"/>
              </a:buClr>
              <a:buSzPct val="100000"/>
            </a:pPr>
            <a:r>
              <a:rPr lang="fr-FR" sz="2000" dirty="0">
                <a:solidFill>
                  <a:schemeClr val="tx1">
                    <a:lumMod val="75000"/>
                    <a:lumOff val="25000"/>
                  </a:schemeClr>
                </a:solidFill>
                <a:effectLst>
                  <a:outerShdw blurRad="38100" dist="38100" dir="2700000" algn="tl">
                    <a:srgbClr val="000000">
                      <a:alpha val="43137"/>
                    </a:srgbClr>
                  </a:outerShdw>
                </a:effectLst>
                <a:ea typeface="Microsoft YaHei" pitchFamily="34" charset="-122"/>
              </a:rPr>
              <a:t>Mr AGABI Rayane Younes</a:t>
            </a:r>
          </a:p>
          <a:p>
            <a:pPr>
              <a:spcBef>
                <a:spcPct val="20000"/>
              </a:spcBef>
              <a:buClr>
                <a:srgbClr val="31B6FD"/>
              </a:buClr>
              <a:buSzPct val="100000"/>
            </a:pPr>
            <a:r>
              <a:rPr lang="fr-FR" sz="2000" dirty="0">
                <a:solidFill>
                  <a:schemeClr val="tx1">
                    <a:lumMod val="75000"/>
                    <a:lumOff val="25000"/>
                  </a:schemeClr>
                </a:solidFill>
                <a:effectLst>
                  <a:outerShdw blurRad="38100" dist="38100" dir="2700000" algn="tl">
                    <a:srgbClr val="000000">
                      <a:alpha val="43137"/>
                    </a:srgbClr>
                  </a:outerShdw>
                </a:effectLst>
                <a:ea typeface="Microsoft YaHei" pitchFamily="34" charset="-122"/>
              </a:rPr>
              <a:t>Mlle TIDAFI Asma</a:t>
            </a:r>
          </a:p>
          <a:p>
            <a:pPr>
              <a:spcBef>
                <a:spcPct val="20000"/>
              </a:spcBef>
              <a:buClr>
                <a:srgbClr val="31B6FD"/>
              </a:buClr>
              <a:buSzPct val="100000"/>
            </a:pPr>
            <a:endParaRPr lang="fr-FR" dirty="0">
              <a:ea typeface="Microsoft YaHei" pitchFamily="34" charset="-122"/>
            </a:endParaRPr>
          </a:p>
        </p:txBody>
      </p:sp>
      <p:sp>
        <p:nvSpPr>
          <p:cNvPr id="11" name="Rectangle 10"/>
          <p:cNvSpPr/>
          <p:nvPr/>
        </p:nvSpPr>
        <p:spPr>
          <a:xfrm>
            <a:off x="2865612" y="4757039"/>
            <a:ext cx="2591951" cy="369322"/>
          </a:xfrm>
          <a:prstGeom prst="rect">
            <a:avLst/>
          </a:prstGeom>
          <a:effectLst>
            <a:outerShdw blurRad="50800" dist="50800" dir="5400000" algn="ctr" rotWithShape="0">
              <a:srgbClr val="000000">
                <a:alpha val="27000"/>
              </a:srgbClr>
            </a:outerShdw>
          </a:effectLst>
        </p:spPr>
        <p:txBody>
          <a:bodyPr wrap="square" lIns="91430" tIns="45715" rIns="91430" bIns="45715">
            <a:spAutoFit/>
          </a:bodyPr>
          <a:lstStyle/>
          <a:p>
            <a:r>
              <a:rPr lang="fr-FR" b="1" dirty="0">
                <a:solidFill>
                  <a:prstClr val="black"/>
                </a:solidFill>
                <a:latin typeface="Segoe UI Light" panose="020B0502040204020203" pitchFamily="34" charset="0"/>
                <a:cs typeface="Segoe UI Light" panose="020B0502040204020203" pitchFamily="34" charset="0"/>
              </a:rPr>
              <a:t>Promotion: 2019-2020</a:t>
            </a:r>
          </a:p>
        </p:txBody>
      </p:sp>
      <p:pic>
        <p:nvPicPr>
          <p:cNvPr id="3" name="Picture 2">
            <a:extLst>
              <a:ext uri="{FF2B5EF4-FFF2-40B4-BE49-F238E27FC236}">
                <a16:creationId xmlns:a16="http://schemas.microsoft.com/office/drawing/2014/main" id="{61AA763B-3B6F-2342-A033-427303B28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120" y="104459"/>
            <a:ext cx="1161517" cy="1159581"/>
          </a:xfrm>
          <a:prstGeom prst="rect">
            <a:avLst/>
          </a:prstGeom>
        </p:spPr>
      </p:pic>
      <p:pic>
        <p:nvPicPr>
          <p:cNvPr id="6" name="Picture 5">
            <a:extLst>
              <a:ext uri="{FF2B5EF4-FFF2-40B4-BE49-F238E27FC236}">
                <a16:creationId xmlns:a16="http://schemas.microsoft.com/office/drawing/2014/main" id="{88671C13-87F7-7245-BD49-946329D75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 y="-109976"/>
            <a:ext cx="1631373" cy="1585485"/>
          </a:xfrm>
          <a:prstGeom prst="rect">
            <a:avLst/>
          </a:prstGeom>
        </p:spPr>
      </p:pic>
      <p:pic>
        <p:nvPicPr>
          <p:cNvPr id="4" name="Picture 3">
            <a:extLst>
              <a:ext uri="{FF2B5EF4-FFF2-40B4-BE49-F238E27FC236}">
                <a16:creationId xmlns:a16="http://schemas.microsoft.com/office/drawing/2014/main" id="{AC25F6AA-F3E9-574D-B416-A6DD0F869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9752" y="-493659"/>
            <a:ext cx="4023192" cy="2770067"/>
          </a:xfrm>
          <a:prstGeom prst="rect">
            <a:avLst/>
          </a:prstGeom>
        </p:spPr>
      </p:pic>
    </p:spTree>
    <p:extLst>
      <p:ext uri="{BB962C8B-B14F-4D97-AF65-F5344CB8AC3E}">
        <p14:creationId xmlns:p14="http://schemas.microsoft.com/office/powerpoint/2010/main" val="396797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215516" y="245426"/>
            <a:ext cx="9144000" cy="576064"/>
          </a:xfrm>
        </p:spPr>
        <p:txBody>
          <a:bodyPr/>
          <a:lstStyle/>
          <a:p>
            <a:r>
              <a:rPr lang="fr-FR" dirty="0"/>
              <a:t>Recherche d’information</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33FDE8D6-A27D-AF40-A999-3B9F5645C3FF}"/>
              </a:ext>
            </a:extLst>
          </p:cNvPr>
          <p:cNvPicPr/>
          <p:nvPr/>
        </p:nvPicPr>
        <p:blipFill>
          <a:blip r:embed="rId3">
            <a:extLst>
              <a:ext uri="{28A0092B-C50C-407E-A947-70E740481C1C}">
                <a14:useLocalDpi xmlns:a14="http://schemas.microsoft.com/office/drawing/2010/main" val="0"/>
              </a:ext>
            </a:extLst>
          </a:blip>
          <a:stretch>
            <a:fillRect/>
          </a:stretch>
        </p:blipFill>
        <p:spPr>
          <a:xfrm>
            <a:off x="1756876" y="1051984"/>
            <a:ext cx="5630247" cy="3039532"/>
          </a:xfrm>
          <a:prstGeom prst="rect">
            <a:avLst/>
          </a:prstGeom>
        </p:spPr>
      </p:pic>
    </p:spTree>
    <p:extLst>
      <p:ext uri="{BB962C8B-B14F-4D97-AF65-F5344CB8AC3E}">
        <p14:creationId xmlns:p14="http://schemas.microsoft.com/office/powerpoint/2010/main" val="75353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t>Traitement du Langage Naturel NLP</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4">
            <a:extLst>
              <a:ext uri="{FF2B5EF4-FFF2-40B4-BE49-F238E27FC236}">
                <a16:creationId xmlns:a16="http://schemas.microsoft.com/office/drawing/2014/main" id="{5CC8FD88-9044-9849-B1A9-5464FC62908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699792" y="957586"/>
            <a:ext cx="3744416" cy="3702396"/>
          </a:xfrm>
          <a:prstGeom prst="rect">
            <a:avLst/>
          </a:prstGeom>
        </p:spPr>
      </p:pic>
    </p:spTree>
    <p:extLst>
      <p:ext uri="{BB962C8B-B14F-4D97-AF65-F5344CB8AC3E}">
        <p14:creationId xmlns:p14="http://schemas.microsoft.com/office/powerpoint/2010/main" val="226933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t>Mécanisme d’attention</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0065359F-7883-1D42-9A95-78DEF8DC833A}"/>
              </a:ext>
            </a:extLst>
          </p:cNvPr>
          <p:cNvPicPr/>
          <p:nvPr/>
        </p:nvPicPr>
        <p:blipFill>
          <a:blip r:embed="rId3">
            <a:extLst>
              <a:ext uri="{28A0092B-C50C-407E-A947-70E740481C1C}">
                <a14:useLocalDpi xmlns:a14="http://schemas.microsoft.com/office/drawing/2010/main" val="0"/>
              </a:ext>
            </a:extLst>
          </a:blip>
          <a:stretch>
            <a:fillRect/>
          </a:stretch>
        </p:blipFill>
        <p:spPr>
          <a:xfrm>
            <a:off x="1259632" y="580496"/>
            <a:ext cx="5976664" cy="3982508"/>
          </a:xfrm>
          <a:prstGeom prst="rect">
            <a:avLst/>
          </a:prstGeom>
        </p:spPr>
      </p:pic>
    </p:spTree>
    <p:extLst>
      <p:ext uri="{BB962C8B-B14F-4D97-AF65-F5344CB8AC3E}">
        <p14:creationId xmlns:p14="http://schemas.microsoft.com/office/powerpoint/2010/main" val="169699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t>Les Transformateurs</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4">
            <a:extLst>
              <a:ext uri="{FF2B5EF4-FFF2-40B4-BE49-F238E27FC236}">
                <a16:creationId xmlns:a16="http://schemas.microsoft.com/office/drawing/2014/main" id="{2F9BB871-5B0F-3F45-8F25-DA534F93F9C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27684" y="821490"/>
            <a:ext cx="5688632" cy="3838492"/>
          </a:xfrm>
          <a:prstGeom prst="rect">
            <a:avLst/>
          </a:prstGeom>
        </p:spPr>
      </p:pic>
    </p:spTree>
    <p:extLst>
      <p:ext uri="{BB962C8B-B14F-4D97-AF65-F5344CB8AC3E}">
        <p14:creationId xmlns:p14="http://schemas.microsoft.com/office/powerpoint/2010/main" val="108983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sz="2400" dirty="0" err="1"/>
              <a:t>Bidirectional</a:t>
            </a:r>
            <a:r>
              <a:rPr lang="fr-FR" sz="2400" dirty="0"/>
              <a:t> Encoder </a:t>
            </a:r>
            <a:r>
              <a:rPr lang="fr-FR" sz="2400" dirty="0" err="1"/>
              <a:t>Representations</a:t>
            </a:r>
            <a:r>
              <a:rPr lang="fr-FR" sz="2400" dirty="0"/>
              <a:t> </a:t>
            </a:r>
            <a:r>
              <a:rPr lang="fr-FR" sz="2400" dirty="0" err="1"/>
              <a:t>from</a:t>
            </a:r>
            <a:r>
              <a:rPr lang="fr-FR" sz="2400" dirty="0"/>
              <a:t> Transformers</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41BC0997-45E2-BC43-8D50-C7A1BB75FF6B}"/>
              </a:ext>
            </a:extLst>
          </p:cNvPr>
          <p:cNvPicPr/>
          <p:nvPr/>
        </p:nvPicPr>
        <p:blipFill>
          <a:blip r:embed="rId3">
            <a:extLst>
              <a:ext uri="{28A0092B-C50C-407E-A947-70E740481C1C}">
                <a14:useLocalDpi xmlns:a14="http://schemas.microsoft.com/office/drawing/2010/main" val="0"/>
              </a:ext>
            </a:extLst>
          </a:blip>
          <a:stretch>
            <a:fillRect/>
          </a:stretch>
        </p:blipFill>
        <p:spPr>
          <a:xfrm>
            <a:off x="1440490" y="1006211"/>
            <a:ext cx="6263020" cy="3131078"/>
          </a:xfrm>
          <a:prstGeom prst="rect">
            <a:avLst/>
          </a:prstGeom>
        </p:spPr>
      </p:pic>
    </p:spTree>
    <p:extLst>
      <p:ext uri="{BB962C8B-B14F-4D97-AF65-F5344CB8AC3E}">
        <p14:creationId xmlns:p14="http://schemas.microsoft.com/office/powerpoint/2010/main" val="10206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11660" y="3075806"/>
            <a:ext cx="6120680" cy="936104"/>
          </a:xfrm>
        </p:spPr>
        <p:txBody>
          <a:bodyPr/>
          <a:lstStyle/>
          <a:p>
            <a:r>
              <a:rPr lang="fr-FR" altLang="ko-KR" sz="2800" dirty="0"/>
              <a:t>Conception et implémentation </a:t>
            </a:r>
          </a:p>
        </p:txBody>
      </p:sp>
    </p:spTree>
    <p:extLst>
      <p:ext uri="{BB962C8B-B14F-4D97-AF65-F5344CB8AC3E}">
        <p14:creationId xmlns:p14="http://schemas.microsoft.com/office/powerpoint/2010/main" val="358466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33998"/>
            <a:ext cx="9144000" cy="576064"/>
          </a:xfrm>
        </p:spPr>
        <p:txBody>
          <a:bodyPr/>
          <a:lstStyle/>
          <a:p>
            <a:r>
              <a:rPr lang="fr-FR" dirty="0"/>
              <a:t>Architecture globale de </a:t>
            </a:r>
            <a:r>
              <a:rPr lang="fr-FR" dirty="0" err="1"/>
              <a:t>YouTaQA</a:t>
            </a:r>
            <a:endParaRPr lang="fr-FR" dirty="0"/>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3" name="Picture 2">
            <a:extLst>
              <a:ext uri="{FF2B5EF4-FFF2-40B4-BE49-F238E27FC236}">
                <a16:creationId xmlns:a16="http://schemas.microsoft.com/office/drawing/2014/main" id="{57A45BBE-17B0-3E4F-AB33-DDD87241C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 y="411510"/>
            <a:ext cx="8712968" cy="5111144"/>
          </a:xfrm>
          <a:prstGeom prst="rect">
            <a:avLst/>
          </a:prstGeom>
        </p:spPr>
      </p:pic>
    </p:spTree>
    <p:extLst>
      <p:ext uri="{BB962C8B-B14F-4D97-AF65-F5344CB8AC3E}">
        <p14:creationId xmlns:p14="http://schemas.microsoft.com/office/powerpoint/2010/main" val="97751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t>Choix des jeux de données</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2" name="Picture 1">
            <a:extLst>
              <a:ext uri="{FF2B5EF4-FFF2-40B4-BE49-F238E27FC236}">
                <a16:creationId xmlns:a16="http://schemas.microsoft.com/office/drawing/2014/main" id="{13C94877-219A-2643-989D-05849603B20F}"/>
              </a:ext>
            </a:extLst>
          </p:cNvPr>
          <p:cNvPicPr>
            <a:picLocks noChangeAspect="1"/>
          </p:cNvPicPr>
          <p:nvPr/>
        </p:nvPicPr>
        <p:blipFill>
          <a:blip r:embed="rId3"/>
          <a:stretch>
            <a:fillRect/>
          </a:stretch>
        </p:blipFill>
        <p:spPr>
          <a:xfrm>
            <a:off x="395536" y="2188334"/>
            <a:ext cx="3312368" cy="1297764"/>
          </a:xfrm>
          <a:prstGeom prst="rect">
            <a:avLst/>
          </a:prstGeom>
        </p:spPr>
      </p:pic>
      <p:sp>
        <p:nvSpPr>
          <p:cNvPr id="11" name="Oval 10">
            <a:extLst>
              <a:ext uri="{FF2B5EF4-FFF2-40B4-BE49-F238E27FC236}">
                <a16:creationId xmlns:a16="http://schemas.microsoft.com/office/drawing/2014/main" id="{91E5C144-109D-BF49-98A2-A2AE9C1CB046}"/>
              </a:ext>
            </a:extLst>
          </p:cNvPr>
          <p:cNvSpPr/>
          <p:nvPr/>
        </p:nvSpPr>
        <p:spPr>
          <a:xfrm>
            <a:off x="4138973" y="2526979"/>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rgbClr val="32AEB8"/>
              </a:solidFill>
            </a:endParaRPr>
          </a:p>
        </p:txBody>
      </p:sp>
      <p:sp>
        <p:nvSpPr>
          <p:cNvPr id="14" name="TextBox 13">
            <a:extLst>
              <a:ext uri="{FF2B5EF4-FFF2-40B4-BE49-F238E27FC236}">
                <a16:creationId xmlns:a16="http://schemas.microsoft.com/office/drawing/2014/main" id="{F5619820-5055-EC42-BC83-0EEC6603A2A7}"/>
              </a:ext>
            </a:extLst>
          </p:cNvPr>
          <p:cNvSpPr txBox="1"/>
          <p:nvPr/>
        </p:nvSpPr>
        <p:spPr>
          <a:xfrm>
            <a:off x="5002561" y="2645734"/>
            <a:ext cx="4004405" cy="338554"/>
          </a:xfrm>
          <a:prstGeom prst="rect">
            <a:avLst/>
          </a:prstGeom>
          <a:noFill/>
        </p:spPr>
        <p:txBody>
          <a:bodyPr wrap="square" rtlCol="0">
            <a:spAutoFit/>
          </a:bodyPr>
          <a:lstStyle/>
          <a:p>
            <a:r>
              <a:rPr lang="en-DZ" sz="1600" dirty="0"/>
              <a:t>100 000 paires de Question-Réponse</a:t>
            </a:r>
            <a:endParaRPr lang="ko-KR" altLang="en-US" sz="1600" dirty="0">
              <a:solidFill>
                <a:schemeClr val="tx1">
                  <a:lumMod val="75000"/>
                  <a:lumOff val="25000"/>
                </a:schemeClr>
              </a:solidFill>
              <a:cs typeface="Arial" panose="020B0604020202020204" pitchFamily="34" charset="0"/>
            </a:endParaRPr>
          </a:p>
        </p:txBody>
      </p:sp>
      <p:sp>
        <p:nvSpPr>
          <p:cNvPr id="19" name="Oval 18">
            <a:extLst>
              <a:ext uri="{FF2B5EF4-FFF2-40B4-BE49-F238E27FC236}">
                <a16:creationId xmlns:a16="http://schemas.microsoft.com/office/drawing/2014/main" id="{2F863069-DDF9-CE44-9A99-C6EE64BB2870}"/>
              </a:ext>
            </a:extLst>
          </p:cNvPr>
          <p:cNvSpPr/>
          <p:nvPr/>
        </p:nvSpPr>
        <p:spPr>
          <a:xfrm>
            <a:off x="4138973" y="3538582"/>
            <a:ext cx="628142"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endParaRPr>
          </a:p>
        </p:txBody>
      </p:sp>
      <p:sp>
        <p:nvSpPr>
          <p:cNvPr id="3" name="TextBox 2">
            <a:extLst>
              <a:ext uri="{FF2B5EF4-FFF2-40B4-BE49-F238E27FC236}">
                <a16:creationId xmlns:a16="http://schemas.microsoft.com/office/drawing/2014/main" id="{DC3582C9-3D48-B74A-8A82-B9E7AD97F3A7}"/>
              </a:ext>
            </a:extLst>
          </p:cNvPr>
          <p:cNvSpPr txBox="1"/>
          <p:nvPr/>
        </p:nvSpPr>
        <p:spPr>
          <a:xfrm>
            <a:off x="5002561" y="3657337"/>
            <a:ext cx="3183885" cy="338554"/>
          </a:xfrm>
          <a:prstGeom prst="rect">
            <a:avLst/>
          </a:prstGeom>
          <a:noFill/>
        </p:spPr>
        <p:txBody>
          <a:bodyPr wrap="none" rtlCol="0">
            <a:spAutoFit/>
          </a:bodyPr>
          <a:lstStyle/>
          <a:p>
            <a:r>
              <a:rPr lang="fr-FR" sz="1600" dirty="0"/>
              <a:t>50 000 Questions sans réponses</a:t>
            </a:r>
          </a:p>
        </p:txBody>
      </p:sp>
      <p:sp>
        <p:nvSpPr>
          <p:cNvPr id="21" name="Oval 20">
            <a:extLst>
              <a:ext uri="{FF2B5EF4-FFF2-40B4-BE49-F238E27FC236}">
                <a16:creationId xmlns:a16="http://schemas.microsoft.com/office/drawing/2014/main" id="{10932EBB-A087-7249-8ED8-834E151A8A60}"/>
              </a:ext>
            </a:extLst>
          </p:cNvPr>
          <p:cNvSpPr/>
          <p:nvPr/>
        </p:nvSpPr>
        <p:spPr>
          <a:xfrm>
            <a:off x="4138973" y="1515376"/>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endParaRPr>
          </a:p>
        </p:txBody>
      </p:sp>
      <p:sp>
        <p:nvSpPr>
          <p:cNvPr id="4" name="TextBox 3">
            <a:extLst>
              <a:ext uri="{FF2B5EF4-FFF2-40B4-BE49-F238E27FC236}">
                <a16:creationId xmlns:a16="http://schemas.microsoft.com/office/drawing/2014/main" id="{B7DFA5E4-46DD-9D43-A7B1-5969E13E02CF}"/>
              </a:ext>
            </a:extLst>
          </p:cNvPr>
          <p:cNvSpPr txBox="1"/>
          <p:nvPr/>
        </p:nvSpPr>
        <p:spPr>
          <a:xfrm>
            <a:off x="5002561" y="1634131"/>
            <a:ext cx="2964273" cy="338554"/>
          </a:xfrm>
          <a:prstGeom prst="rect">
            <a:avLst/>
          </a:prstGeom>
          <a:noFill/>
        </p:spPr>
        <p:txBody>
          <a:bodyPr wrap="none" rtlCol="0">
            <a:spAutoFit/>
          </a:bodyPr>
          <a:lstStyle/>
          <a:p>
            <a:r>
              <a:rPr lang="fr-FR" sz="1600" dirty="0"/>
              <a:t>Basé sur les articles Wikipédia</a:t>
            </a:r>
          </a:p>
        </p:txBody>
      </p:sp>
    </p:spTree>
    <p:extLst>
      <p:ext uri="{BB962C8B-B14F-4D97-AF65-F5344CB8AC3E}">
        <p14:creationId xmlns:p14="http://schemas.microsoft.com/office/powerpoint/2010/main" val="25391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9" grpId="0" animBg="1"/>
      <p:bldP spid="3" grpId="0"/>
      <p:bldP spid="21"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t>Moteur de recherche MRI</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4">
            <a:extLst>
              <a:ext uri="{FF2B5EF4-FFF2-40B4-BE49-F238E27FC236}">
                <a16:creationId xmlns:a16="http://schemas.microsoft.com/office/drawing/2014/main" id="{9D435817-7A93-154B-A428-26E1DE3024F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3568" y="1563638"/>
            <a:ext cx="2304256" cy="2304256"/>
          </a:xfrm>
          <a:prstGeom prst="rect">
            <a:avLst/>
          </a:prstGeom>
        </p:spPr>
      </p:pic>
      <p:sp>
        <p:nvSpPr>
          <p:cNvPr id="3" name="TextBox 2">
            <a:extLst>
              <a:ext uri="{FF2B5EF4-FFF2-40B4-BE49-F238E27FC236}">
                <a16:creationId xmlns:a16="http://schemas.microsoft.com/office/drawing/2014/main" id="{64E2285E-A91A-774A-A7B2-5C33BC6E5191}"/>
              </a:ext>
            </a:extLst>
          </p:cNvPr>
          <p:cNvSpPr txBox="1"/>
          <p:nvPr/>
        </p:nvSpPr>
        <p:spPr>
          <a:xfrm>
            <a:off x="3347864" y="1992491"/>
            <a:ext cx="4860032" cy="1754326"/>
          </a:xfrm>
          <a:prstGeom prst="rect">
            <a:avLst/>
          </a:prstGeom>
          <a:noFill/>
        </p:spPr>
        <p:txBody>
          <a:bodyPr wrap="square" rtlCol="0">
            <a:spAutoFit/>
          </a:bodyPr>
          <a:lstStyle/>
          <a:p>
            <a:pPr algn="ctr"/>
            <a:r>
              <a:rPr lang="fr-FR" sz="5400" b="1" i="1" dirty="0">
                <a:solidFill>
                  <a:srgbClr val="C00000"/>
                </a:solidFill>
                <a:latin typeface="Chalkboard" panose="03050602040202020205" pitchFamily="66" charset="77"/>
              </a:rPr>
              <a:t>+ 6 000 000</a:t>
            </a:r>
          </a:p>
          <a:p>
            <a:pPr algn="ctr"/>
            <a:r>
              <a:rPr lang="fr-FR" sz="5400" b="1" i="1" dirty="0">
                <a:solidFill>
                  <a:srgbClr val="C00000"/>
                </a:solidFill>
                <a:latin typeface="Chalkboard" panose="03050602040202020205" pitchFamily="66" charset="77"/>
              </a:rPr>
              <a:t>d’articles</a:t>
            </a:r>
          </a:p>
        </p:txBody>
      </p:sp>
    </p:spTree>
    <p:extLst>
      <p:ext uri="{BB962C8B-B14F-4D97-AF65-F5344CB8AC3E}">
        <p14:creationId xmlns:p14="http://schemas.microsoft.com/office/powerpoint/2010/main" val="299498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fltVal val="0"/>
                                          </p:val>
                                        </p:tav>
                                        <p:tav tm="100000">
                                          <p:val>
                                            <p:strVal val="#ppt_h"/>
                                          </p:val>
                                        </p:tav>
                                      </p:tavLst>
                                    </p:anim>
                                    <p:animEffect transition="in" filter="fade">
                                      <p:cBhvr>
                                        <p:cTn id="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t>Module de classification MC</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13215FF2-AAFB-F64D-AE0B-D7CE0009171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28934" y="1131590"/>
            <a:ext cx="5286132" cy="3100304"/>
          </a:xfrm>
          <a:prstGeom prst="rect">
            <a:avLst/>
          </a:prstGeom>
        </p:spPr>
      </p:pic>
      <p:pic>
        <p:nvPicPr>
          <p:cNvPr id="8" name="Picture 7">
            <a:extLst>
              <a:ext uri="{FF2B5EF4-FFF2-40B4-BE49-F238E27FC236}">
                <a16:creationId xmlns:a16="http://schemas.microsoft.com/office/drawing/2014/main" id="{336180F7-1EB4-7048-A483-23AFEADF760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44403" y="1131590"/>
            <a:ext cx="5655194" cy="3384376"/>
          </a:xfrm>
          <a:prstGeom prst="rect">
            <a:avLst/>
          </a:prstGeom>
        </p:spPr>
      </p:pic>
    </p:spTree>
    <p:extLst>
      <p:ext uri="{BB962C8B-B14F-4D97-AF65-F5344CB8AC3E}">
        <p14:creationId xmlns:p14="http://schemas.microsoft.com/office/powerpoint/2010/main" val="27510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1773222" y="205346"/>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anose="020B0604020202020204" pitchFamily="34" charset="0"/>
              </a:rPr>
              <a:t>Plan du travail</a:t>
            </a:r>
          </a:p>
        </p:txBody>
      </p:sp>
      <p:grpSp>
        <p:nvGrpSpPr>
          <p:cNvPr id="6" name="Group 5"/>
          <p:cNvGrpSpPr/>
          <p:nvPr/>
        </p:nvGrpSpPr>
        <p:grpSpPr>
          <a:xfrm>
            <a:off x="3104862" y="944428"/>
            <a:ext cx="5256584" cy="40011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17" name="Group 16"/>
          <p:cNvGrpSpPr/>
          <p:nvPr/>
        </p:nvGrpSpPr>
        <p:grpSpPr>
          <a:xfrm>
            <a:off x="3104862" y="1507458"/>
            <a:ext cx="5256584" cy="400066"/>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0" name="Group 19"/>
          <p:cNvGrpSpPr/>
          <p:nvPr/>
        </p:nvGrpSpPr>
        <p:grpSpPr>
          <a:xfrm>
            <a:off x="3104862" y="2033080"/>
            <a:ext cx="5256584" cy="40002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3" name="Group 22"/>
          <p:cNvGrpSpPr/>
          <p:nvPr/>
        </p:nvGrpSpPr>
        <p:grpSpPr>
          <a:xfrm>
            <a:off x="3104862" y="2609210"/>
            <a:ext cx="5256584" cy="40002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6" name="TextBox 25"/>
          <p:cNvSpPr txBox="1"/>
          <p:nvPr/>
        </p:nvSpPr>
        <p:spPr>
          <a:xfrm>
            <a:off x="3059831" y="914222"/>
            <a:ext cx="533164" cy="338554"/>
          </a:xfrm>
          <a:prstGeom prst="rect">
            <a:avLst/>
          </a:prstGeom>
          <a:noFill/>
        </p:spPr>
        <p:txBody>
          <a:bodyPr wrap="square" rtlCol="0">
            <a:spAutoFit/>
          </a:bodyPr>
          <a:lstStyle/>
          <a:p>
            <a:r>
              <a:rPr lang="en-US" altLang="ko-KR" sz="1600" b="1" dirty="0">
                <a:solidFill>
                  <a:schemeClr val="bg1"/>
                </a:solidFill>
                <a:cs typeface="Arial" panose="020B0604020202020204" pitchFamily="34" charset="0"/>
              </a:rPr>
              <a:t>1</a:t>
            </a:r>
            <a:endParaRPr lang="ko-KR" altLang="en-US" sz="2000" b="1" dirty="0">
              <a:solidFill>
                <a:schemeClr val="bg1"/>
              </a:solidFill>
              <a:cs typeface="Arial" panose="020B0604020202020204" pitchFamily="34" charset="0"/>
            </a:endParaRPr>
          </a:p>
        </p:txBody>
      </p:sp>
      <p:sp>
        <p:nvSpPr>
          <p:cNvPr id="27" name="TextBox 26"/>
          <p:cNvSpPr txBox="1"/>
          <p:nvPr/>
        </p:nvSpPr>
        <p:spPr>
          <a:xfrm>
            <a:off x="3059831" y="1480680"/>
            <a:ext cx="533164" cy="338554"/>
          </a:xfrm>
          <a:prstGeom prst="rect">
            <a:avLst/>
          </a:prstGeom>
          <a:noFill/>
        </p:spPr>
        <p:txBody>
          <a:bodyPr wrap="square" rtlCol="0">
            <a:spAutoFit/>
          </a:bodyPr>
          <a:lstStyle/>
          <a:p>
            <a:r>
              <a:rPr lang="en-US" altLang="ko-KR" sz="1600" b="1" dirty="0">
                <a:solidFill>
                  <a:schemeClr val="bg1"/>
                </a:solidFill>
                <a:cs typeface="Arial" panose="020B0604020202020204" pitchFamily="34" charset="0"/>
              </a:rPr>
              <a:t>2</a:t>
            </a:r>
            <a:endParaRPr lang="ko-KR" altLang="en-US" sz="1600" b="1" dirty="0">
              <a:solidFill>
                <a:schemeClr val="bg1"/>
              </a:solidFill>
              <a:cs typeface="Arial" panose="020B0604020202020204" pitchFamily="34" charset="0"/>
            </a:endParaRPr>
          </a:p>
        </p:txBody>
      </p:sp>
      <p:sp>
        <p:nvSpPr>
          <p:cNvPr id="28" name="TextBox 27"/>
          <p:cNvSpPr txBox="1"/>
          <p:nvPr/>
        </p:nvSpPr>
        <p:spPr>
          <a:xfrm>
            <a:off x="3059831" y="2011928"/>
            <a:ext cx="533164" cy="338554"/>
          </a:xfrm>
          <a:prstGeom prst="rect">
            <a:avLst/>
          </a:prstGeom>
          <a:noFill/>
        </p:spPr>
        <p:txBody>
          <a:bodyPr wrap="square" rtlCol="0">
            <a:spAutoFit/>
          </a:bodyPr>
          <a:lstStyle/>
          <a:p>
            <a:r>
              <a:rPr lang="en-US" altLang="ko-KR" sz="1600" b="1" dirty="0">
                <a:solidFill>
                  <a:schemeClr val="bg1"/>
                </a:solidFill>
                <a:cs typeface="Arial" panose="020B0604020202020204" pitchFamily="34" charset="0"/>
              </a:rPr>
              <a:t>3</a:t>
            </a:r>
            <a:endParaRPr lang="ko-KR" altLang="en-US" sz="1600" b="1" dirty="0">
              <a:solidFill>
                <a:schemeClr val="bg1"/>
              </a:solidFill>
              <a:cs typeface="Arial" panose="020B0604020202020204" pitchFamily="34" charset="0"/>
            </a:endParaRPr>
          </a:p>
        </p:txBody>
      </p:sp>
      <p:sp>
        <p:nvSpPr>
          <p:cNvPr id="29" name="TextBox 28"/>
          <p:cNvSpPr txBox="1"/>
          <p:nvPr/>
        </p:nvSpPr>
        <p:spPr>
          <a:xfrm>
            <a:off x="3059831" y="2589411"/>
            <a:ext cx="533164" cy="338554"/>
          </a:xfrm>
          <a:prstGeom prst="rect">
            <a:avLst/>
          </a:prstGeom>
          <a:noFill/>
        </p:spPr>
        <p:txBody>
          <a:bodyPr wrap="square" rtlCol="0">
            <a:spAutoFit/>
          </a:bodyPr>
          <a:lstStyle/>
          <a:p>
            <a:r>
              <a:rPr lang="en-US" altLang="ko-KR" sz="1600" b="1" dirty="0">
                <a:solidFill>
                  <a:schemeClr val="bg1"/>
                </a:solidFill>
                <a:cs typeface="Arial" panose="020B0604020202020204" pitchFamily="34" charset="0"/>
              </a:rPr>
              <a:t>4</a:t>
            </a:r>
            <a:endParaRPr lang="ko-KR" altLang="en-US" sz="1600" b="1" dirty="0">
              <a:solidFill>
                <a:schemeClr val="bg1"/>
              </a:solidFill>
              <a:cs typeface="Arial" panose="020B0604020202020204" pitchFamily="34" charset="0"/>
            </a:endParaRPr>
          </a:p>
        </p:txBody>
      </p:sp>
      <p:sp>
        <p:nvSpPr>
          <p:cNvPr id="30" name="TextBox 29"/>
          <p:cNvSpPr txBox="1"/>
          <p:nvPr/>
        </p:nvSpPr>
        <p:spPr>
          <a:xfrm>
            <a:off x="3896870" y="943685"/>
            <a:ext cx="4392567" cy="369332"/>
          </a:xfrm>
          <a:prstGeom prst="rect">
            <a:avLst/>
          </a:prstGeom>
          <a:noFill/>
        </p:spPr>
        <p:txBody>
          <a:bodyPr wrap="square" rtlCol="0">
            <a:spAutoFit/>
          </a:bodyPr>
          <a:lstStyle/>
          <a:p>
            <a:r>
              <a:rPr lang="en-US" altLang="ko-KR" b="1" dirty="0">
                <a:solidFill>
                  <a:schemeClr val="tx1">
                    <a:lumMod val="75000"/>
                    <a:lumOff val="25000"/>
                  </a:schemeClr>
                </a:solidFill>
                <a:cs typeface="Arial" panose="020B0604020202020204" pitchFamily="34" charset="0"/>
              </a:rPr>
              <a:t>Introduction</a:t>
            </a:r>
            <a:endParaRPr lang="ko-KR" altLang="en-US" b="1" dirty="0">
              <a:solidFill>
                <a:schemeClr val="tx1">
                  <a:lumMod val="75000"/>
                  <a:lumOff val="25000"/>
                </a:schemeClr>
              </a:solidFill>
              <a:cs typeface="Arial" panose="020B0604020202020204" pitchFamily="34" charset="0"/>
            </a:endParaRPr>
          </a:p>
        </p:txBody>
      </p:sp>
      <p:sp>
        <p:nvSpPr>
          <p:cNvPr id="37" name="TextBox 36"/>
          <p:cNvSpPr txBox="1"/>
          <p:nvPr/>
        </p:nvSpPr>
        <p:spPr>
          <a:xfrm>
            <a:off x="3896870" y="1510016"/>
            <a:ext cx="4392567" cy="369332"/>
          </a:xfrm>
          <a:prstGeom prst="rect">
            <a:avLst/>
          </a:prstGeom>
          <a:noFill/>
        </p:spPr>
        <p:txBody>
          <a:bodyPr wrap="square" rtlCol="0">
            <a:spAutoFit/>
          </a:bodyPr>
          <a:lstStyle/>
          <a:p>
            <a:r>
              <a:rPr lang="fr-FR" altLang="ko-KR" b="1" dirty="0">
                <a:solidFill>
                  <a:schemeClr val="tx1">
                    <a:lumMod val="75000"/>
                    <a:lumOff val="25000"/>
                  </a:schemeClr>
                </a:solidFill>
                <a:cs typeface="Arial" panose="020B0604020202020204" pitchFamily="34" charset="0"/>
              </a:rPr>
              <a:t>Les systèmes Questions-Réponses</a:t>
            </a:r>
          </a:p>
        </p:txBody>
      </p:sp>
      <p:sp>
        <p:nvSpPr>
          <p:cNvPr id="40" name="TextBox 39"/>
          <p:cNvSpPr txBox="1"/>
          <p:nvPr/>
        </p:nvSpPr>
        <p:spPr>
          <a:xfrm>
            <a:off x="3896870" y="2062876"/>
            <a:ext cx="4392567" cy="369332"/>
          </a:xfrm>
          <a:prstGeom prst="rect">
            <a:avLst/>
          </a:prstGeom>
          <a:noFill/>
        </p:spPr>
        <p:txBody>
          <a:bodyPr wrap="square" rtlCol="0">
            <a:spAutoFit/>
          </a:bodyPr>
          <a:lstStyle/>
          <a:p>
            <a:r>
              <a:rPr lang="en-DZ" b="1" dirty="0">
                <a:solidFill>
                  <a:schemeClr val="tx1">
                    <a:lumMod val="75000"/>
                    <a:lumOff val="25000"/>
                  </a:schemeClr>
                </a:solidFill>
              </a:rPr>
              <a:t>Etat de l'art </a:t>
            </a:r>
            <a:endParaRPr lang="ko-KR" altLang="en-US" b="1" dirty="0">
              <a:solidFill>
                <a:schemeClr val="tx1">
                  <a:lumMod val="75000"/>
                  <a:lumOff val="25000"/>
                </a:schemeClr>
              </a:solidFill>
              <a:cs typeface="Arial" panose="020B0604020202020204" pitchFamily="34" charset="0"/>
            </a:endParaRPr>
          </a:p>
        </p:txBody>
      </p:sp>
      <p:sp>
        <p:nvSpPr>
          <p:cNvPr id="43" name="TextBox 42"/>
          <p:cNvSpPr txBox="1"/>
          <p:nvPr/>
        </p:nvSpPr>
        <p:spPr>
          <a:xfrm>
            <a:off x="3896870" y="2631970"/>
            <a:ext cx="4392567" cy="369332"/>
          </a:xfrm>
          <a:prstGeom prst="rect">
            <a:avLst/>
          </a:prstGeom>
          <a:noFill/>
        </p:spPr>
        <p:txBody>
          <a:bodyPr wrap="square" rtlCol="0">
            <a:spAutoFit/>
          </a:bodyPr>
          <a:lstStyle/>
          <a:p>
            <a:r>
              <a:rPr lang="en-DZ" b="1" dirty="0">
                <a:solidFill>
                  <a:schemeClr val="tx1">
                    <a:lumMod val="75000"/>
                    <a:lumOff val="25000"/>
                  </a:schemeClr>
                </a:solidFill>
              </a:rPr>
              <a:t>Généralités </a:t>
            </a:r>
          </a:p>
        </p:txBody>
      </p:sp>
      <p:grpSp>
        <p:nvGrpSpPr>
          <p:cNvPr id="70" name="Group 69">
            <a:extLst>
              <a:ext uri="{FF2B5EF4-FFF2-40B4-BE49-F238E27FC236}">
                <a16:creationId xmlns:a16="http://schemas.microsoft.com/office/drawing/2014/main" id="{6523243C-5FE1-6E40-8A32-689EAE957481}"/>
              </a:ext>
            </a:extLst>
          </p:cNvPr>
          <p:cNvGrpSpPr/>
          <p:nvPr/>
        </p:nvGrpSpPr>
        <p:grpSpPr>
          <a:xfrm>
            <a:off x="3104862" y="3187070"/>
            <a:ext cx="5256584" cy="400066"/>
            <a:chOff x="3131840" y="1491630"/>
            <a:chExt cx="5256584" cy="576064"/>
          </a:xfrm>
        </p:grpSpPr>
        <p:sp>
          <p:nvSpPr>
            <p:cNvPr id="71" name="Rectangle 70">
              <a:extLst>
                <a:ext uri="{FF2B5EF4-FFF2-40B4-BE49-F238E27FC236}">
                  <a16:creationId xmlns:a16="http://schemas.microsoft.com/office/drawing/2014/main" id="{181E3AEA-0323-4F4F-B5E4-88505C5276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2" name="Right Triangle 71">
              <a:extLst>
                <a:ext uri="{FF2B5EF4-FFF2-40B4-BE49-F238E27FC236}">
                  <a16:creationId xmlns:a16="http://schemas.microsoft.com/office/drawing/2014/main" id="{210B33FE-2A7A-0441-B0A4-4D5B26B2E888}"/>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73" name="Group 72">
            <a:extLst>
              <a:ext uri="{FF2B5EF4-FFF2-40B4-BE49-F238E27FC236}">
                <a16:creationId xmlns:a16="http://schemas.microsoft.com/office/drawing/2014/main" id="{C4350AAC-D821-1B48-81EB-78B92204EB02}"/>
              </a:ext>
            </a:extLst>
          </p:cNvPr>
          <p:cNvGrpSpPr/>
          <p:nvPr/>
        </p:nvGrpSpPr>
        <p:grpSpPr>
          <a:xfrm>
            <a:off x="3104862" y="3712692"/>
            <a:ext cx="5256584" cy="400022"/>
            <a:chOff x="3131840" y="1491630"/>
            <a:chExt cx="5256584" cy="576064"/>
          </a:xfrm>
        </p:grpSpPr>
        <p:sp>
          <p:nvSpPr>
            <p:cNvPr id="74" name="Rectangle 73">
              <a:extLst>
                <a:ext uri="{FF2B5EF4-FFF2-40B4-BE49-F238E27FC236}">
                  <a16:creationId xmlns:a16="http://schemas.microsoft.com/office/drawing/2014/main" id="{D4A24F07-223B-774C-948D-420D6043A241}"/>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5" name="Right Triangle 74">
              <a:extLst>
                <a:ext uri="{FF2B5EF4-FFF2-40B4-BE49-F238E27FC236}">
                  <a16:creationId xmlns:a16="http://schemas.microsoft.com/office/drawing/2014/main" id="{3A6687B3-617C-9B4A-8D49-CB571D53206D}"/>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76" name="Group 75">
            <a:extLst>
              <a:ext uri="{FF2B5EF4-FFF2-40B4-BE49-F238E27FC236}">
                <a16:creationId xmlns:a16="http://schemas.microsoft.com/office/drawing/2014/main" id="{DD91DD80-58C2-354E-99E5-5B3C772656F0}"/>
              </a:ext>
            </a:extLst>
          </p:cNvPr>
          <p:cNvGrpSpPr/>
          <p:nvPr/>
        </p:nvGrpSpPr>
        <p:grpSpPr>
          <a:xfrm>
            <a:off x="3104862" y="4288822"/>
            <a:ext cx="5256584" cy="400022"/>
            <a:chOff x="3131840" y="1491630"/>
            <a:chExt cx="5256584" cy="576064"/>
          </a:xfrm>
        </p:grpSpPr>
        <p:sp>
          <p:nvSpPr>
            <p:cNvPr id="77" name="Rectangle 76">
              <a:extLst>
                <a:ext uri="{FF2B5EF4-FFF2-40B4-BE49-F238E27FC236}">
                  <a16:creationId xmlns:a16="http://schemas.microsoft.com/office/drawing/2014/main" id="{C1635190-AFEE-9C41-AC16-4E7C01CB6744}"/>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8" name="Right Triangle 77">
              <a:extLst>
                <a:ext uri="{FF2B5EF4-FFF2-40B4-BE49-F238E27FC236}">
                  <a16:creationId xmlns:a16="http://schemas.microsoft.com/office/drawing/2014/main" id="{DF5CC0E5-CAEC-B440-9956-62BD63B2A2B9}"/>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79" name="TextBox 78">
            <a:extLst>
              <a:ext uri="{FF2B5EF4-FFF2-40B4-BE49-F238E27FC236}">
                <a16:creationId xmlns:a16="http://schemas.microsoft.com/office/drawing/2014/main" id="{CE0D9356-B358-A340-AEFA-C1F9CE0099BB}"/>
              </a:ext>
            </a:extLst>
          </p:cNvPr>
          <p:cNvSpPr txBox="1"/>
          <p:nvPr/>
        </p:nvSpPr>
        <p:spPr>
          <a:xfrm>
            <a:off x="3059831" y="3142460"/>
            <a:ext cx="533164" cy="338554"/>
          </a:xfrm>
          <a:prstGeom prst="rect">
            <a:avLst/>
          </a:prstGeom>
          <a:noFill/>
        </p:spPr>
        <p:txBody>
          <a:bodyPr wrap="square" rtlCol="0">
            <a:spAutoFit/>
          </a:bodyPr>
          <a:lstStyle/>
          <a:p>
            <a:r>
              <a:rPr lang="en-US" altLang="ko-KR" sz="1600" b="1" dirty="0">
                <a:solidFill>
                  <a:schemeClr val="bg1"/>
                </a:solidFill>
                <a:cs typeface="Arial" panose="020B0604020202020204" pitchFamily="34" charset="0"/>
              </a:rPr>
              <a:t>5</a:t>
            </a:r>
            <a:endParaRPr lang="ko-KR" altLang="en-US" sz="1600" b="1" dirty="0">
              <a:solidFill>
                <a:schemeClr val="bg1"/>
              </a:solidFill>
              <a:cs typeface="Arial" panose="020B0604020202020204" pitchFamily="34" charset="0"/>
            </a:endParaRPr>
          </a:p>
        </p:txBody>
      </p:sp>
      <p:sp>
        <p:nvSpPr>
          <p:cNvPr id="80" name="TextBox 79">
            <a:extLst>
              <a:ext uri="{FF2B5EF4-FFF2-40B4-BE49-F238E27FC236}">
                <a16:creationId xmlns:a16="http://schemas.microsoft.com/office/drawing/2014/main" id="{C6138B5F-18A6-044F-AAFF-544850A5C272}"/>
              </a:ext>
            </a:extLst>
          </p:cNvPr>
          <p:cNvSpPr txBox="1"/>
          <p:nvPr/>
        </p:nvSpPr>
        <p:spPr>
          <a:xfrm>
            <a:off x="3061120" y="4238227"/>
            <a:ext cx="533164" cy="338554"/>
          </a:xfrm>
          <a:prstGeom prst="rect">
            <a:avLst/>
          </a:prstGeom>
          <a:noFill/>
        </p:spPr>
        <p:txBody>
          <a:bodyPr wrap="square" rtlCol="0">
            <a:spAutoFit/>
          </a:bodyPr>
          <a:lstStyle/>
          <a:p>
            <a:r>
              <a:rPr lang="en-US" altLang="ko-KR" sz="1600" b="1" dirty="0">
                <a:solidFill>
                  <a:schemeClr val="bg1"/>
                </a:solidFill>
                <a:cs typeface="Arial" panose="020B0604020202020204" pitchFamily="34" charset="0"/>
              </a:rPr>
              <a:t>7</a:t>
            </a:r>
            <a:endParaRPr lang="ko-KR" altLang="en-US" sz="1600" b="1" dirty="0">
              <a:solidFill>
                <a:schemeClr val="bg1"/>
              </a:solidFill>
              <a:cs typeface="Arial" panose="020B0604020202020204" pitchFamily="34" charset="0"/>
            </a:endParaRPr>
          </a:p>
        </p:txBody>
      </p:sp>
      <p:sp>
        <p:nvSpPr>
          <p:cNvPr id="81" name="TextBox 80">
            <a:extLst>
              <a:ext uri="{FF2B5EF4-FFF2-40B4-BE49-F238E27FC236}">
                <a16:creationId xmlns:a16="http://schemas.microsoft.com/office/drawing/2014/main" id="{1F459103-7317-6A49-8E23-55D1DD95D3BE}"/>
              </a:ext>
            </a:extLst>
          </p:cNvPr>
          <p:cNvSpPr txBox="1"/>
          <p:nvPr/>
        </p:nvSpPr>
        <p:spPr>
          <a:xfrm>
            <a:off x="3896870" y="3219759"/>
            <a:ext cx="4651411" cy="338554"/>
          </a:xfrm>
          <a:prstGeom prst="rect">
            <a:avLst/>
          </a:prstGeom>
          <a:noFill/>
        </p:spPr>
        <p:txBody>
          <a:bodyPr wrap="square" rtlCol="0">
            <a:spAutoFit/>
          </a:bodyPr>
          <a:lstStyle/>
          <a:p>
            <a:r>
              <a:rPr lang="en-DZ" sz="1600" b="1" dirty="0">
                <a:solidFill>
                  <a:schemeClr val="tx1">
                    <a:lumMod val="75000"/>
                    <a:lumOff val="25000"/>
                  </a:schemeClr>
                </a:solidFill>
              </a:rPr>
              <a:t>Conception</a:t>
            </a:r>
            <a:r>
              <a:rPr lang="fr-FR" sz="1600" b="1" dirty="0">
                <a:solidFill>
                  <a:schemeClr val="tx1">
                    <a:lumMod val="75000"/>
                    <a:lumOff val="25000"/>
                  </a:schemeClr>
                </a:solidFill>
              </a:rPr>
              <a:t> et implémentation de </a:t>
            </a:r>
            <a:r>
              <a:rPr lang="fr-FR" sz="1600" b="1" dirty="0" err="1">
                <a:solidFill>
                  <a:schemeClr val="tx1">
                    <a:lumMod val="75000"/>
                    <a:lumOff val="25000"/>
                  </a:schemeClr>
                </a:solidFill>
              </a:rPr>
              <a:t>YouTaQA</a:t>
            </a:r>
            <a:endParaRPr lang="en-DZ" sz="1600" dirty="0">
              <a:solidFill>
                <a:schemeClr val="tx1">
                  <a:lumMod val="75000"/>
                  <a:lumOff val="25000"/>
                </a:schemeClr>
              </a:solidFill>
            </a:endParaRPr>
          </a:p>
        </p:txBody>
      </p:sp>
      <p:sp>
        <p:nvSpPr>
          <p:cNvPr id="82" name="TextBox 81">
            <a:extLst>
              <a:ext uri="{FF2B5EF4-FFF2-40B4-BE49-F238E27FC236}">
                <a16:creationId xmlns:a16="http://schemas.microsoft.com/office/drawing/2014/main" id="{B25E36F0-B78B-5245-A4F3-2BBAB3856A99}"/>
              </a:ext>
            </a:extLst>
          </p:cNvPr>
          <p:cNvSpPr txBox="1"/>
          <p:nvPr/>
        </p:nvSpPr>
        <p:spPr>
          <a:xfrm>
            <a:off x="3896870" y="3742488"/>
            <a:ext cx="4392567" cy="369332"/>
          </a:xfrm>
          <a:prstGeom prst="rect">
            <a:avLst/>
          </a:prstGeom>
          <a:noFill/>
        </p:spPr>
        <p:txBody>
          <a:bodyPr wrap="square" rtlCol="0">
            <a:spAutoFit/>
          </a:bodyPr>
          <a:lstStyle/>
          <a:p>
            <a:r>
              <a:rPr lang="en-DZ" b="1" dirty="0">
                <a:solidFill>
                  <a:schemeClr val="tx1">
                    <a:lumMod val="75000"/>
                    <a:lumOff val="25000"/>
                  </a:schemeClr>
                </a:solidFill>
              </a:rPr>
              <a:t>Discussion des résultats</a:t>
            </a:r>
          </a:p>
        </p:txBody>
      </p:sp>
      <p:sp>
        <p:nvSpPr>
          <p:cNvPr id="83" name="TextBox 82">
            <a:extLst>
              <a:ext uri="{FF2B5EF4-FFF2-40B4-BE49-F238E27FC236}">
                <a16:creationId xmlns:a16="http://schemas.microsoft.com/office/drawing/2014/main" id="{5546E74A-41A3-E341-B819-BBD98302AA0B}"/>
              </a:ext>
            </a:extLst>
          </p:cNvPr>
          <p:cNvSpPr txBox="1"/>
          <p:nvPr/>
        </p:nvSpPr>
        <p:spPr>
          <a:xfrm>
            <a:off x="3896870" y="4311582"/>
            <a:ext cx="4392567" cy="369332"/>
          </a:xfrm>
          <a:prstGeom prst="rect">
            <a:avLst/>
          </a:prstGeom>
          <a:noFill/>
        </p:spPr>
        <p:txBody>
          <a:bodyPr wrap="square" rtlCol="0">
            <a:spAutoFit/>
          </a:bodyPr>
          <a:lstStyle/>
          <a:p>
            <a:r>
              <a:rPr lang="en-DZ" b="1" dirty="0">
                <a:solidFill>
                  <a:schemeClr val="tx1">
                    <a:lumMod val="75000"/>
                    <a:lumOff val="25000"/>
                  </a:schemeClr>
                </a:solidFill>
              </a:rPr>
              <a:t>Conclusion et perspectives </a:t>
            </a:r>
          </a:p>
        </p:txBody>
      </p:sp>
      <p:sp>
        <p:nvSpPr>
          <p:cNvPr id="84" name="TextBox 83">
            <a:extLst>
              <a:ext uri="{FF2B5EF4-FFF2-40B4-BE49-F238E27FC236}">
                <a16:creationId xmlns:a16="http://schemas.microsoft.com/office/drawing/2014/main" id="{EB3AE227-5554-8545-8CEE-2E4B6004DEEB}"/>
              </a:ext>
            </a:extLst>
          </p:cNvPr>
          <p:cNvSpPr txBox="1"/>
          <p:nvPr/>
        </p:nvSpPr>
        <p:spPr>
          <a:xfrm>
            <a:off x="3059831" y="3676290"/>
            <a:ext cx="533164" cy="338554"/>
          </a:xfrm>
          <a:prstGeom prst="rect">
            <a:avLst/>
          </a:prstGeom>
          <a:noFill/>
        </p:spPr>
        <p:txBody>
          <a:bodyPr wrap="square" rtlCol="0">
            <a:spAutoFit/>
          </a:bodyPr>
          <a:lstStyle/>
          <a:p>
            <a:r>
              <a:rPr lang="en-US" altLang="ko-KR" sz="1600" b="1" dirty="0">
                <a:solidFill>
                  <a:schemeClr val="bg1"/>
                </a:solidFill>
                <a:cs typeface="Arial" panose="020B0604020202020204" pitchFamily="34" charset="0"/>
              </a:rPr>
              <a:t>6</a:t>
            </a:r>
            <a:endParaRPr lang="ko-KR" altLang="en-US" sz="1600" b="1" dirty="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repeatCount="0" fill="hold" nodeType="with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repeatCount="0" fill="hold" nodeType="withEffect" p14:presetBounceEnd="50000">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14:bounceEnd="50000">
                                          <p:cBhvr additive="base">
                                            <p:cTn id="11" dur="10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repeatCount="0" fill="hold" nodeType="withEffect" p14:presetBounceEnd="50000">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14:bounceEnd="50000">
                                          <p:cBhvr additive="base">
                                            <p:cTn id="15" dur="10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repeatCount="0" fill="hold" nodeType="withEffect" p14:presetBounceEnd="50000">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14:bounceEnd="50000">
                                          <p:cBhvr additive="base">
                                            <p:cTn id="19"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repeatCount="0" fill="hold" grpId="0" nodeType="withEffect" p14:presetBounceEnd="50000">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14:bounceEnd="50000">
                                          <p:cBhvr additive="base">
                                            <p:cTn id="23" dur="10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repeatCount="0" fill="hold" grpId="0" nodeType="withEffect" p14:presetBounceEnd="5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50000">
                                          <p:cBhvr additive="base">
                                            <p:cTn id="27" dur="10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repeatCount="0" fill="hold" grpId="0" nodeType="withEffect" p14:presetBounceEnd="50000">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14:bounceEnd="50000">
                                          <p:cBhvr additive="base">
                                            <p:cTn id="31" dur="10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repeatCount="0" fill="hold" grpId="0" nodeType="withEffect" p14:presetBounceEnd="50000">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14:bounceEnd="50000">
                                          <p:cBhvr additive="base">
                                            <p:cTn id="35" dur="10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36" dur="10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repeatCount="0" fill="hold" grpId="0" nodeType="withEffect" p14:presetBounceEnd="50000">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14:bounceEnd="50000">
                                          <p:cBhvr additive="base">
                                            <p:cTn id="39"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40" dur="1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4" repeatCount="0" fill="hold" grpId="0" nodeType="withEffect" p14:presetBounceEnd="50000">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14:bounceEnd="50000">
                                          <p:cBhvr additive="base">
                                            <p:cTn id="43" dur="100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44" dur="10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repeatCount="0" fill="hold" grpId="0" nodeType="withEffect" p14:presetBounceEnd="50000">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14:bounceEnd="50000">
                                          <p:cBhvr additive="base">
                                            <p:cTn id="47" dur="1000" fill="hold"/>
                                            <p:tgtEl>
                                              <p:spTgt spid="43"/>
                                            </p:tgtEl>
                                            <p:attrNameLst>
                                              <p:attrName>ppt_x</p:attrName>
                                            </p:attrNameLst>
                                          </p:cBhvr>
                                          <p:tavLst>
                                            <p:tav tm="0">
                                              <p:val>
                                                <p:strVal val="#ppt_x"/>
                                              </p:val>
                                            </p:tav>
                                            <p:tav tm="100000">
                                              <p:val>
                                                <p:strVal val="#ppt_x"/>
                                              </p:val>
                                            </p:tav>
                                          </p:tavLst>
                                        </p:anim>
                                        <p:anim calcmode="lin" valueType="num" p14:bounceEnd="50000">
                                          <p:cBhvr additive="base">
                                            <p:cTn id="48" dur="1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repeatCount="0" fill="hold" nodeType="withEffect" p14:presetBounceEnd="50000">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14:bounceEnd="50000">
                                          <p:cBhvr additive="base">
                                            <p:cTn id="51" dur="1000" fill="hold"/>
                                            <p:tgtEl>
                                              <p:spTgt spid="70"/>
                                            </p:tgtEl>
                                            <p:attrNameLst>
                                              <p:attrName>ppt_x</p:attrName>
                                            </p:attrNameLst>
                                          </p:cBhvr>
                                          <p:tavLst>
                                            <p:tav tm="0">
                                              <p:val>
                                                <p:strVal val="#ppt_x"/>
                                              </p:val>
                                            </p:tav>
                                            <p:tav tm="100000">
                                              <p:val>
                                                <p:strVal val="#ppt_x"/>
                                              </p:val>
                                            </p:tav>
                                          </p:tavLst>
                                        </p:anim>
                                        <p:anim calcmode="lin" valueType="num" p14:bounceEnd="50000">
                                          <p:cBhvr additive="base">
                                            <p:cTn id="52" dur="1000" fill="hold"/>
                                            <p:tgtEl>
                                              <p:spTgt spid="70"/>
                                            </p:tgtEl>
                                            <p:attrNameLst>
                                              <p:attrName>ppt_y</p:attrName>
                                            </p:attrNameLst>
                                          </p:cBhvr>
                                          <p:tavLst>
                                            <p:tav tm="0">
                                              <p:val>
                                                <p:strVal val="1+#ppt_h/2"/>
                                              </p:val>
                                            </p:tav>
                                            <p:tav tm="100000">
                                              <p:val>
                                                <p:strVal val="#ppt_y"/>
                                              </p:val>
                                            </p:tav>
                                          </p:tavLst>
                                        </p:anim>
                                      </p:childTnLst>
                                    </p:cTn>
                                  </p:par>
                                  <p:par>
                                    <p:cTn id="53" presetID="2" presetClass="entr" presetSubtype="4" repeatCount="0" fill="hold" nodeType="withEffect" p14:presetBounceEnd="50000">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14:bounceEnd="50000">
                                          <p:cBhvr additive="base">
                                            <p:cTn id="55"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56" dur="100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repeatCount="0" fill="hold" nodeType="withEffect" p14:presetBounceEnd="50000">
                                      <p:stCondLst>
                                        <p:cond delay="0"/>
                                      </p:stCondLst>
                                      <p:childTnLst>
                                        <p:set>
                                          <p:cBhvr>
                                            <p:cTn id="58" dur="1" fill="hold">
                                              <p:stCondLst>
                                                <p:cond delay="0"/>
                                              </p:stCondLst>
                                            </p:cTn>
                                            <p:tgtEl>
                                              <p:spTgt spid="76"/>
                                            </p:tgtEl>
                                            <p:attrNameLst>
                                              <p:attrName>style.visibility</p:attrName>
                                            </p:attrNameLst>
                                          </p:cBhvr>
                                          <p:to>
                                            <p:strVal val="visible"/>
                                          </p:to>
                                        </p:set>
                                        <p:anim calcmode="lin" valueType="num" p14:bounceEnd="50000">
                                          <p:cBhvr additive="base">
                                            <p:cTn id="59" dur="1000" fill="hold"/>
                                            <p:tgtEl>
                                              <p:spTgt spid="76"/>
                                            </p:tgtEl>
                                            <p:attrNameLst>
                                              <p:attrName>ppt_x</p:attrName>
                                            </p:attrNameLst>
                                          </p:cBhvr>
                                          <p:tavLst>
                                            <p:tav tm="0">
                                              <p:val>
                                                <p:strVal val="#ppt_x"/>
                                              </p:val>
                                            </p:tav>
                                            <p:tav tm="100000">
                                              <p:val>
                                                <p:strVal val="#ppt_x"/>
                                              </p:val>
                                            </p:tav>
                                          </p:tavLst>
                                        </p:anim>
                                        <p:anim calcmode="lin" valueType="num" p14:bounceEnd="50000">
                                          <p:cBhvr additive="base">
                                            <p:cTn id="60" dur="1000" fill="hold"/>
                                            <p:tgtEl>
                                              <p:spTgt spid="76"/>
                                            </p:tgtEl>
                                            <p:attrNameLst>
                                              <p:attrName>ppt_y</p:attrName>
                                            </p:attrNameLst>
                                          </p:cBhvr>
                                          <p:tavLst>
                                            <p:tav tm="0">
                                              <p:val>
                                                <p:strVal val="1+#ppt_h/2"/>
                                              </p:val>
                                            </p:tav>
                                            <p:tav tm="100000">
                                              <p:val>
                                                <p:strVal val="#ppt_y"/>
                                              </p:val>
                                            </p:tav>
                                          </p:tavLst>
                                        </p:anim>
                                      </p:childTnLst>
                                    </p:cTn>
                                  </p:par>
                                  <p:par>
                                    <p:cTn id="61" presetID="2" presetClass="entr" presetSubtype="4" repeatCount="0" fill="hold" grpId="0" nodeType="withEffect" p14:presetBounceEnd="50000">
                                      <p:stCondLst>
                                        <p:cond delay="0"/>
                                      </p:stCondLst>
                                      <p:childTnLst>
                                        <p:set>
                                          <p:cBhvr>
                                            <p:cTn id="62" dur="1" fill="hold">
                                              <p:stCondLst>
                                                <p:cond delay="0"/>
                                              </p:stCondLst>
                                            </p:cTn>
                                            <p:tgtEl>
                                              <p:spTgt spid="79"/>
                                            </p:tgtEl>
                                            <p:attrNameLst>
                                              <p:attrName>style.visibility</p:attrName>
                                            </p:attrNameLst>
                                          </p:cBhvr>
                                          <p:to>
                                            <p:strVal val="visible"/>
                                          </p:to>
                                        </p:set>
                                        <p:anim calcmode="lin" valueType="num" p14:bounceEnd="50000">
                                          <p:cBhvr additive="base">
                                            <p:cTn id="63" dur="1000" fill="hold"/>
                                            <p:tgtEl>
                                              <p:spTgt spid="79"/>
                                            </p:tgtEl>
                                            <p:attrNameLst>
                                              <p:attrName>ppt_x</p:attrName>
                                            </p:attrNameLst>
                                          </p:cBhvr>
                                          <p:tavLst>
                                            <p:tav tm="0">
                                              <p:val>
                                                <p:strVal val="#ppt_x"/>
                                              </p:val>
                                            </p:tav>
                                            <p:tav tm="100000">
                                              <p:val>
                                                <p:strVal val="#ppt_x"/>
                                              </p:val>
                                            </p:tav>
                                          </p:tavLst>
                                        </p:anim>
                                        <p:anim calcmode="lin" valueType="num" p14:bounceEnd="50000">
                                          <p:cBhvr additive="base">
                                            <p:cTn id="64" dur="1000" fill="hold"/>
                                            <p:tgtEl>
                                              <p:spTgt spid="79"/>
                                            </p:tgtEl>
                                            <p:attrNameLst>
                                              <p:attrName>ppt_y</p:attrName>
                                            </p:attrNameLst>
                                          </p:cBhvr>
                                          <p:tavLst>
                                            <p:tav tm="0">
                                              <p:val>
                                                <p:strVal val="1+#ppt_h/2"/>
                                              </p:val>
                                            </p:tav>
                                            <p:tav tm="100000">
                                              <p:val>
                                                <p:strVal val="#ppt_y"/>
                                              </p:val>
                                            </p:tav>
                                          </p:tavLst>
                                        </p:anim>
                                      </p:childTnLst>
                                    </p:cTn>
                                  </p:par>
                                  <p:par>
                                    <p:cTn id="65" presetID="2" presetClass="entr" presetSubtype="4" repeatCount="0" fill="hold" grpId="0" nodeType="withEffect" p14:presetBounceEnd="50000">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14:bounceEnd="50000">
                                          <p:cBhvr additive="base">
                                            <p:cTn id="67" dur="1000" fill="hold"/>
                                            <p:tgtEl>
                                              <p:spTgt spid="80"/>
                                            </p:tgtEl>
                                            <p:attrNameLst>
                                              <p:attrName>ppt_x</p:attrName>
                                            </p:attrNameLst>
                                          </p:cBhvr>
                                          <p:tavLst>
                                            <p:tav tm="0">
                                              <p:val>
                                                <p:strVal val="#ppt_x"/>
                                              </p:val>
                                            </p:tav>
                                            <p:tav tm="100000">
                                              <p:val>
                                                <p:strVal val="#ppt_x"/>
                                              </p:val>
                                            </p:tav>
                                          </p:tavLst>
                                        </p:anim>
                                        <p:anim calcmode="lin" valueType="num" p14:bounceEnd="50000">
                                          <p:cBhvr additive="base">
                                            <p:cTn id="68" dur="1000" fill="hold"/>
                                            <p:tgtEl>
                                              <p:spTgt spid="80"/>
                                            </p:tgtEl>
                                            <p:attrNameLst>
                                              <p:attrName>ppt_y</p:attrName>
                                            </p:attrNameLst>
                                          </p:cBhvr>
                                          <p:tavLst>
                                            <p:tav tm="0">
                                              <p:val>
                                                <p:strVal val="1+#ppt_h/2"/>
                                              </p:val>
                                            </p:tav>
                                            <p:tav tm="100000">
                                              <p:val>
                                                <p:strVal val="#ppt_y"/>
                                              </p:val>
                                            </p:tav>
                                          </p:tavLst>
                                        </p:anim>
                                      </p:childTnLst>
                                    </p:cTn>
                                  </p:par>
                                  <p:par>
                                    <p:cTn id="69" presetID="2" presetClass="entr" presetSubtype="4" repeatCount="0" fill="hold" grpId="0" nodeType="withEffect" p14:presetBounceEnd="50000">
                                      <p:stCondLst>
                                        <p:cond delay="0"/>
                                      </p:stCondLst>
                                      <p:childTnLst>
                                        <p:set>
                                          <p:cBhvr>
                                            <p:cTn id="70" dur="1" fill="hold">
                                              <p:stCondLst>
                                                <p:cond delay="0"/>
                                              </p:stCondLst>
                                            </p:cTn>
                                            <p:tgtEl>
                                              <p:spTgt spid="81"/>
                                            </p:tgtEl>
                                            <p:attrNameLst>
                                              <p:attrName>style.visibility</p:attrName>
                                            </p:attrNameLst>
                                          </p:cBhvr>
                                          <p:to>
                                            <p:strVal val="visible"/>
                                          </p:to>
                                        </p:set>
                                        <p:anim calcmode="lin" valueType="num" p14:bounceEnd="50000">
                                          <p:cBhvr additive="base">
                                            <p:cTn id="71" dur="1000" fill="hold"/>
                                            <p:tgtEl>
                                              <p:spTgt spid="81"/>
                                            </p:tgtEl>
                                            <p:attrNameLst>
                                              <p:attrName>ppt_x</p:attrName>
                                            </p:attrNameLst>
                                          </p:cBhvr>
                                          <p:tavLst>
                                            <p:tav tm="0">
                                              <p:val>
                                                <p:strVal val="#ppt_x"/>
                                              </p:val>
                                            </p:tav>
                                            <p:tav tm="100000">
                                              <p:val>
                                                <p:strVal val="#ppt_x"/>
                                              </p:val>
                                            </p:tav>
                                          </p:tavLst>
                                        </p:anim>
                                        <p:anim calcmode="lin" valueType="num" p14:bounceEnd="50000">
                                          <p:cBhvr additive="base">
                                            <p:cTn id="72" dur="1000" fill="hold"/>
                                            <p:tgtEl>
                                              <p:spTgt spid="81"/>
                                            </p:tgtEl>
                                            <p:attrNameLst>
                                              <p:attrName>ppt_y</p:attrName>
                                            </p:attrNameLst>
                                          </p:cBhvr>
                                          <p:tavLst>
                                            <p:tav tm="0">
                                              <p:val>
                                                <p:strVal val="1+#ppt_h/2"/>
                                              </p:val>
                                            </p:tav>
                                            <p:tav tm="100000">
                                              <p:val>
                                                <p:strVal val="#ppt_y"/>
                                              </p:val>
                                            </p:tav>
                                          </p:tavLst>
                                        </p:anim>
                                      </p:childTnLst>
                                    </p:cTn>
                                  </p:par>
                                  <p:par>
                                    <p:cTn id="73" presetID="2" presetClass="entr" presetSubtype="4" repeatCount="0" fill="hold" grpId="0" nodeType="withEffect" p14:presetBounceEnd="50000">
                                      <p:stCondLst>
                                        <p:cond delay="0"/>
                                      </p:stCondLst>
                                      <p:childTnLst>
                                        <p:set>
                                          <p:cBhvr>
                                            <p:cTn id="74" dur="1" fill="hold">
                                              <p:stCondLst>
                                                <p:cond delay="0"/>
                                              </p:stCondLst>
                                            </p:cTn>
                                            <p:tgtEl>
                                              <p:spTgt spid="82"/>
                                            </p:tgtEl>
                                            <p:attrNameLst>
                                              <p:attrName>style.visibility</p:attrName>
                                            </p:attrNameLst>
                                          </p:cBhvr>
                                          <p:to>
                                            <p:strVal val="visible"/>
                                          </p:to>
                                        </p:set>
                                        <p:anim calcmode="lin" valueType="num" p14:bounceEnd="50000">
                                          <p:cBhvr additive="base">
                                            <p:cTn id="75" dur="1000" fill="hold"/>
                                            <p:tgtEl>
                                              <p:spTgt spid="82"/>
                                            </p:tgtEl>
                                            <p:attrNameLst>
                                              <p:attrName>ppt_x</p:attrName>
                                            </p:attrNameLst>
                                          </p:cBhvr>
                                          <p:tavLst>
                                            <p:tav tm="0">
                                              <p:val>
                                                <p:strVal val="#ppt_x"/>
                                              </p:val>
                                            </p:tav>
                                            <p:tav tm="100000">
                                              <p:val>
                                                <p:strVal val="#ppt_x"/>
                                              </p:val>
                                            </p:tav>
                                          </p:tavLst>
                                        </p:anim>
                                        <p:anim calcmode="lin" valueType="num" p14:bounceEnd="50000">
                                          <p:cBhvr additive="base">
                                            <p:cTn id="76" dur="1000" fill="hold"/>
                                            <p:tgtEl>
                                              <p:spTgt spid="82"/>
                                            </p:tgtEl>
                                            <p:attrNameLst>
                                              <p:attrName>ppt_y</p:attrName>
                                            </p:attrNameLst>
                                          </p:cBhvr>
                                          <p:tavLst>
                                            <p:tav tm="0">
                                              <p:val>
                                                <p:strVal val="1+#ppt_h/2"/>
                                              </p:val>
                                            </p:tav>
                                            <p:tav tm="100000">
                                              <p:val>
                                                <p:strVal val="#ppt_y"/>
                                              </p:val>
                                            </p:tav>
                                          </p:tavLst>
                                        </p:anim>
                                      </p:childTnLst>
                                    </p:cTn>
                                  </p:par>
                                  <p:par>
                                    <p:cTn id="77" presetID="2" presetClass="entr" presetSubtype="4" repeatCount="0" fill="hold" grpId="0" nodeType="withEffect" p14:presetBounceEnd="50000">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14:bounceEnd="50000">
                                          <p:cBhvr additive="base">
                                            <p:cTn id="79" dur="1000" fill="hold"/>
                                            <p:tgtEl>
                                              <p:spTgt spid="83"/>
                                            </p:tgtEl>
                                            <p:attrNameLst>
                                              <p:attrName>ppt_x</p:attrName>
                                            </p:attrNameLst>
                                          </p:cBhvr>
                                          <p:tavLst>
                                            <p:tav tm="0">
                                              <p:val>
                                                <p:strVal val="#ppt_x"/>
                                              </p:val>
                                            </p:tav>
                                            <p:tav tm="100000">
                                              <p:val>
                                                <p:strVal val="#ppt_x"/>
                                              </p:val>
                                            </p:tav>
                                          </p:tavLst>
                                        </p:anim>
                                        <p:anim calcmode="lin" valueType="num" p14:bounceEnd="50000">
                                          <p:cBhvr additive="base">
                                            <p:cTn id="80" dur="1000" fill="hold"/>
                                            <p:tgtEl>
                                              <p:spTgt spid="83"/>
                                            </p:tgtEl>
                                            <p:attrNameLst>
                                              <p:attrName>ppt_y</p:attrName>
                                            </p:attrNameLst>
                                          </p:cBhvr>
                                          <p:tavLst>
                                            <p:tav tm="0">
                                              <p:val>
                                                <p:strVal val="1+#ppt_h/2"/>
                                              </p:val>
                                            </p:tav>
                                            <p:tav tm="100000">
                                              <p:val>
                                                <p:strVal val="#ppt_y"/>
                                              </p:val>
                                            </p:tav>
                                          </p:tavLst>
                                        </p:anim>
                                      </p:childTnLst>
                                    </p:cTn>
                                  </p:par>
                                  <p:par>
                                    <p:cTn id="81" presetID="2" presetClass="entr" presetSubtype="4" repeatCount="0" fill="hold" grpId="0" nodeType="withEffect" p14:presetBounceEnd="50000">
                                      <p:stCondLst>
                                        <p:cond delay="0"/>
                                      </p:stCondLst>
                                      <p:childTnLst>
                                        <p:set>
                                          <p:cBhvr>
                                            <p:cTn id="82" dur="1" fill="hold">
                                              <p:stCondLst>
                                                <p:cond delay="0"/>
                                              </p:stCondLst>
                                            </p:cTn>
                                            <p:tgtEl>
                                              <p:spTgt spid="84"/>
                                            </p:tgtEl>
                                            <p:attrNameLst>
                                              <p:attrName>style.visibility</p:attrName>
                                            </p:attrNameLst>
                                          </p:cBhvr>
                                          <p:to>
                                            <p:strVal val="visible"/>
                                          </p:to>
                                        </p:set>
                                        <p:anim calcmode="lin" valueType="num" p14:bounceEnd="50000">
                                          <p:cBhvr additive="base">
                                            <p:cTn id="83" dur="1000" fill="hold"/>
                                            <p:tgtEl>
                                              <p:spTgt spid="84"/>
                                            </p:tgtEl>
                                            <p:attrNameLst>
                                              <p:attrName>ppt_x</p:attrName>
                                            </p:attrNameLst>
                                          </p:cBhvr>
                                          <p:tavLst>
                                            <p:tav tm="0">
                                              <p:val>
                                                <p:strVal val="#ppt_x"/>
                                              </p:val>
                                            </p:tav>
                                            <p:tav tm="100000">
                                              <p:val>
                                                <p:strVal val="#ppt_x"/>
                                              </p:val>
                                            </p:tav>
                                          </p:tavLst>
                                        </p:anim>
                                        <p:anim calcmode="lin" valueType="num" p14:bounceEnd="50000">
                                          <p:cBhvr additive="base">
                                            <p:cTn id="84" dur="1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7" grpId="0"/>
          <p:bldP spid="40" grpId="0"/>
          <p:bldP spid="43" grpId="0"/>
          <p:bldP spid="79" grpId="0"/>
          <p:bldP spid="80" grpId="0"/>
          <p:bldP spid="81" grpId="0"/>
          <p:bldP spid="82" grpId="0"/>
          <p:bldP spid="83" grpId="0"/>
          <p:bldP spid="8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repeatCount="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repeatCount="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repeatCount="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000" fill="hold"/>
                                            <p:tgtEl>
                                              <p:spTgt spid="20"/>
                                            </p:tgtEl>
                                            <p:attrNameLst>
                                              <p:attrName>ppt_x</p:attrName>
                                            </p:attrNameLst>
                                          </p:cBhvr>
                                          <p:tavLst>
                                            <p:tav tm="0">
                                              <p:val>
                                                <p:strVal val="#ppt_x"/>
                                              </p:val>
                                            </p:tav>
                                            <p:tav tm="100000">
                                              <p:val>
                                                <p:strVal val="#ppt_x"/>
                                              </p:val>
                                            </p:tav>
                                          </p:tavLst>
                                        </p:anim>
                                        <p:anim calcmode="lin" valueType="num">
                                          <p:cBhvr additive="base">
                                            <p:cTn id="16" dur="10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repeatCount="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000" fill="hold"/>
                                            <p:tgtEl>
                                              <p:spTgt spid="23"/>
                                            </p:tgtEl>
                                            <p:attrNameLst>
                                              <p:attrName>ppt_x</p:attrName>
                                            </p:attrNameLst>
                                          </p:cBhvr>
                                          <p:tavLst>
                                            <p:tav tm="0">
                                              <p:val>
                                                <p:strVal val="#ppt_x"/>
                                              </p:val>
                                            </p:tav>
                                            <p:tav tm="100000">
                                              <p:val>
                                                <p:strVal val="#ppt_x"/>
                                              </p:val>
                                            </p:tav>
                                          </p:tavLst>
                                        </p:anim>
                                        <p:anim calcmode="lin" valueType="num">
                                          <p:cBhvr additive="base">
                                            <p:cTn id="20" dur="10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repeatCount="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1000" fill="hold"/>
                                            <p:tgtEl>
                                              <p:spTgt spid="27"/>
                                            </p:tgtEl>
                                            <p:attrNameLst>
                                              <p:attrName>ppt_x</p:attrName>
                                            </p:attrNameLst>
                                          </p:cBhvr>
                                          <p:tavLst>
                                            <p:tav tm="0">
                                              <p:val>
                                                <p:strVal val="#ppt_x"/>
                                              </p:val>
                                            </p:tav>
                                            <p:tav tm="100000">
                                              <p:val>
                                                <p:strVal val="#ppt_x"/>
                                              </p:val>
                                            </p:tav>
                                          </p:tavLst>
                                        </p:anim>
                                        <p:anim calcmode="lin" valueType="num">
                                          <p:cBhvr additive="base">
                                            <p:cTn id="24" dur="10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repeatCount="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1000" fill="hold"/>
                                            <p:tgtEl>
                                              <p:spTgt spid="28"/>
                                            </p:tgtEl>
                                            <p:attrNameLst>
                                              <p:attrName>ppt_x</p:attrName>
                                            </p:attrNameLst>
                                          </p:cBhvr>
                                          <p:tavLst>
                                            <p:tav tm="0">
                                              <p:val>
                                                <p:strVal val="#ppt_x"/>
                                              </p:val>
                                            </p:tav>
                                            <p:tav tm="100000">
                                              <p:val>
                                                <p:strVal val="#ppt_x"/>
                                              </p:val>
                                            </p:tav>
                                          </p:tavLst>
                                        </p:anim>
                                        <p:anim calcmode="lin" valueType="num">
                                          <p:cBhvr additive="base">
                                            <p:cTn id="28" dur="10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repeatCount="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1000" fill="hold"/>
                                            <p:tgtEl>
                                              <p:spTgt spid="29"/>
                                            </p:tgtEl>
                                            <p:attrNameLst>
                                              <p:attrName>ppt_x</p:attrName>
                                            </p:attrNameLst>
                                          </p:cBhvr>
                                          <p:tavLst>
                                            <p:tav tm="0">
                                              <p:val>
                                                <p:strVal val="#ppt_x"/>
                                              </p:val>
                                            </p:tav>
                                            <p:tav tm="100000">
                                              <p:val>
                                                <p:strVal val="#ppt_x"/>
                                              </p:val>
                                            </p:tav>
                                          </p:tavLst>
                                        </p:anim>
                                        <p:anim calcmode="lin" valueType="num">
                                          <p:cBhvr additive="base">
                                            <p:cTn id="32" dur="10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repeatCount="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1000" fill="hold"/>
                                            <p:tgtEl>
                                              <p:spTgt spid="30"/>
                                            </p:tgtEl>
                                            <p:attrNameLst>
                                              <p:attrName>ppt_x</p:attrName>
                                            </p:attrNameLst>
                                          </p:cBhvr>
                                          <p:tavLst>
                                            <p:tav tm="0">
                                              <p:val>
                                                <p:strVal val="#ppt_x"/>
                                              </p:val>
                                            </p:tav>
                                            <p:tav tm="100000">
                                              <p:val>
                                                <p:strVal val="#ppt_x"/>
                                              </p:val>
                                            </p:tav>
                                          </p:tavLst>
                                        </p:anim>
                                        <p:anim calcmode="lin" valueType="num">
                                          <p:cBhvr additive="base">
                                            <p:cTn id="36" dur="10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repeatCount="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1000" fill="hold"/>
                                            <p:tgtEl>
                                              <p:spTgt spid="37"/>
                                            </p:tgtEl>
                                            <p:attrNameLst>
                                              <p:attrName>ppt_x</p:attrName>
                                            </p:attrNameLst>
                                          </p:cBhvr>
                                          <p:tavLst>
                                            <p:tav tm="0">
                                              <p:val>
                                                <p:strVal val="#ppt_x"/>
                                              </p:val>
                                            </p:tav>
                                            <p:tav tm="100000">
                                              <p:val>
                                                <p:strVal val="#ppt_x"/>
                                              </p:val>
                                            </p:tav>
                                          </p:tavLst>
                                        </p:anim>
                                        <p:anim calcmode="lin" valueType="num">
                                          <p:cBhvr additive="base">
                                            <p:cTn id="40" dur="1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4" repeatCount="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1000" fill="hold"/>
                                            <p:tgtEl>
                                              <p:spTgt spid="40"/>
                                            </p:tgtEl>
                                            <p:attrNameLst>
                                              <p:attrName>ppt_x</p:attrName>
                                            </p:attrNameLst>
                                          </p:cBhvr>
                                          <p:tavLst>
                                            <p:tav tm="0">
                                              <p:val>
                                                <p:strVal val="#ppt_x"/>
                                              </p:val>
                                            </p:tav>
                                            <p:tav tm="100000">
                                              <p:val>
                                                <p:strVal val="#ppt_x"/>
                                              </p:val>
                                            </p:tav>
                                          </p:tavLst>
                                        </p:anim>
                                        <p:anim calcmode="lin" valueType="num">
                                          <p:cBhvr additive="base">
                                            <p:cTn id="44" dur="10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repeatCount="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000" fill="hold"/>
                                            <p:tgtEl>
                                              <p:spTgt spid="43"/>
                                            </p:tgtEl>
                                            <p:attrNameLst>
                                              <p:attrName>ppt_x</p:attrName>
                                            </p:attrNameLst>
                                          </p:cBhvr>
                                          <p:tavLst>
                                            <p:tav tm="0">
                                              <p:val>
                                                <p:strVal val="#ppt_x"/>
                                              </p:val>
                                            </p:tav>
                                            <p:tav tm="100000">
                                              <p:val>
                                                <p:strVal val="#ppt_x"/>
                                              </p:val>
                                            </p:tav>
                                          </p:tavLst>
                                        </p:anim>
                                        <p:anim calcmode="lin" valueType="num">
                                          <p:cBhvr additive="base">
                                            <p:cTn id="48" dur="1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repeatCount="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1000" fill="hold"/>
                                            <p:tgtEl>
                                              <p:spTgt spid="70"/>
                                            </p:tgtEl>
                                            <p:attrNameLst>
                                              <p:attrName>ppt_x</p:attrName>
                                            </p:attrNameLst>
                                          </p:cBhvr>
                                          <p:tavLst>
                                            <p:tav tm="0">
                                              <p:val>
                                                <p:strVal val="#ppt_x"/>
                                              </p:val>
                                            </p:tav>
                                            <p:tav tm="100000">
                                              <p:val>
                                                <p:strVal val="#ppt_x"/>
                                              </p:val>
                                            </p:tav>
                                          </p:tavLst>
                                        </p:anim>
                                        <p:anim calcmode="lin" valueType="num">
                                          <p:cBhvr additive="base">
                                            <p:cTn id="52" dur="1000" fill="hold"/>
                                            <p:tgtEl>
                                              <p:spTgt spid="70"/>
                                            </p:tgtEl>
                                            <p:attrNameLst>
                                              <p:attrName>ppt_y</p:attrName>
                                            </p:attrNameLst>
                                          </p:cBhvr>
                                          <p:tavLst>
                                            <p:tav tm="0">
                                              <p:val>
                                                <p:strVal val="1+#ppt_h/2"/>
                                              </p:val>
                                            </p:tav>
                                            <p:tav tm="100000">
                                              <p:val>
                                                <p:strVal val="#ppt_y"/>
                                              </p:val>
                                            </p:tav>
                                          </p:tavLst>
                                        </p:anim>
                                      </p:childTnLst>
                                    </p:cTn>
                                  </p:par>
                                  <p:par>
                                    <p:cTn id="53" presetID="2" presetClass="entr" presetSubtype="4" repeatCount="0"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additive="base">
                                            <p:cTn id="55" dur="1000" fill="hold"/>
                                            <p:tgtEl>
                                              <p:spTgt spid="73"/>
                                            </p:tgtEl>
                                            <p:attrNameLst>
                                              <p:attrName>ppt_x</p:attrName>
                                            </p:attrNameLst>
                                          </p:cBhvr>
                                          <p:tavLst>
                                            <p:tav tm="0">
                                              <p:val>
                                                <p:strVal val="#ppt_x"/>
                                              </p:val>
                                            </p:tav>
                                            <p:tav tm="100000">
                                              <p:val>
                                                <p:strVal val="#ppt_x"/>
                                              </p:val>
                                            </p:tav>
                                          </p:tavLst>
                                        </p:anim>
                                        <p:anim calcmode="lin" valueType="num">
                                          <p:cBhvr additive="base">
                                            <p:cTn id="56" dur="100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repeatCount="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 calcmode="lin" valueType="num">
                                          <p:cBhvr additive="base">
                                            <p:cTn id="59" dur="1000" fill="hold"/>
                                            <p:tgtEl>
                                              <p:spTgt spid="76"/>
                                            </p:tgtEl>
                                            <p:attrNameLst>
                                              <p:attrName>ppt_x</p:attrName>
                                            </p:attrNameLst>
                                          </p:cBhvr>
                                          <p:tavLst>
                                            <p:tav tm="0">
                                              <p:val>
                                                <p:strVal val="#ppt_x"/>
                                              </p:val>
                                            </p:tav>
                                            <p:tav tm="100000">
                                              <p:val>
                                                <p:strVal val="#ppt_x"/>
                                              </p:val>
                                            </p:tav>
                                          </p:tavLst>
                                        </p:anim>
                                        <p:anim calcmode="lin" valueType="num">
                                          <p:cBhvr additive="base">
                                            <p:cTn id="60" dur="1000" fill="hold"/>
                                            <p:tgtEl>
                                              <p:spTgt spid="76"/>
                                            </p:tgtEl>
                                            <p:attrNameLst>
                                              <p:attrName>ppt_y</p:attrName>
                                            </p:attrNameLst>
                                          </p:cBhvr>
                                          <p:tavLst>
                                            <p:tav tm="0">
                                              <p:val>
                                                <p:strVal val="1+#ppt_h/2"/>
                                              </p:val>
                                            </p:tav>
                                            <p:tav tm="100000">
                                              <p:val>
                                                <p:strVal val="#ppt_y"/>
                                              </p:val>
                                            </p:tav>
                                          </p:tavLst>
                                        </p:anim>
                                      </p:childTnLst>
                                    </p:cTn>
                                  </p:par>
                                  <p:par>
                                    <p:cTn id="61" presetID="2" presetClass="entr" presetSubtype="4" repeatCount="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anim calcmode="lin" valueType="num">
                                          <p:cBhvr additive="base">
                                            <p:cTn id="63" dur="1000" fill="hold"/>
                                            <p:tgtEl>
                                              <p:spTgt spid="79"/>
                                            </p:tgtEl>
                                            <p:attrNameLst>
                                              <p:attrName>ppt_x</p:attrName>
                                            </p:attrNameLst>
                                          </p:cBhvr>
                                          <p:tavLst>
                                            <p:tav tm="0">
                                              <p:val>
                                                <p:strVal val="#ppt_x"/>
                                              </p:val>
                                            </p:tav>
                                            <p:tav tm="100000">
                                              <p:val>
                                                <p:strVal val="#ppt_x"/>
                                              </p:val>
                                            </p:tav>
                                          </p:tavLst>
                                        </p:anim>
                                        <p:anim calcmode="lin" valueType="num">
                                          <p:cBhvr additive="base">
                                            <p:cTn id="64" dur="1000" fill="hold"/>
                                            <p:tgtEl>
                                              <p:spTgt spid="79"/>
                                            </p:tgtEl>
                                            <p:attrNameLst>
                                              <p:attrName>ppt_y</p:attrName>
                                            </p:attrNameLst>
                                          </p:cBhvr>
                                          <p:tavLst>
                                            <p:tav tm="0">
                                              <p:val>
                                                <p:strVal val="1+#ppt_h/2"/>
                                              </p:val>
                                            </p:tav>
                                            <p:tav tm="100000">
                                              <p:val>
                                                <p:strVal val="#ppt_y"/>
                                              </p:val>
                                            </p:tav>
                                          </p:tavLst>
                                        </p:anim>
                                      </p:childTnLst>
                                    </p:cTn>
                                  </p:par>
                                  <p:par>
                                    <p:cTn id="65" presetID="2" presetClass="entr" presetSubtype="4" repeatCount="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additive="base">
                                            <p:cTn id="67" dur="1000" fill="hold"/>
                                            <p:tgtEl>
                                              <p:spTgt spid="80"/>
                                            </p:tgtEl>
                                            <p:attrNameLst>
                                              <p:attrName>ppt_x</p:attrName>
                                            </p:attrNameLst>
                                          </p:cBhvr>
                                          <p:tavLst>
                                            <p:tav tm="0">
                                              <p:val>
                                                <p:strVal val="#ppt_x"/>
                                              </p:val>
                                            </p:tav>
                                            <p:tav tm="100000">
                                              <p:val>
                                                <p:strVal val="#ppt_x"/>
                                              </p:val>
                                            </p:tav>
                                          </p:tavLst>
                                        </p:anim>
                                        <p:anim calcmode="lin" valueType="num">
                                          <p:cBhvr additive="base">
                                            <p:cTn id="68" dur="1000" fill="hold"/>
                                            <p:tgtEl>
                                              <p:spTgt spid="80"/>
                                            </p:tgtEl>
                                            <p:attrNameLst>
                                              <p:attrName>ppt_y</p:attrName>
                                            </p:attrNameLst>
                                          </p:cBhvr>
                                          <p:tavLst>
                                            <p:tav tm="0">
                                              <p:val>
                                                <p:strVal val="1+#ppt_h/2"/>
                                              </p:val>
                                            </p:tav>
                                            <p:tav tm="100000">
                                              <p:val>
                                                <p:strVal val="#ppt_y"/>
                                              </p:val>
                                            </p:tav>
                                          </p:tavLst>
                                        </p:anim>
                                      </p:childTnLst>
                                    </p:cTn>
                                  </p:par>
                                  <p:par>
                                    <p:cTn id="69" presetID="2" presetClass="entr" presetSubtype="4" repeatCount="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anim calcmode="lin" valueType="num">
                                          <p:cBhvr additive="base">
                                            <p:cTn id="71" dur="1000" fill="hold"/>
                                            <p:tgtEl>
                                              <p:spTgt spid="81"/>
                                            </p:tgtEl>
                                            <p:attrNameLst>
                                              <p:attrName>ppt_x</p:attrName>
                                            </p:attrNameLst>
                                          </p:cBhvr>
                                          <p:tavLst>
                                            <p:tav tm="0">
                                              <p:val>
                                                <p:strVal val="#ppt_x"/>
                                              </p:val>
                                            </p:tav>
                                            <p:tav tm="100000">
                                              <p:val>
                                                <p:strVal val="#ppt_x"/>
                                              </p:val>
                                            </p:tav>
                                          </p:tavLst>
                                        </p:anim>
                                        <p:anim calcmode="lin" valueType="num">
                                          <p:cBhvr additive="base">
                                            <p:cTn id="72" dur="1000" fill="hold"/>
                                            <p:tgtEl>
                                              <p:spTgt spid="81"/>
                                            </p:tgtEl>
                                            <p:attrNameLst>
                                              <p:attrName>ppt_y</p:attrName>
                                            </p:attrNameLst>
                                          </p:cBhvr>
                                          <p:tavLst>
                                            <p:tav tm="0">
                                              <p:val>
                                                <p:strVal val="1+#ppt_h/2"/>
                                              </p:val>
                                            </p:tav>
                                            <p:tav tm="100000">
                                              <p:val>
                                                <p:strVal val="#ppt_y"/>
                                              </p:val>
                                            </p:tav>
                                          </p:tavLst>
                                        </p:anim>
                                      </p:childTnLst>
                                    </p:cTn>
                                  </p:par>
                                  <p:par>
                                    <p:cTn id="73" presetID="2" presetClass="entr" presetSubtype="4" repeatCount="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anim calcmode="lin" valueType="num">
                                          <p:cBhvr additive="base">
                                            <p:cTn id="75" dur="1000" fill="hold"/>
                                            <p:tgtEl>
                                              <p:spTgt spid="82"/>
                                            </p:tgtEl>
                                            <p:attrNameLst>
                                              <p:attrName>ppt_x</p:attrName>
                                            </p:attrNameLst>
                                          </p:cBhvr>
                                          <p:tavLst>
                                            <p:tav tm="0">
                                              <p:val>
                                                <p:strVal val="#ppt_x"/>
                                              </p:val>
                                            </p:tav>
                                            <p:tav tm="100000">
                                              <p:val>
                                                <p:strVal val="#ppt_x"/>
                                              </p:val>
                                            </p:tav>
                                          </p:tavLst>
                                        </p:anim>
                                        <p:anim calcmode="lin" valueType="num">
                                          <p:cBhvr additive="base">
                                            <p:cTn id="76" dur="1000" fill="hold"/>
                                            <p:tgtEl>
                                              <p:spTgt spid="82"/>
                                            </p:tgtEl>
                                            <p:attrNameLst>
                                              <p:attrName>ppt_y</p:attrName>
                                            </p:attrNameLst>
                                          </p:cBhvr>
                                          <p:tavLst>
                                            <p:tav tm="0">
                                              <p:val>
                                                <p:strVal val="1+#ppt_h/2"/>
                                              </p:val>
                                            </p:tav>
                                            <p:tav tm="100000">
                                              <p:val>
                                                <p:strVal val="#ppt_y"/>
                                              </p:val>
                                            </p:tav>
                                          </p:tavLst>
                                        </p:anim>
                                      </p:childTnLst>
                                    </p:cTn>
                                  </p:par>
                                  <p:par>
                                    <p:cTn id="77" presetID="2" presetClass="entr" presetSubtype="4" repeatCount="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cBhvr additive="base">
                                            <p:cTn id="79" dur="1000" fill="hold"/>
                                            <p:tgtEl>
                                              <p:spTgt spid="83"/>
                                            </p:tgtEl>
                                            <p:attrNameLst>
                                              <p:attrName>ppt_x</p:attrName>
                                            </p:attrNameLst>
                                          </p:cBhvr>
                                          <p:tavLst>
                                            <p:tav tm="0">
                                              <p:val>
                                                <p:strVal val="#ppt_x"/>
                                              </p:val>
                                            </p:tav>
                                            <p:tav tm="100000">
                                              <p:val>
                                                <p:strVal val="#ppt_x"/>
                                              </p:val>
                                            </p:tav>
                                          </p:tavLst>
                                        </p:anim>
                                        <p:anim calcmode="lin" valueType="num">
                                          <p:cBhvr additive="base">
                                            <p:cTn id="80" dur="1000" fill="hold"/>
                                            <p:tgtEl>
                                              <p:spTgt spid="83"/>
                                            </p:tgtEl>
                                            <p:attrNameLst>
                                              <p:attrName>ppt_y</p:attrName>
                                            </p:attrNameLst>
                                          </p:cBhvr>
                                          <p:tavLst>
                                            <p:tav tm="0">
                                              <p:val>
                                                <p:strVal val="1+#ppt_h/2"/>
                                              </p:val>
                                            </p:tav>
                                            <p:tav tm="100000">
                                              <p:val>
                                                <p:strVal val="#ppt_y"/>
                                              </p:val>
                                            </p:tav>
                                          </p:tavLst>
                                        </p:anim>
                                      </p:childTnLst>
                                    </p:cTn>
                                  </p:par>
                                  <p:par>
                                    <p:cTn id="81" presetID="2" presetClass="entr" presetSubtype="4" repeatCount="0" fill="hold" grpId="0" nodeType="withEffect">
                                      <p:stCondLst>
                                        <p:cond delay="0"/>
                                      </p:stCondLst>
                                      <p:childTnLst>
                                        <p:set>
                                          <p:cBhvr>
                                            <p:cTn id="82" dur="1" fill="hold">
                                              <p:stCondLst>
                                                <p:cond delay="0"/>
                                              </p:stCondLst>
                                            </p:cTn>
                                            <p:tgtEl>
                                              <p:spTgt spid="84"/>
                                            </p:tgtEl>
                                            <p:attrNameLst>
                                              <p:attrName>style.visibility</p:attrName>
                                            </p:attrNameLst>
                                          </p:cBhvr>
                                          <p:to>
                                            <p:strVal val="visible"/>
                                          </p:to>
                                        </p:set>
                                        <p:anim calcmode="lin" valueType="num">
                                          <p:cBhvr additive="base">
                                            <p:cTn id="83" dur="1000" fill="hold"/>
                                            <p:tgtEl>
                                              <p:spTgt spid="84"/>
                                            </p:tgtEl>
                                            <p:attrNameLst>
                                              <p:attrName>ppt_x</p:attrName>
                                            </p:attrNameLst>
                                          </p:cBhvr>
                                          <p:tavLst>
                                            <p:tav tm="0">
                                              <p:val>
                                                <p:strVal val="#ppt_x"/>
                                              </p:val>
                                            </p:tav>
                                            <p:tav tm="100000">
                                              <p:val>
                                                <p:strVal val="#ppt_x"/>
                                              </p:val>
                                            </p:tav>
                                          </p:tavLst>
                                        </p:anim>
                                        <p:anim calcmode="lin" valueType="num">
                                          <p:cBhvr additive="base">
                                            <p:cTn id="84" dur="1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7" grpId="0"/>
          <p:bldP spid="40" grpId="0"/>
          <p:bldP spid="43" grpId="0"/>
          <p:bldP spid="79" grpId="0"/>
          <p:bldP spid="80" grpId="0"/>
          <p:bldP spid="81" grpId="0"/>
          <p:bldP spid="82" grpId="0"/>
          <p:bldP spid="83" grpId="0"/>
          <p:bldP spid="8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pPr lvl="0"/>
            <a:r>
              <a:rPr lang="fr-FR" dirty="0"/>
              <a:t>Module d’extraction des réponses MER</a:t>
            </a:r>
            <a:endParaRPr lang="en-DZ" dirty="0"/>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BB0CDB02-5A4E-094C-ADB2-6BD517C958F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99592" y="821490"/>
            <a:ext cx="7344816" cy="3766484"/>
          </a:xfrm>
          <a:prstGeom prst="rect">
            <a:avLst/>
          </a:prstGeom>
        </p:spPr>
      </p:pic>
    </p:spTree>
    <p:extLst>
      <p:ext uri="{BB962C8B-B14F-4D97-AF65-F5344CB8AC3E}">
        <p14:creationId xmlns:p14="http://schemas.microsoft.com/office/powerpoint/2010/main" val="138150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t>Déploiement du système </a:t>
            </a:r>
            <a:r>
              <a:rPr lang="fr-FR" dirty="0" err="1"/>
              <a:t>YouTaQA</a:t>
            </a:r>
            <a:endParaRPr lang="fr-FR" dirty="0"/>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D4946D5D-E2E4-5946-A75C-3A5E631029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649194" y="2045875"/>
            <a:ext cx="2431668" cy="2372797"/>
          </a:xfrm>
          <a:prstGeom prst="rect">
            <a:avLst/>
          </a:prstGeom>
        </p:spPr>
      </p:pic>
      <p:pic>
        <p:nvPicPr>
          <p:cNvPr id="9" name="Picture 8">
            <a:extLst>
              <a:ext uri="{FF2B5EF4-FFF2-40B4-BE49-F238E27FC236}">
                <a16:creationId xmlns:a16="http://schemas.microsoft.com/office/drawing/2014/main" id="{1768D975-542B-D440-ADBF-E29F9CA686E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71600" y="866516"/>
            <a:ext cx="6984776" cy="3986531"/>
          </a:xfrm>
          <a:prstGeom prst="rect">
            <a:avLst/>
          </a:prstGeom>
        </p:spPr>
      </p:pic>
      <p:pic>
        <p:nvPicPr>
          <p:cNvPr id="8" name="Picture 7">
            <a:extLst>
              <a:ext uri="{FF2B5EF4-FFF2-40B4-BE49-F238E27FC236}">
                <a16:creationId xmlns:a16="http://schemas.microsoft.com/office/drawing/2014/main" id="{7ABB0BB8-69DD-974F-9E29-8483044B306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115616" y="2719062"/>
            <a:ext cx="855882" cy="1699610"/>
          </a:xfrm>
          <a:prstGeom prst="rect">
            <a:avLst/>
          </a:prstGeom>
        </p:spPr>
      </p:pic>
    </p:spTree>
    <p:extLst>
      <p:ext uri="{BB962C8B-B14F-4D97-AF65-F5344CB8AC3E}">
        <p14:creationId xmlns:p14="http://schemas.microsoft.com/office/powerpoint/2010/main" val="373857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363838"/>
            <a:ext cx="4896544" cy="576064"/>
          </a:xfrm>
        </p:spPr>
        <p:txBody>
          <a:bodyPr/>
          <a:lstStyle/>
          <a:p>
            <a:r>
              <a:rPr lang="fr-FR" altLang="ko-KR" sz="3200" dirty="0"/>
              <a:t>Discussion des résultats</a:t>
            </a:r>
          </a:p>
        </p:txBody>
      </p:sp>
    </p:spTree>
    <p:extLst>
      <p:ext uri="{BB962C8B-B14F-4D97-AF65-F5344CB8AC3E}">
        <p14:creationId xmlns:p14="http://schemas.microsoft.com/office/powerpoint/2010/main" val="53972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t>Résultats du moteur de recherche MRI</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10" name="Picture 9">
            <a:extLst>
              <a:ext uri="{FF2B5EF4-FFF2-40B4-BE49-F238E27FC236}">
                <a16:creationId xmlns:a16="http://schemas.microsoft.com/office/drawing/2014/main" id="{B18F1438-BB85-FE4C-BD22-12003125A5BE}"/>
              </a:ext>
            </a:extLst>
          </p:cNvPr>
          <p:cNvPicPr/>
          <p:nvPr/>
        </p:nvPicPr>
        <p:blipFill>
          <a:blip r:embed="rId3">
            <a:extLst>
              <a:ext uri="{28A0092B-C50C-407E-A947-70E740481C1C}">
                <a14:useLocalDpi xmlns:a14="http://schemas.microsoft.com/office/drawing/2010/main" val="0"/>
              </a:ext>
            </a:extLst>
          </a:blip>
          <a:stretch>
            <a:fillRect/>
          </a:stretch>
        </p:blipFill>
        <p:spPr>
          <a:xfrm>
            <a:off x="333567" y="1556722"/>
            <a:ext cx="3878393" cy="2566670"/>
          </a:xfrm>
          <a:prstGeom prst="rect">
            <a:avLst/>
          </a:prstGeom>
        </p:spPr>
      </p:pic>
      <p:pic>
        <p:nvPicPr>
          <p:cNvPr id="3" name="Picture 2">
            <a:extLst>
              <a:ext uri="{FF2B5EF4-FFF2-40B4-BE49-F238E27FC236}">
                <a16:creationId xmlns:a16="http://schemas.microsoft.com/office/drawing/2014/main" id="{26CC759C-A283-4344-8E4D-33D9C6C0D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447086"/>
            <a:ext cx="4130675" cy="2676306"/>
          </a:xfrm>
          <a:prstGeom prst="rect">
            <a:avLst/>
          </a:prstGeom>
        </p:spPr>
      </p:pic>
      <p:sp>
        <p:nvSpPr>
          <p:cNvPr id="4" name="TextBox 3">
            <a:extLst>
              <a:ext uri="{FF2B5EF4-FFF2-40B4-BE49-F238E27FC236}">
                <a16:creationId xmlns:a16="http://schemas.microsoft.com/office/drawing/2014/main" id="{94991A2A-57D1-D746-8531-7678A5C44D1B}"/>
              </a:ext>
            </a:extLst>
          </p:cNvPr>
          <p:cNvSpPr txBox="1"/>
          <p:nvPr/>
        </p:nvSpPr>
        <p:spPr>
          <a:xfrm>
            <a:off x="216327" y="4172176"/>
            <a:ext cx="4481163" cy="276999"/>
          </a:xfrm>
          <a:prstGeom prst="rect">
            <a:avLst/>
          </a:prstGeom>
          <a:noFill/>
        </p:spPr>
        <p:txBody>
          <a:bodyPr wrap="none" rtlCol="0">
            <a:spAutoFit/>
          </a:bodyPr>
          <a:lstStyle/>
          <a:p>
            <a:r>
              <a:rPr lang="fr-FR" sz="1200" dirty="0"/>
              <a:t>Histogramme du MRR des différentes méthodes de recherches</a:t>
            </a:r>
          </a:p>
        </p:txBody>
      </p:sp>
      <p:sp>
        <p:nvSpPr>
          <p:cNvPr id="5" name="TextBox 4">
            <a:extLst>
              <a:ext uri="{FF2B5EF4-FFF2-40B4-BE49-F238E27FC236}">
                <a16:creationId xmlns:a16="http://schemas.microsoft.com/office/drawing/2014/main" id="{83E6455D-5427-7941-AABA-E974E1D514AF}"/>
              </a:ext>
            </a:extLst>
          </p:cNvPr>
          <p:cNvSpPr txBox="1"/>
          <p:nvPr/>
        </p:nvSpPr>
        <p:spPr>
          <a:xfrm>
            <a:off x="4831679" y="4172176"/>
            <a:ext cx="4127129" cy="646331"/>
          </a:xfrm>
          <a:prstGeom prst="rect">
            <a:avLst/>
          </a:prstGeom>
          <a:noFill/>
        </p:spPr>
        <p:txBody>
          <a:bodyPr wrap="square" rtlCol="0">
            <a:spAutoFit/>
          </a:bodyPr>
          <a:lstStyle/>
          <a:p>
            <a:pPr algn="ctr"/>
            <a:r>
              <a:rPr lang="fr-FR" sz="1200" dirty="0"/>
              <a:t>Graphe du rappel des différentes méthodes de recherches en fonction du nombre de résultats retourné </a:t>
            </a:r>
          </a:p>
          <a:p>
            <a:pPr algn="ctr"/>
            <a:endParaRPr lang="fr-FR" sz="1200" dirty="0"/>
          </a:p>
        </p:txBody>
      </p:sp>
    </p:spTree>
    <p:extLst>
      <p:ext uri="{BB962C8B-B14F-4D97-AF65-F5344CB8AC3E}">
        <p14:creationId xmlns:p14="http://schemas.microsoft.com/office/powerpoint/2010/main" val="144702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Effect transition="in" filter="fade">
                                      <p:cBhvr>
                                        <p:cTn id="19" dur="10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t>Résultats du module de classification MC</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5C5575D6-D09E-4044-A0DF-135AFA8FF31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7544" y="1549633"/>
            <a:ext cx="3204356" cy="2332266"/>
          </a:xfrm>
          <a:prstGeom prst="rect">
            <a:avLst/>
          </a:prstGeom>
        </p:spPr>
      </p:pic>
      <p:sp>
        <p:nvSpPr>
          <p:cNvPr id="4" name="TextBox 3">
            <a:extLst>
              <a:ext uri="{FF2B5EF4-FFF2-40B4-BE49-F238E27FC236}">
                <a16:creationId xmlns:a16="http://schemas.microsoft.com/office/drawing/2014/main" id="{FEFD8C36-E8CB-D94B-AFB0-BFB843E4689D}"/>
              </a:ext>
            </a:extLst>
          </p:cNvPr>
          <p:cNvSpPr txBox="1"/>
          <p:nvPr/>
        </p:nvSpPr>
        <p:spPr>
          <a:xfrm>
            <a:off x="827584" y="3905581"/>
            <a:ext cx="2721888" cy="307777"/>
          </a:xfrm>
          <a:prstGeom prst="rect">
            <a:avLst/>
          </a:prstGeom>
          <a:noFill/>
        </p:spPr>
        <p:txBody>
          <a:bodyPr wrap="square" rtlCol="0">
            <a:spAutoFit/>
          </a:bodyPr>
          <a:lstStyle/>
          <a:p>
            <a:r>
              <a:rPr lang="fr-FR" sz="1400" dirty="0"/>
              <a:t>Matrice de confusion du test set</a:t>
            </a:r>
          </a:p>
        </p:txBody>
      </p:sp>
      <p:sp>
        <p:nvSpPr>
          <p:cNvPr id="5" name="TextBox 4">
            <a:extLst>
              <a:ext uri="{FF2B5EF4-FFF2-40B4-BE49-F238E27FC236}">
                <a16:creationId xmlns:a16="http://schemas.microsoft.com/office/drawing/2014/main" id="{3A74F0DF-7E61-8F4F-8A55-1ED12B78F843}"/>
              </a:ext>
            </a:extLst>
          </p:cNvPr>
          <p:cNvSpPr txBox="1"/>
          <p:nvPr/>
        </p:nvSpPr>
        <p:spPr>
          <a:xfrm>
            <a:off x="5638692" y="1589129"/>
            <a:ext cx="2896947" cy="523220"/>
          </a:xfrm>
          <a:prstGeom prst="rect">
            <a:avLst/>
          </a:prstGeom>
          <a:noFill/>
        </p:spPr>
        <p:txBody>
          <a:bodyPr wrap="none" rtlCol="0">
            <a:spAutoFit/>
          </a:bodyPr>
          <a:lstStyle/>
          <a:p>
            <a:r>
              <a:rPr lang="fr-FR" sz="2800" b="1" i="1" dirty="0" err="1">
                <a:solidFill>
                  <a:schemeClr val="accent2"/>
                </a:solidFill>
                <a:latin typeface="Chalkboard" panose="03050602040202020205" pitchFamily="66" charset="77"/>
              </a:rPr>
              <a:t>Accuracy</a:t>
            </a:r>
            <a:r>
              <a:rPr lang="fr-FR" sz="2800" b="1" i="1" dirty="0">
                <a:solidFill>
                  <a:schemeClr val="accent2"/>
                </a:solidFill>
                <a:latin typeface="Chalkboard" panose="03050602040202020205" pitchFamily="66" charset="77"/>
              </a:rPr>
              <a:t> = 74%</a:t>
            </a:r>
          </a:p>
        </p:txBody>
      </p:sp>
      <p:sp>
        <p:nvSpPr>
          <p:cNvPr id="8" name="TextBox 7">
            <a:extLst>
              <a:ext uri="{FF2B5EF4-FFF2-40B4-BE49-F238E27FC236}">
                <a16:creationId xmlns:a16="http://schemas.microsoft.com/office/drawing/2014/main" id="{573B44E9-5D43-594B-8C9B-1FBC05B329BD}"/>
              </a:ext>
            </a:extLst>
          </p:cNvPr>
          <p:cNvSpPr txBox="1"/>
          <p:nvPr/>
        </p:nvSpPr>
        <p:spPr>
          <a:xfrm>
            <a:off x="5647617" y="2979597"/>
            <a:ext cx="2949141" cy="523220"/>
          </a:xfrm>
          <a:prstGeom prst="rect">
            <a:avLst/>
          </a:prstGeom>
          <a:noFill/>
        </p:spPr>
        <p:txBody>
          <a:bodyPr wrap="none" rtlCol="0">
            <a:spAutoFit/>
          </a:bodyPr>
          <a:lstStyle/>
          <a:p>
            <a:r>
              <a:rPr lang="fr-FR" sz="2800" b="1" i="1" dirty="0">
                <a:solidFill>
                  <a:srgbClr val="008B60"/>
                </a:solidFill>
                <a:latin typeface="Chalkboard" panose="03050602040202020205" pitchFamily="66" charset="77"/>
              </a:rPr>
              <a:t>Précision = XX%</a:t>
            </a:r>
          </a:p>
        </p:txBody>
      </p:sp>
      <p:pic>
        <p:nvPicPr>
          <p:cNvPr id="11" name="Picture 10">
            <a:extLst>
              <a:ext uri="{FF2B5EF4-FFF2-40B4-BE49-F238E27FC236}">
                <a16:creationId xmlns:a16="http://schemas.microsoft.com/office/drawing/2014/main" id="{40F63C34-3BAF-9C4A-8FD7-3FD23A187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2643037"/>
            <a:ext cx="1123360" cy="1123360"/>
          </a:xfrm>
          <a:prstGeom prst="rect">
            <a:avLst/>
          </a:prstGeom>
        </p:spPr>
      </p:pic>
      <p:sp>
        <p:nvSpPr>
          <p:cNvPr id="13" name="Donut 24">
            <a:extLst>
              <a:ext uri="{FF2B5EF4-FFF2-40B4-BE49-F238E27FC236}">
                <a16:creationId xmlns:a16="http://schemas.microsoft.com/office/drawing/2014/main" id="{AF942109-181A-0247-AAFC-A540F2538566}"/>
              </a:ext>
            </a:extLst>
          </p:cNvPr>
          <p:cNvSpPr/>
          <p:nvPr/>
        </p:nvSpPr>
        <p:spPr>
          <a:xfrm>
            <a:off x="4427984" y="1284658"/>
            <a:ext cx="1123359" cy="113216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989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5"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par>
                                <p:cTn id="21" presetID="45"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ppt_w</p:attrName>
                                        </p:attrNameLst>
                                      </p:cBhvr>
                                      <p:tavLst>
                                        <p:tav tm="0" fmla="#ppt_w*sin(2.5*pi*$)">
                                          <p:val>
                                            <p:fltVal val="0"/>
                                          </p:val>
                                        </p:tav>
                                        <p:tav tm="100000">
                                          <p:val>
                                            <p:fltVal val="1"/>
                                          </p:val>
                                        </p:tav>
                                      </p:tavLst>
                                    </p:anim>
                                    <p:anim calcmode="lin" valueType="num">
                                      <p:cBhvr>
                                        <p:cTn id="25" dur="1000" fill="hold"/>
                                        <p:tgtEl>
                                          <p:spTgt spid="5"/>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ppt_w</p:attrName>
                                        </p:attrNameLst>
                                      </p:cBhvr>
                                      <p:tavLst>
                                        <p:tav tm="0" fmla="#ppt_w*sin(2.5*pi*$)">
                                          <p:val>
                                            <p:fltVal val="0"/>
                                          </p:val>
                                        </p:tav>
                                        <p:tav tm="100000">
                                          <p:val>
                                            <p:fltVal val="1"/>
                                          </p:val>
                                        </p:tav>
                                      </p:tavLst>
                                    </p:anim>
                                    <p:anim calcmode="lin" valueType="num">
                                      <p:cBhvr>
                                        <p:cTn id="30" dur="1000" fill="hold"/>
                                        <p:tgtEl>
                                          <p:spTgt spid="11"/>
                                        </p:tgtEl>
                                        <p:attrNameLst>
                                          <p:attrName>ppt_h</p:attrName>
                                        </p:attrNameLst>
                                      </p:cBhvr>
                                      <p:tavLst>
                                        <p:tav tm="0">
                                          <p:val>
                                            <p:strVal val="#ppt_h"/>
                                          </p:val>
                                        </p:tav>
                                        <p:tav tm="100000">
                                          <p:val>
                                            <p:strVal val="#ppt_h"/>
                                          </p:val>
                                        </p:tav>
                                      </p:tavLst>
                                    </p:anim>
                                  </p:childTnLst>
                                </p:cTn>
                              </p:par>
                              <p:par>
                                <p:cTn id="31" presetID="45"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ppt_w</p:attrName>
                                        </p:attrNameLst>
                                      </p:cBhvr>
                                      <p:tavLst>
                                        <p:tav tm="0" fmla="#ppt_w*sin(2.5*pi*$)">
                                          <p:val>
                                            <p:fltVal val="0"/>
                                          </p:val>
                                        </p:tav>
                                        <p:tav tm="100000">
                                          <p:val>
                                            <p:fltVal val="1"/>
                                          </p:val>
                                        </p:tav>
                                      </p:tavLst>
                                    </p:anim>
                                    <p:anim calcmode="lin" valueType="num">
                                      <p:cBhvr>
                                        <p:cTn id="35"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sz="2800" dirty="0"/>
              <a:t>Résultats du module d’extraction de réponses MER</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 name="TextBox 1">
            <a:extLst>
              <a:ext uri="{FF2B5EF4-FFF2-40B4-BE49-F238E27FC236}">
                <a16:creationId xmlns:a16="http://schemas.microsoft.com/office/drawing/2014/main" id="{8748753B-3972-8041-9F22-7CB351371E6E}"/>
              </a:ext>
            </a:extLst>
          </p:cNvPr>
          <p:cNvSpPr txBox="1"/>
          <p:nvPr/>
        </p:nvSpPr>
        <p:spPr>
          <a:xfrm>
            <a:off x="3563888" y="2490450"/>
            <a:ext cx="1819729" cy="369332"/>
          </a:xfrm>
          <a:prstGeom prst="rect">
            <a:avLst/>
          </a:prstGeom>
          <a:noFill/>
        </p:spPr>
        <p:txBody>
          <a:bodyPr wrap="none" rtlCol="0">
            <a:spAutoFit/>
          </a:bodyPr>
          <a:lstStyle/>
          <a:p>
            <a:r>
              <a:rPr lang="fr-FR" dirty="0">
                <a:solidFill>
                  <a:schemeClr val="accent1">
                    <a:lumMod val="75000"/>
                  </a:schemeClr>
                </a:solidFill>
                <a:latin typeface="Chalkboard" panose="03050602040202020205" pitchFamily="66" charset="77"/>
              </a:rPr>
              <a:t>F1-score = 92%</a:t>
            </a:r>
          </a:p>
        </p:txBody>
      </p:sp>
      <p:graphicFrame>
        <p:nvGraphicFramePr>
          <p:cNvPr id="5" name="Chart 4">
            <a:extLst>
              <a:ext uri="{FF2B5EF4-FFF2-40B4-BE49-F238E27FC236}">
                <a16:creationId xmlns:a16="http://schemas.microsoft.com/office/drawing/2014/main" id="{C51673B8-D64D-3C49-B24E-D82FFE716EE8}"/>
              </a:ext>
            </a:extLst>
          </p:cNvPr>
          <p:cNvGraphicFramePr/>
          <p:nvPr>
            <p:extLst>
              <p:ext uri="{D42A27DB-BD31-4B8C-83A1-F6EECF244321}">
                <p14:modId xmlns:p14="http://schemas.microsoft.com/office/powerpoint/2010/main" val="1580538338"/>
              </p:ext>
            </p:extLst>
          </p:nvPr>
        </p:nvGraphicFramePr>
        <p:xfrm>
          <a:off x="515888" y="93116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733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sz="2800" dirty="0"/>
              <a:t>Résultats globaux</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 name="TextBox 1">
            <a:extLst>
              <a:ext uri="{FF2B5EF4-FFF2-40B4-BE49-F238E27FC236}">
                <a16:creationId xmlns:a16="http://schemas.microsoft.com/office/drawing/2014/main" id="{9938E1A8-B6A9-C345-A386-4FF5F8931A41}"/>
              </a:ext>
            </a:extLst>
          </p:cNvPr>
          <p:cNvSpPr txBox="1"/>
          <p:nvPr/>
        </p:nvSpPr>
        <p:spPr>
          <a:xfrm>
            <a:off x="3112383" y="1918927"/>
            <a:ext cx="2514471" cy="584775"/>
          </a:xfrm>
          <a:prstGeom prst="rect">
            <a:avLst/>
          </a:prstGeom>
          <a:noFill/>
        </p:spPr>
        <p:txBody>
          <a:bodyPr wrap="none" rtlCol="0">
            <a:spAutoFit/>
          </a:bodyPr>
          <a:lstStyle/>
          <a:p>
            <a:r>
              <a:rPr lang="fr-FR" sz="3200" b="1" i="1" dirty="0">
                <a:solidFill>
                  <a:schemeClr val="accent2"/>
                </a:solidFill>
                <a:latin typeface="Chalkboard" panose="03050602040202020205" pitchFamily="66" charset="77"/>
              </a:rPr>
              <a:t>3 secondes </a:t>
            </a:r>
          </a:p>
        </p:txBody>
      </p:sp>
      <p:sp>
        <p:nvSpPr>
          <p:cNvPr id="3" name="TextBox 2">
            <a:extLst>
              <a:ext uri="{FF2B5EF4-FFF2-40B4-BE49-F238E27FC236}">
                <a16:creationId xmlns:a16="http://schemas.microsoft.com/office/drawing/2014/main" id="{00315C88-C287-154A-934B-51EBE86AABF1}"/>
              </a:ext>
            </a:extLst>
          </p:cNvPr>
          <p:cNvSpPr txBox="1"/>
          <p:nvPr/>
        </p:nvSpPr>
        <p:spPr>
          <a:xfrm>
            <a:off x="3112383" y="3408500"/>
            <a:ext cx="3314369" cy="584775"/>
          </a:xfrm>
          <a:prstGeom prst="rect">
            <a:avLst/>
          </a:prstGeom>
          <a:noFill/>
        </p:spPr>
        <p:txBody>
          <a:bodyPr wrap="none" rtlCol="0">
            <a:spAutoFit/>
          </a:bodyPr>
          <a:lstStyle/>
          <a:p>
            <a:r>
              <a:rPr lang="fr-FR" sz="3200" b="1" i="1" dirty="0">
                <a:solidFill>
                  <a:schemeClr val="accent2"/>
                </a:solidFill>
                <a:latin typeface="Chalkboard" panose="03050602040202020205" pitchFamily="66" charset="77"/>
              </a:rPr>
              <a:t>F1-Score = XX%</a:t>
            </a:r>
          </a:p>
        </p:txBody>
      </p:sp>
      <p:sp>
        <p:nvSpPr>
          <p:cNvPr id="7" name="Rounded Rectangle 20">
            <a:extLst>
              <a:ext uri="{FF2B5EF4-FFF2-40B4-BE49-F238E27FC236}">
                <a16:creationId xmlns:a16="http://schemas.microsoft.com/office/drawing/2014/main" id="{63718EF6-1B18-BB44-855F-7B6871397BD4}"/>
              </a:ext>
            </a:extLst>
          </p:cNvPr>
          <p:cNvSpPr>
            <a:spLocks noChangeAspect="1"/>
          </p:cNvSpPr>
          <p:nvPr/>
        </p:nvSpPr>
        <p:spPr>
          <a:xfrm rot="2160000">
            <a:off x="1866237" y="1612382"/>
            <a:ext cx="1020081" cy="110065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8">
            <a:extLst>
              <a:ext uri="{FF2B5EF4-FFF2-40B4-BE49-F238E27FC236}">
                <a16:creationId xmlns:a16="http://schemas.microsoft.com/office/drawing/2014/main" id="{AA8C6DF2-8533-D84F-B8D0-4D523900FDB5}"/>
              </a:ext>
            </a:extLst>
          </p:cNvPr>
          <p:cNvSpPr/>
          <p:nvPr/>
        </p:nvSpPr>
        <p:spPr>
          <a:xfrm>
            <a:off x="1881949" y="3291830"/>
            <a:ext cx="988655" cy="1000224"/>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8B60"/>
              </a:solidFill>
              <a:highlight>
                <a:srgbClr val="008B60"/>
              </a:highlight>
            </a:endParaRPr>
          </a:p>
        </p:txBody>
      </p:sp>
    </p:spTree>
    <p:extLst>
      <p:ext uri="{BB962C8B-B14F-4D97-AF65-F5344CB8AC3E}">
        <p14:creationId xmlns:p14="http://schemas.microsoft.com/office/powerpoint/2010/main" val="346584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par>
                          <p:cTn id="17" fill="hold">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style.rotation</p:attrName>
                                        </p:attrNameLst>
                                      </p:cBhvr>
                                      <p:tavLst>
                                        <p:tav tm="0">
                                          <p:val>
                                            <p:fltVal val="90"/>
                                          </p:val>
                                        </p:tav>
                                        <p:tav tm="100000">
                                          <p:val>
                                            <p:fltVal val="0"/>
                                          </p:val>
                                        </p:tav>
                                      </p:tavLst>
                                    </p:anim>
                                    <p:animEffect transition="in" filter="fade">
                                      <p:cBhvr>
                                        <p:cTn id="23" dur="1000"/>
                                        <p:tgtEl>
                                          <p:spTgt spid="8"/>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 calcmode="lin" valueType="num">
                                      <p:cBhvr>
                                        <p:cTn id="28" dur="1000" fill="hold"/>
                                        <p:tgtEl>
                                          <p:spTgt spid="3"/>
                                        </p:tgtEl>
                                        <p:attrNameLst>
                                          <p:attrName>style.rotation</p:attrName>
                                        </p:attrNameLst>
                                      </p:cBhvr>
                                      <p:tavLst>
                                        <p:tav tm="0">
                                          <p:val>
                                            <p:fltVal val="90"/>
                                          </p:val>
                                        </p:tav>
                                        <p:tav tm="100000">
                                          <p:val>
                                            <p:fltVal val="0"/>
                                          </p:val>
                                        </p:tav>
                                      </p:tavLst>
                                    </p:anim>
                                    <p:animEffect transition="in" filter="fad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363838"/>
            <a:ext cx="4896544" cy="576064"/>
          </a:xfrm>
        </p:spPr>
        <p:txBody>
          <a:bodyPr/>
          <a:lstStyle/>
          <a:p>
            <a:r>
              <a:rPr lang="fr-FR" altLang="ko-KR" sz="3200" dirty="0"/>
              <a:t>Conclusion</a:t>
            </a:r>
          </a:p>
        </p:txBody>
      </p:sp>
    </p:spTree>
    <p:extLst>
      <p:ext uri="{BB962C8B-B14F-4D97-AF65-F5344CB8AC3E}">
        <p14:creationId xmlns:p14="http://schemas.microsoft.com/office/powerpoint/2010/main" val="1106277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sz="2800" dirty="0"/>
              <a:t>Conclusion</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 name="TextBox 2">
            <a:extLst>
              <a:ext uri="{FF2B5EF4-FFF2-40B4-BE49-F238E27FC236}">
                <a16:creationId xmlns:a16="http://schemas.microsoft.com/office/drawing/2014/main" id="{00315C88-C287-154A-934B-51EBE86AABF1}"/>
              </a:ext>
            </a:extLst>
          </p:cNvPr>
          <p:cNvSpPr txBox="1"/>
          <p:nvPr/>
        </p:nvSpPr>
        <p:spPr>
          <a:xfrm>
            <a:off x="1187624" y="1707654"/>
            <a:ext cx="4612160" cy="369332"/>
          </a:xfrm>
          <a:prstGeom prst="rect">
            <a:avLst/>
          </a:prstGeom>
          <a:noFill/>
        </p:spPr>
        <p:txBody>
          <a:bodyPr wrap="none" rtlCol="0">
            <a:spAutoFit/>
          </a:bodyPr>
          <a:lstStyle/>
          <a:p>
            <a:r>
              <a:rPr lang="fr-FR" dirty="0"/>
              <a:t>Concrétiser nos connaissances théoriques.</a:t>
            </a:r>
          </a:p>
        </p:txBody>
      </p:sp>
      <p:sp>
        <p:nvSpPr>
          <p:cNvPr id="5" name="TextBox 4">
            <a:extLst>
              <a:ext uri="{FF2B5EF4-FFF2-40B4-BE49-F238E27FC236}">
                <a16:creationId xmlns:a16="http://schemas.microsoft.com/office/drawing/2014/main" id="{982F9D98-AF96-8349-8EE8-226824FBCFF0}"/>
              </a:ext>
            </a:extLst>
          </p:cNvPr>
          <p:cNvSpPr txBox="1"/>
          <p:nvPr/>
        </p:nvSpPr>
        <p:spPr>
          <a:xfrm>
            <a:off x="1187624" y="2571750"/>
            <a:ext cx="7236804" cy="646331"/>
          </a:xfrm>
          <a:prstGeom prst="rect">
            <a:avLst/>
          </a:prstGeom>
          <a:noFill/>
        </p:spPr>
        <p:txBody>
          <a:bodyPr wrap="square" rtlCol="0">
            <a:spAutoFit/>
          </a:bodyPr>
          <a:lstStyle/>
          <a:p>
            <a:r>
              <a:rPr lang="fr-FR" dirty="0"/>
              <a:t>découvrir le domaine du traitement du langage naturel et la recherche d’information.</a:t>
            </a:r>
          </a:p>
        </p:txBody>
      </p:sp>
      <p:sp>
        <p:nvSpPr>
          <p:cNvPr id="11" name="Oval 10">
            <a:extLst>
              <a:ext uri="{FF2B5EF4-FFF2-40B4-BE49-F238E27FC236}">
                <a16:creationId xmlns:a16="http://schemas.microsoft.com/office/drawing/2014/main" id="{17B313BF-79D6-1B41-99CD-DB1C13428B5E}"/>
              </a:ext>
            </a:extLst>
          </p:cNvPr>
          <p:cNvSpPr/>
          <p:nvPr/>
        </p:nvSpPr>
        <p:spPr>
          <a:xfrm>
            <a:off x="458295" y="1604288"/>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endParaRPr>
          </a:p>
        </p:txBody>
      </p:sp>
      <p:sp>
        <p:nvSpPr>
          <p:cNvPr id="12" name="Oval 11">
            <a:extLst>
              <a:ext uri="{FF2B5EF4-FFF2-40B4-BE49-F238E27FC236}">
                <a16:creationId xmlns:a16="http://schemas.microsoft.com/office/drawing/2014/main" id="{3514A0F1-BDA2-F04D-91A8-10050C4AD763}"/>
              </a:ext>
            </a:extLst>
          </p:cNvPr>
          <p:cNvSpPr/>
          <p:nvPr/>
        </p:nvSpPr>
        <p:spPr>
          <a:xfrm>
            <a:off x="458295" y="2571751"/>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endParaRPr>
          </a:p>
        </p:txBody>
      </p:sp>
      <p:sp>
        <p:nvSpPr>
          <p:cNvPr id="7" name="Rectangle 6">
            <a:extLst>
              <a:ext uri="{FF2B5EF4-FFF2-40B4-BE49-F238E27FC236}">
                <a16:creationId xmlns:a16="http://schemas.microsoft.com/office/drawing/2014/main" id="{0D94C0A5-637F-9F47-9BD9-965800D727E5}"/>
              </a:ext>
            </a:extLst>
          </p:cNvPr>
          <p:cNvSpPr/>
          <p:nvPr/>
        </p:nvSpPr>
        <p:spPr>
          <a:xfrm>
            <a:off x="1187624" y="3683180"/>
            <a:ext cx="6096541" cy="369332"/>
          </a:xfrm>
          <a:prstGeom prst="rect">
            <a:avLst/>
          </a:prstGeom>
        </p:spPr>
        <p:txBody>
          <a:bodyPr wrap="none">
            <a:spAutoFit/>
          </a:bodyPr>
          <a:lstStyle/>
          <a:p>
            <a:r>
              <a:rPr lang="fr-FR" dirty="0"/>
              <a:t>Acquérir plusieurs compétences comme </a:t>
            </a:r>
            <a:r>
              <a:rPr lang="fr-FR" dirty="0" err="1"/>
              <a:t>Keras</a:t>
            </a:r>
            <a:r>
              <a:rPr lang="fr-FR" dirty="0"/>
              <a:t> et </a:t>
            </a:r>
            <a:r>
              <a:rPr lang="fr-FR" dirty="0" err="1"/>
              <a:t>Lucene</a:t>
            </a:r>
            <a:r>
              <a:rPr lang="fr-FR" dirty="0"/>
              <a:t>.</a:t>
            </a:r>
          </a:p>
        </p:txBody>
      </p:sp>
      <p:sp>
        <p:nvSpPr>
          <p:cNvPr id="14" name="Oval 13">
            <a:extLst>
              <a:ext uri="{FF2B5EF4-FFF2-40B4-BE49-F238E27FC236}">
                <a16:creationId xmlns:a16="http://schemas.microsoft.com/office/drawing/2014/main" id="{B0EA3894-3830-0044-8FBF-93CFF93D773E}"/>
              </a:ext>
            </a:extLst>
          </p:cNvPr>
          <p:cNvSpPr/>
          <p:nvPr/>
        </p:nvSpPr>
        <p:spPr>
          <a:xfrm>
            <a:off x="458295" y="3539214"/>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endParaRPr>
          </a:p>
        </p:txBody>
      </p:sp>
    </p:spTree>
    <p:extLst>
      <p:ext uri="{BB962C8B-B14F-4D97-AF65-F5344CB8AC3E}">
        <p14:creationId xmlns:p14="http://schemas.microsoft.com/office/powerpoint/2010/main" val="170210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1" grpId="0" animBg="1"/>
      <p:bldP spid="12" grpId="0" animBg="1"/>
      <p:bldP spid="7" grpId="0"/>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Perspectives</a:t>
            </a:r>
            <a:endParaRPr lang="ko-KR" altLang="en-US" dirty="0"/>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1" fmla="*/ 0 w 1359043"/>
                  <a:gd name="connsiteY0-2" fmla="*/ 0 h 1820658"/>
                  <a:gd name="connsiteX1-3" fmla="*/ 1359043 w 1359043"/>
                  <a:gd name="connsiteY1-4" fmla="*/ 0 h 1820658"/>
                  <a:gd name="connsiteX2-5" fmla="*/ 1359043 w 1359043"/>
                  <a:gd name="connsiteY2-6" fmla="*/ 212596 h 1820658"/>
                  <a:gd name="connsiteX3-7" fmla="*/ 720119 w 1359043"/>
                  <a:gd name="connsiteY3-8" fmla="*/ 1820658 h 1820658"/>
                  <a:gd name="connsiteX4-9" fmla="*/ 1012 w 1359043"/>
                  <a:gd name="connsiteY4-10" fmla="*/ 289727 h 1820658"/>
                  <a:gd name="connsiteX5-11" fmla="*/ 0 w 1359043"/>
                  <a:gd name="connsiteY5-12" fmla="*/ 289727 h 1820658"/>
                  <a:gd name="connsiteX6-13" fmla="*/ 0 w 1359043"/>
                  <a:gd name="connsiteY6-14" fmla="*/ 288030 h 1820658"/>
                  <a:gd name="connsiteX7-15" fmla="*/ 0 w 1359043"/>
                  <a:gd name="connsiteY7-16" fmla="*/ 0 h 18206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1" fmla="*/ 0 w 1331023"/>
                  <a:gd name="connsiteY0-2" fmla="*/ 0 h 1763232"/>
                  <a:gd name="connsiteX1-3" fmla="*/ 897414 w 1331023"/>
                  <a:gd name="connsiteY1-4" fmla="*/ 0 h 1763232"/>
                  <a:gd name="connsiteX2-5" fmla="*/ 901843 w 1331023"/>
                  <a:gd name="connsiteY2-6" fmla="*/ 212596 h 1763232"/>
                  <a:gd name="connsiteX3-7" fmla="*/ 1331023 w 1331023"/>
                  <a:gd name="connsiteY3-8" fmla="*/ 1763232 h 1763232"/>
                  <a:gd name="connsiteX4-9" fmla="*/ 1012 w 1331023"/>
                  <a:gd name="connsiteY4-10" fmla="*/ 289727 h 1763232"/>
                  <a:gd name="connsiteX5-11" fmla="*/ 0 w 1331023"/>
                  <a:gd name="connsiteY5-12" fmla="*/ 289727 h 1763232"/>
                  <a:gd name="connsiteX6-13" fmla="*/ 0 w 1331023"/>
                  <a:gd name="connsiteY6-14" fmla="*/ 288030 h 1763232"/>
                  <a:gd name="connsiteX7-15" fmla="*/ 0 w 1331023"/>
                  <a:gd name="connsiteY7-16" fmla="*/ 0 h 17632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1" fmla="*/ 2514265 w 2896332"/>
              <a:gd name="connsiteY0-2" fmla="*/ 466772 h 1875813"/>
              <a:gd name="connsiteX1-3" fmla="*/ 2655476 w 2896332"/>
              <a:gd name="connsiteY1-4" fmla="*/ 584615 h 1875813"/>
              <a:gd name="connsiteX2-5" fmla="*/ 2828170 w 2896332"/>
              <a:gd name="connsiteY2-6" fmla="*/ 1010501 h 1875813"/>
              <a:gd name="connsiteX3-7" fmla="*/ 2883834 w 2896332"/>
              <a:gd name="connsiteY3-8" fmla="*/ 1308835 h 1875813"/>
              <a:gd name="connsiteX4-9" fmla="*/ 2799743 w 2896332"/>
              <a:gd name="connsiteY4-10" fmla="*/ 1672098 h 1875813"/>
              <a:gd name="connsiteX5-11" fmla="*/ 2521033 w 2896332"/>
              <a:gd name="connsiteY5-12" fmla="*/ 1160421 h 1875813"/>
              <a:gd name="connsiteX6-13" fmla="*/ 2514265 w 2896332"/>
              <a:gd name="connsiteY6-14" fmla="*/ 466772 h 1875813"/>
              <a:gd name="connsiteX7-15" fmla="*/ 1898646 w 2896332"/>
              <a:gd name="connsiteY7-16" fmla="*/ 46 h 1875813"/>
              <a:gd name="connsiteX8-17" fmla="*/ 1969811 w 2896332"/>
              <a:gd name="connsiteY8-18" fmla="*/ 83938 h 1875813"/>
              <a:gd name="connsiteX9-19" fmla="*/ 1970003 w 2896332"/>
              <a:gd name="connsiteY9-20" fmla="*/ 120627 h 1875813"/>
              <a:gd name="connsiteX10-21" fmla="*/ 1962950 w 2896332"/>
              <a:gd name="connsiteY10-22" fmla="*/ 120627 h 1875813"/>
              <a:gd name="connsiteX11-23" fmla="*/ 1906617 w 2896332"/>
              <a:gd name="connsiteY11-24" fmla="*/ 176960 h 1875813"/>
              <a:gd name="connsiteX12-25" fmla="*/ 1962950 w 2896332"/>
              <a:gd name="connsiteY12-26" fmla="*/ 233293 h 1875813"/>
              <a:gd name="connsiteX13-27" fmla="*/ 1970591 w 2896332"/>
              <a:gd name="connsiteY13-28" fmla="*/ 233293 h 1875813"/>
              <a:gd name="connsiteX14-29" fmla="*/ 1973469 w 2896332"/>
              <a:gd name="connsiteY14-30" fmla="*/ 784519 h 1875813"/>
              <a:gd name="connsiteX15-31" fmla="*/ 1866010 w 2896332"/>
              <a:gd name="connsiteY15-32" fmla="*/ 878218 h 1875813"/>
              <a:gd name="connsiteX16-33" fmla="*/ 2733769 w 2896332"/>
              <a:gd name="connsiteY16-34" fmla="*/ 1387129 h 1875813"/>
              <a:gd name="connsiteX17-35" fmla="*/ 2694623 w 2896332"/>
              <a:gd name="connsiteY17-36" fmla="*/ 1674208 h 1875813"/>
              <a:gd name="connsiteX18-37" fmla="*/ 2394496 w 2896332"/>
              <a:gd name="connsiteY18-38" fmla="*/ 1654634 h 1875813"/>
              <a:gd name="connsiteX19-39" fmla="*/ 2069239 w 2896332"/>
              <a:gd name="connsiteY19-40" fmla="*/ 1875813 h 1875813"/>
              <a:gd name="connsiteX20-41" fmla="*/ 2023060 w 2896332"/>
              <a:gd name="connsiteY20-42" fmla="*/ 1634793 h 1875813"/>
              <a:gd name="connsiteX21-43" fmla="*/ 1739085 w 2896332"/>
              <a:gd name="connsiteY21-44" fmla="*/ 1871397 h 1875813"/>
              <a:gd name="connsiteX22-45" fmla="*/ 1648664 w 2896332"/>
              <a:gd name="connsiteY22-46" fmla="*/ 1582137 h 1875813"/>
              <a:gd name="connsiteX23-47" fmla="*/ 1376671 w 2896332"/>
              <a:gd name="connsiteY23-48" fmla="*/ 1700306 h 1875813"/>
              <a:gd name="connsiteX24-49" fmla="*/ 1415819 w 2896332"/>
              <a:gd name="connsiteY24-50" fmla="*/ 1334933 h 1875813"/>
              <a:gd name="connsiteX25-51" fmla="*/ 665501 w 2896332"/>
              <a:gd name="connsiteY25-52" fmla="*/ 1276212 h 1875813"/>
              <a:gd name="connsiteX26-53" fmla="*/ 0 w 2896332"/>
              <a:gd name="connsiteY26-54" fmla="*/ 1126148 h 1875813"/>
              <a:gd name="connsiteX27-55" fmla="*/ 13050 w 2896332"/>
              <a:gd name="connsiteY27-56" fmla="*/ 284488 h 1875813"/>
              <a:gd name="connsiteX28-57" fmla="*/ 1898646 w 2896332"/>
              <a:gd name="connsiteY28-58" fmla="*/ 46 h 1875813"/>
              <a:gd name="connsiteX0-59" fmla="*/ 2514265 w 2896332"/>
              <a:gd name="connsiteY0-60" fmla="*/ 466772 h 1871397"/>
              <a:gd name="connsiteX1-61" fmla="*/ 2655476 w 2896332"/>
              <a:gd name="connsiteY1-62" fmla="*/ 584615 h 1871397"/>
              <a:gd name="connsiteX2-63" fmla="*/ 2828170 w 2896332"/>
              <a:gd name="connsiteY2-64" fmla="*/ 1010501 h 1871397"/>
              <a:gd name="connsiteX3-65" fmla="*/ 2883834 w 2896332"/>
              <a:gd name="connsiteY3-66" fmla="*/ 1308835 h 1871397"/>
              <a:gd name="connsiteX4-67" fmla="*/ 2799743 w 2896332"/>
              <a:gd name="connsiteY4-68" fmla="*/ 1672098 h 1871397"/>
              <a:gd name="connsiteX5-69" fmla="*/ 2521033 w 2896332"/>
              <a:gd name="connsiteY5-70" fmla="*/ 1160421 h 1871397"/>
              <a:gd name="connsiteX6-71" fmla="*/ 2514265 w 2896332"/>
              <a:gd name="connsiteY6-72" fmla="*/ 466772 h 1871397"/>
              <a:gd name="connsiteX7-73" fmla="*/ 1898646 w 2896332"/>
              <a:gd name="connsiteY7-74" fmla="*/ 46 h 1871397"/>
              <a:gd name="connsiteX8-75" fmla="*/ 1969811 w 2896332"/>
              <a:gd name="connsiteY8-76" fmla="*/ 83938 h 1871397"/>
              <a:gd name="connsiteX9-77" fmla="*/ 1970003 w 2896332"/>
              <a:gd name="connsiteY9-78" fmla="*/ 120627 h 1871397"/>
              <a:gd name="connsiteX10-79" fmla="*/ 1962950 w 2896332"/>
              <a:gd name="connsiteY10-80" fmla="*/ 120627 h 1871397"/>
              <a:gd name="connsiteX11-81" fmla="*/ 1906617 w 2896332"/>
              <a:gd name="connsiteY11-82" fmla="*/ 176960 h 1871397"/>
              <a:gd name="connsiteX12-83" fmla="*/ 1962950 w 2896332"/>
              <a:gd name="connsiteY12-84" fmla="*/ 233293 h 1871397"/>
              <a:gd name="connsiteX13-85" fmla="*/ 1970591 w 2896332"/>
              <a:gd name="connsiteY13-86" fmla="*/ 233293 h 1871397"/>
              <a:gd name="connsiteX14-87" fmla="*/ 1973469 w 2896332"/>
              <a:gd name="connsiteY14-88" fmla="*/ 784519 h 1871397"/>
              <a:gd name="connsiteX15-89" fmla="*/ 1866010 w 2896332"/>
              <a:gd name="connsiteY15-90" fmla="*/ 878218 h 1871397"/>
              <a:gd name="connsiteX16-91" fmla="*/ 2733769 w 2896332"/>
              <a:gd name="connsiteY16-92" fmla="*/ 1387129 h 1871397"/>
              <a:gd name="connsiteX17-93" fmla="*/ 2694623 w 2896332"/>
              <a:gd name="connsiteY17-94" fmla="*/ 1674208 h 1871397"/>
              <a:gd name="connsiteX18-95" fmla="*/ 2394496 w 2896332"/>
              <a:gd name="connsiteY18-96" fmla="*/ 1654634 h 1871397"/>
              <a:gd name="connsiteX19-97" fmla="*/ 2023060 w 2896332"/>
              <a:gd name="connsiteY19-98" fmla="*/ 1634793 h 1871397"/>
              <a:gd name="connsiteX20-99" fmla="*/ 1739085 w 2896332"/>
              <a:gd name="connsiteY20-100" fmla="*/ 1871397 h 1871397"/>
              <a:gd name="connsiteX21-101" fmla="*/ 1648664 w 2896332"/>
              <a:gd name="connsiteY21-102" fmla="*/ 1582137 h 1871397"/>
              <a:gd name="connsiteX22-103" fmla="*/ 1376671 w 2896332"/>
              <a:gd name="connsiteY22-104" fmla="*/ 1700306 h 1871397"/>
              <a:gd name="connsiteX23-105" fmla="*/ 1415819 w 2896332"/>
              <a:gd name="connsiteY23-106" fmla="*/ 1334933 h 1871397"/>
              <a:gd name="connsiteX24-107" fmla="*/ 665501 w 2896332"/>
              <a:gd name="connsiteY24-108" fmla="*/ 1276212 h 1871397"/>
              <a:gd name="connsiteX25-109" fmla="*/ 0 w 2896332"/>
              <a:gd name="connsiteY25-110" fmla="*/ 1126148 h 1871397"/>
              <a:gd name="connsiteX26-111" fmla="*/ 13050 w 2896332"/>
              <a:gd name="connsiteY26-112" fmla="*/ 284488 h 1871397"/>
              <a:gd name="connsiteX27-113" fmla="*/ 1898646 w 2896332"/>
              <a:gd name="connsiteY27-114" fmla="*/ 46 h 1871397"/>
              <a:gd name="connsiteX0-115" fmla="*/ 2514265 w 2896332"/>
              <a:gd name="connsiteY0-116" fmla="*/ 466772 h 1871397"/>
              <a:gd name="connsiteX1-117" fmla="*/ 2655476 w 2896332"/>
              <a:gd name="connsiteY1-118" fmla="*/ 584615 h 1871397"/>
              <a:gd name="connsiteX2-119" fmla="*/ 2828170 w 2896332"/>
              <a:gd name="connsiteY2-120" fmla="*/ 1010501 h 1871397"/>
              <a:gd name="connsiteX3-121" fmla="*/ 2883834 w 2896332"/>
              <a:gd name="connsiteY3-122" fmla="*/ 1308835 h 1871397"/>
              <a:gd name="connsiteX4-123" fmla="*/ 2799743 w 2896332"/>
              <a:gd name="connsiteY4-124" fmla="*/ 1672098 h 1871397"/>
              <a:gd name="connsiteX5-125" fmla="*/ 2521033 w 2896332"/>
              <a:gd name="connsiteY5-126" fmla="*/ 1160421 h 1871397"/>
              <a:gd name="connsiteX6-127" fmla="*/ 2514265 w 2896332"/>
              <a:gd name="connsiteY6-128" fmla="*/ 466772 h 1871397"/>
              <a:gd name="connsiteX7-129" fmla="*/ 1898646 w 2896332"/>
              <a:gd name="connsiteY7-130" fmla="*/ 46 h 1871397"/>
              <a:gd name="connsiteX8-131" fmla="*/ 1969811 w 2896332"/>
              <a:gd name="connsiteY8-132" fmla="*/ 83938 h 1871397"/>
              <a:gd name="connsiteX9-133" fmla="*/ 1970003 w 2896332"/>
              <a:gd name="connsiteY9-134" fmla="*/ 120627 h 1871397"/>
              <a:gd name="connsiteX10-135" fmla="*/ 1962950 w 2896332"/>
              <a:gd name="connsiteY10-136" fmla="*/ 120627 h 1871397"/>
              <a:gd name="connsiteX11-137" fmla="*/ 1906617 w 2896332"/>
              <a:gd name="connsiteY11-138" fmla="*/ 176960 h 1871397"/>
              <a:gd name="connsiteX12-139" fmla="*/ 1962950 w 2896332"/>
              <a:gd name="connsiteY12-140" fmla="*/ 233293 h 1871397"/>
              <a:gd name="connsiteX13-141" fmla="*/ 1962971 w 2896332"/>
              <a:gd name="connsiteY13-142" fmla="*/ 267583 h 1871397"/>
              <a:gd name="connsiteX14-143" fmla="*/ 1973469 w 2896332"/>
              <a:gd name="connsiteY14-144" fmla="*/ 784519 h 1871397"/>
              <a:gd name="connsiteX15-145" fmla="*/ 1866010 w 2896332"/>
              <a:gd name="connsiteY15-146" fmla="*/ 878218 h 1871397"/>
              <a:gd name="connsiteX16-147" fmla="*/ 2733769 w 2896332"/>
              <a:gd name="connsiteY16-148" fmla="*/ 1387129 h 1871397"/>
              <a:gd name="connsiteX17-149" fmla="*/ 2694623 w 2896332"/>
              <a:gd name="connsiteY17-150" fmla="*/ 1674208 h 1871397"/>
              <a:gd name="connsiteX18-151" fmla="*/ 2394496 w 2896332"/>
              <a:gd name="connsiteY18-152" fmla="*/ 1654634 h 1871397"/>
              <a:gd name="connsiteX19-153" fmla="*/ 2023060 w 2896332"/>
              <a:gd name="connsiteY19-154" fmla="*/ 1634793 h 1871397"/>
              <a:gd name="connsiteX20-155" fmla="*/ 1739085 w 2896332"/>
              <a:gd name="connsiteY20-156" fmla="*/ 1871397 h 1871397"/>
              <a:gd name="connsiteX21-157" fmla="*/ 1648664 w 2896332"/>
              <a:gd name="connsiteY21-158" fmla="*/ 1582137 h 1871397"/>
              <a:gd name="connsiteX22-159" fmla="*/ 1376671 w 2896332"/>
              <a:gd name="connsiteY22-160" fmla="*/ 1700306 h 1871397"/>
              <a:gd name="connsiteX23-161" fmla="*/ 1415819 w 2896332"/>
              <a:gd name="connsiteY23-162" fmla="*/ 1334933 h 1871397"/>
              <a:gd name="connsiteX24-163" fmla="*/ 665501 w 2896332"/>
              <a:gd name="connsiteY24-164" fmla="*/ 1276212 h 1871397"/>
              <a:gd name="connsiteX25-165" fmla="*/ 0 w 2896332"/>
              <a:gd name="connsiteY25-166" fmla="*/ 1126148 h 1871397"/>
              <a:gd name="connsiteX26-167" fmla="*/ 13050 w 2896332"/>
              <a:gd name="connsiteY26-168" fmla="*/ 284488 h 1871397"/>
              <a:gd name="connsiteX27-169" fmla="*/ 1898646 w 2896332"/>
              <a:gd name="connsiteY27-170" fmla="*/ 46 h 1871397"/>
              <a:gd name="connsiteX0-171" fmla="*/ 2514265 w 2896332"/>
              <a:gd name="connsiteY0-172" fmla="*/ 466772 h 1871397"/>
              <a:gd name="connsiteX1-173" fmla="*/ 2655476 w 2896332"/>
              <a:gd name="connsiteY1-174" fmla="*/ 584615 h 1871397"/>
              <a:gd name="connsiteX2-175" fmla="*/ 2828170 w 2896332"/>
              <a:gd name="connsiteY2-176" fmla="*/ 1010501 h 1871397"/>
              <a:gd name="connsiteX3-177" fmla="*/ 2883834 w 2896332"/>
              <a:gd name="connsiteY3-178" fmla="*/ 1308835 h 1871397"/>
              <a:gd name="connsiteX4-179" fmla="*/ 2799743 w 2896332"/>
              <a:gd name="connsiteY4-180" fmla="*/ 1672098 h 1871397"/>
              <a:gd name="connsiteX5-181" fmla="*/ 2521033 w 2896332"/>
              <a:gd name="connsiteY5-182" fmla="*/ 1160421 h 1871397"/>
              <a:gd name="connsiteX6-183" fmla="*/ 2514265 w 2896332"/>
              <a:gd name="connsiteY6-184" fmla="*/ 466772 h 1871397"/>
              <a:gd name="connsiteX7-185" fmla="*/ 1898646 w 2896332"/>
              <a:gd name="connsiteY7-186" fmla="*/ 46 h 1871397"/>
              <a:gd name="connsiteX8-187" fmla="*/ 1969811 w 2896332"/>
              <a:gd name="connsiteY8-188" fmla="*/ 83938 h 1871397"/>
              <a:gd name="connsiteX9-189" fmla="*/ 1970003 w 2896332"/>
              <a:gd name="connsiteY9-190" fmla="*/ 120627 h 1871397"/>
              <a:gd name="connsiteX10-191" fmla="*/ 1962950 w 2896332"/>
              <a:gd name="connsiteY10-192" fmla="*/ 120627 h 1871397"/>
              <a:gd name="connsiteX11-193" fmla="*/ 1906617 w 2896332"/>
              <a:gd name="connsiteY11-194" fmla="*/ 176960 h 1871397"/>
              <a:gd name="connsiteX12-195" fmla="*/ 1962971 w 2896332"/>
              <a:gd name="connsiteY12-196" fmla="*/ 267583 h 1871397"/>
              <a:gd name="connsiteX13-197" fmla="*/ 1973469 w 2896332"/>
              <a:gd name="connsiteY13-198" fmla="*/ 784519 h 1871397"/>
              <a:gd name="connsiteX14-199" fmla="*/ 1866010 w 2896332"/>
              <a:gd name="connsiteY14-200" fmla="*/ 878218 h 1871397"/>
              <a:gd name="connsiteX15-201" fmla="*/ 2733769 w 2896332"/>
              <a:gd name="connsiteY15-202" fmla="*/ 1387129 h 1871397"/>
              <a:gd name="connsiteX16-203" fmla="*/ 2694623 w 2896332"/>
              <a:gd name="connsiteY16-204" fmla="*/ 1674208 h 1871397"/>
              <a:gd name="connsiteX17-205" fmla="*/ 2394496 w 2896332"/>
              <a:gd name="connsiteY17-206" fmla="*/ 1654634 h 1871397"/>
              <a:gd name="connsiteX18-207" fmla="*/ 2023060 w 2896332"/>
              <a:gd name="connsiteY18-208" fmla="*/ 1634793 h 1871397"/>
              <a:gd name="connsiteX19-209" fmla="*/ 1739085 w 2896332"/>
              <a:gd name="connsiteY19-210" fmla="*/ 1871397 h 1871397"/>
              <a:gd name="connsiteX20-211" fmla="*/ 1648664 w 2896332"/>
              <a:gd name="connsiteY20-212" fmla="*/ 1582137 h 1871397"/>
              <a:gd name="connsiteX21-213" fmla="*/ 1376671 w 2896332"/>
              <a:gd name="connsiteY21-214" fmla="*/ 1700306 h 1871397"/>
              <a:gd name="connsiteX22-215" fmla="*/ 1415819 w 2896332"/>
              <a:gd name="connsiteY22-216" fmla="*/ 1334933 h 1871397"/>
              <a:gd name="connsiteX23-217" fmla="*/ 665501 w 2896332"/>
              <a:gd name="connsiteY23-218" fmla="*/ 1276212 h 1871397"/>
              <a:gd name="connsiteX24-219" fmla="*/ 0 w 2896332"/>
              <a:gd name="connsiteY24-220" fmla="*/ 1126148 h 1871397"/>
              <a:gd name="connsiteX25-221" fmla="*/ 13050 w 2896332"/>
              <a:gd name="connsiteY25-222" fmla="*/ 284488 h 1871397"/>
              <a:gd name="connsiteX26-223" fmla="*/ 1898646 w 2896332"/>
              <a:gd name="connsiteY26-224" fmla="*/ 46 h 1871397"/>
              <a:gd name="connsiteX0-225" fmla="*/ 2514265 w 2896332"/>
              <a:gd name="connsiteY0-226" fmla="*/ 466772 h 1871397"/>
              <a:gd name="connsiteX1-227" fmla="*/ 2655476 w 2896332"/>
              <a:gd name="connsiteY1-228" fmla="*/ 584615 h 1871397"/>
              <a:gd name="connsiteX2-229" fmla="*/ 2828170 w 2896332"/>
              <a:gd name="connsiteY2-230" fmla="*/ 1010501 h 1871397"/>
              <a:gd name="connsiteX3-231" fmla="*/ 2883834 w 2896332"/>
              <a:gd name="connsiteY3-232" fmla="*/ 1308835 h 1871397"/>
              <a:gd name="connsiteX4-233" fmla="*/ 2799743 w 2896332"/>
              <a:gd name="connsiteY4-234" fmla="*/ 1672098 h 1871397"/>
              <a:gd name="connsiteX5-235" fmla="*/ 2521033 w 2896332"/>
              <a:gd name="connsiteY5-236" fmla="*/ 1160421 h 1871397"/>
              <a:gd name="connsiteX6-237" fmla="*/ 2514265 w 2896332"/>
              <a:gd name="connsiteY6-238" fmla="*/ 466772 h 1871397"/>
              <a:gd name="connsiteX7-239" fmla="*/ 1898646 w 2896332"/>
              <a:gd name="connsiteY7-240" fmla="*/ 46 h 1871397"/>
              <a:gd name="connsiteX8-241" fmla="*/ 1969811 w 2896332"/>
              <a:gd name="connsiteY8-242" fmla="*/ 83938 h 1871397"/>
              <a:gd name="connsiteX9-243" fmla="*/ 1970003 w 2896332"/>
              <a:gd name="connsiteY9-244" fmla="*/ 120627 h 1871397"/>
              <a:gd name="connsiteX10-245" fmla="*/ 1962950 w 2896332"/>
              <a:gd name="connsiteY10-246" fmla="*/ 120627 h 1871397"/>
              <a:gd name="connsiteX11-247" fmla="*/ 1906617 w 2896332"/>
              <a:gd name="connsiteY11-248" fmla="*/ 176960 h 1871397"/>
              <a:gd name="connsiteX12-249" fmla="*/ 1962971 w 2896332"/>
              <a:gd name="connsiteY12-250" fmla="*/ 267583 h 1871397"/>
              <a:gd name="connsiteX13-251" fmla="*/ 1973469 w 2896332"/>
              <a:gd name="connsiteY13-252" fmla="*/ 784519 h 1871397"/>
              <a:gd name="connsiteX14-253" fmla="*/ 1866010 w 2896332"/>
              <a:gd name="connsiteY14-254" fmla="*/ 878218 h 1871397"/>
              <a:gd name="connsiteX15-255" fmla="*/ 2733769 w 2896332"/>
              <a:gd name="connsiteY15-256" fmla="*/ 1387129 h 1871397"/>
              <a:gd name="connsiteX16-257" fmla="*/ 2694623 w 2896332"/>
              <a:gd name="connsiteY16-258" fmla="*/ 1674208 h 1871397"/>
              <a:gd name="connsiteX17-259" fmla="*/ 2394496 w 2896332"/>
              <a:gd name="connsiteY17-260" fmla="*/ 1654634 h 1871397"/>
              <a:gd name="connsiteX18-261" fmla="*/ 2023060 w 2896332"/>
              <a:gd name="connsiteY18-262" fmla="*/ 1634793 h 1871397"/>
              <a:gd name="connsiteX19-263" fmla="*/ 1739085 w 2896332"/>
              <a:gd name="connsiteY19-264" fmla="*/ 1871397 h 1871397"/>
              <a:gd name="connsiteX20-265" fmla="*/ 1648664 w 2896332"/>
              <a:gd name="connsiteY20-266" fmla="*/ 1582137 h 1871397"/>
              <a:gd name="connsiteX21-267" fmla="*/ 1376671 w 2896332"/>
              <a:gd name="connsiteY21-268" fmla="*/ 1700306 h 1871397"/>
              <a:gd name="connsiteX22-269" fmla="*/ 1415819 w 2896332"/>
              <a:gd name="connsiteY22-270" fmla="*/ 1334933 h 1871397"/>
              <a:gd name="connsiteX23-271" fmla="*/ 665501 w 2896332"/>
              <a:gd name="connsiteY23-272" fmla="*/ 1276212 h 1871397"/>
              <a:gd name="connsiteX24-273" fmla="*/ 0 w 2896332"/>
              <a:gd name="connsiteY24-274" fmla="*/ 1126148 h 1871397"/>
              <a:gd name="connsiteX25-275" fmla="*/ 13050 w 2896332"/>
              <a:gd name="connsiteY25-276" fmla="*/ 284488 h 1871397"/>
              <a:gd name="connsiteX26-277" fmla="*/ 1898646 w 2896332"/>
              <a:gd name="connsiteY26-278" fmla="*/ 46 h 1871397"/>
              <a:gd name="connsiteX0-279" fmla="*/ 2514265 w 2896332"/>
              <a:gd name="connsiteY0-280" fmla="*/ 466772 h 1871397"/>
              <a:gd name="connsiteX1-281" fmla="*/ 2655476 w 2896332"/>
              <a:gd name="connsiteY1-282" fmla="*/ 584615 h 1871397"/>
              <a:gd name="connsiteX2-283" fmla="*/ 2828170 w 2896332"/>
              <a:gd name="connsiteY2-284" fmla="*/ 1010501 h 1871397"/>
              <a:gd name="connsiteX3-285" fmla="*/ 2883834 w 2896332"/>
              <a:gd name="connsiteY3-286" fmla="*/ 1308835 h 1871397"/>
              <a:gd name="connsiteX4-287" fmla="*/ 2799743 w 2896332"/>
              <a:gd name="connsiteY4-288" fmla="*/ 1672098 h 1871397"/>
              <a:gd name="connsiteX5-289" fmla="*/ 2521033 w 2896332"/>
              <a:gd name="connsiteY5-290" fmla="*/ 1160421 h 1871397"/>
              <a:gd name="connsiteX6-291" fmla="*/ 2514265 w 2896332"/>
              <a:gd name="connsiteY6-292" fmla="*/ 466772 h 1871397"/>
              <a:gd name="connsiteX7-293" fmla="*/ 1898646 w 2896332"/>
              <a:gd name="connsiteY7-294" fmla="*/ 46 h 1871397"/>
              <a:gd name="connsiteX8-295" fmla="*/ 1969811 w 2896332"/>
              <a:gd name="connsiteY8-296" fmla="*/ 83938 h 1871397"/>
              <a:gd name="connsiteX9-297" fmla="*/ 1970003 w 2896332"/>
              <a:gd name="connsiteY9-298" fmla="*/ 120627 h 1871397"/>
              <a:gd name="connsiteX10-299" fmla="*/ 1906617 w 2896332"/>
              <a:gd name="connsiteY10-300" fmla="*/ 176960 h 1871397"/>
              <a:gd name="connsiteX11-301" fmla="*/ 1962971 w 2896332"/>
              <a:gd name="connsiteY11-302" fmla="*/ 267583 h 1871397"/>
              <a:gd name="connsiteX12-303" fmla="*/ 1973469 w 2896332"/>
              <a:gd name="connsiteY12-304" fmla="*/ 784519 h 1871397"/>
              <a:gd name="connsiteX13-305" fmla="*/ 1866010 w 2896332"/>
              <a:gd name="connsiteY13-306" fmla="*/ 878218 h 1871397"/>
              <a:gd name="connsiteX14-307" fmla="*/ 2733769 w 2896332"/>
              <a:gd name="connsiteY14-308" fmla="*/ 1387129 h 1871397"/>
              <a:gd name="connsiteX15-309" fmla="*/ 2694623 w 2896332"/>
              <a:gd name="connsiteY15-310" fmla="*/ 1674208 h 1871397"/>
              <a:gd name="connsiteX16-311" fmla="*/ 2394496 w 2896332"/>
              <a:gd name="connsiteY16-312" fmla="*/ 1654634 h 1871397"/>
              <a:gd name="connsiteX17-313" fmla="*/ 2023060 w 2896332"/>
              <a:gd name="connsiteY17-314" fmla="*/ 1634793 h 1871397"/>
              <a:gd name="connsiteX18-315" fmla="*/ 1739085 w 2896332"/>
              <a:gd name="connsiteY18-316" fmla="*/ 1871397 h 1871397"/>
              <a:gd name="connsiteX19-317" fmla="*/ 1648664 w 2896332"/>
              <a:gd name="connsiteY19-318" fmla="*/ 1582137 h 1871397"/>
              <a:gd name="connsiteX20-319" fmla="*/ 1376671 w 2896332"/>
              <a:gd name="connsiteY20-320" fmla="*/ 1700306 h 1871397"/>
              <a:gd name="connsiteX21-321" fmla="*/ 1415819 w 2896332"/>
              <a:gd name="connsiteY21-322" fmla="*/ 1334933 h 1871397"/>
              <a:gd name="connsiteX22-323" fmla="*/ 665501 w 2896332"/>
              <a:gd name="connsiteY22-324" fmla="*/ 1276212 h 1871397"/>
              <a:gd name="connsiteX23-325" fmla="*/ 0 w 2896332"/>
              <a:gd name="connsiteY23-326" fmla="*/ 1126148 h 1871397"/>
              <a:gd name="connsiteX24-327" fmla="*/ 13050 w 2896332"/>
              <a:gd name="connsiteY24-328" fmla="*/ 284488 h 1871397"/>
              <a:gd name="connsiteX25-329" fmla="*/ 1898646 w 2896332"/>
              <a:gd name="connsiteY25-330" fmla="*/ 46 h 1871397"/>
              <a:gd name="connsiteX0-331" fmla="*/ 2514265 w 2896332"/>
              <a:gd name="connsiteY0-332" fmla="*/ 466772 h 1871397"/>
              <a:gd name="connsiteX1-333" fmla="*/ 2655476 w 2896332"/>
              <a:gd name="connsiteY1-334" fmla="*/ 584615 h 1871397"/>
              <a:gd name="connsiteX2-335" fmla="*/ 2828170 w 2896332"/>
              <a:gd name="connsiteY2-336" fmla="*/ 1010501 h 1871397"/>
              <a:gd name="connsiteX3-337" fmla="*/ 2883834 w 2896332"/>
              <a:gd name="connsiteY3-338" fmla="*/ 1308835 h 1871397"/>
              <a:gd name="connsiteX4-339" fmla="*/ 2799743 w 2896332"/>
              <a:gd name="connsiteY4-340" fmla="*/ 1672098 h 1871397"/>
              <a:gd name="connsiteX5-341" fmla="*/ 2521033 w 2896332"/>
              <a:gd name="connsiteY5-342" fmla="*/ 1160421 h 1871397"/>
              <a:gd name="connsiteX6-343" fmla="*/ 2514265 w 2896332"/>
              <a:gd name="connsiteY6-344" fmla="*/ 466772 h 1871397"/>
              <a:gd name="connsiteX7-345" fmla="*/ 1898646 w 2896332"/>
              <a:gd name="connsiteY7-346" fmla="*/ 46 h 1871397"/>
              <a:gd name="connsiteX8-347" fmla="*/ 1969811 w 2896332"/>
              <a:gd name="connsiteY8-348" fmla="*/ 83938 h 1871397"/>
              <a:gd name="connsiteX9-349" fmla="*/ 1906617 w 2896332"/>
              <a:gd name="connsiteY9-350" fmla="*/ 176960 h 1871397"/>
              <a:gd name="connsiteX10-351" fmla="*/ 1962971 w 2896332"/>
              <a:gd name="connsiteY10-352" fmla="*/ 267583 h 1871397"/>
              <a:gd name="connsiteX11-353" fmla="*/ 1973469 w 2896332"/>
              <a:gd name="connsiteY11-354" fmla="*/ 784519 h 1871397"/>
              <a:gd name="connsiteX12-355" fmla="*/ 1866010 w 2896332"/>
              <a:gd name="connsiteY12-356" fmla="*/ 878218 h 1871397"/>
              <a:gd name="connsiteX13-357" fmla="*/ 2733769 w 2896332"/>
              <a:gd name="connsiteY13-358" fmla="*/ 1387129 h 1871397"/>
              <a:gd name="connsiteX14-359" fmla="*/ 2694623 w 2896332"/>
              <a:gd name="connsiteY14-360" fmla="*/ 1674208 h 1871397"/>
              <a:gd name="connsiteX15-361" fmla="*/ 2394496 w 2896332"/>
              <a:gd name="connsiteY15-362" fmla="*/ 1654634 h 1871397"/>
              <a:gd name="connsiteX16-363" fmla="*/ 2023060 w 2896332"/>
              <a:gd name="connsiteY16-364" fmla="*/ 1634793 h 1871397"/>
              <a:gd name="connsiteX17-365" fmla="*/ 1739085 w 2896332"/>
              <a:gd name="connsiteY17-366" fmla="*/ 1871397 h 1871397"/>
              <a:gd name="connsiteX18-367" fmla="*/ 1648664 w 2896332"/>
              <a:gd name="connsiteY18-368" fmla="*/ 1582137 h 1871397"/>
              <a:gd name="connsiteX19-369" fmla="*/ 1376671 w 2896332"/>
              <a:gd name="connsiteY19-370" fmla="*/ 1700306 h 1871397"/>
              <a:gd name="connsiteX20-371" fmla="*/ 1415819 w 2896332"/>
              <a:gd name="connsiteY20-372" fmla="*/ 1334933 h 1871397"/>
              <a:gd name="connsiteX21-373" fmla="*/ 665501 w 2896332"/>
              <a:gd name="connsiteY21-374" fmla="*/ 1276212 h 1871397"/>
              <a:gd name="connsiteX22-375" fmla="*/ 0 w 2896332"/>
              <a:gd name="connsiteY22-376" fmla="*/ 1126148 h 1871397"/>
              <a:gd name="connsiteX23-377" fmla="*/ 13050 w 2896332"/>
              <a:gd name="connsiteY23-378" fmla="*/ 284488 h 1871397"/>
              <a:gd name="connsiteX24-379" fmla="*/ 1898646 w 2896332"/>
              <a:gd name="connsiteY24-380" fmla="*/ 46 h 1871397"/>
              <a:gd name="connsiteX0-381" fmla="*/ 2514265 w 2896332"/>
              <a:gd name="connsiteY0-382" fmla="*/ 466772 h 1871397"/>
              <a:gd name="connsiteX1-383" fmla="*/ 2655476 w 2896332"/>
              <a:gd name="connsiteY1-384" fmla="*/ 584615 h 1871397"/>
              <a:gd name="connsiteX2-385" fmla="*/ 2828170 w 2896332"/>
              <a:gd name="connsiteY2-386" fmla="*/ 1010501 h 1871397"/>
              <a:gd name="connsiteX3-387" fmla="*/ 2883834 w 2896332"/>
              <a:gd name="connsiteY3-388" fmla="*/ 1308835 h 1871397"/>
              <a:gd name="connsiteX4-389" fmla="*/ 2799743 w 2896332"/>
              <a:gd name="connsiteY4-390" fmla="*/ 1672098 h 1871397"/>
              <a:gd name="connsiteX5-391" fmla="*/ 2521033 w 2896332"/>
              <a:gd name="connsiteY5-392" fmla="*/ 1160421 h 1871397"/>
              <a:gd name="connsiteX6-393" fmla="*/ 2514265 w 2896332"/>
              <a:gd name="connsiteY6-394" fmla="*/ 466772 h 1871397"/>
              <a:gd name="connsiteX7-395" fmla="*/ 1898646 w 2896332"/>
              <a:gd name="connsiteY7-396" fmla="*/ 46 h 1871397"/>
              <a:gd name="connsiteX8-397" fmla="*/ 1969811 w 2896332"/>
              <a:gd name="connsiteY8-398" fmla="*/ 83938 h 1871397"/>
              <a:gd name="connsiteX9-399" fmla="*/ 1906617 w 2896332"/>
              <a:gd name="connsiteY9-400" fmla="*/ 176960 h 1871397"/>
              <a:gd name="connsiteX10-401" fmla="*/ 1962971 w 2896332"/>
              <a:gd name="connsiteY10-402" fmla="*/ 267583 h 1871397"/>
              <a:gd name="connsiteX11-403" fmla="*/ 1973469 w 2896332"/>
              <a:gd name="connsiteY11-404" fmla="*/ 784519 h 1871397"/>
              <a:gd name="connsiteX12-405" fmla="*/ 1866010 w 2896332"/>
              <a:gd name="connsiteY12-406" fmla="*/ 878218 h 1871397"/>
              <a:gd name="connsiteX13-407" fmla="*/ 2733769 w 2896332"/>
              <a:gd name="connsiteY13-408" fmla="*/ 1387129 h 1871397"/>
              <a:gd name="connsiteX14-409" fmla="*/ 2694623 w 2896332"/>
              <a:gd name="connsiteY14-410" fmla="*/ 1674208 h 1871397"/>
              <a:gd name="connsiteX15-411" fmla="*/ 2394496 w 2896332"/>
              <a:gd name="connsiteY15-412" fmla="*/ 1654634 h 1871397"/>
              <a:gd name="connsiteX16-413" fmla="*/ 2023060 w 2896332"/>
              <a:gd name="connsiteY16-414" fmla="*/ 1634793 h 1871397"/>
              <a:gd name="connsiteX17-415" fmla="*/ 1739085 w 2896332"/>
              <a:gd name="connsiteY17-416" fmla="*/ 1871397 h 1871397"/>
              <a:gd name="connsiteX18-417" fmla="*/ 1648664 w 2896332"/>
              <a:gd name="connsiteY18-418" fmla="*/ 1582137 h 1871397"/>
              <a:gd name="connsiteX19-419" fmla="*/ 1376671 w 2896332"/>
              <a:gd name="connsiteY19-420" fmla="*/ 1700306 h 1871397"/>
              <a:gd name="connsiteX20-421" fmla="*/ 1415819 w 2896332"/>
              <a:gd name="connsiteY20-422" fmla="*/ 1334933 h 1871397"/>
              <a:gd name="connsiteX21-423" fmla="*/ 665501 w 2896332"/>
              <a:gd name="connsiteY21-424" fmla="*/ 1276212 h 1871397"/>
              <a:gd name="connsiteX22-425" fmla="*/ 0 w 2896332"/>
              <a:gd name="connsiteY22-426" fmla="*/ 1126148 h 1871397"/>
              <a:gd name="connsiteX23-427" fmla="*/ 13050 w 2896332"/>
              <a:gd name="connsiteY23-428" fmla="*/ 284488 h 1871397"/>
              <a:gd name="connsiteX24-429" fmla="*/ 1898646 w 2896332"/>
              <a:gd name="connsiteY24-430" fmla="*/ 46 h 1871397"/>
              <a:gd name="connsiteX0-431" fmla="*/ 2514265 w 2896332"/>
              <a:gd name="connsiteY0-432" fmla="*/ 466772 h 1871397"/>
              <a:gd name="connsiteX1-433" fmla="*/ 2655476 w 2896332"/>
              <a:gd name="connsiteY1-434" fmla="*/ 584615 h 1871397"/>
              <a:gd name="connsiteX2-435" fmla="*/ 2828170 w 2896332"/>
              <a:gd name="connsiteY2-436" fmla="*/ 1010501 h 1871397"/>
              <a:gd name="connsiteX3-437" fmla="*/ 2883834 w 2896332"/>
              <a:gd name="connsiteY3-438" fmla="*/ 1308835 h 1871397"/>
              <a:gd name="connsiteX4-439" fmla="*/ 2799743 w 2896332"/>
              <a:gd name="connsiteY4-440" fmla="*/ 1672098 h 1871397"/>
              <a:gd name="connsiteX5-441" fmla="*/ 2521033 w 2896332"/>
              <a:gd name="connsiteY5-442" fmla="*/ 1160421 h 1871397"/>
              <a:gd name="connsiteX6-443" fmla="*/ 2514265 w 2896332"/>
              <a:gd name="connsiteY6-444" fmla="*/ 466772 h 1871397"/>
              <a:gd name="connsiteX7-445" fmla="*/ 1898646 w 2896332"/>
              <a:gd name="connsiteY7-446" fmla="*/ 46 h 1871397"/>
              <a:gd name="connsiteX8-447" fmla="*/ 1969811 w 2896332"/>
              <a:gd name="connsiteY8-448" fmla="*/ 83938 h 1871397"/>
              <a:gd name="connsiteX9-449" fmla="*/ 1906617 w 2896332"/>
              <a:gd name="connsiteY9-450" fmla="*/ 176960 h 1871397"/>
              <a:gd name="connsiteX10-451" fmla="*/ 1962971 w 2896332"/>
              <a:gd name="connsiteY10-452" fmla="*/ 267583 h 1871397"/>
              <a:gd name="connsiteX11-453" fmla="*/ 1973469 w 2896332"/>
              <a:gd name="connsiteY11-454" fmla="*/ 784519 h 1871397"/>
              <a:gd name="connsiteX12-455" fmla="*/ 1866010 w 2896332"/>
              <a:gd name="connsiteY12-456" fmla="*/ 878218 h 1871397"/>
              <a:gd name="connsiteX13-457" fmla="*/ 2733769 w 2896332"/>
              <a:gd name="connsiteY13-458" fmla="*/ 1387129 h 1871397"/>
              <a:gd name="connsiteX14-459" fmla="*/ 2694623 w 2896332"/>
              <a:gd name="connsiteY14-460" fmla="*/ 1674208 h 1871397"/>
              <a:gd name="connsiteX15-461" fmla="*/ 2394496 w 2896332"/>
              <a:gd name="connsiteY15-462" fmla="*/ 1654634 h 1871397"/>
              <a:gd name="connsiteX16-463" fmla="*/ 2023060 w 2896332"/>
              <a:gd name="connsiteY16-464" fmla="*/ 1634793 h 1871397"/>
              <a:gd name="connsiteX17-465" fmla="*/ 1739085 w 2896332"/>
              <a:gd name="connsiteY17-466" fmla="*/ 1871397 h 1871397"/>
              <a:gd name="connsiteX18-467" fmla="*/ 1648664 w 2896332"/>
              <a:gd name="connsiteY18-468" fmla="*/ 1582137 h 1871397"/>
              <a:gd name="connsiteX19-469" fmla="*/ 1376671 w 2896332"/>
              <a:gd name="connsiteY19-470" fmla="*/ 1700306 h 1871397"/>
              <a:gd name="connsiteX20-471" fmla="*/ 1415819 w 2896332"/>
              <a:gd name="connsiteY20-472" fmla="*/ 1334933 h 1871397"/>
              <a:gd name="connsiteX21-473" fmla="*/ 665501 w 2896332"/>
              <a:gd name="connsiteY21-474" fmla="*/ 1276212 h 1871397"/>
              <a:gd name="connsiteX22-475" fmla="*/ 0 w 2896332"/>
              <a:gd name="connsiteY22-476" fmla="*/ 1126148 h 1871397"/>
              <a:gd name="connsiteX23-477" fmla="*/ 13050 w 2896332"/>
              <a:gd name="connsiteY23-478" fmla="*/ 284488 h 1871397"/>
              <a:gd name="connsiteX24-479" fmla="*/ 1898646 w 2896332"/>
              <a:gd name="connsiteY24-480" fmla="*/ 46 h 1871397"/>
              <a:gd name="connsiteX0-481" fmla="*/ 2514265 w 2896332"/>
              <a:gd name="connsiteY0-482" fmla="*/ 466772 h 1871397"/>
              <a:gd name="connsiteX1-483" fmla="*/ 2655476 w 2896332"/>
              <a:gd name="connsiteY1-484" fmla="*/ 584615 h 1871397"/>
              <a:gd name="connsiteX2-485" fmla="*/ 2828170 w 2896332"/>
              <a:gd name="connsiteY2-486" fmla="*/ 1010501 h 1871397"/>
              <a:gd name="connsiteX3-487" fmla="*/ 2883834 w 2896332"/>
              <a:gd name="connsiteY3-488" fmla="*/ 1308835 h 1871397"/>
              <a:gd name="connsiteX4-489" fmla="*/ 2799743 w 2896332"/>
              <a:gd name="connsiteY4-490" fmla="*/ 1672098 h 1871397"/>
              <a:gd name="connsiteX5-491" fmla="*/ 2521033 w 2896332"/>
              <a:gd name="connsiteY5-492" fmla="*/ 1160421 h 1871397"/>
              <a:gd name="connsiteX6-493" fmla="*/ 2514265 w 2896332"/>
              <a:gd name="connsiteY6-494" fmla="*/ 466772 h 1871397"/>
              <a:gd name="connsiteX7-495" fmla="*/ 1898646 w 2896332"/>
              <a:gd name="connsiteY7-496" fmla="*/ 46 h 1871397"/>
              <a:gd name="connsiteX8-497" fmla="*/ 1969811 w 2896332"/>
              <a:gd name="connsiteY8-498" fmla="*/ 83938 h 1871397"/>
              <a:gd name="connsiteX9-499" fmla="*/ 1906617 w 2896332"/>
              <a:gd name="connsiteY9-500" fmla="*/ 176960 h 1871397"/>
              <a:gd name="connsiteX10-501" fmla="*/ 1962971 w 2896332"/>
              <a:gd name="connsiteY10-502" fmla="*/ 267583 h 1871397"/>
              <a:gd name="connsiteX11-503" fmla="*/ 1973469 w 2896332"/>
              <a:gd name="connsiteY11-504" fmla="*/ 784519 h 1871397"/>
              <a:gd name="connsiteX12-505" fmla="*/ 1866010 w 2896332"/>
              <a:gd name="connsiteY12-506" fmla="*/ 878218 h 1871397"/>
              <a:gd name="connsiteX13-507" fmla="*/ 2733769 w 2896332"/>
              <a:gd name="connsiteY13-508" fmla="*/ 1387129 h 1871397"/>
              <a:gd name="connsiteX14-509" fmla="*/ 2694623 w 2896332"/>
              <a:gd name="connsiteY14-510" fmla="*/ 1639703 h 1871397"/>
              <a:gd name="connsiteX15-511" fmla="*/ 2394496 w 2896332"/>
              <a:gd name="connsiteY15-512" fmla="*/ 1654634 h 1871397"/>
              <a:gd name="connsiteX16-513" fmla="*/ 2023060 w 2896332"/>
              <a:gd name="connsiteY16-514" fmla="*/ 1634793 h 1871397"/>
              <a:gd name="connsiteX17-515" fmla="*/ 1739085 w 2896332"/>
              <a:gd name="connsiteY17-516" fmla="*/ 1871397 h 1871397"/>
              <a:gd name="connsiteX18-517" fmla="*/ 1648664 w 2896332"/>
              <a:gd name="connsiteY18-518" fmla="*/ 1582137 h 1871397"/>
              <a:gd name="connsiteX19-519" fmla="*/ 1376671 w 2896332"/>
              <a:gd name="connsiteY19-520" fmla="*/ 1700306 h 1871397"/>
              <a:gd name="connsiteX20-521" fmla="*/ 1415819 w 2896332"/>
              <a:gd name="connsiteY20-522" fmla="*/ 1334933 h 1871397"/>
              <a:gd name="connsiteX21-523" fmla="*/ 665501 w 2896332"/>
              <a:gd name="connsiteY21-524" fmla="*/ 1276212 h 1871397"/>
              <a:gd name="connsiteX22-525" fmla="*/ 0 w 2896332"/>
              <a:gd name="connsiteY22-526" fmla="*/ 1126148 h 1871397"/>
              <a:gd name="connsiteX23-527" fmla="*/ 13050 w 2896332"/>
              <a:gd name="connsiteY23-528" fmla="*/ 284488 h 1871397"/>
              <a:gd name="connsiteX24-529" fmla="*/ 1898646 w 2896332"/>
              <a:gd name="connsiteY24-530" fmla="*/ 46 h 1871397"/>
              <a:gd name="connsiteX0-531" fmla="*/ 2514265 w 2896332"/>
              <a:gd name="connsiteY0-532" fmla="*/ 466772 h 1871397"/>
              <a:gd name="connsiteX1-533" fmla="*/ 2655476 w 2896332"/>
              <a:gd name="connsiteY1-534" fmla="*/ 584615 h 1871397"/>
              <a:gd name="connsiteX2-535" fmla="*/ 2828170 w 2896332"/>
              <a:gd name="connsiteY2-536" fmla="*/ 1010501 h 1871397"/>
              <a:gd name="connsiteX3-537" fmla="*/ 2883834 w 2896332"/>
              <a:gd name="connsiteY3-538" fmla="*/ 1308835 h 1871397"/>
              <a:gd name="connsiteX4-539" fmla="*/ 2799743 w 2896332"/>
              <a:gd name="connsiteY4-540" fmla="*/ 1672098 h 1871397"/>
              <a:gd name="connsiteX5-541" fmla="*/ 2521033 w 2896332"/>
              <a:gd name="connsiteY5-542" fmla="*/ 1160421 h 1871397"/>
              <a:gd name="connsiteX6-543" fmla="*/ 2514265 w 2896332"/>
              <a:gd name="connsiteY6-544" fmla="*/ 466772 h 1871397"/>
              <a:gd name="connsiteX7-545" fmla="*/ 1898646 w 2896332"/>
              <a:gd name="connsiteY7-546" fmla="*/ 46 h 1871397"/>
              <a:gd name="connsiteX8-547" fmla="*/ 1969811 w 2896332"/>
              <a:gd name="connsiteY8-548" fmla="*/ 83938 h 1871397"/>
              <a:gd name="connsiteX9-549" fmla="*/ 1906617 w 2896332"/>
              <a:gd name="connsiteY9-550" fmla="*/ 176960 h 1871397"/>
              <a:gd name="connsiteX10-551" fmla="*/ 1962971 w 2896332"/>
              <a:gd name="connsiteY10-552" fmla="*/ 267583 h 1871397"/>
              <a:gd name="connsiteX11-553" fmla="*/ 1973469 w 2896332"/>
              <a:gd name="connsiteY11-554" fmla="*/ 784519 h 1871397"/>
              <a:gd name="connsiteX12-555" fmla="*/ 1866010 w 2896332"/>
              <a:gd name="connsiteY12-556" fmla="*/ 878218 h 1871397"/>
              <a:gd name="connsiteX13-557" fmla="*/ 2733769 w 2896332"/>
              <a:gd name="connsiteY13-558" fmla="*/ 1387129 h 1871397"/>
              <a:gd name="connsiteX14-559" fmla="*/ 2694623 w 2896332"/>
              <a:gd name="connsiteY14-560" fmla="*/ 1639703 h 1871397"/>
              <a:gd name="connsiteX15-561" fmla="*/ 2385869 w 2896332"/>
              <a:gd name="connsiteY15-562" fmla="*/ 1585623 h 1871397"/>
              <a:gd name="connsiteX16-563" fmla="*/ 2023060 w 2896332"/>
              <a:gd name="connsiteY16-564" fmla="*/ 1634793 h 1871397"/>
              <a:gd name="connsiteX17-565" fmla="*/ 1739085 w 2896332"/>
              <a:gd name="connsiteY17-566" fmla="*/ 1871397 h 1871397"/>
              <a:gd name="connsiteX18-567" fmla="*/ 1648664 w 2896332"/>
              <a:gd name="connsiteY18-568" fmla="*/ 1582137 h 1871397"/>
              <a:gd name="connsiteX19-569" fmla="*/ 1376671 w 2896332"/>
              <a:gd name="connsiteY19-570" fmla="*/ 1700306 h 1871397"/>
              <a:gd name="connsiteX20-571" fmla="*/ 1415819 w 2896332"/>
              <a:gd name="connsiteY20-572" fmla="*/ 1334933 h 1871397"/>
              <a:gd name="connsiteX21-573" fmla="*/ 665501 w 2896332"/>
              <a:gd name="connsiteY21-574" fmla="*/ 1276212 h 1871397"/>
              <a:gd name="connsiteX22-575" fmla="*/ 0 w 2896332"/>
              <a:gd name="connsiteY22-576" fmla="*/ 1126148 h 1871397"/>
              <a:gd name="connsiteX23-577" fmla="*/ 13050 w 2896332"/>
              <a:gd name="connsiteY23-578" fmla="*/ 284488 h 1871397"/>
              <a:gd name="connsiteX24-579" fmla="*/ 1898646 w 2896332"/>
              <a:gd name="connsiteY24-580" fmla="*/ 46 h 1871397"/>
              <a:gd name="connsiteX0-581" fmla="*/ 2514265 w 2896332"/>
              <a:gd name="connsiteY0-582" fmla="*/ 466772 h 1871397"/>
              <a:gd name="connsiteX1-583" fmla="*/ 2655476 w 2896332"/>
              <a:gd name="connsiteY1-584" fmla="*/ 584615 h 1871397"/>
              <a:gd name="connsiteX2-585" fmla="*/ 2828170 w 2896332"/>
              <a:gd name="connsiteY2-586" fmla="*/ 1010501 h 1871397"/>
              <a:gd name="connsiteX3-587" fmla="*/ 2883834 w 2896332"/>
              <a:gd name="connsiteY3-588" fmla="*/ 1308835 h 1871397"/>
              <a:gd name="connsiteX4-589" fmla="*/ 2799743 w 2896332"/>
              <a:gd name="connsiteY4-590" fmla="*/ 1672098 h 1871397"/>
              <a:gd name="connsiteX5-591" fmla="*/ 2521033 w 2896332"/>
              <a:gd name="connsiteY5-592" fmla="*/ 1160421 h 1871397"/>
              <a:gd name="connsiteX6-593" fmla="*/ 2514265 w 2896332"/>
              <a:gd name="connsiteY6-594" fmla="*/ 466772 h 1871397"/>
              <a:gd name="connsiteX7-595" fmla="*/ 1898646 w 2896332"/>
              <a:gd name="connsiteY7-596" fmla="*/ 46 h 1871397"/>
              <a:gd name="connsiteX8-597" fmla="*/ 1969811 w 2896332"/>
              <a:gd name="connsiteY8-598" fmla="*/ 83938 h 1871397"/>
              <a:gd name="connsiteX9-599" fmla="*/ 1906617 w 2896332"/>
              <a:gd name="connsiteY9-600" fmla="*/ 176960 h 1871397"/>
              <a:gd name="connsiteX10-601" fmla="*/ 1962971 w 2896332"/>
              <a:gd name="connsiteY10-602" fmla="*/ 267583 h 1871397"/>
              <a:gd name="connsiteX11-603" fmla="*/ 1973469 w 2896332"/>
              <a:gd name="connsiteY11-604" fmla="*/ 784519 h 1871397"/>
              <a:gd name="connsiteX12-605" fmla="*/ 1866010 w 2896332"/>
              <a:gd name="connsiteY12-606" fmla="*/ 878218 h 1871397"/>
              <a:gd name="connsiteX13-607" fmla="*/ 2733769 w 2896332"/>
              <a:gd name="connsiteY13-608" fmla="*/ 1387129 h 1871397"/>
              <a:gd name="connsiteX14-609" fmla="*/ 2694623 w 2896332"/>
              <a:gd name="connsiteY14-610" fmla="*/ 1639703 h 1871397"/>
              <a:gd name="connsiteX15-611" fmla="*/ 2385869 w 2896332"/>
              <a:gd name="connsiteY15-612" fmla="*/ 1585623 h 1871397"/>
              <a:gd name="connsiteX16-613" fmla="*/ 2074819 w 2896332"/>
              <a:gd name="connsiteY16-614" fmla="*/ 1565782 h 1871397"/>
              <a:gd name="connsiteX17-615" fmla="*/ 1739085 w 2896332"/>
              <a:gd name="connsiteY17-616" fmla="*/ 1871397 h 1871397"/>
              <a:gd name="connsiteX18-617" fmla="*/ 1648664 w 2896332"/>
              <a:gd name="connsiteY18-618" fmla="*/ 1582137 h 1871397"/>
              <a:gd name="connsiteX19-619" fmla="*/ 1376671 w 2896332"/>
              <a:gd name="connsiteY19-620" fmla="*/ 1700306 h 1871397"/>
              <a:gd name="connsiteX20-621" fmla="*/ 1415819 w 2896332"/>
              <a:gd name="connsiteY20-622" fmla="*/ 1334933 h 1871397"/>
              <a:gd name="connsiteX21-623" fmla="*/ 665501 w 2896332"/>
              <a:gd name="connsiteY21-624" fmla="*/ 1276212 h 1871397"/>
              <a:gd name="connsiteX22-625" fmla="*/ 0 w 2896332"/>
              <a:gd name="connsiteY22-626" fmla="*/ 1126148 h 1871397"/>
              <a:gd name="connsiteX23-627" fmla="*/ 13050 w 2896332"/>
              <a:gd name="connsiteY23-628" fmla="*/ 284488 h 1871397"/>
              <a:gd name="connsiteX24-629" fmla="*/ 1898646 w 2896332"/>
              <a:gd name="connsiteY24-630" fmla="*/ 46 h 1871397"/>
              <a:gd name="connsiteX0-631" fmla="*/ 2514265 w 2896332"/>
              <a:gd name="connsiteY0-632" fmla="*/ 468202 h 1872827"/>
              <a:gd name="connsiteX1-633" fmla="*/ 2655476 w 2896332"/>
              <a:gd name="connsiteY1-634" fmla="*/ 586045 h 1872827"/>
              <a:gd name="connsiteX2-635" fmla="*/ 2828170 w 2896332"/>
              <a:gd name="connsiteY2-636" fmla="*/ 1011931 h 1872827"/>
              <a:gd name="connsiteX3-637" fmla="*/ 2883834 w 2896332"/>
              <a:gd name="connsiteY3-638" fmla="*/ 1310265 h 1872827"/>
              <a:gd name="connsiteX4-639" fmla="*/ 2799743 w 2896332"/>
              <a:gd name="connsiteY4-640" fmla="*/ 1673528 h 1872827"/>
              <a:gd name="connsiteX5-641" fmla="*/ 2521033 w 2896332"/>
              <a:gd name="connsiteY5-642" fmla="*/ 1161851 h 1872827"/>
              <a:gd name="connsiteX6-643" fmla="*/ 2514265 w 2896332"/>
              <a:gd name="connsiteY6-644" fmla="*/ 468202 h 1872827"/>
              <a:gd name="connsiteX7-645" fmla="*/ 1898646 w 2896332"/>
              <a:gd name="connsiteY7-646" fmla="*/ 1476 h 1872827"/>
              <a:gd name="connsiteX8-647" fmla="*/ 1906617 w 2896332"/>
              <a:gd name="connsiteY8-648" fmla="*/ 178390 h 1872827"/>
              <a:gd name="connsiteX9-649" fmla="*/ 1962971 w 2896332"/>
              <a:gd name="connsiteY9-650" fmla="*/ 269013 h 1872827"/>
              <a:gd name="connsiteX10-651" fmla="*/ 1973469 w 2896332"/>
              <a:gd name="connsiteY10-652" fmla="*/ 785949 h 1872827"/>
              <a:gd name="connsiteX11-653" fmla="*/ 1866010 w 2896332"/>
              <a:gd name="connsiteY11-654" fmla="*/ 879648 h 1872827"/>
              <a:gd name="connsiteX12-655" fmla="*/ 2733769 w 2896332"/>
              <a:gd name="connsiteY12-656" fmla="*/ 1388559 h 1872827"/>
              <a:gd name="connsiteX13-657" fmla="*/ 2694623 w 2896332"/>
              <a:gd name="connsiteY13-658" fmla="*/ 1641133 h 1872827"/>
              <a:gd name="connsiteX14-659" fmla="*/ 2385869 w 2896332"/>
              <a:gd name="connsiteY14-660" fmla="*/ 1587053 h 1872827"/>
              <a:gd name="connsiteX15-661" fmla="*/ 2074819 w 2896332"/>
              <a:gd name="connsiteY15-662" fmla="*/ 1567212 h 1872827"/>
              <a:gd name="connsiteX16-663" fmla="*/ 1739085 w 2896332"/>
              <a:gd name="connsiteY16-664" fmla="*/ 1872827 h 1872827"/>
              <a:gd name="connsiteX17-665" fmla="*/ 1648664 w 2896332"/>
              <a:gd name="connsiteY17-666" fmla="*/ 1583567 h 1872827"/>
              <a:gd name="connsiteX18-667" fmla="*/ 1376671 w 2896332"/>
              <a:gd name="connsiteY18-668" fmla="*/ 1701736 h 1872827"/>
              <a:gd name="connsiteX19-669" fmla="*/ 1415819 w 2896332"/>
              <a:gd name="connsiteY19-670" fmla="*/ 1336363 h 1872827"/>
              <a:gd name="connsiteX20-671" fmla="*/ 665501 w 2896332"/>
              <a:gd name="connsiteY20-672" fmla="*/ 1277642 h 1872827"/>
              <a:gd name="connsiteX21-673" fmla="*/ 0 w 2896332"/>
              <a:gd name="connsiteY21-674" fmla="*/ 1127578 h 1872827"/>
              <a:gd name="connsiteX22-675" fmla="*/ 13050 w 2896332"/>
              <a:gd name="connsiteY22-676" fmla="*/ 285918 h 1872827"/>
              <a:gd name="connsiteX23-677" fmla="*/ 1898646 w 2896332"/>
              <a:gd name="connsiteY23-678" fmla="*/ 1476 h 1872827"/>
              <a:gd name="connsiteX0-679" fmla="*/ 2514265 w 2896332"/>
              <a:gd name="connsiteY0-680" fmla="*/ 466772 h 1871397"/>
              <a:gd name="connsiteX1-681" fmla="*/ 2655476 w 2896332"/>
              <a:gd name="connsiteY1-682" fmla="*/ 584615 h 1871397"/>
              <a:gd name="connsiteX2-683" fmla="*/ 2828170 w 2896332"/>
              <a:gd name="connsiteY2-684" fmla="*/ 1010501 h 1871397"/>
              <a:gd name="connsiteX3-685" fmla="*/ 2883834 w 2896332"/>
              <a:gd name="connsiteY3-686" fmla="*/ 1308835 h 1871397"/>
              <a:gd name="connsiteX4-687" fmla="*/ 2799743 w 2896332"/>
              <a:gd name="connsiteY4-688" fmla="*/ 1672098 h 1871397"/>
              <a:gd name="connsiteX5-689" fmla="*/ 2521033 w 2896332"/>
              <a:gd name="connsiteY5-690" fmla="*/ 1160421 h 1871397"/>
              <a:gd name="connsiteX6-691" fmla="*/ 2514265 w 2896332"/>
              <a:gd name="connsiteY6-692" fmla="*/ 466772 h 1871397"/>
              <a:gd name="connsiteX7-693" fmla="*/ 1898646 w 2896332"/>
              <a:gd name="connsiteY7-694" fmla="*/ 46 h 1871397"/>
              <a:gd name="connsiteX8-695" fmla="*/ 1962971 w 2896332"/>
              <a:gd name="connsiteY8-696" fmla="*/ 267583 h 1871397"/>
              <a:gd name="connsiteX9-697" fmla="*/ 1973469 w 2896332"/>
              <a:gd name="connsiteY9-698" fmla="*/ 784519 h 1871397"/>
              <a:gd name="connsiteX10-699" fmla="*/ 1866010 w 2896332"/>
              <a:gd name="connsiteY10-700" fmla="*/ 878218 h 1871397"/>
              <a:gd name="connsiteX11-701" fmla="*/ 2733769 w 2896332"/>
              <a:gd name="connsiteY11-702" fmla="*/ 1387129 h 1871397"/>
              <a:gd name="connsiteX12-703" fmla="*/ 2694623 w 2896332"/>
              <a:gd name="connsiteY12-704" fmla="*/ 1639703 h 1871397"/>
              <a:gd name="connsiteX13-705" fmla="*/ 2385869 w 2896332"/>
              <a:gd name="connsiteY13-706" fmla="*/ 1585623 h 1871397"/>
              <a:gd name="connsiteX14-707" fmla="*/ 2074819 w 2896332"/>
              <a:gd name="connsiteY14-708" fmla="*/ 1565782 h 1871397"/>
              <a:gd name="connsiteX15-709" fmla="*/ 1739085 w 2896332"/>
              <a:gd name="connsiteY15-710" fmla="*/ 1871397 h 1871397"/>
              <a:gd name="connsiteX16-711" fmla="*/ 1648664 w 2896332"/>
              <a:gd name="connsiteY16-712" fmla="*/ 1582137 h 1871397"/>
              <a:gd name="connsiteX17-713" fmla="*/ 1376671 w 2896332"/>
              <a:gd name="connsiteY17-714" fmla="*/ 1700306 h 1871397"/>
              <a:gd name="connsiteX18-715" fmla="*/ 1415819 w 2896332"/>
              <a:gd name="connsiteY18-716" fmla="*/ 1334933 h 1871397"/>
              <a:gd name="connsiteX19-717" fmla="*/ 665501 w 2896332"/>
              <a:gd name="connsiteY19-718" fmla="*/ 1276212 h 1871397"/>
              <a:gd name="connsiteX20-719" fmla="*/ 0 w 2896332"/>
              <a:gd name="connsiteY20-720" fmla="*/ 1126148 h 1871397"/>
              <a:gd name="connsiteX21-721" fmla="*/ 13050 w 2896332"/>
              <a:gd name="connsiteY21-722" fmla="*/ 284488 h 1871397"/>
              <a:gd name="connsiteX22-723" fmla="*/ 1898646 w 2896332"/>
              <a:gd name="connsiteY22-724" fmla="*/ 46 h 1871397"/>
              <a:gd name="connsiteX0-725" fmla="*/ 2514265 w 2896332"/>
              <a:gd name="connsiteY0-726" fmla="*/ 466772 h 1871397"/>
              <a:gd name="connsiteX1-727" fmla="*/ 2655476 w 2896332"/>
              <a:gd name="connsiteY1-728" fmla="*/ 584615 h 1871397"/>
              <a:gd name="connsiteX2-729" fmla="*/ 2828170 w 2896332"/>
              <a:gd name="connsiteY2-730" fmla="*/ 1010501 h 1871397"/>
              <a:gd name="connsiteX3-731" fmla="*/ 2883834 w 2896332"/>
              <a:gd name="connsiteY3-732" fmla="*/ 1308835 h 1871397"/>
              <a:gd name="connsiteX4-733" fmla="*/ 2799743 w 2896332"/>
              <a:gd name="connsiteY4-734" fmla="*/ 1672098 h 1871397"/>
              <a:gd name="connsiteX5-735" fmla="*/ 2521033 w 2896332"/>
              <a:gd name="connsiteY5-736" fmla="*/ 1160421 h 1871397"/>
              <a:gd name="connsiteX6-737" fmla="*/ 2514265 w 2896332"/>
              <a:gd name="connsiteY6-738" fmla="*/ 466772 h 1871397"/>
              <a:gd name="connsiteX7-739" fmla="*/ 1898646 w 2896332"/>
              <a:gd name="connsiteY7-740" fmla="*/ 46 h 1871397"/>
              <a:gd name="connsiteX8-741" fmla="*/ 1962971 w 2896332"/>
              <a:gd name="connsiteY8-742" fmla="*/ 267583 h 1871397"/>
              <a:gd name="connsiteX9-743" fmla="*/ 1973469 w 2896332"/>
              <a:gd name="connsiteY9-744" fmla="*/ 784519 h 1871397"/>
              <a:gd name="connsiteX10-745" fmla="*/ 1866010 w 2896332"/>
              <a:gd name="connsiteY10-746" fmla="*/ 878218 h 1871397"/>
              <a:gd name="connsiteX11-747" fmla="*/ 2733769 w 2896332"/>
              <a:gd name="connsiteY11-748" fmla="*/ 1387129 h 1871397"/>
              <a:gd name="connsiteX12-749" fmla="*/ 2694623 w 2896332"/>
              <a:gd name="connsiteY12-750" fmla="*/ 1639703 h 1871397"/>
              <a:gd name="connsiteX13-751" fmla="*/ 2385869 w 2896332"/>
              <a:gd name="connsiteY13-752" fmla="*/ 1585623 h 1871397"/>
              <a:gd name="connsiteX14-753" fmla="*/ 2074819 w 2896332"/>
              <a:gd name="connsiteY14-754" fmla="*/ 1565782 h 1871397"/>
              <a:gd name="connsiteX15-755" fmla="*/ 1739085 w 2896332"/>
              <a:gd name="connsiteY15-756" fmla="*/ 1871397 h 1871397"/>
              <a:gd name="connsiteX16-757" fmla="*/ 1648664 w 2896332"/>
              <a:gd name="connsiteY16-758" fmla="*/ 1582137 h 1871397"/>
              <a:gd name="connsiteX17-759" fmla="*/ 1376671 w 2896332"/>
              <a:gd name="connsiteY17-760" fmla="*/ 1700306 h 1871397"/>
              <a:gd name="connsiteX18-761" fmla="*/ 1415819 w 2896332"/>
              <a:gd name="connsiteY18-762" fmla="*/ 1334933 h 1871397"/>
              <a:gd name="connsiteX19-763" fmla="*/ 665501 w 2896332"/>
              <a:gd name="connsiteY19-764" fmla="*/ 1276212 h 1871397"/>
              <a:gd name="connsiteX20-765" fmla="*/ 0 w 2896332"/>
              <a:gd name="connsiteY20-766" fmla="*/ 1126148 h 1871397"/>
              <a:gd name="connsiteX21-767" fmla="*/ 13050 w 2896332"/>
              <a:gd name="connsiteY21-768" fmla="*/ 284488 h 1871397"/>
              <a:gd name="connsiteX22-769" fmla="*/ 1898646 w 2896332"/>
              <a:gd name="connsiteY22-770" fmla="*/ 46 h 1871397"/>
              <a:gd name="connsiteX0-771" fmla="*/ 2514265 w 2896332"/>
              <a:gd name="connsiteY0-772" fmla="*/ 466772 h 1871397"/>
              <a:gd name="connsiteX1-773" fmla="*/ 2655476 w 2896332"/>
              <a:gd name="connsiteY1-774" fmla="*/ 584615 h 1871397"/>
              <a:gd name="connsiteX2-775" fmla="*/ 2828170 w 2896332"/>
              <a:gd name="connsiteY2-776" fmla="*/ 1010501 h 1871397"/>
              <a:gd name="connsiteX3-777" fmla="*/ 2883834 w 2896332"/>
              <a:gd name="connsiteY3-778" fmla="*/ 1308835 h 1871397"/>
              <a:gd name="connsiteX4-779" fmla="*/ 2799743 w 2896332"/>
              <a:gd name="connsiteY4-780" fmla="*/ 1672098 h 1871397"/>
              <a:gd name="connsiteX5-781" fmla="*/ 2521033 w 2896332"/>
              <a:gd name="connsiteY5-782" fmla="*/ 1160421 h 1871397"/>
              <a:gd name="connsiteX6-783" fmla="*/ 2514265 w 2896332"/>
              <a:gd name="connsiteY6-784" fmla="*/ 466772 h 1871397"/>
              <a:gd name="connsiteX7-785" fmla="*/ 1898646 w 2896332"/>
              <a:gd name="connsiteY7-786" fmla="*/ 46 h 1871397"/>
              <a:gd name="connsiteX8-787" fmla="*/ 1941303 w 2896332"/>
              <a:gd name="connsiteY8-788" fmla="*/ 293585 h 1871397"/>
              <a:gd name="connsiteX9-789" fmla="*/ 1973469 w 2896332"/>
              <a:gd name="connsiteY9-790" fmla="*/ 784519 h 1871397"/>
              <a:gd name="connsiteX10-791" fmla="*/ 1866010 w 2896332"/>
              <a:gd name="connsiteY10-792" fmla="*/ 878218 h 1871397"/>
              <a:gd name="connsiteX11-793" fmla="*/ 2733769 w 2896332"/>
              <a:gd name="connsiteY11-794" fmla="*/ 1387129 h 1871397"/>
              <a:gd name="connsiteX12-795" fmla="*/ 2694623 w 2896332"/>
              <a:gd name="connsiteY12-796" fmla="*/ 1639703 h 1871397"/>
              <a:gd name="connsiteX13-797" fmla="*/ 2385869 w 2896332"/>
              <a:gd name="connsiteY13-798" fmla="*/ 1585623 h 1871397"/>
              <a:gd name="connsiteX14-799" fmla="*/ 2074819 w 2896332"/>
              <a:gd name="connsiteY14-800" fmla="*/ 1565782 h 1871397"/>
              <a:gd name="connsiteX15-801" fmla="*/ 1739085 w 2896332"/>
              <a:gd name="connsiteY15-802" fmla="*/ 1871397 h 1871397"/>
              <a:gd name="connsiteX16-803" fmla="*/ 1648664 w 2896332"/>
              <a:gd name="connsiteY16-804" fmla="*/ 1582137 h 1871397"/>
              <a:gd name="connsiteX17-805" fmla="*/ 1376671 w 2896332"/>
              <a:gd name="connsiteY17-806" fmla="*/ 1700306 h 1871397"/>
              <a:gd name="connsiteX18-807" fmla="*/ 1415819 w 2896332"/>
              <a:gd name="connsiteY18-808" fmla="*/ 1334933 h 1871397"/>
              <a:gd name="connsiteX19-809" fmla="*/ 665501 w 2896332"/>
              <a:gd name="connsiteY19-810" fmla="*/ 1276212 h 1871397"/>
              <a:gd name="connsiteX20-811" fmla="*/ 0 w 2896332"/>
              <a:gd name="connsiteY20-812" fmla="*/ 1126148 h 1871397"/>
              <a:gd name="connsiteX21-813" fmla="*/ 13050 w 2896332"/>
              <a:gd name="connsiteY21-814" fmla="*/ 284488 h 1871397"/>
              <a:gd name="connsiteX22-815" fmla="*/ 1898646 w 2896332"/>
              <a:gd name="connsiteY22-816" fmla="*/ 46 h 1871397"/>
              <a:gd name="connsiteX0-817" fmla="*/ 2514265 w 2896332"/>
              <a:gd name="connsiteY0-818" fmla="*/ 466772 h 1871397"/>
              <a:gd name="connsiteX1-819" fmla="*/ 2655476 w 2896332"/>
              <a:gd name="connsiteY1-820" fmla="*/ 584615 h 1871397"/>
              <a:gd name="connsiteX2-821" fmla="*/ 2828170 w 2896332"/>
              <a:gd name="connsiteY2-822" fmla="*/ 1010501 h 1871397"/>
              <a:gd name="connsiteX3-823" fmla="*/ 2883834 w 2896332"/>
              <a:gd name="connsiteY3-824" fmla="*/ 1308835 h 1871397"/>
              <a:gd name="connsiteX4-825" fmla="*/ 2799743 w 2896332"/>
              <a:gd name="connsiteY4-826" fmla="*/ 1672098 h 1871397"/>
              <a:gd name="connsiteX5-827" fmla="*/ 2521033 w 2896332"/>
              <a:gd name="connsiteY5-828" fmla="*/ 1160421 h 1871397"/>
              <a:gd name="connsiteX6-829" fmla="*/ 2514265 w 2896332"/>
              <a:gd name="connsiteY6-830" fmla="*/ 466772 h 1871397"/>
              <a:gd name="connsiteX7-831" fmla="*/ 1898646 w 2896332"/>
              <a:gd name="connsiteY7-832" fmla="*/ 46 h 1871397"/>
              <a:gd name="connsiteX8-833" fmla="*/ 1941303 w 2896332"/>
              <a:gd name="connsiteY8-834" fmla="*/ 293585 h 1871397"/>
              <a:gd name="connsiteX9-835" fmla="*/ 1973469 w 2896332"/>
              <a:gd name="connsiteY9-836" fmla="*/ 784519 h 1871397"/>
              <a:gd name="connsiteX10-837" fmla="*/ 1866010 w 2896332"/>
              <a:gd name="connsiteY10-838" fmla="*/ 878218 h 1871397"/>
              <a:gd name="connsiteX11-839" fmla="*/ 2733769 w 2896332"/>
              <a:gd name="connsiteY11-840" fmla="*/ 1387129 h 1871397"/>
              <a:gd name="connsiteX12-841" fmla="*/ 2694623 w 2896332"/>
              <a:gd name="connsiteY12-842" fmla="*/ 1639703 h 1871397"/>
              <a:gd name="connsiteX13-843" fmla="*/ 2385869 w 2896332"/>
              <a:gd name="connsiteY13-844" fmla="*/ 1585623 h 1871397"/>
              <a:gd name="connsiteX14-845" fmla="*/ 2074819 w 2896332"/>
              <a:gd name="connsiteY14-846" fmla="*/ 1565782 h 1871397"/>
              <a:gd name="connsiteX15-847" fmla="*/ 1739085 w 2896332"/>
              <a:gd name="connsiteY15-848" fmla="*/ 1871397 h 1871397"/>
              <a:gd name="connsiteX16-849" fmla="*/ 1648664 w 2896332"/>
              <a:gd name="connsiteY16-850" fmla="*/ 1582137 h 1871397"/>
              <a:gd name="connsiteX17-851" fmla="*/ 1376671 w 2896332"/>
              <a:gd name="connsiteY17-852" fmla="*/ 1700306 h 1871397"/>
              <a:gd name="connsiteX18-853" fmla="*/ 1415819 w 2896332"/>
              <a:gd name="connsiteY18-854" fmla="*/ 1334933 h 1871397"/>
              <a:gd name="connsiteX19-855" fmla="*/ 665501 w 2896332"/>
              <a:gd name="connsiteY19-856" fmla="*/ 1276212 h 1871397"/>
              <a:gd name="connsiteX20-857" fmla="*/ 0 w 2896332"/>
              <a:gd name="connsiteY20-858" fmla="*/ 1126148 h 1871397"/>
              <a:gd name="connsiteX21-859" fmla="*/ 13050 w 2896332"/>
              <a:gd name="connsiteY21-860" fmla="*/ 284488 h 1871397"/>
              <a:gd name="connsiteX22-861" fmla="*/ 1898646 w 2896332"/>
              <a:gd name="connsiteY22-862" fmla="*/ 46 h 1871397"/>
              <a:gd name="connsiteX0-863" fmla="*/ 2514265 w 2896332"/>
              <a:gd name="connsiteY0-864" fmla="*/ 466772 h 1871397"/>
              <a:gd name="connsiteX1-865" fmla="*/ 2655476 w 2896332"/>
              <a:gd name="connsiteY1-866" fmla="*/ 584615 h 1871397"/>
              <a:gd name="connsiteX2-867" fmla="*/ 2828170 w 2896332"/>
              <a:gd name="connsiteY2-868" fmla="*/ 1010501 h 1871397"/>
              <a:gd name="connsiteX3-869" fmla="*/ 2883834 w 2896332"/>
              <a:gd name="connsiteY3-870" fmla="*/ 1308835 h 1871397"/>
              <a:gd name="connsiteX4-871" fmla="*/ 2799743 w 2896332"/>
              <a:gd name="connsiteY4-872" fmla="*/ 1672098 h 1871397"/>
              <a:gd name="connsiteX5-873" fmla="*/ 2521033 w 2896332"/>
              <a:gd name="connsiteY5-874" fmla="*/ 1160421 h 1871397"/>
              <a:gd name="connsiteX6-875" fmla="*/ 2514265 w 2896332"/>
              <a:gd name="connsiteY6-876" fmla="*/ 466772 h 1871397"/>
              <a:gd name="connsiteX7-877" fmla="*/ 1898646 w 2896332"/>
              <a:gd name="connsiteY7-878" fmla="*/ 46 h 1871397"/>
              <a:gd name="connsiteX8-879" fmla="*/ 1941303 w 2896332"/>
              <a:gd name="connsiteY8-880" fmla="*/ 293585 h 1871397"/>
              <a:gd name="connsiteX9-881" fmla="*/ 1973469 w 2896332"/>
              <a:gd name="connsiteY9-882" fmla="*/ 784519 h 1871397"/>
              <a:gd name="connsiteX10-883" fmla="*/ 1866010 w 2896332"/>
              <a:gd name="connsiteY10-884" fmla="*/ 878218 h 1871397"/>
              <a:gd name="connsiteX11-885" fmla="*/ 2733769 w 2896332"/>
              <a:gd name="connsiteY11-886" fmla="*/ 1387129 h 1871397"/>
              <a:gd name="connsiteX12-887" fmla="*/ 2694623 w 2896332"/>
              <a:gd name="connsiteY12-888" fmla="*/ 1639703 h 1871397"/>
              <a:gd name="connsiteX13-889" fmla="*/ 2385869 w 2896332"/>
              <a:gd name="connsiteY13-890" fmla="*/ 1585623 h 1871397"/>
              <a:gd name="connsiteX14-891" fmla="*/ 2074819 w 2896332"/>
              <a:gd name="connsiteY14-892" fmla="*/ 1565782 h 1871397"/>
              <a:gd name="connsiteX15-893" fmla="*/ 1739085 w 2896332"/>
              <a:gd name="connsiteY15-894" fmla="*/ 1871397 h 1871397"/>
              <a:gd name="connsiteX16-895" fmla="*/ 1648664 w 2896332"/>
              <a:gd name="connsiteY16-896" fmla="*/ 1582137 h 1871397"/>
              <a:gd name="connsiteX17-897" fmla="*/ 1376671 w 2896332"/>
              <a:gd name="connsiteY17-898" fmla="*/ 1700306 h 1871397"/>
              <a:gd name="connsiteX18-899" fmla="*/ 1415819 w 2896332"/>
              <a:gd name="connsiteY18-900" fmla="*/ 1334933 h 1871397"/>
              <a:gd name="connsiteX19-901" fmla="*/ 665501 w 2896332"/>
              <a:gd name="connsiteY19-902" fmla="*/ 1276212 h 1871397"/>
              <a:gd name="connsiteX20-903" fmla="*/ 0 w 2896332"/>
              <a:gd name="connsiteY20-904" fmla="*/ 1126148 h 1871397"/>
              <a:gd name="connsiteX21-905" fmla="*/ 13050 w 2896332"/>
              <a:gd name="connsiteY21-906" fmla="*/ 284488 h 1871397"/>
              <a:gd name="connsiteX22-907" fmla="*/ 1898646 w 2896332"/>
              <a:gd name="connsiteY22-908" fmla="*/ 46 h 1871397"/>
              <a:gd name="connsiteX0-909" fmla="*/ 2514265 w 2896332"/>
              <a:gd name="connsiteY0-910" fmla="*/ 466772 h 1871397"/>
              <a:gd name="connsiteX1-911" fmla="*/ 2655476 w 2896332"/>
              <a:gd name="connsiteY1-912" fmla="*/ 584615 h 1871397"/>
              <a:gd name="connsiteX2-913" fmla="*/ 2828170 w 2896332"/>
              <a:gd name="connsiteY2-914" fmla="*/ 1010501 h 1871397"/>
              <a:gd name="connsiteX3-915" fmla="*/ 2883834 w 2896332"/>
              <a:gd name="connsiteY3-916" fmla="*/ 1308835 h 1871397"/>
              <a:gd name="connsiteX4-917" fmla="*/ 2799743 w 2896332"/>
              <a:gd name="connsiteY4-918" fmla="*/ 1672098 h 1871397"/>
              <a:gd name="connsiteX5-919" fmla="*/ 2521033 w 2896332"/>
              <a:gd name="connsiteY5-920" fmla="*/ 1160421 h 1871397"/>
              <a:gd name="connsiteX6-921" fmla="*/ 2514265 w 2896332"/>
              <a:gd name="connsiteY6-922" fmla="*/ 466772 h 1871397"/>
              <a:gd name="connsiteX7-923" fmla="*/ 1898646 w 2896332"/>
              <a:gd name="connsiteY7-924" fmla="*/ 46 h 1871397"/>
              <a:gd name="connsiteX8-925" fmla="*/ 1941303 w 2896332"/>
              <a:gd name="connsiteY8-926" fmla="*/ 293585 h 1871397"/>
              <a:gd name="connsiteX9-927" fmla="*/ 1973469 w 2896332"/>
              <a:gd name="connsiteY9-928" fmla="*/ 784519 h 1871397"/>
              <a:gd name="connsiteX10-929" fmla="*/ 1866010 w 2896332"/>
              <a:gd name="connsiteY10-930" fmla="*/ 878218 h 1871397"/>
              <a:gd name="connsiteX11-931" fmla="*/ 2733769 w 2896332"/>
              <a:gd name="connsiteY11-932" fmla="*/ 1387129 h 1871397"/>
              <a:gd name="connsiteX12-933" fmla="*/ 2694623 w 2896332"/>
              <a:gd name="connsiteY12-934" fmla="*/ 1639703 h 1871397"/>
              <a:gd name="connsiteX13-935" fmla="*/ 2385869 w 2896332"/>
              <a:gd name="connsiteY13-936" fmla="*/ 1585623 h 1871397"/>
              <a:gd name="connsiteX14-937" fmla="*/ 2074819 w 2896332"/>
              <a:gd name="connsiteY14-938" fmla="*/ 1565782 h 1871397"/>
              <a:gd name="connsiteX15-939" fmla="*/ 1739085 w 2896332"/>
              <a:gd name="connsiteY15-940" fmla="*/ 1871397 h 1871397"/>
              <a:gd name="connsiteX16-941" fmla="*/ 1648664 w 2896332"/>
              <a:gd name="connsiteY16-942" fmla="*/ 1582137 h 1871397"/>
              <a:gd name="connsiteX17-943" fmla="*/ 1376671 w 2896332"/>
              <a:gd name="connsiteY17-944" fmla="*/ 1700306 h 1871397"/>
              <a:gd name="connsiteX18-945" fmla="*/ 1415819 w 2896332"/>
              <a:gd name="connsiteY18-946" fmla="*/ 1334933 h 1871397"/>
              <a:gd name="connsiteX19-947" fmla="*/ 665501 w 2896332"/>
              <a:gd name="connsiteY19-948" fmla="*/ 1276212 h 1871397"/>
              <a:gd name="connsiteX20-949" fmla="*/ 0 w 2896332"/>
              <a:gd name="connsiteY20-950" fmla="*/ 1126148 h 1871397"/>
              <a:gd name="connsiteX21-951" fmla="*/ 13050 w 2896332"/>
              <a:gd name="connsiteY21-952" fmla="*/ 284488 h 1871397"/>
              <a:gd name="connsiteX22-953" fmla="*/ 1898646 w 2896332"/>
              <a:gd name="connsiteY22-954" fmla="*/ 46 h 1871397"/>
              <a:gd name="connsiteX0-955" fmla="*/ 2514265 w 2896332"/>
              <a:gd name="connsiteY0-956" fmla="*/ 466772 h 1871397"/>
              <a:gd name="connsiteX1-957" fmla="*/ 2655476 w 2896332"/>
              <a:gd name="connsiteY1-958" fmla="*/ 584615 h 1871397"/>
              <a:gd name="connsiteX2-959" fmla="*/ 2828170 w 2896332"/>
              <a:gd name="connsiteY2-960" fmla="*/ 1010501 h 1871397"/>
              <a:gd name="connsiteX3-961" fmla="*/ 2883834 w 2896332"/>
              <a:gd name="connsiteY3-962" fmla="*/ 1308835 h 1871397"/>
              <a:gd name="connsiteX4-963" fmla="*/ 2799743 w 2896332"/>
              <a:gd name="connsiteY4-964" fmla="*/ 1672098 h 1871397"/>
              <a:gd name="connsiteX5-965" fmla="*/ 2521033 w 2896332"/>
              <a:gd name="connsiteY5-966" fmla="*/ 1160421 h 1871397"/>
              <a:gd name="connsiteX6-967" fmla="*/ 2514265 w 2896332"/>
              <a:gd name="connsiteY6-968" fmla="*/ 466772 h 1871397"/>
              <a:gd name="connsiteX7-969" fmla="*/ 1898646 w 2896332"/>
              <a:gd name="connsiteY7-970" fmla="*/ 46 h 1871397"/>
              <a:gd name="connsiteX8-971" fmla="*/ 1941303 w 2896332"/>
              <a:gd name="connsiteY8-972" fmla="*/ 293585 h 1871397"/>
              <a:gd name="connsiteX9-973" fmla="*/ 1974640 w 2896332"/>
              <a:gd name="connsiteY9-974" fmla="*/ 533402 h 1871397"/>
              <a:gd name="connsiteX10-975" fmla="*/ 1973469 w 2896332"/>
              <a:gd name="connsiteY10-976" fmla="*/ 784519 h 1871397"/>
              <a:gd name="connsiteX11-977" fmla="*/ 1866010 w 2896332"/>
              <a:gd name="connsiteY11-978" fmla="*/ 878218 h 1871397"/>
              <a:gd name="connsiteX12-979" fmla="*/ 2733769 w 2896332"/>
              <a:gd name="connsiteY12-980" fmla="*/ 1387129 h 1871397"/>
              <a:gd name="connsiteX13-981" fmla="*/ 2694623 w 2896332"/>
              <a:gd name="connsiteY13-982" fmla="*/ 1639703 h 1871397"/>
              <a:gd name="connsiteX14-983" fmla="*/ 2385869 w 2896332"/>
              <a:gd name="connsiteY14-984" fmla="*/ 1585623 h 1871397"/>
              <a:gd name="connsiteX15-985" fmla="*/ 2074819 w 2896332"/>
              <a:gd name="connsiteY15-986" fmla="*/ 1565782 h 1871397"/>
              <a:gd name="connsiteX16-987" fmla="*/ 1739085 w 2896332"/>
              <a:gd name="connsiteY16-988" fmla="*/ 1871397 h 1871397"/>
              <a:gd name="connsiteX17-989" fmla="*/ 1648664 w 2896332"/>
              <a:gd name="connsiteY17-990" fmla="*/ 1582137 h 1871397"/>
              <a:gd name="connsiteX18-991" fmla="*/ 1376671 w 2896332"/>
              <a:gd name="connsiteY18-992" fmla="*/ 1700306 h 1871397"/>
              <a:gd name="connsiteX19-993" fmla="*/ 1415819 w 2896332"/>
              <a:gd name="connsiteY19-994" fmla="*/ 1334933 h 1871397"/>
              <a:gd name="connsiteX20-995" fmla="*/ 665501 w 2896332"/>
              <a:gd name="connsiteY20-996" fmla="*/ 1276212 h 1871397"/>
              <a:gd name="connsiteX21-997" fmla="*/ 0 w 2896332"/>
              <a:gd name="connsiteY21-998" fmla="*/ 1126148 h 1871397"/>
              <a:gd name="connsiteX22-999" fmla="*/ 13050 w 2896332"/>
              <a:gd name="connsiteY22-1000" fmla="*/ 284488 h 1871397"/>
              <a:gd name="connsiteX23-1001" fmla="*/ 1898646 w 2896332"/>
              <a:gd name="connsiteY23-1002" fmla="*/ 46 h 1871397"/>
              <a:gd name="connsiteX0-1003" fmla="*/ 2514265 w 2896332"/>
              <a:gd name="connsiteY0-1004" fmla="*/ 466772 h 1871397"/>
              <a:gd name="connsiteX1-1005" fmla="*/ 2655476 w 2896332"/>
              <a:gd name="connsiteY1-1006" fmla="*/ 584615 h 1871397"/>
              <a:gd name="connsiteX2-1007" fmla="*/ 2828170 w 2896332"/>
              <a:gd name="connsiteY2-1008" fmla="*/ 1010501 h 1871397"/>
              <a:gd name="connsiteX3-1009" fmla="*/ 2883834 w 2896332"/>
              <a:gd name="connsiteY3-1010" fmla="*/ 1308835 h 1871397"/>
              <a:gd name="connsiteX4-1011" fmla="*/ 2799743 w 2896332"/>
              <a:gd name="connsiteY4-1012" fmla="*/ 1672098 h 1871397"/>
              <a:gd name="connsiteX5-1013" fmla="*/ 2521033 w 2896332"/>
              <a:gd name="connsiteY5-1014" fmla="*/ 1160421 h 1871397"/>
              <a:gd name="connsiteX6-1015" fmla="*/ 2514265 w 2896332"/>
              <a:gd name="connsiteY6-1016" fmla="*/ 466772 h 1871397"/>
              <a:gd name="connsiteX7-1017" fmla="*/ 1898646 w 2896332"/>
              <a:gd name="connsiteY7-1018" fmla="*/ 46 h 1871397"/>
              <a:gd name="connsiteX8-1019" fmla="*/ 1941303 w 2896332"/>
              <a:gd name="connsiteY8-1020" fmla="*/ 293585 h 1871397"/>
              <a:gd name="connsiteX9-1021" fmla="*/ 1974640 w 2896332"/>
              <a:gd name="connsiteY9-1022" fmla="*/ 533402 h 1871397"/>
              <a:gd name="connsiteX10-1023" fmla="*/ 1973469 w 2896332"/>
              <a:gd name="connsiteY10-1024" fmla="*/ 784519 h 1871397"/>
              <a:gd name="connsiteX11-1025" fmla="*/ 1866010 w 2896332"/>
              <a:gd name="connsiteY11-1026" fmla="*/ 878218 h 1871397"/>
              <a:gd name="connsiteX12-1027" fmla="*/ 2733769 w 2896332"/>
              <a:gd name="connsiteY12-1028" fmla="*/ 1387129 h 1871397"/>
              <a:gd name="connsiteX13-1029" fmla="*/ 2694623 w 2896332"/>
              <a:gd name="connsiteY13-1030" fmla="*/ 1639703 h 1871397"/>
              <a:gd name="connsiteX14-1031" fmla="*/ 2385869 w 2896332"/>
              <a:gd name="connsiteY14-1032" fmla="*/ 1585623 h 1871397"/>
              <a:gd name="connsiteX15-1033" fmla="*/ 2074819 w 2896332"/>
              <a:gd name="connsiteY15-1034" fmla="*/ 1565782 h 1871397"/>
              <a:gd name="connsiteX16-1035" fmla="*/ 1739085 w 2896332"/>
              <a:gd name="connsiteY16-1036" fmla="*/ 1871397 h 1871397"/>
              <a:gd name="connsiteX17-1037" fmla="*/ 1648664 w 2896332"/>
              <a:gd name="connsiteY17-1038" fmla="*/ 1582137 h 1871397"/>
              <a:gd name="connsiteX18-1039" fmla="*/ 1376671 w 2896332"/>
              <a:gd name="connsiteY18-1040" fmla="*/ 1700306 h 1871397"/>
              <a:gd name="connsiteX19-1041" fmla="*/ 1415819 w 2896332"/>
              <a:gd name="connsiteY19-1042" fmla="*/ 1334933 h 1871397"/>
              <a:gd name="connsiteX20-1043" fmla="*/ 665501 w 2896332"/>
              <a:gd name="connsiteY20-1044" fmla="*/ 1276212 h 1871397"/>
              <a:gd name="connsiteX21-1045" fmla="*/ 0 w 2896332"/>
              <a:gd name="connsiteY21-1046" fmla="*/ 1126148 h 1871397"/>
              <a:gd name="connsiteX22-1047" fmla="*/ 13050 w 2896332"/>
              <a:gd name="connsiteY22-1048" fmla="*/ 284488 h 1871397"/>
              <a:gd name="connsiteX23-1049" fmla="*/ 1898646 w 2896332"/>
              <a:gd name="connsiteY23-1050" fmla="*/ 46 h 1871397"/>
              <a:gd name="connsiteX0-1051" fmla="*/ 2243048 w 2896332"/>
              <a:gd name="connsiteY0-1052" fmla="*/ 269861 h 1871397"/>
              <a:gd name="connsiteX1-1053" fmla="*/ 2655476 w 2896332"/>
              <a:gd name="connsiteY1-1054" fmla="*/ 584615 h 1871397"/>
              <a:gd name="connsiteX2-1055" fmla="*/ 2828170 w 2896332"/>
              <a:gd name="connsiteY2-1056" fmla="*/ 1010501 h 1871397"/>
              <a:gd name="connsiteX3-1057" fmla="*/ 2883834 w 2896332"/>
              <a:gd name="connsiteY3-1058" fmla="*/ 1308835 h 1871397"/>
              <a:gd name="connsiteX4-1059" fmla="*/ 2799743 w 2896332"/>
              <a:gd name="connsiteY4-1060" fmla="*/ 1672098 h 1871397"/>
              <a:gd name="connsiteX5-1061" fmla="*/ 2521033 w 2896332"/>
              <a:gd name="connsiteY5-1062" fmla="*/ 1160421 h 1871397"/>
              <a:gd name="connsiteX6-1063" fmla="*/ 2243048 w 2896332"/>
              <a:gd name="connsiteY6-1064" fmla="*/ 269861 h 1871397"/>
              <a:gd name="connsiteX7-1065" fmla="*/ 1898646 w 2896332"/>
              <a:gd name="connsiteY7-1066" fmla="*/ 46 h 1871397"/>
              <a:gd name="connsiteX8-1067" fmla="*/ 1941303 w 2896332"/>
              <a:gd name="connsiteY8-1068" fmla="*/ 293585 h 1871397"/>
              <a:gd name="connsiteX9-1069" fmla="*/ 1974640 w 2896332"/>
              <a:gd name="connsiteY9-1070" fmla="*/ 533402 h 1871397"/>
              <a:gd name="connsiteX10-1071" fmla="*/ 1973469 w 2896332"/>
              <a:gd name="connsiteY10-1072" fmla="*/ 784519 h 1871397"/>
              <a:gd name="connsiteX11-1073" fmla="*/ 1866010 w 2896332"/>
              <a:gd name="connsiteY11-1074" fmla="*/ 878218 h 1871397"/>
              <a:gd name="connsiteX12-1075" fmla="*/ 2733769 w 2896332"/>
              <a:gd name="connsiteY12-1076" fmla="*/ 1387129 h 1871397"/>
              <a:gd name="connsiteX13-1077" fmla="*/ 2694623 w 2896332"/>
              <a:gd name="connsiteY13-1078" fmla="*/ 1639703 h 1871397"/>
              <a:gd name="connsiteX14-1079" fmla="*/ 2385869 w 2896332"/>
              <a:gd name="connsiteY14-1080" fmla="*/ 1585623 h 1871397"/>
              <a:gd name="connsiteX15-1081" fmla="*/ 2074819 w 2896332"/>
              <a:gd name="connsiteY15-1082" fmla="*/ 1565782 h 1871397"/>
              <a:gd name="connsiteX16-1083" fmla="*/ 1739085 w 2896332"/>
              <a:gd name="connsiteY16-1084" fmla="*/ 1871397 h 1871397"/>
              <a:gd name="connsiteX17-1085" fmla="*/ 1648664 w 2896332"/>
              <a:gd name="connsiteY17-1086" fmla="*/ 1582137 h 1871397"/>
              <a:gd name="connsiteX18-1087" fmla="*/ 1376671 w 2896332"/>
              <a:gd name="connsiteY18-1088" fmla="*/ 1700306 h 1871397"/>
              <a:gd name="connsiteX19-1089" fmla="*/ 1415819 w 2896332"/>
              <a:gd name="connsiteY19-1090" fmla="*/ 1334933 h 1871397"/>
              <a:gd name="connsiteX20-1091" fmla="*/ 665501 w 2896332"/>
              <a:gd name="connsiteY20-1092" fmla="*/ 1276212 h 1871397"/>
              <a:gd name="connsiteX21-1093" fmla="*/ 0 w 2896332"/>
              <a:gd name="connsiteY21-1094" fmla="*/ 1126148 h 1871397"/>
              <a:gd name="connsiteX22-1095" fmla="*/ 13050 w 2896332"/>
              <a:gd name="connsiteY22-1096" fmla="*/ 284488 h 1871397"/>
              <a:gd name="connsiteX23-1097" fmla="*/ 1898646 w 2896332"/>
              <a:gd name="connsiteY23-1098" fmla="*/ 46 h 1871397"/>
              <a:gd name="connsiteX0-1099" fmla="*/ 2243048 w 2896332"/>
              <a:gd name="connsiteY0-1100" fmla="*/ 269861 h 1871397"/>
              <a:gd name="connsiteX1-1101" fmla="*/ 2655476 w 2896332"/>
              <a:gd name="connsiteY1-1102" fmla="*/ 584615 h 1871397"/>
              <a:gd name="connsiteX2-1103" fmla="*/ 2828170 w 2896332"/>
              <a:gd name="connsiteY2-1104" fmla="*/ 1010501 h 1871397"/>
              <a:gd name="connsiteX3-1105" fmla="*/ 2883834 w 2896332"/>
              <a:gd name="connsiteY3-1106" fmla="*/ 1308835 h 1871397"/>
              <a:gd name="connsiteX4-1107" fmla="*/ 2799743 w 2896332"/>
              <a:gd name="connsiteY4-1108" fmla="*/ 1672098 h 1871397"/>
              <a:gd name="connsiteX5-1109" fmla="*/ 2521033 w 2896332"/>
              <a:gd name="connsiteY5-1110" fmla="*/ 1160421 h 1871397"/>
              <a:gd name="connsiteX6-1111" fmla="*/ 2243048 w 2896332"/>
              <a:gd name="connsiteY6-1112" fmla="*/ 269861 h 1871397"/>
              <a:gd name="connsiteX7-1113" fmla="*/ 1898646 w 2896332"/>
              <a:gd name="connsiteY7-1114" fmla="*/ 46 h 1871397"/>
              <a:gd name="connsiteX8-1115" fmla="*/ 1941303 w 2896332"/>
              <a:gd name="connsiteY8-1116" fmla="*/ 293585 h 1871397"/>
              <a:gd name="connsiteX9-1117" fmla="*/ 1974640 w 2896332"/>
              <a:gd name="connsiteY9-1118" fmla="*/ 533402 h 1871397"/>
              <a:gd name="connsiteX10-1119" fmla="*/ 1973469 w 2896332"/>
              <a:gd name="connsiteY10-1120" fmla="*/ 784519 h 1871397"/>
              <a:gd name="connsiteX11-1121" fmla="*/ 1866010 w 2896332"/>
              <a:gd name="connsiteY11-1122" fmla="*/ 878218 h 1871397"/>
              <a:gd name="connsiteX12-1123" fmla="*/ 2733769 w 2896332"/>
              <a:gd name="connsiteY12-1124" fmla="*/ 1387129 h 1871397"/>
              <a:gd name="connsiteX13-1125" fmla="*/ 2694623 w 2896332"/>
              <a:gd name="connsiteY13-1126" fmla="*/ 1639703 h 1871397"/>
              <a:gd name="connsiteX14-1127" fmla="*/ 2385869 w 2896332"/>
              <a:gd name="connsiteY14-1128" fmla="*/ 1585623 h 1871397"/>
              <a:gd name="connsiteX15-1129" fmla="*/ 2074819 w 2896332"/>
              <a:gd name="connsiteY15-1130" fmla="*/ 1565782 h 1871397"/>
              <a:gd name="connsiteX16-1131" fmla="*/ 1739085 w 2896332"/>
              <a:gd name="connsiteY16-1132" fmla="*/ 1871397 h 1871397"/>
              <a:gd name="connsiteX17-1133" fmla="*/ 1648664 w 2896332"/>
              <a:gd name="connsiteY17-1134" fmla="*/ 1582137 h 1871397"/>
              <a:gd name="connsiteX18-1135" fmla="*/ 1376671 w 2896332"/>
              <a:gd name="connsiteY18-1136" fmla="*/ 1700306 h 1871397"/>
              <a:gd name="connsiteX19-1137" fmla="*/ 1415819 w 2896332"/>
              <a:gd name="connsiteY19-1138" fmla="*/ 1334933 h 1871397"/>
              <a:gd name="connsiteX20-1139" fmla="*/ 665501 w 2896332"/>
              <a:gd name="connsiteY20-1140" fmla="*/ 1276212 h 1871397"/>
              <a:gd name="connsiteX21-1141" fmla="*/ 0 w 2896332"/>
              <a:gd name="connsiteY21-1142" fmla="*/ 1126148 h 1871397"/>
              <a:gd name="connsiteX22-1143" fmla="*/ 13050 w 2896332"/>
              <a:gd name="connsiteY22-1144" fmla="*/ 284488 h 1871397"/>
              <a:gd name="connsiteX23-1145" fmla="*/ 1898646 w 2896332"/>
              <a:gd name="connsiteY23-1146" fmla="*/ 46 h 1871397"/>
              <a:gd name="connsiteX0-1147" fmla="*/ 2243048 w 2896332"/>
              <a:gd name="connsiteY0-1148" fmla="*/ 269861 h 1871397"/>
              <a:gd name="connsiteX1-1149" fmla="*/ 2655476 w 2896332"/>
              <a:gd name="connsiteY1-1150" fmla="*/ 584615 h 1871397"/>
              <a:gd name="connsiteX2-1151" fmla="*/ 2828170 w 2896332"/>
              <a:gd name="connsiteY2-1152" fmla="*/ 1010501 h 1871397"/>
              <a:gd name="connsiteX3-1153" fmla="*/ 2883834 w 2896332"/>
              <a:gd name="connsiteY3-1154" fmla="*/ 1308835 h 1871397"/>
              <a:gd name="connsiteX4-1155" fmla="*/ 2799743 w 2896332"/>
              <a:gd name="connsiteY4-1156" fmla="*/ 1672098 h 1871397"/>
              <a:gd name="connsiteX5-1157" fmla="*/ 2587909 w 2896332"/>
              <a:gd name="connsiteY5-1158" fmla="*/ 1152990 h 1871397"/>
              <a:gd name="connsiteX6-1159" fmla="*/ 2243048 w 2896332"/>
              <a:gd name="connsiteY6-1160" fmla="*/ 269861 h 1871397"/>
              <a:gd name="connsiteX7-1161" fmla="*/ 1898646 w 2896332"/>
              <a:gd name="connsiteY7-1162" fmla="*/ 46 h 1871397"/>
              <a:gd name="connsiteX8-1163" fmla="*/ 1941303 w 2896332"/>
              <a:gd name="connsiteY8-1164" fmla="*/ 293585 h 1871397"/>
              <a:gd name="connsiteX9-1165" fmla="*/ 1974640 w 2896332"/>
              <a:gd name="connsiteY9-1166" fmla="*/ 533402 h 1871397"/>
              <a:gd name="connsiteX10-1167" fmla="*/ 1973469 w 2896332"/>
              <a:gd name="connsiteY10-1168" fmla="*/ 784519 h 1871397"/>
              <a:gd name="connsiteX11-1169" fmla="*/ 1866010 w 2896332"/>
              <a:gd name="connsiteY11-1170" fmla="*/ 878218 h 1871397"/>
              <a:gd name="connsiteX12-1171" fmla="*/ 2733769 w 2896332"/>
              <a:gd name="connsiteY12-1172" fmla="*/ 1387129 h 1871397"/>
              <a:gd name="connsiteX13-1173" fmla="*/ 2694623 w 2896332"/>
              <a:gd name="connsiteY13-1174" fmla="*/ 1639703 h 1871397"/>
              <a:gd name="connsiteX14-1175" fmla="*/ 2385869 w 2896332"/>
              <a:gd name="connsiteY14-1176" fmla="*/ 1585623 h 1871397"/>
              <a:gd name="connsiteX15-1177" fmla="*/ 2074819 w 2896332"/>
              <a:gd name="connsiteY15-1178" fmla="*/ 1565782 h 1871397"/>
              <a:gd name="connsiteX16-1179" fmla="*/ 1739085 w 2896332"/>
              <a:gd name="connsiteY16-1180" fmla="*/ 1871397 h 1871397"/>
              <a:gd name="connsiteX17-1181" fmla="*/ 1648664 w 2896332"/>
              <a:gd name="connsiteY17-1182" fmla="*/ 1582137 h 1871397"/>
              <a:gd name="connsiteX18-1183" fmla="*/ 1376671 w 2896332"/>
              <a:gd name="connsiteY18-1184" fmla="*/ 1700306 h 1871397"/>
              <a:gd name="connsiteX19-1185" fmla="*/ 1415819 w 2896332"/>
              <a:gd name="connsiteY19-1186" fmla="*/ 1334933 h 1871397"/>
              <a:gd name="connsiteX20-1187" fmla="*/ 665501 w 2896332"/>
              <a:gd name="connsiteY20-1188" fmla="*/ 1276212 h 1871397"/>
              <a:gd name="connsiteX21-1189" fmla="*/ 0 w 2896332"/>
              <a:gd name="connsiteY21-1190" fmla="*/ 1126148 h 1871397"/>
              <a:gd name="connsiteX22-1191" fmla="*/ 13050 w 2896332"/>
              <a:gd name="connsiteY22-1192" fmla="*/ 284488 h 1871397"/>
              <a:gd name="connsiteX23-1193" fmla="*/ 1898646 w 2896332"/>
              <a:gd name="connsiteY23-1194" fmla="*/ 46 h 1871397"/>
              <a:gd name="connsiteX0-1195" fmla="*/ 2243048 w 2896332"/>
              <a:gd name="connsiteY0-1196" fmla="*/ 269861 h 1871397"/>
              <a:gd name="connsiteX1-1197" fmla="*/ 2655476 w 2896332"/>
              <a:gd name="connsiteY1-1198" fmla="*/ 584615 h 1871397"/>
              <a:gd name="connsiteX2-1199" fmla="*/ 2828170 w 2896332"/>
              <a:gd name="connsiteY2-1200" fmla="*/ 1010501 h 1871397"/>
              <a:gd name="connsiteX3-1201" fmla="*/ 2883834 w 2896332"/>
              <a:gd name="connsiteY3-1202" fmla="*/ 1308835 h 1871397"/>
              <a:gd name="connsiteX4-1203" fmla="*/ 2799743 w 2896332"/>
              <a:gd name="connsiteY4-1204" fmla="*/ 1672098 h 1871397"/>
              <a:gd name="connsiteX5-1205" fmla="*/ 2639923 w 2896332"/>
              <a:gd name="connsiteY5-1206" fmla="*/ 1156706 h 1871397"/>
              <a:gd name="connsiteX6-1207" fmla="*/ 2243048 w 2896332"/>
              <a:gd name="connsiteY6-1208" fmla="*/ 269861 h 1871397"/>
              <a:gd name="connsiteX7-1209" fmla="*/ 1898646 w 2896332"/>
              <a:gd name="connsiteY7-1210" fmla="*/ 46 h 1871397"/>
              <a:gd name="connsiteX8-1211" fmla="*/ 1941303 w 2896332"/>
              <a:gd name="connsiteY8-1212" fmla="*/ 293585 h 1871397"/>
              <a:gd name="connsiteX9-1213" fmla="*/ 1974640 w 2896332"/>
              <a:gd name="connsiteY9-1214" fmla="*/ 533402 h 1871397"/>
              <a:gd name="connsiteX10-1215" fmla="*/ 1973469 w 2896332"/>
              <a:gd name="connsiteY10-1216" fmla="*/ 784519 h 1871397"/>
              <a:gd name="connsiteX11-1217" fmla="*/ 1866010 w 2896332"/>
              <a:gd name="connsiteY11-1218" fmla="*/ 878218 h 1871397"/>
              <a:gd name="connsiteX12-1219" fmla="*/ 2733769 w 2896332"/>
              <a:gd name="connsiteY12-1220" fmla="*/ 1387129 h 1871397"/>
              <a:gd name="connsiteX13-1221" fmla="*/ 2694623 w 2896332"/>
              <a:gd name="connsiteY13-1222" fmla="*/ 1639703 h 1871397"/>
              <a:gd name="connsiteX14-1223" fmla="*/ 2385869 w 2896332"/>
              <a:gd name="connsiteY14-1224" fmla="*/ 1585623 h 1871397"/>
              <a:gd name="connsiteX15-1225" fmla="*/ 2074819 w 2896332"/>
              <a:gd name="connsiteY15-1226" fmla="*/ 1565782 h 1871397"/>
              <a:gd name="connsiteX16-1227" fmla="*/ 1739085 w 2896332"/>
              <a:gd name="connsiteY16-1228" fmla="*/ 1871397 h 1871397"/>
              <a:gd name="connsiteX17-1229" fmla="*/ 1648664 w 2896332"/>
              <a:gd name="connsiteY17-1230" fmla="*/ 1582137 h 1871397"/>
              <a:gd name="connsiteX18-1231" fmla="*/ 1376671 w 2896332"/>
              <a:gd name="connsiteY18-1232" fmla="*/ 1700306 h 1871397"/>
              <a:gd name="connsiteX19-1233" fmla="*/ 1415819 w 2896332"/>
              <a:gd name="connsiteY19-1234" fmla="*/ 1334933 h 1871397"/>
              <a:gd name="connsiteX20-1235" fmla="*/ 665501 w 2896332"/>
              <a:gd name="connsiteY20-1236" fmla="*/ 1276212 h 1871397"/>
              <a:gd name="connsiteX21-1237" fmla="*/ 0 w 2896332"/>
              <a:gd name="connsiteY21-1238" fmla="*/ 1126148 h 1871397"/>
              <a:gd name="connsiteX22-1239" fmla="*/ 13050 w 2896332"/>
              <a:gd name="connsiteY22-1240" fmla="*/ 284488 h 1871397"/>
              <a:gd name="connsiteX23-1241" fmla="*/ 1898646 w 2896332"/>
              <a:gd name="connsiteY23-1242" fmla="*/ 46 h 1871397"/>
              <a:gd name="connsiteX0-1243" fmla="*/ 2243048 w 2896332"/>
              <a:gd name="connsiteY0-1244" fmla="*/ 269861 h 1871397"/>
              <a:gd name="connsiteX1-1245" fmla="*/ 2655476 w 2896332"/>
              <a:gd name="connsiteY1-1246" fmla="*/ 584615 h 1871397"/>
              <a:gd name="connsiteX2-1247" fmla="*/ 2828170 w 2896332"/>
              <a:gd name="connsiteY2-1248" fmla="*/ 1010501 h 1871397"/>
              <a:gd name="connsiteX3-1249" fmla="*/ 2883834 w 2896332"/>
              <a:gd name="connsiteY3-1250" fmla="*/ 1308835 h 1871397"/>
              <a:gd name="connsiteX4-1251" fmla="*/ 2799743 w 2896332"/>
              <a:gd name="connsiteY4-1252" fmla="*/ 1672098 h 1871397"/>
              <a:gd name="connsiteX5-1253" fmla="*/ 2639923 w 2896332"/>
              <a:gd name="connsiteY5-1254" fmla="*/ 1156706 h 1871397"/>
              <a:gd name="connsiteX6-1255" fmla="*/ 2243048 w 2896332"/>
              <a:gd name="connsiteY6-1256" fmla="*/ 269861 h 1871397"/>
              <a:gd name="connsiteX7-1257" fmla="*/ 1898646 w 2896332"/>
              <a:gd name="connsiteY7-1258" fmla="*/ 46 h 1871397"/>
              <a:gd name="connsiteX8-1259" fmla="*/ 1941303 w 2896332"/>
              <a:gd name="connsiteY8-1260" fmla="*/ 293585 h 1871397"/>
              <a:gd name="connsiteX9-1261" fmla="*/ 1974640 w 2896332"/>
              <a:gd name="connsiteY9-1262" fmla="*/ 533402 h 1871397"/>
              <a:gd name="connsiteX10-1263" fmla="*/ 1973469 w 2896332"/>
              <a:gd name="connsiteY10-1264" fmla="*/ 784519 h 1871397"/>
              <a:gd name="connsiteX11-1265" fmla="*/ 1866010 w 2896332"/>
              <a:gd name="connsiteY11-1266" fmla="*/ 878218 h 1871397"/>
              <a:gd name="connsiteX12-1267" fmla="*/ 2733769 w 2896332"/>
              <a:gd name="connsiteY12-1268" fmla="*/ 1387129 h 1871397"/>
              <a:gd name="connsiteX13-1269" fmla="*/ 2694623 w 2896332"/>
              <a:gd name="connsiteY13-1270" fmla="*/ 1639703 h 1871397"/>
              <a:gd name="connsiteX14-1271" fmla="*/ 2385869 w 2896332"/>
              <a:gd name="connsiteY14-1272" fmla="*/ 1585623 h 1871397"/>
              <a:gd name="connsiteX15-1273" fmla="*/ 2074819 w 2896332"/>
              <a:gd name="connsiteY15-1274" fmla="*/ 1565782 h 1871397"/>
              <a:gd name="connsiteX16-1275" fmla="*/ 1739085 w 2896332"/>
              <a:gd name="connsiteY16-1276" fmla="*/ 1871397 h 1871397"/>
              <a:gd name="connsiteX17-1277" fmla="*/ 1648664 w 2896332"/>
              <a:gd name="connsiteY17-1278" fmla="*/ 1582137 h 1871397"/>
              <a:gd name="connsiteX18-1279" fmla="*/ 1376671 w 2896332"/>
              <a:gd name="connsiteY18-1280" fmla="*/ 1700306 h 1871397"/>
              <a:gd name="connsiteX19-1281" fmla="*/ 1415819 w 2896332"/>
              <a:gd name="connsiteY19-1282" fmla="*/ 1334933 h 1871397"/>
              <a:gd name="connsiteX20-1283" fmla="*/ 665501 w 2896332"/>
              <a:gd name="connsiteY20-1284" fmla="*/ 1276212 h 1871397"/>
              <a:gd name="connsiteX21-1285" fmla="*/ 0 w 2896332"/>
              <a:gd name="connsiteY21-1286" fmla="*/ 1126148 h 1871397"/>
              <a:gd name="connsiteX22-1287" fmla="*/ 13050 w 2896332"/>
              <a:gd name="connsiteY22-1288" fmla="*/ 284488 h 1871397"/>
              <a:gd name="connsiteX23-1289" fmla="*/ 1898646 w 2896332"/>
              <a:gd name="connsiteY23-1290" fmla="*/ 46 h 1871397"/>
              <a:gd name="connsiteX0-1291" fmla="*/ 2243048 w 2896332"/>
              <a:gd name="connsiteY0-1292" fmla="*/ 269861 h 1871397"/>
              <a:gd name="connsiteX1-1293" fmla="*/ 2655476 w 2896332"/>
              <a:gd name="connsiteY1-1294" fmla="*/ 584615 h 1871397"/>
              <a:gd name="connsiteX2-1295" fmla="*/ 2828170 w 2896332"/>
              <a:gd name="connsiteY2-1296" fmla="*/ 1010501 h 1871397"/>
              <a:gd name="connsiteX3-1297" fmla="*/ 2883834 w 2896332"/>
              <a:gd name="connsiteY3-1298" fmla="*/ 1308835 h 1871397"/>
              <a:gd name="connsiteX4-1299" fmla="*/ 2799743 w 2896332"/>
              <a:gd name="connsiteY4-1300" fmla="*/ 1672098 h 1871397"/>
              <a:gd name="connsiteX5-1301" fmla="*/ 2639923 w 2896332"/>
              <a:gd name="connsiteY5-1302" fmla="*/ 1156706 h 1871397"/>
              <a:gd name="connsiteX6-1303" fmla="*/ 2243048 w 2896332"/>
              <a:gd name="connsiteY6-1304" fmla="*/ 269861 h 1871397"/>
              <a:gd name="connsiteX7-1305" fmla="*/ 1898646 w 2896332"/>
              <a:gd name="connsiteY7-1306" fmla="*/ 46 h 1871397"/>
              <a:gd name="connsiteX8-1307" fmla="*/ 1941303 w 2896332"/>
              <a:gd name="connsiteY8-1308" fmla="*/ 293585 h 1871397"/>
              <a:gd name="connsiteX9-1309" fmla="*/ 1974640 w 2896332"/>
              <a:gd name="connsiteY9-1310" fmla="*/ 533402 h 1871397"/>
              <a:gd name="connsiteX10-1311" fmla="*/ 1973469 w 2896332"/>
              <a:gd name="connsiteY10-1312" fmla="*/ 784519 h 1871397"/>
              <a:gd name="connsiteX11-1313" fmla="*/ 1866010 w 2896332"/>
              <a:gd name="connsiteY11-1314" fmla="*/ 878218 h 1871397"/>
              <a:gd name="connsiteX12-1315" fmla="*/ 2733769 w 2896332"/>
              <a:gd name="connsiteY12-1316" fmla="*/ 1387129 h 1871397"/>
              <a:gd name="connsiteX13-1317" fmla="*/ 2694623 w 2896332"/>
              <a:gd name="connsiteY13-1318" fmla="*/ 1639703 h 1871397"/>
              <a:gd name="connsiteX14-1319" fmla="*/ 2385869 w 2896332"/>
              <a:gd name="connsiteY14-1320" fmla="*/ 1585623 h 1871397"/>
              <a:gd name="connsiteX15-1321" fmla="*/ 2074819 w 2896332"/>
              <a:gd name="connsiteY15-1322" fmla="*/ 1565782 h 1871397"/>
              <a:gd name="connsiteX16-1323" fmla="*/ 1739085 w 2896332"/>
              <a:gd name="connsiteY16-1324" fmla="*/ 1871397 h 1871397"/>
              <a:gd name="connsiteX17-1325" fmla="*/ 1648664 w 2896332"/>
              <a:gd name="connsiteY17-1326" fmla="*/ 1582137 h 1871397"/>
              <a:gd name="connsiteX18-1327" fmla="*/ 1376671 w 2896332"/>
              <a:gd name="connsiteY18-1328" fmla="*/ 1700306 h 1871397"/>
              <a:gd name="connsiteX19-1329" fmla="*/ 1415819 w 2896332"/>
              <a:gd name="connsiteY19-1330" fmla="*/ 1334933 h 1871397"/>
              <a:gd name="connsiteX20-1331" fmla="*/ 665501 w 2896332"/>
              <a:gd name="connsiteY20-1332" fmla="*/ 1276212 h 1871397"/>
              <a:gd name="connsiteX21-1333" fmla="*/ 0 w 2896332"/>
              <a:gd name="connsiteY21-1334" fmla="*/ 1126148 h 1871397"/>
              <a:gd name="connsiteX22-1335" fmla="*/ 13050 w 2896332"/>
              <a:gd name="connsiteY22-1336" fmla="*/ 284488 h 1871397"/>
              <a:gd name="connsiteX23-1337" fmla="*/ 1898646 w 2896332"/>
              <a:gd name="connsiteY23-1338" fmla="*/ 46 h 1871397"/>
              <a:gd name="connsiteX0-1339" fmla="*/ 2228186 w 2896332"/>
              <a:gd name="connsiteY0-1340" fmla="*/ 269861 h 1871397"/>
              <a:gd name="connsiteX1-1341" fmla="*/ 2655476 w 2896332"/>
              <a:gd name="connsiteY1-1342" fmla="*/ 584615 h 1871397"/>
              <a:gd name="connsiteX2-1343" fmla="*/ 2828170 w 2896332"/>
              <a:gd name="connsiteY2-1344" fmla="*/ 1010501 h 1871397"/>
              <a:gd name="connsiteX3-1345" fmla="*/ 2883834 w 2896332"/>
              <a:gd name="connsiteY3-1346" fmla="*/ 1308835 h 1871397"/>
              <a:gd name="connsiteX4-1347" fmla="*/ 2799743 w 2896332"/>
              <a:gd name="connsiteY4-1348" fmla="*/ 1672098 h 1871397"/>
              <a:gd name="connsiteX5-1349" fmla="*/ 2639923 w 2896332"/>
              <a:gd name="connsiteY5-1350" fmla="*/ 1156706 h 1871397"/>
              <a:gd name="connsiteX6-1351" fmla="*/ 2228186 w 2896332"/>
              <a:gd name="connsiteY6-1352" fmla="*/ 269861 h 1871397"/>
              <a:gd name="connsiteX7-1353" fmla="*/ 1898646 w 2896332"/>
              <a:gd name="connsiteY7-1354" fmla="*/ 46 h 1871397"/>
              <a:gd name="connsiteX8-1355" fmla="*/ 1941303 w 2896332"/>
              <a:gd name="connsiteY8-1356" fmla="*/ 293585 h 1871397"/>
              <a:gd name="connsiteX9-1357" fmla="*/ 1974640 w 2896332"/>
              <a:gd name="connsiteY9-1358" fmla="*/ 533402 h 1871397"/>
              <a:gd name="connsiteX10-1359" fmla="*/ 1973469 w 2896332"/>
              <a:gd name="connsiteY10-1360" fmla="*/ 784519 h 1871397"/>
              <a:gd name="connsiteX11-1361" fmla="*/ 1866010 w 2896332"/>
              <a:gd name="connsiteY11-1362" fmla="*/ 878218 h 1871397"/>
              <a:gd name="connsiteX12-1363" fmla="*/ 2733769 w 2896332"/>
              <a:gd name="connsiteY12-1364" fmla="*/ 1387129 h 1871397"/>
              <a:gd name="connsiteX13-1365" fmla="*/ 2694623 w 2896332"/>
              <a:gd name="connsiteY13-1366" fmla="*/ 1639703 h 1871397"/>
              <a:gd name="connsiteX14-1367" fmla="*/ 2385869 w 2896332"/>
              <a:gd name="connsiteY14-1368" fmla="*/ 1585623 h 1871397"/>
              <a:gd name="connsiteX15-1369" fmla="*/ 2074819 w 2896332"/>
              <a:gd name="connsiteY15-1370" fmla="*/ 1565782 h 1871397"/>
              <a:gd name="connsiteX16-1371" fmla="*/ 1739085 w 2896332"/>
              <a:gd name="connsiteY16-1372" fmla="*/ 1871397 h 1871397"/>
              <a:gd name="connsiteX17-1373" fmla="*/ 1648664 w 2896332"/>
              <a:gd name="connsiteY17-1374" fmla="*/ 1582137 h 1871397"/>
              <a:gd name="connsiteX18-1375" fmla="*/ 1376671 w 2896332"/>
              <a:gd name="connsiteY18-1376" fmla="*/ 1700306 h 1871397"/>
              <a:gd name="connsiteX19-1377" fmla="*/ 1415819 w 2896332"/>
              <a:gd name="connsiteY19-1378" fmla="*/ 1334933 h 1871397"/>
              <a:gd name="connsiteX20-1379" fmla="*/ 665501 w 2896332"/>
              <a:gd name="connsiteY20-1380" fmla="*/ 1276212 h 1871397"/>
              <a:gd name="connsiteX21-1381" fmla="*/ 0 w 2896332"/>
              <a:gd name="connsiteY21-1382" fmla="*/ 1126148 h 1871397"/>
              <a:gd name="connsiteX22-1383" fmla="*/ 13050 w 2896332"/>
              <a:gd name="connsiteY22-1384" fmla="*/ 284488 h 1871397"/>
              <a:gd name="connsiteX23-1385" fmla="*/ 1898646 w 2896332"/>
              <a:gd name="connsiteY23-1386" fmla="*/ 46 h 1871397"/>
              <a:gd name="connsiteX0-1387" fmla="*/ 2228186 w 2896332"/>
              <a:gd name="connsiteY0-1388" fmla="*/ 269861 h 1871397"/>
              <a:gd name="connsiteX1-1389" fmla="*/ 2655476 w 2896332"/>
              <a:gd name="connsiteY1-1390" fmla="*/ 584615 h 1871397"/>
              <a:gd name="connsiteX2-1391" fmla="*/ 2828170 w 2896332"/>
              <a:gd name="connsiteY2-1392" fmla="*/ 1010501 h 1871397"/>
              <a:gd name="connsiteX3-1393" fmla="*/ 2883834 w 2896332"/>
              <a:gd name="connsiteY3-1394" fmla="*/ 1308835 h 1871397"/>
              <a:gd name="connsiteX4-1395" fmla="*/ 2799743 w 2896332"/>
              <a:gd name="connsiteY4-1396" fmla="*/ 1672098 h 1871397"/>
              <a:gd name="connsiteX5-1397" fmla="*/ 2639923 w 2896332"/>
              <a:gd name="connsiteY5-1398" fmla="*/ 1156706 h 1871397"/>
              <a:gd name="connsiteX6-1399" fmla="*/ 2228186 w 2896332"/>
              <a:gd name="connsiteY6-1400" fmla="*/ 269861 h 1871397"/>
              <a:gd name="connsiteX7-1401" fmla="*/ 1898646 w 2896332"/>
              <a:gd name="connsiteY7-1402" fmla="*/ 46 h 1871397"/>
              <a:gd name="connsiteX8-1403" fmla="*/ 1941303 w 2896332"/>
              <a:gd name="connsiteY8-1404" fmla="*/ 293585 h 1871397"/>
              <a:gd name="connsiteX9-1405" fmla="*/ 1974640 w 2896332"/>
              <a:gd name="connsiteY9-1406" fmla="*/ 533402 h 1871397"/>
              <a:gd name="connsiteX10-1407" fmla="*/ 1973469 w 2896332"/>
              <a:gd name="connsiteY10-1408" fmla="*/ 784519 h 1871397"/>
              <a:gd name="connsiteX11-1409" fmla="*/ 1866010 w 2896332"/>
              <a:gd name="connsiteY11-1410" fmla="*/ 878218 h 1871397"/>
              <a:gd name="connsiteX12-1411" fmla="*/ 2733769 w 2896332"/>
              <a:gd name="connsiteY12-1412" fmla="*/ 1387129 h 1871397"/>
              <a:gd name="connsiteX13-1413" fmla="*/ 2694623 w 2896332"/>
              <a:gd name="connsiteY13-1414" fmla="*/ 1639703 h 1871397"/>
              <a:gd name="connsiteX14-1415" fmla="*/ 2385869 w 2896332"/>
              <a:gd name="connsiteY14-1416" fmla="*/ 1585623 h 1871397"/>
              <a:gd name="connsiteX15-1417" fmla="*/ 2074819 w 2896332"/>
              <a:gd name="connsiteY15-1418" fmla="*/ 1565782 h 1871397"/>
              <a:gd name="connsiteX16-1419" fmla="*/ 1739085 w 2896332"/>
              <a:gd name="connsiteY16-1420" fmla="*/ 1871397 h 1871397"/>
              <a:gd name="connsiteX17-1421" fmla="*/ 1648664 w 2896332"/>
              <a:gd name="connsiteY17-1422" fmla="*/ 1582137 h 1871397"/>
              <a:gd name="connsiteX18-1423" fmla="*/ 1376671 w 2896332"/>
              <a:gd name="connsiteY18-1424" fmla="*/ 1700306 h 1871397"/>
              <a:gd name="connsiteX19-1425" fmla="*/ 1415819 w 2896332"/>
              <a:gd name="connsiteY19-1426" fmla="*/ 1334933 h 1871397"/>
              <a:gd name="connsiteX20-1427" fmla="*/ 665501 w 2896332"/>
              <a:gd name="connsiteY20-1428" fmla="*/ 1276212 h 1871397"/>
              <a:gd name="connsiteX21-1429" fmla="*/ 0 w 2896332"/>
              <a:gd name="connsiteY21-1430" fmla="*/ 1126148 h 1871397"/>
              <a:gd name="connsiteX22-1431" fmla="*/ 13050 w 2896332"/>
              <a:gd name="connsiteY22-1432" fmla="*/ 284488 h 1871397"/>
              <a:gd name="connsiteX23-1433" fmla="*/ 1898646 w 2896332"/>
              <a:gd name="connsiteY23-1434" fmla="*/ 46 h 1871397"/>
              <a:gd name="connsiteX0-1435" fmla="*/ 2228186 w 2896332"/>
              <a:gd name="connsiteY0-1436" fmla="*/ 269861 h 1871397"/>
              <a:gd name="connsiteX1-1437" fmla="*/ 2655476 w 2896332"/>
              <a:gd name="connsiteY1-1438" fmla="*/ 584615 h 1871397"/>
              <a:gd name="connsiteX2-1439" fmla="*/ 2828170 w 2896332"/>
              <a:gd name="connsiteY2-1440" fmla="*/ 1010501 h 1871397"/>
              <a:gd name="connsiteX3-1441" fmla="*/ 2883834 w 2896332"/>
              <a:gd name="connsiteY3-1442" fmla="*/ 1308835 h 1871397"/>
              <a:gd name="connsiteX4-1443" fmla="*/ 2799743 w 2896332"/>
              <a:gd name="connsiteY4-1444" fmla="*/ 1672098 h 1871397"/>
              <a:gd name="connsiteX5-1445" fmla="*/ 2651069 w 2896332"/>
              <a:gd name="connsiteY5-1446" fmla="*/ 1156706 h 1871397"/>
              <a:gd name="connsiteX6-1447" fmla="*/ 2228186 w 2896332"/>
              <a:gd name="connsiteY6-1448" fmla="*/ 269861 h 1871397"/>
              <a:gd name="connsiteX7-1449" fmla="*/ 1898646 w 2896332"/>
              <a:gd name="connsiteY7-1450" fmla="*/ 46 h 1871397"/>
              <a:gd name="connsiteX8-1451" fmla="*/ 1941303 w 2896332"/>
              <a:gd name="connsiteY8-1452" fmla="*/ 293585 h 1871397"/>
              <a:gd name="connsiteX9-1453" fmla="*/ 1974640 w 2896332"/>
              <a:gd name="connsiteY9-1454" fmla="*/ 533402 h 1871397"/>
              <a:gd name="connsiteX10-1455" fmla="*/ 1973469 w 2896332"/>
              <a:gd name="connsiteY10-1456" fmla="*/ 784519 h 1871397"/>
              <a:gd name="connsiteX11-1457" fmla="*/ 1866010 w 2896332"/>
              <a:gd name="connsiteY11-1458" fmla="*/ 878218 h 1871397"/>
              <a:gd name="connsiteX12-1459" fmla="*/ 2733769 w 2896332"/>
              <a:gd name="connsiteY12-1460" fmla="*/ 1387129 h 1871397"/>
              <a:gd name="connsiteX13-1461" fmla="*/ 2694623 w 2896332"/>
              <a:gd name="connsiteY13-1462" fmla="*/ 1639703 h 1871397"/>
              <a:gd name="connsiteX14-1463" fmla="*/ 2385869 w 2896332"/>
              <a:gd name="connsiteY14-1464" fmla="*/ 1585623 h 1871397"/>
              <a:gd name="connsiteX15-1465" fmla="*/ 2074819 w 2896332"/>
              <a:gd name="connsiteY15-1466" fmla="*/ 1565782 h 1871397"/>
              <a:gd name="connsiteX16-1467" fmla="*/ 1739085 w 2896332"/>
              <a:gd name="connsiteY16-1468" fmla="*/ 1871397 h 1871397"/>
              <a:gd name="connsiteX17-1469" fmla="*/ 1648664 w 2896332"/>
              <a:gd name="connsiteY17-1470" fmla="*/ 1582137 h 1871397"/>
              <a:gd name="connsiteX18-1471" fmla="*/ 1376671 w 2896332"/>
              <a:gd name="connsiteY18-1472" fmla="*/ 1700306 h 1871397"/>
              <a:gd name="connsiteX19-1473" fmla="*/ 1415819 w 2896332"/>
              <a:gd name="connsiteY19-1474" fmla="*/ 1334933 h 1871397"/>
              <a:gd name="connsiteX20-1475" fmla="*/ 665501 w 2896332"/>
              <a:gd name="connsiteY20-1476" fmla="*/ 1276212 h 1871397"/>
              <a:gd name="connsiteX21-1477" fmla="*/ 0 w 2896332"/>
              <a:gd name="connsiteY21-1478" fmla="*/ 1126148 h 1871397"/>
              <a:gd name="connsiteX22-1479" fmla="*/ 13050 w 2896332"/>
              <a:gd name="connsiteY22-1480" fmla="*/ 284488 h 1871397"/>
              <a:gd name="connsiteX23-1481" fmla="*/ 1898646 w 2896332"/>
              <a:gd name="connsiteY23-1482" fmla="*/ 46 h 1871397"/>
              <a:gd name="connsiteX0-1483" fmla="*/ 2228186 w 2896332"/>
              <a:gd name="connsiteY0-1484" fmla="*/ 269861 h 1871397"/>
              <a:gd name="connsiteX1-1485" fmla="*/ 2655476 w 2896332"/>
              <a:gd name="connsiteY1-1486" fmla="*/ 584615 h 1871397"/>
              <a:gd name="connsiteX2-1487" fmla="*/ 2828170 w 2896332"/>
              <a:gd name="connsiteY2-1488" fmla="*/ 1010501 h 1871397"/>
              <a:gd name="connsiteX3-1489" fmla="*/ 2883834 w 2896332"/>
              <a:gd name="connsiteY3-1490" fmla="*/ 1308835 h 1871397"/>
              <a:gd name="connsiteX4-1491" fmla="*/ 2799743 w 2896332"/>
              <a:gd name="connsiteY4-1492" fmla="*/ 1672098 h 1871397"/>
              <a:gd name="connsiteX5-1493" fmla="*/ 2651069 w 2896332"/>
              <a:gd name="connsiteY5-1494" fmla="*/ 1156706 h 1871397"/>
              <a:gd name="connsiteX6-1495" fmla="*/ 2228186 w 2896332"/>
              <a:gd name="connsiteY6-1496" fmla="*/ 269861 h 1871397"/>
              <a:gd name="connsiteX7-1497" fmla="*/ 1898646 w 2896332"/>
              <a:gd name="connsiteY7-1498" fmla="*/ 46 h 1871397"/>
              <a:gd name="connsiteX8-1499" fmla="*/ 1941303 w 2896332"/>
              <a:gd name="connsiteY8-1500" fmla="*/ 293585 h 1871397"/>
              <a:gd name="connsiteX9-1501" fmla="*/ 1974640 w 2896332"/>
              <a:gd name="connsiteY9-1502" fmla="*/ 533402 h 1871397"/>
              <a:gd name="connsiteX10-1503" fmla="*/ 1973469 w 2896332"/>
              <a:gd name="connsiteY10-1504" fmla="*/ 784519 h 1871397"/>
              <a:gd name="connsiteX11-1505" fmla="*/ 1866010 w 2896332"/>
              <a:gd name="connsiteY11-1506" fmla="*/ 878218 h 1871397"/>
              <a:gd name="connsiteX12-1507" fmla="*/ 2733769 w 2896332"/>
              <a:gd name="connsiteY12-1508" fmla="*/ 1387129 h 1871397"/>
              <a:gd name="connsiteX13-1509" fmla="*/ 2694623 w 2896332"/>
              <a:gd name="connsiteY13-1510" fmla="*/ 1639703 h 1871397"/>
              <a:gd name="connsiteX14-1511" fmla="*/ 2385869 w 2896332"/>
              <a:gd name="connsiteY14-1512" fmla="*/ 1585623 h 1871397"/>
              <a:gd name="connsiteX15-1513" fmla="*/ 2074819 w 2896332"/>
              <a:gd name="connsiteY15-1514" fmla="*/ 1565782 h 1871397"/>
              <a:gd name="connsiteX16-1515" fmla="*/ 1739085 w 2896332"/>
              <a:gd name="connsiteY16-1516" fmla="*/ 1871397 h 1871397"/>
              <a:gd name="connsiteX17-1517" fmla="*/ 1648664 w 2896332"/>
              <a:gd name="connsiteY17-1518" fmla="*/ 1582137 h 1871397"/>
              <a:gd name="connsiteX18-1519" fmla="*/ 1376671 w 2896332"/>
              <a:gd name="connsiteY18-1520" fmla="*/ 1700306 h 1871397"/>
              <a:gd name="connsiteX19-1521" fmla="*/ 1415819 w 2896332"/>
              <a:gd name="connsiteY19-1522" fmla="*/ 1334933 h 1871397"/>
              <a:gd name="connsiteX20-1523" fmla="*/ 665501 w 2896332"/>
              <a:gd name="connsiteY20-1524" fmla="*/ 1276212 h 1871397"/>
              <a:gd name="connsiteX21-1525" fmla="*/ 0 w 2896332"/>
              <a:gd name="connsiteY21-1526" fmla="*/ 1126148 h 1871397"/>
              <a:gd name="connsiteX22-1527" fmla="*/ 13050 w 2896332"/>
              <a:gd name="connsiteY22-1528" fmla="*/ 284488 h 1871397"/>
              <a:gd name="connsiteX23-1529" fmla="*/ 1898646 w 2896332"/>
              <a:gd name="connsiteY23-1530" fmla="*/ 46 h 1871397"/>
              <a:gd name="connsiteX0-1531" fmla="*/ 2209609 w 2896332"/>
              <a:gd name="connsiteY0-1532" fmla="*/ 251285 h 1871397"/>
              <a:gd name="connsiteX1-1533" fmla="*/ 2655476 w 2896332"/>
              <a:gd name="connsiteY1-1534" fmla="*/ 584615 h 1871397"/>
              <a:gd name="connsiteX2-1535" fmla="*/ 2828170 w 2896332"/>
              <a:gd name="connsiteY2-1536" fmla="*/ 1010501 h 1871397"/>
              <a:gd name="connsiteX3-1537" fmla="*/ 2883834 w 2896332"/>
              <a:gd name="connsiteY3-1538" fmla="*/ 1308835 h 1871397"/>
              <a:gd name="connsiteX4-1539" fmla="*/ 2799743 w 2896332"/>
              <a:gd name="connsiteY4-1540" fmla="*/ 1672098 h 1871397"/>
              <a:gd name="connsiteX5-1541" fmla="*/ 2651069 w 2896332"/>
              <a:gd name="connsiteY5-1542" fmla="*/ 1156706 h 1871397"/>
              <a:gd name="connsiteX6-1543" fmla="*/ 2209609 w 2896332"/>
              <a:gd name="connsiteY6-1544" fmla="*/ 251285 h 1871397"/>
              <a:gd name="connsiteX7-1545" fmla="*/ 1898646 w 2896332"/>
              <a:gd name="connsiteY7-1546" fmla="*/ 46 h 1871397"/>
              <a:gd name="connsiteX8-1547" fmla="*/ 1941303 w 2896332"/>
              <a:gd name="connsiteY8-1548" fmla="*/ 293585 h 1871397"/>
              <a:gd name="connsiteX9-1549" fmla="*/ 1974640 w 2896332"/>
              <a:gd name="connsiteY9-1550" fmla="*/ 533402 h 1871397"/>
              <a:gd name="connsiteX10-1551" fmla="*/ 1973469 w 2896332"/>
              <a:gd name="connsiteY10-1552" fmla="*/ 784519 h 1871397"/>
              <a:gd name="connsiteX11-1553" fmla="*/ 1866010 w 2896332"/>
              <a:gd name="connsiteY11-1554" fmla="*/ 878218 h 1871397"/>
              <a:gd name="connsiteX12-1555" fmla="*/ 2733769 w 2896332"/>
              <a:gd name="connsiteY12-1556" fmla="*/ 1387129 h 1871397"/>
              <a:gd name="connsiteX13-1557" fmla="*/ 2694623 w 2896332"/>
              <a:gd name="connsiteY13-1558" fmla="*/ 1639703 h 1871397"/>
              <a:gd name="connsiteX14-1559" fmla="*/ 2385869 w 2896332"/>
              <a:gd name="connsiteY14-1560" fmla="*/ 1585623 h 1871397"/>
              <a:gd name="connsiteX15-1561" fmla="*/ 2074819 w 2896332"/>
              <a:gd name="connsiteY15-1562" fmla="*/ 1565782 h 1871397"/>
              <a:gd name="connsiteX16-1563" fmla="*/ 1739085 w 2896332"/>
              <a:gd name="connsiteY16-1564" fmla="*/ 1871397 h 1871397"/>
              <a:gd name="connsiteX17-1565" fmla="*/ 1648664 w 2896332"/>
              <a:gd name="connsiteY17-1566" fmla="*/ 1582137 h 1871397"/>
              <a:gd name="connsiteX18-1567" fmla="*/ 1376671 w 2896332"/>
              <a:gd name="connsiteY18-1568" fmla="*/ 1700306 h 1871397"/>
              <a:gd name="connsiteX19-1569" fmla="*/ 1415819 w 2896332"/>
              <a:gd name="connsiteY19-1570" fmla="*/ 1334933 h 1871397"/>
              <a:gd name="connsiteX20-1571" fmla="*/ 665501 w 2896332"/>
              <a:gd name="connsiteY20-1572" fmla="*/ 1276212 h 1871397"/>
              <a:gd name="connsiteX21-1573" fmla="*/ 0 w 2896332"/>
              <a:gd name="connsiteY21-1574" fmla="*/ 1126148 h 1871397"/>
              <a:gd name="connsiteX22-1575" fmla="*/ 13050 w 2896332"/>
              <a:gd name="connsiteY22-1576" fmla="*/ 284488 h 1871397"/>
              <a:gd name="connsiteX23-1577" fmla="*/ 1898646 w 2896332"/>
              <a:gd name="connsiteY23-1578" fmla="*/ 46 h 1871397"/>
              <a:gd name="connsiteX0-1579" fmla="*/ 2209609 w 2894163"/>
              <a:gd name="connsiteY0-1580" fmla="*/ 251285 h 1871397"/>
              <a:gd name="connsiteX1-1581" fmla="*/ 2655476 w 2894163"/>
              <a:gd name="connsiteY1-1582" fmla="*/ 584615 h 1871397"/>
              <a:gd name="connsiteX2-1583" fmla="*/ 2828170 w 2894163"/>
              <a:gd name="connsiteY2-1584" fmla="*/ 1010501 h 1871397"/>
              <a:gd name="connsiteX3-1585" fmla="*/ 2883834 w 2894163"/>
              <a:gd name="connsiteY3-1586" fmla="*/ 1308835 h 1871397"/>
              <a:gd name="connsiteX4-1587" fmla="*/ 2792313 w 2894163"/>
              <a:gd name="connsiteY4-1588" fmla="*/ 1690675 h 1871397"/>
              <a:gd name="connsiteX5-1589" fmla="*/ 2651069 w 2894163"/>
              <a:gd name="connsiteY5-1590" fmla="*/ 1156706 h 1871397"/>
              <a:gd name="connsiteX6-1591" fmla="*/ 2209609 w 2894163"/>
              <a:gd name="connsiteY6-1592" fmla="*/ 251285 h 1871397"/>
              <a:gd name="connsiteX7-1593" fmla="*/ 1898646 w 2894163"/>
              <a:gd name="connsiteY7-1594" fmla="*/ 46 h 1871397"/>
              <a:gd name="connsiteX8-1595" fmla="*/ 1941303 w 2894163"/>
              <a:gd name="connsiteY8-1596" fmla="*/ 293585 h 1871397"/>
              <a:gd name="connsiteX9-1597" fmla="*/ 1974640 w 2894163"/>
              <a:gd name="connsiteY9-1598" fmla="*/ 533402 h 1871397"/>
              <a:gd name="connsiteX10-1599" fmla="*/ 1973469 w 2894163"/>
              <a:gd name="connsiteY10-1600" fmla="*/ 784519 h 1871397"/>
              <a:gd name="connsiteX11-1601" fmla="*/ 1866010 w 2894163"/>
              <a:gd name="connsiteY11-1602" fmla="*/ 878218 h 1871397"/>
              <a:gd name="connsiteX12-1603" fmla="*/ 2733769 w 2894163"/>
              <a:gd name="connsiteY12-1604" fmla="*/ 1387129 h 1871397"/>
              <a:gd name="connsiteX13-1605" fmla="*/ 2694623 w 2894163"/>
              <a:gd name="connsiteY13-1606" fmla="*/ 1639703 h 1871397"/>
              <a:gd name="connsiteX14-1607" fmla="*/ 2385869 w 2894163"/>
              <a:gd name="connsiteY14-1608" fmla="*/ 1585623 h 1871397"/>
              <a:gd name="connsiteX15-1609" fmla="*/ 2074819 w 2894163"/>
              <a:gd name="connsiteY15-1610" fmla="*/ 1565782 h 1871397"/>
              <a:gd name="connsiteX16-1611" fmla="*/ 1739085 w 2894163"/>
              <a:gd name="connsiteY16-1612" fmla="*/ 1871397 h 1871397"/>
              <a:gd name="connsiteX17-1613" fmla="*/ 1648664 w 2894163"/>
              <a:gd name="connsiteY17-1614" fmla="*/ 1582137 h 1871397"/>
              <a:gd name="connsiteX18-1615" fmla="*/ 1376671 w 2894163"/>
              <a:gd name="connsiteY18-1616" fmla="*/ 1700306 h 1871397"/>
              <a:gd name="connsiteX19-1617" fmla="*/ 1415819 w 2894163"/>
              <a:gd name="connsiteY19-1618" fmla="*/ 1334933 h 1871397"/>
              <a:gd name="connsiteX20-1619" fmla="*/ 665501 w 2894163"/>
              <a:gd name="connsiteY20-1620" fmla="*/ 1276212 h 1871397"/>
              <a:gd name="connsiteX21-1621" fmla="*/ 0 w 2894163"/>
              <a:gd name="connsiteY21-1622" fmla="*/ 1126148 h 1871397"/>
              <a:gd name="connsiteX22-1623" fmla="*/ 13050 w 2894163"/>
              <a:gd name="connsiteY22-1624" fmla="*/ 284488 h 1871397"/>
              <a:gd name="connsiteX23-1625" fmla="*/ 1898646 w 2894163"/>
              <a:gd name="connsiteY23-1626" fmla="*/ 46 h 1871397"/>
              <a:gd name="connsiteX0-1627" fmla="*/ 2209609 w 2914477"/>
              <a:gd name="connsiteY0-1628" fmla="*/ 251285 h 1871397"/>
              <a:gd name="connsiteX1-1629" fmla="*/ 2655476 w 2914477"/>
              <a:gd name="connsiteY1-1630" fmla="*/ 584615 h 1871397"/>
              <a:gd name="connsiteX2-1631" fmla="*/ 2828170 w 2914477"/>
              <a:gd name="connsiteY2-1632" fmla="*/ 1010501 h 1871397"/>
              <a:gd name="connsiteX3-1633" fmla="*/ 2883834 w 2914477"/>
              <a:gd name="connsiteY3-1634" fmla="*/ 1308835 h 1871397"/>
              <a:gd name="connsiteX4-1635" fmla="*/ 2840612 w 2914477"/>
              <a:gd name="connsiteY4-1636" fmla="*/ 1564355 h 1871397"/>
              <a:gd name="connsiteX5-1637" fmla="*/ 2651069 w 2914477"/>
              <a:gd name="connsiteY5-1638" fmla="*/ 1156706 h 1871397"/>
              <a:gd name="connsiteX6-1639" fmla="*/ 2209609 w 2914477"/>
              <a:gd name="connsiteY6-1640" fmla="*/ 251285 h 1871397"/>
              <a:gd name="connsiteX7-1641" fmla="*/ 1898646 w 2914477"/>
              <a:gd name="connsiteY7-1642" fmla="*/ 46 h 1871397"/>
              <a:gd name="connsiteX8-1643" fmla="*/ 1941303 w 2914477"/>
              <a:gd name="connsiteY8-1644" fmla="*/ 293585 h 1871397"/>
              <a:gd name="connsiteX9-1645" fmla="*/ 1974640 w 2914477"/>
              <a:gd name="connsiteY9-1646" fmla="*/ 533402 h 1871397"/>
              <a:gd name="connsiteX10-1647" fmla="*/ 1973469 w 2914477"/>
              <a:gd name="connsiteY10-1648" fmla="*/ 784519 h 1871397"/>
              <a:gd name="connsiteX11-1649" fmla="*/ 1866010 w 2914477"/>
              <a:gd name="connsiteY11-1650" fmla="*/ 878218 h 1871397"/>
              <a:gd name="connsiteX12-1651" fmla="*/ 2733769 w 2914477"/>
              <a:gd name="connsiteY12-1652" fmla="*/ 1387129 h 1871397"/>
              <a:gd name="connsiteX13-1653" fmla="*/ 2694623 w 2914477"/>
              <a:gd name="connsiteY13-1654" fmla="*/ 1639703 h 1871397"/>
              <a:gd name="connsiteX14-1655" fmla="*/ 2385869 w 2914477"/>
              <a:gd name="connsiteY14-1656" fmla="*/ 1585623 h 1871397"/>
              <a:gd name="connsiteX15-1657" fmla="*/ 2074819 w 2914477"/>
              <a:gd name="connsiteY15-1658" fmla="*/ 1565782 h 1871397"/>
              <a:gd name="connsiteX16-1659" fmla="*/ 1739085 w 2914477"/>
              <a:gd name="connsiteY16-1660" fmla="*/ 1871397 h 1871397"/>
              <a:gd name="connsiteX17-1661" fmla="*/ 1648664 w 2914477"/>
              <a:gd name="connsiteY17-1662" fmla="*/ 1582137 h 1871397"/>
              <a:gd name="connsiteX18-1663" fmla="*/ 1376671 w 2914477"/>
              <a:gd name="connsiteY18-1664" fmla="*/ 1700306 h 1871397"/>
              <a:gd name="connsiteX19-1665" fmla="*/ 1415819 w 2914477"/>
              <a:gd name="connsiteY19-1666" fmla="*/ 1334933 h 1871397"/>
              <a:gd name="connsiteX20-1667" fmla="*/ 665501 w 2914477"/>
              <a:gd name="connsiteY20-1668" fmla="*/ 1276212 h 1871397"/>
              <a:gd name="connsiteX21-1669" fmla="*/ 0 w 2914477"/>
              <a:gd name="connsiteY21-1670" fmla="*/ 1126148 h 1871397"/>
              <a:gd name="connsiteX22-1671" fmla="*/ 13050 w 2914477"/>
              <a:gd name="connsiteY22-1672" fmla="*/ 284488 h 1871397"/>
              <a:gd name="connsiteX23-1673" fmla="*/ 1898646 w 2914477"/>
              <a:gd name="connsiteY23-1674" fmla="*/ 46 h 1871397"/>
              <a:gd name="connsiteX0-1675" fmla="*/ 2209609 w 2914477"/>
              <a:gd name="connsiteY0-1676" fmla="*/ 251285 h 1871397"/>
              <a:gd name="connsiteX1-1677" fmla="*/ 2655476 w 2914477"/>
              <a:gd name="connsiteY1-1678" fmla="*/ 584615 h 1871397"/>
              <a:gd name="connsiteX2-1679" fmla="*/ 2828170 w 2914477"/>
              <a:gd name="connsiteY2-1680" fmla="*/ 1010501 h 1871397"/>
              <a:gd name="connsiteX3-1681" fmla="*/ 2883834 w 2914477"/>
              <a:gd name="connsiteY3-1682" fmla="*/ 1308835 h 1871397"/>
              <a:gd name="connsiteX4-1683" fmla="*/ 2840612 w 2914477"/>
              <a:gd name="connsiteY4-1684" fmla="*/ 1564355 h 1871397"/>
              <a:gd name="connsiteX5-1685" fmla="*/ 2651069 w 2914477"/>
              <a:gd name="connsiteY5-1686" fmla="*/ 1156706 h 1871397"/>
              <a:gd name="connsiteX6-1687" fmla="*/ 2209609 w 2914477"/>
              <a:gd name="connsiteY6-1688" fmla="*/ 251285 h 1871397"/>
              <a:gd name="connsiteX7-1689" fmla="*/ 1898646 w 2914477"/>
              <a:gd name="connsiteY7-1690" fmla="*/ 46 h 1871397"/>
              <a:gd name="connsiteX8-1691" fmla="*/ 1941303 w 2914477"/>
              <a:gd name="connsiteY8-1692" fmla="*/ 293585 h 1871397"/>
              <a:gd name="connsiteX9-1693" fmla="*/ 1974640 w 2914477"/>
              <a:gd name="connsiteY9-1694" fmla="*/ 533402 h 1871397"/>
              <a:gd name="connsiteX10-1695" fmla="*/ 1973469 w 2914477"/>
              <a:gd name="connsiteY10-1696" fmla="*/ 784519 h 1871397"/>
              <a:gd name="connsiteX11-1697" fmla="*/ 1866010 w 2914477"/>
              <a:gd name="connsiteY11-1698" fmla="*/ 878218 h 1871397"/>
              <a:gd name="connsiteX12-1699" fmla="*/ 2733769 w 2914477"/>
              <a:gd name="connsiteY12-1700" fmla="*/ 1387129 h 1871397"/>
              <a:gd name="connsiteX13-1701" fmla="*/ 2694623 w 2914477"/>
              <a:gd name="connsiteY13-1702" fmla="*/ 1639703 h 1871397"/>
              <a:gd name="connsiteX14-1703" fmla="*/ 2385869 w 2914477"/>
              <a:gd name="connsiteY14-1704" fmla="*/ 1585623 h 1871397"/>
              <a:gd name="connsiteX15-1705" fmla="*/ 2074819 w 2914477"/>
              <a:gd name="connsiteY15-1706" fmla="*/ 1565782 h 1871397"/>
              <a:gd name="connsiteX16-1707" fmla="*/ 1739085 w 2914477"/>
              <a:gd name="connsiteY16-1708" fmla="*/ 1871397 h 1871397"/>
              <a:gd name="connsiteX17-1709" fmla="*/ 1648664 w 2914477"/>
              <a:gd name="connsiteY17-1710" fmla="*/ 1582137 h 1871397"/>
              <a:gd name="connsiteX18-1711" fmla="*/ 1376671 w 2914477"/>
              <a:gd name="connsiteY18-1712" fmla="*/ 1700306 h 1871397"/>
              <a:gd name="connsiteX19-1713" fmla="*/ 1415819 w 2914477"/>
              <a:gd name="connsiteY19-1714" fmla="*/ 1334933 h 1871397"/>
              <a:gd name="connsiteX20-1715" fmla="*/ 665501 w 2914477"/>
              <a:gd name="connsiteY20-1716" fmla="*/ 1276212 h 1871397"/>
              <a:gd name="connsiteX21-1717" fmla="*/ 0 w 2914477"/>
              <a:gd name="connsiteY21-1718" fmla="*/ 1126148 h 1871397"/>
              <a:gd name="connsiteX22-1719" fmla="*/ 13050 w 2914477"/>
              <a:gd name="connsiteY22-1720" fmla="*/ 284488 h 1871397"/>
              <a:gd name="connsiteX23-1721" fmla="*/ 1898646 w 2914477"/>
              <a:gd name="connsiteY23-1722" fmla="*/ 46 h 1871397"/>
              <a:gd name="connsiteX0-1723" fmla="*/ 2209609 w 2889213"/>
              <a:gd name="connsiteY0-1724" fmla="*/ 251285 h 1871397"/>
              <a:gd name="connsiteX1-1725" fmla="*/ 2655476 w 2889213"/>
              <a:gd name="connsiteY1-1726" fmla="*/ 584615 h 1871397"/>
              <a:gd name="connsiteX2-1727" fmla="*/ 2828170 w 2889213"/>
              <a:gd name="connsiteY2-1728" fmla="*/ 1010501 h 1871397"/>
              <a:gd name="connsiteX3-1729" fmla="*/ 2883834 w 2889213"/>
              <a:gd name="connsiteY3-1730" fmla="*/ 1308835 h 1871397"/>
              <a:gd name="connsiteX4-1731" fmla="*/ 2840612 w 2889213"/>
              <a:gd name="connsiteY4-1732" fmla="*/ 1564355 h 1871397"/>
              <a:gd name="connsiteX5-1733" fmla="*/ 2651069 w 2889213"/>
              <a:gd name="connsiteY5-1734" fmla="*/ 1156706 h 1871397"/>
              <a:gd name="connsiteX6-1735" fmla="*/ 2209609 w 2889213"/>
              <a:gd name="connsiteY6-1736" fmla="*/ 251285 h 1871397"/>
              <a:gd name="connsiteX7-1737" fmla="*/ 1898646 w 2889213"/>
              <a:gd name="connsiteY7-1738" fmla="*/ 46 h 1871397"/>
              <a:gd name="connsiteX8-1739" fmla="*/ 1941303 w 2889213"/>
              <a:gd name="connsiteY8-1740" fmla="*/ 293585 h 1871397"/>
              <a:gd name="connsiteX9-1741" fmla="*/ 1974640 w 2889213"/>
              <a:gd name="connsiteY9-1742" fmla="*/ 533402 h 1871397"/>
              <a:gd name="connsiteX10-1743" fmla="*/ 1973469 w 2889213"/>
              <a:gd name="connsiteY10-1744" fmla="*/ 784519 h 1871397"/>
              <a:gd name="connsiteX11-1745" fmla="*/ 1866010 w 2889213"/>
              <a:gd name="connsiteY11-1746" fmla="*/ 878218 h 1871397"/>
              <a:gd name="connsiteX12-1747" fmla="*/ 2733769 w 2889213"/>
              <a:gd name="connsiteY12-1748" fmla="*/ 1387129 h 1871397"/>
              <a:gd name="connsiteX13-1749" fmla="*/ 2694623 w 2889213"/>
              <a:gd name="connsiteY13-1750" fmla="*/ 1639703 h 1871397"/>
              <a:gd name="connsiteX14-1751" fmla="*/ 2385869 w 2889213"/>
              <a:gd name="connsiteY14-1752" fmla="*/ 1585623 h 1871397"/>
              <a:gd name="connsiteX15-1753" fmla="*/ 2074819 w 2889213"/>
              <a:gd name="connsiteY15-1754" fmla="*/ 1565782 h 1871397"/>
              <a:gd name="connsiteX16-1755" fmla="*/ 1739085 w 2889213"/>
              <a:gd name="connsiteY16-1756" fmla="*/ 1871397 h 1871397"/>
              <a:gd name="connsiteX17-1757" fmla="*/ 1648664 w 2889213"/>
              <a:gd name="connsiteY17-1758" fmla="*/ 1582137 h 1871397"/>
              <a:gd name="connsiteX18-1759" fmla="*/ 1376671 w 2889213"/>
              <a:gd name="connsiteY18-1760" fmla="*/ 1700306 h 1871397"/>
              <a:gd name="connsiteX19-1761" fmla="*/ 1415819 w 2889213"/>
              <a:gd name="connsiteY19-1762" fmla="*/ 1334933 h 1871397"/>
              <a:gd name="connsiteX20-1763" fmla="*/ 665501 w 2889213"/>
              <a:gd name="connsiteY20-1764" fmla="*/ 1276212 h 1871397"/>
              <a:gd name="connsiteX21-1765" fmla="*/ 0 w 2889213"/>
              <a:gd name="connsiteY21-1766" fmla="*/ 1126148 h 1871397"/>
              <a:gd name="connsiteX22-1767" fmla="*/ 13050 w 2889213"/>
              <a:gd name="connsiteY22-1768" fmla="*/ 284488 h 1871397"/>
              <a:gd name="connsiteX23-1769" fmla="*/ 1898646 w 2889213"/>
              <a:gd name="connsiteY23-1770" fmla="*/ 46 h 1871397"/>
              <a:gd name="connsiteX0-1771" fmla="*/ 2209609 w 2889213"/>
              <a:gd name="connsiteY0-1772" fmla="*/ 251285 h 1871397"/>
              <a:gd name="connsiteX1-1773" fmla="*/ 2655476 w 2889213"/>
              <a:gd name="connsiteY1-1774" fmla="*/ 584615 h 1871397"/>
              <a:gd name="connsiteX2-1775" fmla="*/ 2828170 w 2889213"/>
              <a:gd name="connsiteY2-1776" fmla="*/ 1010501 h 1871397"/>
              <a:gd name="connsiteX3-1777" fmla="*/ 2883834 w 2889213"/>
              <a:gd name="connsiteY3-1778" fmla="*/ 1308835 h 1871397"/>
              <a:gd name="connsiteX4-1779" fmla="*/ 2840612 w 2889213"/>
              <a:gd name="connsiteY4-1780" fmla="*/ 1564355 h 1871397"/>
              <a:gd name="connsiteX5-1781" fmla="*/ 2632493 w 2889213"/>
              <a:gd name="connsiteY5-1782" fmla="*/ 1175282 h 1871397"/>
              <a:gd name="connsiteX6-1783" fmla="*/ 2209609 w 2889213"/>
              <a:gd name="connsiteY6-1784" fmla="*/ 251285 h 1871397"/>
              <a:gd name="connsiteX7-1785" fmla="*/ 1898646 w 2889213"/>
              <a:gd name="connsiteY7-1786" fmla="*/ 46 h 1871397"/>
              <a:gd name="connsiteX8-1787" fmla="*/ 1941303 w 2889213"/>
              <a:gd name="connsiteY8-1788" fmla="*/ 293585 h 1871397"/>
              <a:gd name="connsiteX9-1789" fmla="*/ 1974640 w 2889213"/>
              <a:gd name="connsiteY9-1790" fmla="*/ 533402 h 1871397"/>
              <a:gd name="connsiteX10-1791" fmla="*/ 1973469 w 2889213"/>
              <a:gd name="connsiteY10-1792" fmla="*/ 784519 h 1871397"/>
              <a:gd name="connsiteX11-1793" fmla="*/ 1866010 w 2889213"/>
              <a:gd name="connsiteY11-1794" fmla="*/ 878218 h 1871397"/>
              <a:gd name="connsiteX12-1795" fmla="*/ 2733769 w 2889213"/>
              <a:gd name="connsiteY12-1796" fmla="*/ 1387129 h 1871397"/>
              <a:gd name="connsiteX13-1797" fmla="*/ 2694623 w 2889213"/>
              <a:gd name="connsiteY13-1798" fmla="*/ 1639703 h 1871397"/>
              <a:gd name="connsiteX14-1799" fmla="*/ 2385869 w 2889213"/>
              <a:gd name="connsiteY14-1800" fmla="*/ 1585623 h 1871397"/>
              <a:gd name="connsiteX15-1801" fmla="*/ 2074819 w 2889213"/>
              <a:gd name="connsiteY15-1802" fmla="*/ 1565782 h 1871397"/>
              <a:gd name="connsiteX16-1803" fmla="*/ 1739085 w 2889213"/>
              <a:gd name="connsiteY16-1804" fmla="*/ 1871397 h 1871397"/>
              <a:gd name="connsiteX17-1805" fmla="*/ 1648664 w 2889213"/>
              <a:gd name="connsiteY17-1806" fmla="*/ 1582137 h 1871397"/>
              <a:gd name="connsiteX18-1807" fmla="*/ 1376671 w 2889213"/>
              <a:gd name="connsiteY18-1808" fmla="*/ 1700306 h 1871397"/>
              <a:gd name="connsiteX19-1809" fmla="*/ 1415819 w 2889213"/>
              <a:gd name="connsiteY19-1810" fmla="*/ 1334933 h 1871397"/>
              <a:gd name="connsiteX20-1811" fmla="*/ 665501 w 2889213"/>
              <a:gd name="connsiteY20-1812" fmla="*/ 1276212 h 1871397"/>
              <a:gd name="connsiteX21-1813" fmla="*/ 0 w 2889213"/>
              <a:gd name="connsiteY21-1814" fmla="*/ 1126148 h 1871397"/>
              <a:gd name="connsiteX22-1815" fmla="*/ 13050 w 2889213"/>
              <a:gd name="connsiteY22-1816" fmla="*/ 284488 h 1871397"/>
              <a:gd name="connsiteX23-1817" fmla="*/ 1898646 w 2889213"/>
              <a:gd name="connsiteY23-1818" fmla="*/ 46 h 1871397"/>
              <a:gd name="connsiteX0-1819" fmla="*/ 2209609 w 2889213"/>
              <a:gd name="connsiteY0-1820" fmla="*/ 251285 h 1871397"/>
              <a:gd name="connsiteX1-1821" fmla="*/ 2655476 w 2889213"/>
              <a:gd name="connsiteY1-1822" fmla="*/ 584615 h 1871397"/>
              <a:gd name="connsiteX2-1823" fmla="*/ 2828170 w 2889213"/>
              <a:gd name="connsiteY2-1824" fmla="*/ 1010501 h 1871397"/>
              <a:gd name="connsiteX3-1825" fmla="*/ 2883834 w 2889213"/>
              <a:gd name="connsiteY3-1826" fmla="*/ 1308835 h 1871397"/>
              <a:gd name="connsiteX4-1827" fmla="*/ 2840612 w 2889213"/>
              <a:gd name="connsiteY4-1828" fmla="*/ 1564355 h 1871397"/>
              <a:gd name="connsiteX5-1829" fmla="*/ 2632493 w 2889213"/>
              <a:gd name="connsiteY5-1830" fmla="*/ 1175282 h 1871397"/>
              <a:gd name="connsiteX6-1831" fmla="*/ 2209609 w 2889213"/>
              <a:gd name="connsiteY6-1832" fmla="*/ 251285 h 1871397"/>
              <a:gd name="connsiteX7-1833" fmla="*/ 1898646 w 2889213"/>
              <a:gd name="connsiteY7-1834" fmla="*/ 46 h 1871397"/>
              <a:gd name="connsiteX8-1835" fmla="*/ 1941303 w 2889213"/>
              <a:gd name="connsiteY8-1836" fmla="*/ 293585 h 1871397"/>
              <a:gd name="connsiteX9-1837" fmla="*/ 1974640 w 2889213"/>
              <a:gd name="connsiteY9-1838" fmla="*/ 533402 h 1871397"/>
              <a:gd name="connsiteX10-1839" fmla="*/ 1973469 w 2889213"/>
              <a:gd name="connsiteY10-1840" fmla="*/ 784519 h 1871397"/>
              <a:gd name="connsiteX11-1841" fmla="*/ 1866010 w 2889213"/>
              <a:gd name="connsiteY11-1842" fmla="*/ 878218 h 1871397"/>
              <a:gd name="connsiteX12-1843" fmla="*/ 2733769 w 2889213"/>
              <a:gd name="connsiteY12-1844" fmla="*/ 1387129 h 1871397"/>
              <a:gd name="connsiteX13-1845" fmla="*/ 2694623 w 2889213"/>
              <a:gd name="connsiteY13-1846" fmla="*/ 1639703 h 1871397"/>
              <a:gd name="connsiteX14-1847" fmla="*/ 2385869 w 2889213"/>
              <a:gd name="connsiteY14-1848" fmla="*/ 1585623 h 1871397"/>
              <a:gd name="connsiteX15-1849" fmla="*/ 2074819 w 2889213"/>
              <a:gd name="connsiteY15-1850" fmla="*/ 1565782 h 1871397"/>
              <a:gd name="connsiteX16-1851" fmla="*/ 1739085 w 2889213"/>
              <a:gd name="connsiteY16-1852" fmla="*/ 1871397 h 1871397"/>
              <a:gd name="connsiteX17-1853" fmla="*/ 1648664 w 2889213"/>
              <a:gd name="connsiteY17-1854" fmla="*/ 1582137 h 1871397"/>
              <a:gd name="connsiteX18-1855" fmla="*/ 1376671 w 2889213"/>
              <a:gd name="connsiteY18-1856" fmla="*/ 1700306 h 1871397"/>
              <a:gd name="connsiteX19-1857" fmla="*/ 1415819 w 2889213"/>
              <a:gd name="connsiteY19-1858" fmla="*/ 1334933 h 1871397"/>
              <a:gd name="connsiteX20-1859" fmla="*/ 665501 w 2889213"/>
              <a:gd name="connsiteY20-1860" fmla="*/ 1276212 h 1871397"/>
              <a:gd name="connsiteX21-1861" fmla="*/ 0 w 2889213"/>
              <a:gd name="connsiteY21-1862" fmla="*/ 1126148 h 1871397"/>
              <a:gd name="connsiteX22-1863" fmla="*/ 13050 w 2889213"/>
              <a:gd name="connsiteY22-1864" fmla="*/ 284488 h 1871397"/>
              <a:gd name="connsiteX23-1865" fmla="*/ 1898646 w 2889213"/>
              <a:gd name="connsiteY23-1866" fmla="*/ 46 h 1871397"/>
              <a:gd name="connsiteX0-1867" fmla="*/ 2209609 w 2889213"/>
              <a:gd name="connsiteY0-1868" fmla="*/ 251285 h 1871397"/>
              <a:gd name="connsiteX1-1869" fmla="*/ 2655476 w 2889213"/>
              <a:gd name="connsiteY1-1870" fmla="*/ 584615 h 1871397"/>
              <a:gd name="connsiteX2-1871" fmla="*/ 2828170 w 2889213"/>
              <a:gd name="connsiteY2-1872" fmla="*/ 1010501 h 1871397"/>
              <a:gd name="connsiteX3-1873" fmla="*/ 2883834 w 2889213"/>
              <a:gd name="connsiteY3-1874" fmla="*/ 1308835 h 1871397"/>
              <a:gd name="connsiteX4-1875" fmla="*/ 2840612 w 2889213"/>
              <a:gd name="connsiteY4-1876" fmla="*/ 1564355 h 1871397"/>
              <a:gd name="connsiteX5-1877" fmla="*/ 2632493 w 2889213"/>
              <a:gd name="connsiteY5-1878" fmla="*/ 1175282 h 1871397"/>
              <a:gd name="connsiteX6-1879" fmla="*/ 2209609 w 2889213"/>
              <a:gd name="connsiteY6-1880" fmla="*/ 251285 h 1871397"/>
              <a:gd name="connsiteX7-1881" fmla="*/ 1898646 w 2889213"/>
              <a:gd name="connsiteY7-1882" fmla="*/ 46 h 1871397"/>
              <a:gd name="connsiteX8-1883" fmla="*/ 1941303 w 2889213"/>
              <a:gd name="connsiteY8-1884" fmla="*/ 293585 h 1871397"/>
              <a:gd name="connsiteX9-1885" fmla="*/ 1974640 w 2889213"/>
              <a:gd name="connsiteY9-1886" fmla="*/ 533402 h 1871397"/>
              <a:gd name="connsiteX10-1887" fmla="*/ 1973469 w 2889213"/>
              <a:gd name="connsiteY10-1888" fmla="*/ 784519 h 1871397"/>
              <a:gd name="connsiteX11-1889" fmla="*/ 1866010 w 2889213"/>
              <a:gd name="connsiteY11-1890" fmla="*/ 878218 h 1871397"/>
              <a:gd name="connsiteX12-1891" fmla="*/ 2733769 w 2889213"/>
              <a:gd name="connsiteY12-1892" fmla="*/ 1387129 h 1871397"/>
              <a:gd name="connsiteX13-1893" fmla="*/ 2694623 w 2889213"/>
              <a:gd name="connsiteY13-1894" fmla="*/ 1639703 h 1871397"/>
              <a:gd name="connsiteX14-1895" fmla="*/ 2385869 w 2889213"/>
              <a:gd name="connsiteY14-1896" fmla="*/ 1585623 h 1871397"/>
              <a:gd name="connsiteX15-1897" fmla="*/ 2074819 w 2889213"/>
              <a:gd name="connsiteY15-1898" fmla="*/ 1565782 h 1871397"/>
              <a:gd name="connsiteX16-1899" fmla="*/ 1739085 w 2889213"/>
              <a:gd name="connsiteY16-1900" fmla="*/ 1871397 h 1871397"/>
              <a:gd name="connsiteX17-1901" fmla="*/ 1648664 w 2889213"/>
              <a:gd name="connsiteY17-1902" fmla="*/ 1582137 h 1871397"/>
              <a:gd name="connsiteX18-1903" fmla="*/ 1376671 w 2889213"/>
              <a:gd name="connsiteY18-1904" fmla="*/ 1700306 h 1871397"/>
              <a:gd name="connsiteX19-1905" fmla="*/ 1415819 w 2889213"/>
              <a:gd name="connsiteY19-1906" fmla="*/ 1334933 h 1871397"/>
              <a:gd name="connsiteX20-1907" fmla="*/ 665501 w 2889213"/>
              <a:gd name="connsiteY20-1908" fmla="*/ 1276212 h 1871397"/>
              <a:gd name="connsiteX21-1909" fmla="*/ 0 w 2889213"/>
              <a:gd name="connsiteY21-1910" fmla="*/ 1126148 h 1871397"/>
              <a:gd name="connsiteX22-1911" fmla="*/ 13050 w 2889213"/>
              <a:gd name="connsiteY22-1912" fmla="*/ 284488 h 1871397"/>
              <a:gd name="connsiteX23-1913" fmla="*/ 1898646 w 2889213"/>
              <a:gd name="connsiteY23-1914" fmla="*/ 46 h 1871397"/>
              <a:gd name="connsiteX0-1915" fmla="*/ 2150164 w 2889213"/>
              <a:gd name="connsiteY0-1916" fmla="*/ 228993 h 1871397"/>
              <a:gd name="connsiteX1-1917" fmla="*/ 2655476 w 2889213"/>
              <a:gd name="connsiteY1-1918" fmla="*/ 584615 h 1871397"/>
              <a:gd name="connsiteX2-1919" fmla="*/ 2828170 w 2889213"/>
              <a:gd name="connsiteY2-1920" fmla="*/ 1010501 h 1871397"/>
              <a:gd name="connsiteX3-1921" fmla="*/ 2883834 w 2889213"/>
              <a:gd name="connsiteY3-1922" fmla="*/ 1308835 h 1871397"/>
              <a:gd name="connsiteX4-1923" fmla="*/ 2840612 w 2889213"/>
              <a:gd name="connsiteY4-1924" fmla="*/ 1564355 h 1871397"/>
              <a:gd name="connsiteX5-1925" fmla="*/ 2632493 w 2889213"/>
              <a:gd name="connsiteY5-1926" fmla="*/ 1175282 h 1871397"/>
              <a:gd name="connsiteX6-1927" fmla="*/ 2150164 w 2889213"/>
              <a:gd name="connsiteY6-1928" fmla="*/ 228993 h 1871397"/>
              <a:gd name="connsiteX7-1929" fmla="*/ 1898646 w 2889213"/>
              <a:gd name="connsiteY7-1930" fmla="*/ 46 h 1871397"/>
              <a:gd name="connsiteX8-1931" fmla="*/ 1941303 w 2889213"/>
              <a:gd name="connsiteY8-1932" fmla="*/ 293585 h 1871397"/>
              <a:gd name="connsiteX9-1933" fmla="*/ 1974640 w 2889213"/>
              <a:gd name="connsiteY9-1934" fmla="*/ 533402 h 1871397"/>
              <a:gd name="connsiteX10-1935" fmla="*/ 1973469 w 2889213"/>
              <a:gd name="connsiteY10-1936" fmla="*/ 784519 h 1871397"/>
              <a:gd name="connsiteX11-1937" fmla="*/ 1866010 w 2889213"/>
              <a:gd name="connsiteY11-1938" fmla="*/ 878218 h 1871397"/>
              <a:gd name="connsiteX12-1939" fmla="*/ 2733769 w 2889213"/>
              <a:gd name="connsiteY12-1940" fmla="*/ 1387129 h 1871397"/>
              <a:gd name="connsiteX13-1941" fmla="*/ 2694623 w 2889213"/>
              <a:gd name="connsiteY13-1942" fmla="*/ 1639703 h 1871397"/>
              <a:gd name="connsiteX14-1943" fmla="*/ 2385869 w 2889213"/>
              <a:gd name="connsiteY14-1944" fmla="*/ 1585623 h 1871397"/>
              <a:gd name="connsiteX15-1945" fmla="*/ 2074819 w 2889213"/>
              <a:gd name="connsiteY15-1946" fmla="*/ 1565782 h 1871397"/>
              <a:gd name="connsiteX16-1947" fmla="*/ 1739085 w 2889213"/>
              <a:gd name="connsiteY16-1948" fmla="*/ 1871397 h 1871397"/>
              <a:gd name="connsiteX17-1949" fmla="*/ 1648664 w 2889213"/>
              <a:gd name="connsiteY17-1950" fmla="*/ 1582137 h 1871397"/>
              <a:gd name="connsiteX18-1951" fmla="*/ 1376671 w 2889213"/>
              <a:gd name="connsiteY18-1952" fmla="*/ 1700306 h 1871397"/>
              <a:gd name="connsiteX19-1953" fmla="*/ 1415819 w 2889213"/>
              <a:gd name="connsiteY19-1954" fmla="*/ 1334933 h 1871397"/>
              <a:gd name="connsiteX20-1955" fmla="*/ 665501 w 2889213"/>
              <a:gd name="connsiteY20-1956" fmla="*/ 1276212 h 1871397"/>
              <a:gd name="connsiteX21-1957" fmla="*/ 0 w 2889213"/>
              <a:gd name="connsiteY21-1958" fmla="*/ 1126148 h 1871397"/>
              <a:gd name="connsiteX22-1959" fmla="*/ 13050 w 2889213"/>
              <a:gd name="connsiteY22-1960" fmla="*/ 284488 h 1871397"/>
              <a:gd name="connsiteX23-1961" fmla="*/ 1898646 w 2889213"/>
              <a:gd name="connsiteY23-1962" fmla="*/ 46 h 1871397"/>
              <a:gd name="connsiteX0-1963" fmla="*/ 2150164 w 2889213"/>
              <a:gd name="connsiteY0-1964" fmla="*/ 113841 h 1756245"/>
              <a:gd name="connsiteX1-1965" fmla="*/ 2655476 w 2889213"/>
              <a:gd name="connsiteY1-1966" fmla="*/ 469463 h 1756245"/>
              <a:gd name="connsiteX2-1967" fmla="*/ 2828170 w 2889213"/>
              <a:gd name="connsiteY2-1968" fmla="*/ 895349 h 1756245"/>
              <a:gd name="connsiteX3-1969" fmla="*/ 2883834 w 2889213"/>
              <a:gd name="connsiteY3-1970" fmla="*/ 1193683 h 1756245"/>
              <a:gd name="connsiteX4-1971" fmla="*/ 2840612 w 2889213"/>
              <a:gd name="connsiteY4-1972" fmla="*/ 1449203 h 1756245"/>
              <a:gd name="connsiteX5-1973" fmla="*/ 2632493 w 2889213"/>
              <a:gd name="connsiteY5-1974" fmla="*/ 1060130 h 1756245"/>
              <a:gd name="connsiteX6-1975" fmla="*/ 2150164 w 2889213"/>
              <a:gd name="connsiteY6-1976" fmla="*/ 113841 h 1756245"/>
              <a:gd name="connsiteX7-1977" fmla="*/ 1397081 w 2889213"/>
              <a:gd name="connsiteY7-1978" fmla="*/ 68 h 1756245"/>
              <a:gd name="connsiteX8-1979" fmla="*/ 1941303 w 2889213"/>
              <a:gd name="connsiteY8-1980" fmla="*/ 178433 h 1756245"/>
              <a:gd name="connsiteX9-1981" fmla="*/ 1974640 w 2889213"/>
              <a:gd name="connsiteY9-1982" fmla="*/ 418250 h 1756245"/>
              <a:gd name="connsiteX10-1983" fmla="*/ 1973469 w 2889213"/>
              <a:gd name="connsiteY10-1984" fmla="*/ 669367 h 1756245"/>
              <a:gd name="connsiteX11-1985" fmla="*/ 1866010 w 2889213"/>
              <a:gd name="connsiteY11-1986" fmla="*/ 763066 h 1756245"/>
              <a:gd name="connsiteX12-1987" fmla="*/ 2733769 w 2889213"/>
              <a:gd name="connsiteY12-1988" fmla="*/ 1271977 h 1756245"/>
              <a:gd name="connsiteX13-1989" fmla="*/ 2694623 w 2889213"/>
              <a:gd name="connsiteY13-1990" fmla="*/ 1524551 h 1756245"/>
              <a:gd name="connsiteX14-1991" fmla="*/ 2385869 w 2889213"/>
              <a:gd name="connsiteY14-1992" fmla="*/ 1470471 h 1756245"/>
              <a:gd name="connsiteX15-1993" fmla="*/ 2074819 w 2889213"/>
              <a:gd name="connsiteY15-1994" fmla="*/ 1450630 h 1756245"/>
              <a:gd name="connsiteX16-1995" fmla="*/ 1739085 w 2889213"/>
              <a:gd name="connsiteY16-1996" fmla="*/ 1756245 h 1756245"/>
              <a:gd name="connsiteX17-1997" fmla="*/ 1648664 w 2889213"/>
              <a:gd name="connsiteY17-1998" fmla="*/ 1466985 h 1756245"/>
              <a:gd name="connsiteX18-1999" fmla="*/ 1376671 w 2889213"/>
              <a:gd name="connsiteY18-2000" fmla="*/ 1585154 h 1756245"/>
              <a:gd name="connsiteX19-2001" fmla="*/ 1415819 w 2889213"/>
              <a:gd name="connsiteY19-2002" fmla="*/ 1219781 h 1756245"/>
              <a:gd name="connsiteX20-2003" fmla="*/ 665501 w 2889213"/>
              <a:gd name="connsiteY20-2004" fmla="*/ 1161060 h 1756245"/>
              <a:gd name="connsiteX21-2005" fmla="*/ 0 w 2889213"/>
              <a:gd name="connsiteY21-2006" fmla="*/ 1010996 h 1756245"/>
              <a:gd name="connsiteX22-2007" fmla="*/ 13050 w 2889213"/>
              <a:gd name="connsiteY22-2008" fmla="*/ 169336 h 1756245"/>
              <a:gd name="connsiteX23-2009" fmla="*/ 1397081 w 2889213"/>
              <a:gd name="connsiteY23-2010" fmla="*/ 68 h 1756245"/>
              <a:gd name="connsiteX0-2011" fmla="*/ 2150164 w 2889213"/>
              <a:gd name="connsiteY0-2012" fmla="*/ 113841 h 1756245"/>
              <a:gd name="connsiteX1-2013" fmla="*/ 2655476 w 2889213"/>
              <a:gd name="connsiteY1-2014" fmla="*/ 469463 h 1756245"/>
              <a:gd name="connsiteX2-2015" fmla="*/ 2828170 w 2889213"/>
              <a:gd name="connsiteY2-2016" fmla="*/ 895349 h 1756245"/>
              <a:gd name="connsiteX3-2017" fmla="*/ 2883834 w 2889213"/>
              <a:gd name="connsiteY3-2018" fmla="*/ 1193683 h 1756245"/>
              <a:gd name="connsiteX4-2019" fmla="*/ 2840612 w 2889213"/>
              <a:gd name="connsiteY4-2020" fmla="*/ 1449203 h 1756245"/>
              <a:gd name="connsiteX5-2021" fmla="*/ 2632493 w 2889213"/>
              <a:gd name="connsiteY5-2022" fmla="*/ 1060130 h 1756245"/>
              <a:gd name="connsiteX6-2023" fmla="*/ 2150164 w 2889213"/>
              <a:gd name="connsiteY6-2024" fmla="*/ 113841 h 1756245"/>
              <a:gd name="connsiteX7-2025" fmla="*/ 1397081 w 2889213"/>
              <a:gd name="connsiteY7-2026" fmla="*/ 68 h 1756245"/>
              <a:gd name="connsiteX8-2027" fmla="*/ 1826128 w 2889213"/>
              <a:gd name="connsiteY8-2028" fmla="*/ 230447 h 1756245"/>
              <a:gd name="connsiteX9-2029" fmla="*/ 1974640 w 2889213"/>
              <a:gd name="connsiteY9-2030" fmla="*/ 418250 h 1756245"/>
              <a:gd name="connsiteX10-2031" fmla="*/ 1973469 w 2889213"/>
              <a:gd name="connsiteY10-2032" fmla="*/ 669367 h 1756245"/>
              <a:gd name="connsiteX11-2033" fmla="*/ 1866010 w 2889213"/>
              <a:gd name="connsiteY11-2034" fmla="*/ 763066 h 1756245"/>
              <a:gd name="connsiteX12-2035" fmla="*/ 2733769 w 2889213"/>
              <a:gd name="connsiteY12-2036" fmla="*/ 1271977 h 1756245"/>
              <a:gd name="connsiteX13-2037" fmla="*/ 2694623 w 2889213"/>
              <a:gd name="connsiteY13-2038" fmla="*/ 1524551 h 1756245"/>
              <a:gd name="connsiteX14-2039" fmla="*/ 2385869 w 2889213"/>
              <a:gd name="connsiteY14-2040" fmla="*/ 1470471 h 1756245"/>
              <a:gd name="connsiteX15-2041" fmla="*/ 2074819 w 2889213"/>
              <a:gd name="connsiteY15-2042" fmla="*/ 1450630 h 1756245"/>
              <a:gd name="connsiteX16-2043" fmla="*/ 1739085 w 2889213"/>
              <a:gd name="connsiteY16-2044" fmla="*/ 1756245 h 1756245"/>
              <a:gd name="connsiteX17-2045" fmla="*/ 1648664 w 2889213"/>
              <a:gd name="connsiteY17-2046" fmla="*/ 1466985 h 1756245"/>
              <a:gd name="connsiteX18-2047" fmla="*/ 1376671 w 2889213"/>
              <a:gd name="connsiteY18-2048" fmla="*/ 1585154 h 1756245"/>
              <a:gd name="connsiteX19-2049" fmla="*/ 1415819 w 2889213"/>
              <a:gd name="connsiteY19-2050" fmla="*/ 1219781 h 1756245"/>
              <a:gd name="connsiteX20-2051" fmla="*/ 665501 w 2889213"/>
              <a:gd name="connsiteY20-2052" fmla="*/ 1161060 h 1756245"/>
              <a:gd name="connsiteX21-2053" fmla="*/ 0 w 2889213"/>
              <a:gd name="connsiteY21-2054" fmla="*/ 1010996 h 1756245"/>
              <a:gd name="connsiteX22-2055" fmla="*/ 13050 w 2889213"/>
              <a:gd name="connsiteY22-2056" fmla="*/ 169336 h 1756245"/>
              <a:gd name="connsiteX23-2057" fmla="*/ 1397081 w 2889213"/>
              <a:gd name="connsiteY23-2058" fmla="*/ 68 h 1756245"/>
              <a:gd name="connsiteX0-2059" fmla="*/ 2150164 w 2889213"/>
              <a:gd name="connsiteY0-2060" fmla="*/ 113841 h 1756245"/>
              <a:gd name="connsiteX1-2061" fmla="*/ 2655476 w 2889213"/>
              <a:gd name="connsiteY1-2062" fmla="*/ 469463 h 1756245"/>
              <a:gd name="connsiteX2-2063" fmla="*/ 2828170 w 2889213"/>
              <a:gd name="connsiteY2-2064" fmla="*/ 895349 h 1756245"/>
              <a:gd name="connsiteX3-2065" fmla="*/ 2883834 w 2889213"/>
              <a:gd name="connsiteY3-2066" fmla="*/ 1193683 h 1756245"/>
              <a:gd name="connsiteX4-2067" fmla="*/ 2840612 w 2889213"/>
              <a:gd name="connsiteY4-2068" fmla="*/ 1449203 h 1756245"/>
              <a:gd name="connsiteX5-2069" fmla="*/ 2632493 w 2889213"/>
              <a:gd name="connsiteY5-2070" fmla="*/ 1060130 h 1756245"/>
              <a:gd name="connsiteX6-2071" fmla="*/ 2150164 w 2889213"/>
              <a:gd name="connsiteY6-2072" fmla="*/ 113841 h 1756245"/>
              <a:gd name="connsiteX7-2073" fmla="*/ 1397081 w 2889213"/>
              <a:gd name="connsiteY7-2074" fmla="*/ 68 h 1756245"/>
              <a:gd name="connsiteX8-2075" fmla="*/ 1826128 w 2889213"/>
              <a:gd name="connsiteY8-2076" fmla="*/ 230447 h 1756245"/>
              <a:gd name="connsiteX9-2077" fmla="*/ 1892904 w 2889213"/>
              <a:gd name="connsiteY9-2078" fmla="*/ 459118 h 1756245"/>
              <a:gd name="connsiteX10-2079" fmla="*/ 1973469 w 2889213"/>
              <a:gd name="connsiteY10-2080" fmla="*/ 669367 h 1756245"/>
              <a:gd name="connsiteX11-2081" fmla="*/ 1866010 w 2889213"/>
              <a:gd name="connsiteY11-2082" fmla="*/ 763066 h 1756245"/>
              <a:gd name="connsiteX12-2083" fmla="*/ 2733769 w 2889213"/>
              <a:gd name="connsiteY12-2084" fmla="*/ 1271977 h 1756245"/>
              <a:gd name="connsiteX13-2085" fmla="*/ 2694623 w 2889213"/>
              <a:gd name="connsiteY13-2086" fmla="*/ 1524551 h 1756245"/>
              <a:gd name="connsiteX14-2087" fmla="*/ 2385869 w 2889213"/>
              <a:gd name="connsiteY14-2088" fmla="*/ 1470471 h 1756245"/>
              <a:gd name="connsiteX15-2089" fmla="*/ 2074819 w 2889213"/>
              <a:gd name="connsiteY15-2090" fmla="*/ 1450630 h 1756245"/>
              <a:gd name="connsiteX16-2091" fmla="*/ 1739085 w 2889213"/>
              <a:gd name="connsiteY16-2092" fmla="*/ 1756245 h 1756245"/>
              <a:gd name="connsiteX17-2093" fmla="*/ 1648664 w 2889213"/>
              <a:gd name="connsiteY17-2094" fmla="*/ 1466985 h 1756245"/>
              <a:gd name="connsiteX18-2095" fmla="*/ 1376671 w 2889213"/>
              <a:gd name="connsiteY18-2096" fmla="*/ 1585154 h 1756245"/>
              <a:gd name="connsiteX19-2097" fmla="*/ 1415819 w 2889213"/>
              <a:gd name="connsiteY19-2098" fmla="*/ 1219781 h 1756245"/>
              <a:gd name="connsiteX20-2099" fmla="*/ 665501 w 2889213"/>
              <a:gd name="connsiteY20-2100" fmla="*/ 1161060 h 1756245"/>
              <a:gd name="connsiteX21-2101" fmla="*/ 0 w 2889213"/>
              <a:gd name="connsiteY21-2102" fmla="*/ 1010996 h 1756245"/>
              <a:gd name="connsiteX22-2103" fmla="*/ 13050 w 2889213"/>
              <a:gd name="connsiteY22-2104" fmla="*/ 169336 h 1756245"/>
              <a:gd name="connsiteX23-2105" fmla="*/ 1397081 w 2889213"/>
              <a:gd name="connsiteY23-2106" fmla="*/ 68 h 1756245"/>
              <a:gd name="connsiteX0-2107" fmla="*/ 2150164 w 2889213"/>
              <a:gd name="connsiteY0-2108" fmla="*/ 113841 h 1756245"/>
              <a:gd name="connsiteX1-2109" fmla="*/ 2655476 w 2889213"/>
              <a:gd name="connsiteY1-2110" fmla="*/ 469463 h 1756245"/>
              <a:gd name="connsiteX2-2111" fmla="*/ 2828170 w 2889213"/>
              <a:gd name="connsiteY2-2112" fmla="*/ 895349 h 1756245"/>
              <a:gd name="connsiteX3-2113" fmla="*/ 2883834 w 2889213"/>
              <a:gd name="connsiteY3-2114" fmla="*/ 1193683 h 1756245"/>
              <a:gd name="connsiteX4-2115" fmla="*/ 2840612 w 2889213"/>
              <a:gd name="connsiteY4-2116" fmla="*/ 1449203 h 1756245"/>
              <a:gd name="connsiteX5-2117" fmla="*/ 2632493 w 2889213"/>
              <a:gd name="connsiteY5-2118" fmla="*/ 1060130 h 1756245"/>
              <a:gd name="connsiteX6-2119" fmla="*/ 2150164 w 2889213"/>
              <a:gd name="connsiteY6-2120" fmla="*/ 113841 h 1756245"/>
              <a:gd name="connsiteX7-2121" fmla="*/ 1397081 w 2889213"/>
              <a:gd name="connsiteY7-2122" fmla="*/ 68 h 1756245"/>
              <a:gd name="connsiteX8-2123" fmla="*/ 1729530 w 2889213"/>
              <a:gd name="connsiteY8-2124" fmla="*/ 204440 h 1756245"/>
              <a:gd name="connsiteX9-2125" fmla="*/ 1892904 w 2889213"/>
              <a:gd name="connsiteY9-2126" fmla="*/ 459118 h 1756245"/>
              <a:gd name="connsiteX10-2127" fmla="*/ 1973469 w 2889213"/>
              <a:gd name="connsiteY10-2128" fmla="*/ 669367 h 1756245"/>
              <a:gd name="connsiteX11-2129" fmla="*/ 1866010 w 2889213"/>
              <a:gd name="connsiteY11-2130" fmla="*/ 763066 h 1756245"/>
              <a:gd name="connsiteX12-2131" fmla="*/ 2733769 w 2889213"/>
              <a:gd name="connsiteY12-2132" fmla="*/ 1271977 h 1756245"/>
              <a:gd name="connsiteX13-2133" fmla="*/ 2694623 w 2889213"/>
              <a:gd name="connsiteY13-2134" fmla="*/ 1524551 h 1756245"/>
              <a:gd name="connsiteX14-2135" fmla="*/ 2385869 w 2889213"/>
              <a:gd name="connsiteY14-2136" fmla="*/ 1470471 h 1756245"/>
              <a:gd name="connsiteX15-2137" fmla="*/ 2074819 w 2889213"/>
              <a:gd name="connsiteY15-2138" fmla="*/ 1450630 h 1756245"/>
              <a:gd name="connsiteX16-2139" fmla="*/ 1739085 w 2889213"/>
              <a:gd name="connsiteY16-2140" fmla="*/ 1756245 h 1756245"/>
              <a:gd name="connsiteX17-2141" fmla="*/ 1648664 w 2889213"/>
              <a:gd name="connsiteY17-2142" fmla="*/ 1466985 h 1756245"/>
              <a:gd name="connsiteX18-2143" fmla="*/ 1376671 w 2889213"/>
              <a:gd name="connsiteY18-2144" fmla="*/ 1585154 h 1756245"/>
              <a:gd name="connsiteX19-2145" fmla="*/ 1415819 w 2889213"/>
              <a:gd name="connsiteY19-2146" fmla="*/ 1219781 h 1756245"/>
              <a:gd name="connsiteX20-2147" fmla="*/ 665501 w 2889213"/>
              <a:gd name="connsiteY20-2148" fmla="*/ 1161060 h 1756245"/>
              <a:gd name="connsiteX21-2149" fmla="*/ 0 w 2889213"/>
              <a:gd name="connsiteY21-2150" fmla="*/ 1010996 h 1756245"/>
              <a:gd name="connsiteX22-2151" fmla="*/ 13050 w 2889213"/>
              <a:gd name="connsiteY22-2152" fmla="*/ 169336 h 1756245"/>
              <a:gd name="connsiteX23-2153" fmla="*/ 1397081 w 2889213"/>
              <a:gd name="connsiteY23-2154" fmla="*/ 68 h 1756245"/>
              <a:gd name="connsiteX0-2155" fmla="*/ 2150164 w 2889213"/>
              <a:gd name="connsiteY0-2156" fmla="*/ 113841 h 1756245"/>
              <a:gd name="connsiteX1-2157" fmla="*/ 2655476 w 2889213"/>
              <a:gd name="connsiteY1-2158" fmla="*/ 469463 h 1756245"/>
              <a:gd name="connsiteX2-2159" fmla="*/ 2828170 w 2889213"/>
              <a:gd name="connsiteY2-2160" fmla="*/ 895349 h 1756245"/>
              <a:gd name="connsiteX3-2161" fmla="*/ 2883834 w 2889213"/>
              <a:gd name="connsiteY3-2162" fmla="*/ 1193683 h 1756245"/>
              <a:gd name="connsiteX4-2163" fmla="*/ 2840612 w 2889213"/>
              <a:gd name="connsiteY4-2164" fmla="*/ 1449203 h 1756245"/>
              <a:gd name="connsiteX5-2165" fmla="*/ 2632493 w 2889213"/>
              <a:gd name="connsiteY5-2166" fmla="*/ 1060130 h 1756245"/>
              <a:gd name="connsiteX6-2167" fmla="*/ 2150164 w 2889213"/>
              <a:gd name="connsiteY6-2168" fmla="*/ 113841 h 1756245"/>
              <a:gd name="connsiteX7-2169" fmla="*/ 1397081 w 2889213"/>
              <a:gd name="connsiteY7-2170" fmla="*/ 68 h 1756245"/>
              <a:gd name="connsiteX8-2171" fmla="*/ 1729530 w 2889213"/>
              <a:gd name="connsiteY8-2172" fmla="*/ 204440 h 1756245"/>
              <a:gd name="connsiteX9-2173" fmla="*/ 1892904 w 2889213"/>
              <a:gd name="connsiteY9-2174" fmla="*/ 459118 h 1756245"/>
              <a:gd name="connsiteX10-2175" fmla="*/ 1973469 w 2889213"/>
              <a:gd name="connsiteY10-2176" fmla="*/ 669367 h 1756245"/>
              <a:gd name="connsiteX11-2177" fmla="*/ 1866010 w 2889213"/>
              <a:gd name="connsiteY11-2178" fmla="*/ 763066 h 1756245"/>
              <a:gd name="connsiteX12-2179" fmla="*/ 2733769 w 2889213"/>
              <a:gd name="connsiteY12-2180" fmla="*/ 1271977 h 1756245"/>
              <a:gd name="connsiteX13-2181" fmla="*/ 2694623 w 2889213"/>
              <a:gd name="connsiteY13-2182" fmla="*/ 1524551 h 1756245"/>
              <a:gd name="connsiteX14-2183" fmla="*/ 2385869 w 2889213"/>
              <a:gd name="connsiteY14-2184" fmla="*/ 1470471 h 1756245"/>
              <a:gd name="connsiteX15-2185" fmla="*/ 2074819 w 2889213"/>
              <a:gd name="connsiteY15-2186" fmla="*/ 1450630 h 1756245"/>
              <a:gd name="connsiteX16-2187" fmla="*/ 1739085 w 2889213"/>
              <a:gd name="connsiteY16-2188" fmla="*/ 1756245 h 1756245"/>
              <a:gd name="connsiteX17-2189" fmla="*/ 1648664 w 2889213"/>
              <a:gd name="connsiteY17-2190" fmla="*/ 1466985 h 1756245"/>
              <a:gd name="connsiteX18-2191" fmla="*/ 1376671 w 2889213"/>
              <a:gd name="connsiteY18-2192" fmla="*/ 1585154 h 1756245"/>
              <a:gd name="connsiteX19-2193" fmla="*/ 1415819 w 2889213"/>
              <a:gd name="connsiteY19-2194" fmla="*/ 1219781 h 1756245"/>
              <a:gd name="connsiteX20-2195" fmla="*/ 665501 w 2889213"/>
              <a:gd name="connsiteY20-2196" fmla="*/ 1161060 h 1756245"/>
              <a:gd name="connsiteX21-2197" fmla="*/ 0 w 2889213"/>
              <a:gd name="connsiteY21-2198" fmla="*/ 1010996 h 1756245"/>
              <a:gd name="connsiteX22-2199" fmla="*/ 13050 w 2889213"/>
              <a:gd name="connsiteY22-2200" fmla="*/ 169336 h 1756245"/>
              <a:gd name="connsiteX23-2201" fmla="*/ 1397081 w 2889213"/>
              <a:gd name="connsiteY23-2202" fmla="*/ 68 h 1756245"/>
              <a:gd name="connsiteX0-2203" fmla="*/ 2150164 w 2889213"/>
              <a:gd name="connsiteY0-2204" fmla="*/ 113841 h 1756245"/>
              <a:gd name="connsiteX1-2205" fmla="*/ 2655476 w 2889213"/>
              <a:gd name="connsiteY1-2206" fmla="*/ 469463 h 1756245"/>
              <a:gd name="connsiteX2-2207" fmla="*/ 2828170 w 2889213"/>
              <a:gd name="connsiteY2-2208" fmla="*/ 895349 h 1756245"/>
              <a:gd name="connsiteX3-2209" fmla="*/ 2883834 w 2889213"/>
              <a:gd name="connsiteY3-2210" fmla="*/ 1193683 h 1756245"/>
              <a:gd name="connsiteX4-2211" fmla="*/ 2840612 w 2889213"/>
              <a:gd name="connsiteY4-2212" fmla="*/ 1449203 h 1756245"/>
              <a:gd name="connsiteX5-2213" fmla="*/ 2632493 w 2889213"/>
              <a:gd name="connsiteY5-2214" fmla="*/ 1060130 h 1756245"/>
              <a:gd name="connsiteX6-2215" fmla="*/ 2150164 w 2889213"/>
              <a:gd name="connsiteY6-2216" fmla="*/ 113841 h 1756245"/>
              <a:gd name="connsiteX7-2217" fmla="*/ 1348782 w 2889213"/>
              <a:gd name="connsiteY7-2218" fmla="*/ 68 h 1756245"/>
              <a:gd name="connsiteX8-2219" fmla="*/ 1729530 w 2889213"/>
              <a:gd name="connsiteY8-2220" fmla="*/ 204440 h 1756245"/>
              <a:gd name="connsiteX9-2221" fmla="*/ 1892904 w 2889213"/>
              <a:gd name="connsiteY9-2222" fmla="*/ 459118 h 1756245"/>
              <a:gd name="connsiteX10-2223" fmla="*/ 1973469 w 2889213"/>
              <a:gd name="connsiteY10-2224" fmla="*/ 669367 h 1756245"/>
              <a:gd name="connsiteX11-2225" fmla="*/ 1866010 w 2889213"/>
              <a:gd name="connsiteY11-2226" fmla="*/ 763066 h 1756245"/>
              <a:gd name="connsiteX12-2227" fmla="*/ 2733769 w 2889213"/>
              <a:gd name="connsiteY12-2228" fmla="*/ 1271977 h 1756245"/>
              <a:gd name="connsiteX13-2229" fmla="*/ 2694623 w 2889213"/>
              <a:gd name="connsiteY13-2230" fmla="*/ 1524551 h 1756245"/>
              <a:gd name="connsiteX14-2231" fmla="*/ 2385869 w 2889213"/>
              <a:gd name="connsiteY14-2232" fmla="*/ 1470471 h 1756245"/>
              <a:gd name="connsiteX15-2233" fmla="*/ 2074819 w 2889213"/>
              <a:gd name="connsiteY15-2234" fmla="*/ 1450630 h 1756245"/>
              <a:gd name="connsiteX16-2235" fmla="*/ 1739085 w 2889213"/>
              <a:gd name="connsiteY16-2236" fmla="*/ 1756245 h 1756245"/>
              <a:gd name="connsiteX17-2237" fmla="*/ 1648664 w 2889213"/>
              <a:gd name="connsiteY17-2238" fmla="*/ 1466985 h 1756245"/>
              <a:gd name="connsiteX18-2239" fmla="*/ 1376671 w 2889213"/>
              <a:gd name="connsiteY18-2240" fmla="*/ 1585154 h 1756245"/>
              <a:gd name="connsiteX19-2241" fmla="*/ 1415819 w 2889213"/>
              <a:gd name="connsiteY19-2242" fmla="*/ 1219781 h 1756245"/>
              <a:gd name="connsiteX20-2243" fmla="*/ 665501 w 2889213"/>
              <a:gd name="connsiteY20-2244" fmla="*/ 1161060 h 1756245"/>
              <a:gd name="connsiteX21-2245" fmla="*/ 0 w 2889213"/>
              <a:gd name="connsiteY21-2246" fmla="*/ 1010996 h 1756245"/>
              <a:gd name="connsiteX22-2247" fmla="*/ 13050 w 2889213"/>
              <a:gd name="connsiteY22-2248" fmla="*/ 169336 h 1756245"/>
              <a:gd name="connsiteX23-2249" fmla="*/ 1348782 w 2889213"/>
              <a:gd name="connsiteY23-2250" fmla="*/ 68 h 1756245"/>
              <a:gd name="connsiteX0-2251" fmla="*/ 2150164 w 2889213"/>
              <a:gd name="connsiteY0-2252" fmla="*/ 113841 h 1756245"/>
              <a:gd name="connsiteX1-2253" fmla="*/ 2655476 w 2889213"/>
              <a:gd name="connsiteY1-2254" fmla="*/ 469463 h 1756245"/>
              <a:gd name="connsiteX2-2255" fmla="*/ 2828170 w 2889213"/>
              <a:gd name="connsiteY2-2256" fmla="*/ 895349 h 1756245"/>
              <a:gd name="connsiteX3-2257" fmla="*/ 2883834 w 2889213"/>
              <a:gd name="connsiteY3-2258" fmla="*/ 1193683 h 1756245"/>
              <a:gd name="connsiteX4-2259" fmla="*/ 2840612 w 2889213"/>
              <a:gd name="connsiteY4-2260" fmla="*/ 1449203 h 1756245"/>
              <a:gd name="connsiteX5-2261" fmla="*/ 2632493 w 2889213"/>
              <a:gd name="connsiteY5-2262" fmla="*/ 1060130 h 1756245"/>
              <a:gd name="connsiteX6-2263" fmla="*/ 2150164 w 2889213"/>
              <a:gd name="connsiteY6-2264" fmla="*/ 113841 h 1756245"/>
              <a:gd name="connsiteX7-2265" fmla="*/ 1348782 w 2889213"/>
              <a:gd name="connsiteY7-2266" fmla="*/ 68 h 1756245"/>
              <a:gd name="connsiteX8-2267" fmla="*/ 1729530 w 2889213"/>
              <a:gd name="connsiteY8-2268" fmla="*/ 204440 h 1756245"/>
              <a:gd name="connsiteX9-2269" fmla="*/ 1892904 w 2889213"/>
              <a:gd name="connsiteY9-2270" fmla="*/ 459118 h 1756245"/>
              <a:gd name="connsiteX10-2271" fmla="*/ 1973469 w 2889213"/>
              <a:gd name="connsiteY10-2272" fmla="*/ 669367 h 1756245"/>
              <a:gd name="connsiteX11-2273" fmla="*/ 1866010 w 2889213"/>
              <a:gd name="connsiteY11-2274" fmla="*/ 763066 h 1756245"/>
              <a:gd name="connsiteX12-2275" fmla="*/ 2733769 w 2889213"/>
              <a:gd name="connsiteY12-2276" fmla="*/ 1271977 h 1756245"/>
              <a:gd name="connsiteX13-2277" fmla="*/ 2694623 w 2889213"/>
              <a:gd name="connsiteY13-2278" fmla="*/ 1524551 h 1756245"/>
              <a:gd name="connsiteX14-2279" fmla="*/ 2385869 w 2889213"/>
              <a:gd name="connsiteY14-2280" fmla="*/ 1470471 h 1756245"/>
              <a:gd name="connsiteX15-2281" fmla="*/ 2074819 w 2889213"/>
              <a:gd name="connsiteY15-2282" fmla="*/ 1450630 h 1756245"/>
              <a:gd name="connsiteX16-2283" fmla="*/ 1739085 w 2889213"/>
              <a:gd name="connsiteY16-2284" fmla="*/ 1756245 h 1756245"/>
              <a:gd name="connsiteX17-2285" fmla="*/ 1648664 w 2889213"/>
              <a:gd name="connsiteY17-2286" fmla="*/ 1466985 h 1756245"/>
              <a:gd name="connsiteX18-2287" fmla="*/ 1376671 w 2889213"/>
              <a:gd name="connsiteY18-2288" fmla="*/ 1585154 h 1756245"/>
              <a:gd name="connsiteX19-2289" fmla="*/ 1415819 w 2889213"/>
              <a:gd name="connsiteY19-2290" fmla="*/ 1219781 h 1756245"/>
              <a:gd name="connsiteX20-2291" fmla="*/ 665501 w 2889213"/>
              <a:gd name="connsiteY20-2292" fmla="*/ 1161060 h 1756245"/>
              <a:gd name="connsiteX21-2293" fmla="*/ 0 w 2889213"/>
              <a:gd name="connsiteY21-2294" fmla="*/ 1010996 h 1756245"/>
              <a:gd name="connsiteX22-2295" fmla="*/ 13050 w 2889213"/>
              <a:gd name="connsiteY22-2296" fmla="*/ 169336 h 1756245"/>
              <a:gd name="connsiteX23-2297" fmla="*/ 1348782 w 2889213"/>
              <a:gd name="connsiteY23-2298" fmla="*/ 68 h 1756245"/>
              <a:gd name="connsiteX0-2299" fmla="*/ 2150164 w 2889213"/>
              <a:gd name="connsiteY0-2300" fmla="*/ 113773 h 1756177"/>
              <a:gd name="connsiteX1-2301" fmla="*/ 2655476 w 2889213"/>
              <a:gd name="connsiteY1-2302" fmla="*/ 469395 h 1756177"/>
              <a:gd name="connsiteX2-2303" fmla="*/ 2828170 w 2889213"/>
              <a:gd name="connsiteY2-2304" fmla="*/ 895281 h 1756177"/>
              <a:gd name="connsiteX3-2305" fmla="*/ 2883834 w 2889213"/>
              <a:gd name="connsiteY3-2306" fmla="*/ 1193615 h 1756177"/>
              <a:gd name="connsiteX4-2307" fmla="*/ 2840612 w 2889213"/>
              <a:gd name="connsiteY4-2308" fmla="*/ 1449135 h 1756177"/>
              <a:gd name="connsiteX5-2309" fmla="*/ 2632493 w 2889213"/>
              <a:gd name="connsiteY5-2310" fmla="*/ 1060062 h 1756177"/>
              <a:gd name="connsiteX6-2311" fmla="*/ 2150164 w 2889213"/>
              <a:gd name="connsiteY6-2312" fmla="*/ 113773 h 1756177"/>
              <a:gd name="connsiteX7-2313" fmla="*/ 1348782 w 2889213"/>
              <a:gd name="connsiteY7-2314" fmla="*/ 0 h 1756177"/>
              <a:gd name="connsiteX8-2315" fmla="*/ 1729530 w 2889213"/>
              <a:gd name="connsiteY8-2316" fmla="*/ 204372 h 1756177"/>
              <a:gd name="connsiteX9-2317" fmla="*/ 1892904 w 2889213"/>
              <a:gd name="connsiteY9-2318" fmla="*/ 459050 h 1756177"/>
              <a:gd name="connsiteX10-2319" fmla="*/ 1973469 w 2889213"/>
              <a:gd name="connsiteY10-2320" fmla="*/ 669299 h 1756177"/>
              <a:gd name="connsiteX11-2321" fmla="*/ 1866010 w 2889213"/>
              <a:gd name="connsiteY11-2322" fmla="*/ 762998 h 1756177"/>
              <a:gd name="connsiteX12-2323" fmla="*/ 2733769 w 2889213"/>
              <a:gd name="connsiteY12-2324" fmla="*/ 1271909 h 1756177"/>
              <a:gd name="connsiteX13-2325" fmla="*/ 2694623 w 2889213"/>
              <a:gd name="connsiteY13-2326" fmla="*/ 1524483 h 1756177"/>
              <a:gd name="connsiteX14-2327" fmla="*/ 2385869 w 2889213"/>
              <a:gd name="connsiteY14-2328" fmla="*/ 1470403 h 1756177"/>
              <a:gd name="connsiteX15-2329" fmla="*/ 2074819 w 2889213"/>
              <a:gd name="connsiteY15-2330" fmla="*/ 1450562 h 1756177"/>
              <a:gd name="connsiteX16-2331" fmla="*/ 1739085 w 2889213"/>
              <a:gd name="connsiteY16-2332" fmla="*/ 1756177 h 1756177"/>
              <a:gd name="connsiteX17-2333" fmla="*/ 1648664 w 2889213"/>
              <a:gd name="connsiteY17-2334" fmla="*/ 1466917 h 1756177"/>
              <a:gd name="connsiteX18-2335" fmla="*/ 1376671 w 2889213"/>
              <a:gd name="connsiteY18-2336" fmla="*/ 1585086 h 1756177"/>
              <a:gd name="connsiteX19-2337" fmla="*/ 1415819 w 2889213"/>
              <a:gd name="connsiteY19-2338" fmla="*/ 1219713 h 1756177"/>
              <a:gd name="connsiteX20-2339" fmla="*/ 665501 w 2889213"/>
              <a:gd name="connsiteY20-2340" fmla="*/ 1160992 h 1756177"/>
              <a:gd name="connsiteX21-2341" fmla="*/ 0 w 2889213"/>
              <a:gd name="connsiteY21-2342" fmla="*/ 1010928 h 1756177"/>
              <a:gd name="connsiteX22-2343" fmla="*/ 13050 w 2889213"/>
              <a:gd name="connsiteY22-2344" fmla="*/ 169268 h 1756177"/>
              <a:gd name="connsiteX23-2345" fmla="*/ 1348782 w 2889213"/>
              <a:gd name="connsiteY23-2346" fmla="*/ 0 h 1756177"/>
              <a:gd name="connsiteX0-2347" fmla="*/ 2150164 w 2889213"/>
              <a:gd name="connsiteY0-2348" fmla="*/ 113773 h 1756177"/>
              <a:gd name="connsiteX1-2349" fmla="*/ 2655476 w 2889213"/>
              <a:gd name="connsiteY1-2350" fmla="*/ 469395 h 1756177"/>
              <a:gd name="connsiteX2-2351" fmla="*/ 2828170 w 2889213"/>
              <a:gd name="connsiteY2-2352" fmla="*/ 895281 h 1756177"/>
              <a:gd name="connsiteX3-2353" fmla="*/ 2883834 w 2889213"/>
              <a:gd name="connsiteY3-2354" fmla="*/ 1193615 h 1756177"/>
              <a:gd name="connsiteX4-2355" fmla="*/ 2840612 w 2889213"/>
              <a:gd name="connsiteY4-2356" fmla="*/ 1449135 h 1756177"/>
              <a:gd name="connsiteX5-2357" fmla="*/ 2632493 w 2889213"/>
              <a:gd name="connsiteY5-2358" fmla="*/ 1060062 h 1756177"/>
              <a:gd name="connsiteX6-2359" fmla="*/ 2150164 w 2889213"/>
              <a:gd name="connsiteY6-2360" fmla="*/ 113773 h 1756177"/>
              <a:gd name="connsiteX7-2361" fmla="*/ 1348782 w 2889213"/>
              <a:gd name="connsiteY7-2362" fmla="*/ 0 h 1756177"/>
              <a:gd name="connsiteX8-2363" fmla="*/ 1729530 w 2889213"/>
              <a:gd name="connsiteY8-2364" fmla="*/ 204372 h 1756177"/>
              <a:gd name="connsiteX9-2365" fmla="*/ 1848320 w 2889213"/>
              <a:gd name="connsiteY9-2366" fmla="*/ 462766 h 1756177"/>
              <a:gd name="connsiteX10-2367" fmla="*/ 1973469 w 2889213"/>
              <a:gd name="connsiteY10-2368" fmla="*/ 669299 h 1756177"/>
              <a:gd name="connsiteX11-2369" fmla="*/ 1866010 w 2889213"/>
              <a:gd name="connsiteY11-2370" fmla="*/ 762998 h 1756177"/>
              <a:gd name="connsiteX12-2371" fmla="*/ 2733769 w 2889213"/>
              <a:gd name="connsiteY12-2372" fmla="*/ 1271909 h 1756177"/>
              <a:gd name="connsiteX13-2373" fmla="*/ 2694623 w 2889213"/>
              <a:gd name="connsiteY13-2374" fmla="*/ 1524483 h 1756177"/>
              <a:gd name="connsiteX14-2375" fmla="*/ 2385869 w 2889213"/>
              <a:gd name="connsiteY14-2376" fmla="*/ 1470403 h 1756177"/>
              <a:gd name="connsiteX15-2377" fmla="*/ 2074819 w 2889213"/>
              <a:gd name="connsiteY15-2378" fmla="*/ 1450562 h 1756177"/>
              <a:gd name="connsiteX16-2379" fmla="*/ 1739085 w 2889213"/>
              <a:gd name="connsiteY16-2380" fmla="*/ 1756177 h 1756177"/>
              <a:gd name="connsiteX17-2381" fmla="*/ 1648664 w 2889213"/>
              <a:gd name="connsiteY17-2382" fmla="*/ 1466917 h 1756177"/>
              <a:gd name="connsiteX18-2383" fmla="*/ 1376671 w 2889213"/>
              <a:gd name="connsiteY18-2384" fmla="*/ 1585086 h 1756177"/>
              <a:gd name="connsiteX19-2385" fmla="*/ 1415819 w 2889213"/>
              <a:gd name="connsiteY19-2386" fmla="*/ 1219713 h 1756177"/>
              <a:gd name="connsiteX20-2387" fmla="*/ 665501 w 2889213"/>
              <a:gd name="connsiteY20-2388" fmla="*/ 1160992 h 1756177"/>
              <a:gd name="connsiteX21-2389" fmla="*/ 0 w 2889213"/>
              <a:gd name="connsiteY21-2390" fmla="*/ 1010928 h 1756177"/>
              <a:gd name="connsiteX22-2391" fmla="*/ 13050 w 2889213"/>
              <a:gd name="connsiteY22-2392" fmla="*/ 169268 h 1756177"/>
              <a:gd name="connsiteX23-2393" fmla="*/ 1348782 w 2889213"/>
              <a:gd name="connsiteY23-2394" fmla="*/ 0 h 1756177"/>
              <a:gd name="connsiteX0-2395" fmla="*/ 2150164 w 2889213"/>
              <a:gd name="connsiteY0-2396" fmla="*/ 113773 h 1756177"/>
              <a:gd name="connsiteX1-2397" fmla="*/ 2655476 w 2889213"/>
              <a:gd name="connsiteY1-2398" fmla="*/ 469395 h 1756177"/>
              <a:gd name="connsiteX2-2399" fmla="*/ 2828170 w 2889213"/>
              <a:gd name="connsiteY2-2400" fmla="*/ 895281 h 1756177"/>
              <a:gd name="connsiteX3-2401" fmla="*/ 2883834 w 2889213"/>
              <a:gd name="connsiteY3-2402" fmla="*/ 1193615 h 1756177"/>
              <a:gd name="connsiteX4-2403" fmla="*/ 2840612 w 2889213"/>
              <a:gd name="connsiteY4-2404" fmla="*/ 1449135 h 1756177"/>
              <a:gd name="connsiteX5-2405" fmla="*/ 2632493 w 2889213"/>
              <a:gd name="connsiteY5-2406" fmla="*/ 1060062 h 1756177"/>
              <a:gd name="connsiteX6-2407" fmla="*/ 2150164 w 2889213"/>
              <a:gd name="connsiteY6-2408" fmla="*/ 113773 h 1756177"/>
              <a:gd name="connsiteX7-2409" fmla="*/ 1348782 w 2889213"/>
              <a:gd name="connsiteY7-2410" fmla="*/ 0 h 1756177"/>
              <a:gd name="connsiteX8-2411" fmla="*/ 1729530 w 2889213"/>
              <a:gd name="connsiteY8-2412" fmla="*/ 204372 h 1756177"/>
              <a:gd name="connsiteX9-2413" fmla="*/ 1866896 w 2889213"/>
              <a:gd name="connsiteY9-2414" fmla="*/ 462766 h 1756177"/>
              <a:gd name="connsiteX10-2415" fmla="*/ 1973469 w 2889213"/>
              <a:gd name="connsiteY10-2416" fmla="*/ 669299 h 1756177"/>
              <a:gd name="connsiteX11-2417" fmla="*/ 1866010 w 2889213"/>
              <a:gd name="connsiteY11-2418" fmla="*/ 762998 h 1756177"/>
              <a:gd name="connsiteX12-2419" fmla="*/ 2733769 w 2889213"/>
              <a:gd name="connsiteY12-2420" fmla="*/ 1271909 h 1756177"/>
              <a:gd name="connsiteX13-2421" fmla="*/ 2694623 w 2889213"/>
              <a:gd name="connsiteY13-2422" fmla="*/ 1524483 h 1756177"/>
              <a:gd name="connsiteX14-2423" fmla="*/ 2385869 w 2889213"/>
              <a:gd name="connsiteY14-2424" fmla="*/ 1470403 h 1756177"/>
              <a:gd name="connsiteX15-2425" fmla="*/ 2074819 w 2889213"/>
              <a:gd name="connsiteY15-2426" fmla="*/ 1450562 h 1756177"/>
              <a:gd name="connsiteX16-2427" fmla="*/ 1739085 w 2889213"/>
              <a:gd name="connsiteY16-2428" fmla="*/ 1756177 h 1756177"/>
              <a:gd name="connsiteX17-2429" fmla="*/ 1648664 w 2889213"/>
              <a:gd name="connsiteY17-2430" fmla="*/ 1466917 h 1756177"/>
              <a:gd name="connsiteX18-2431" fmla="*/ 1376671 w 2889213"/>
              <a:gd name="connsiteY18-2432" fmla="*/ 1585086 h 1756177"/>
              <a:gd name="connsiteX19-2433" fmla="*/ 1415819 w 2889213"/>
              <a:gd name="connsiteY19-2434" fmla="*/ 1219713 h 1756177"/>
              <a:gd name="connsiteX20-2435" fmla="*/ 665501 w 2889213"/>
              <a:gd name="connsiteY20-2436" fmla="*/ 1160992 h 1756177"/>
              <a:gd name="connsiteX21-2437" fmla="*/ 0 w 2889213"/>
              <a:gd name="connsiteY21-2438" fmla="*/ 1010928 h 1756177"/>
              <a:gd name="connsiteX22-2439" fmla="*/ 13050 w 2889213"/>
              <a:gd name="connsiteY22-2440" fmla="*/ 169268 h 1756177"/>
              <a:gd name="connsiteX23-2441" fmla="*/ 1348782 w 2889213"/>
              <a:gd name="connsiteY23-2442" fmla="*/ 0 h 1756177"/>
              <a:gd name="connsiteX0-2443" fmla="*/ 2150164 w 2889213"/>
              <a:gd name="connsiteY0-2444" fmla="*/ 113773 h 1756177"/>
              <a:gd name="connsiteX1-2445" fmla="*/ 2655476 w 2889213"/>
              <a:gd name="connsiteY1-2446" fmla="*/ 469395 h 1756177"/>
              <a:gd name="connsiteX2-2447" fmla="*/ 2828170 w 2889213"/>
              <a:gd name="connsiteY2-2448" fmla="*/ 895281 h 1756177"/>
              <a:gd name="connsiteX3-2449" fmla="*/ 2883834 w 2889213"/>
              <a:gd name="connsiteY3-2450" fmla="*/ 1193615 h 1756177"/>
              <a:gd name="connsiteX4-2451" fmla="*/ 2840612 w 2889213"/>
              <a:gd name="connsiteY4-2452" fmla="*/ 1449135 h 1756177"/>
              <a:gd name="connsiteX5-2453" fmla="*/ 2632493 w 2889213"/>
              <a:gd name="connsiteY5-2454" fmla="*/ 1060062 h 1756177"/>
              <a:gd name="connsiteX6-2455" fmla="*/ 2150164 w 2889213"/>
              <a:gd name="connsiteY6-2456" fmla="*/ 113773 h 1756177"/>
              <a:gd name="connsiteX7-2457" fmla="*/ 1348782 w 2889213"/>
              <a:gd name="connsiteY7-2458" fmla="*/ 0 h 1756177"/>
              <a:gd name="connsiteX8-2459" fmla="*/ 1714668 w 2889213"/>
              <a:gd name="connsiteY8-2460" fmla="*/ 204372 h 1756177"/>
              <a:gd name="connsiteX9-2461" fmla="*/ 1866896 w 2889213"/>
              <a:gd name="connsiteY9-2462" fmla="*/ 462766 h 1756177"/>
              <a:gd name="connsiteX10-2463" fmla="*/ 1973469 w 2889213"/>
              <a:gd name="connsiteY10-2464" fmla="*/ 669299 h 1756177"/>
              <a:gd name="connsiteX11-2465" fmla="*/ 1866010 w 2889213"/>
              <a:gd name="connsiteY11-2466" fmla="*/ 762998 h 1756177"/>
              <a:gd name="connsiteX12-2467" fmla="*/ 2733769 w 2889213"/>
              <a:gd name="connsiteY12-2468" fmla="*/ 1271909 h 1756177"/>
              <a:gd name="connsiteX13-2469" fmla="*/ 2694623 w 2889213"/>
              <a:gd name="connsiteY13-2470" fmla="*/ 1524483 h 1756177"/>
              <a:gd name="connsiteX14-2471" fmla="*/ 2385869 w 2889213"/>
              <a:gd name="connsiteY14-2472" fmla="*/ 1470403 h 1756177"/>
              <a:gd name="connsiteX15-2473" fmla="*/ 2074819 w 2889213"/>
              <a:gd name="connsiteY15-2474" fmla="*/ 1450562 h 1756177"/>
              <a:gd name="connsiteX16-2475" fmla="*/ 1739085 w 2889213"/>
              <a:gd name="connsiteY16-2476" fmla="*/ 1756177 h 1756177"/>
              <a:gd name="connsiteX17-2477" fmla="*/ 1648664 w 2889213"/>
              <a:gd name="connsiteY17-2478" fmla="*/ 1466917 h 1756177"/>
              <a:gd name="connsiteX18-2479" fmla="*/ 1376671 w 2889213"/>
              <a:gd name="connsiteY18-2480" fmla="*/ 1585086 h 1756177"/>
              <a:gd name="connsiteX19-2481" fmla="*/ 1415819 w 2889213"/>
              <a:gd name="connsiteY19-2482" fmla="*/ 1219713 h 1756177"/>
              <a:gd name="connsiteX20-2483" fmla="*/ 665501 w 2889213"/>
              <a:gd name="connsiteY20-2484" fmla="*/ 1160992 h 1756177"/>
              <a:gd name="connsiteX21-2485" fmla="*/ 0 w 2889213"/>
              <a:gd name="connsiteY21-2486" fmla="*/ 1010928 h 1756177"/>
              <a:gd name="connsiteX22-2487" fmla="*/ 13050 w 2889213"/>
              <a:gd name="connsiteY22-2488" fmla="*/ 169268 h 1756177"/>
              <a:gd name="connsiteX23-2489" fmla="*/ 1348782 w 2889213"/>
              <a:gd name="connsiteY23-2490" fmla="*/ 0 h 1756177"/>
              <a:gd name="connsiteX0-2491" fmla="*/ 2150164 w 2889213"/>
              <a:gd name="connsiteY0-2492" fmla="*/ 113773 h 1756177"/>
              <a:gd name="connsiteX1-2493" fmla="*/ 2655476 w 2889213"/>
              <a:gd name="connsiteY1-2494" fmla="*/ 469395 h 1756177"/>
              <a:gd name="connsiteX2-2495" fmla="*/ 2828170 w 2889213"/>
              <a:gd name="connsiteY2-2496" fmla="*/ 895281 h 1756177"/>
              <a:gd name="connsiteX3-2497" fmla="*/ 2883834 w 2889213"/>
              <a:gd name="connsiteY3-2498" fmla="*/ 1193615 h 1756177"/>
              <a:gd name="connsiteX4-2499" fmla="*/ 2840612 w 2889213"/>
              <a:gd name="connsiteY4-2500" fmla="*/ 1449135 h 1756177"/>
              <a:gd name="connsiteX5-2501" fmla="*/ 2632493 w 2889213"/>
              <a:gd name="connsiteY5-2502" fmla="*/ 1060062 h 1756177"/>
              <a:gd name="connsiteX6-2503" fmla="*/ 2150164 w 2889213"/>
              <a:gd name="connsiteY6-2504" fmla="*/ 113773 h 1756177"/>
              <a:gd name="connsiteX7-2505" fmla="*/ 1348782 w 2889213"/>
              <a:gd name="connsiteY7-2506" fmla="*/ 0 h 1756177"/>
              <a:gd name="connsiteX8-2507" fmla="*/ 1714668 w 2889213"/>
              <a:gd name="connsiteY8-2508" fmla="*/ 204372 h 1756177"/>
              <a:gd name="connsiteX9-2509" fmla="*/ 1866896 w 2889213"/>
              <a:gd name="connsiteY9-2510" fmla="*/ 462766 h 1756177"/>
              <a:gd name="connsiteX10-2511" fmla="*/ 1973469 w 2889213"/>
              <a:gd name="connsiteY10-2512" fmla="*/ 669299 h 1756177"/>
              <a:gd name="connsiteX11-2513" fmla="*/ 1866010 w 2889213"/>
              <a:gd name="connsiteY11-2514" fmla="*/ 762998 h 1756177"/>
              <a:gd name="connsiteX12-2515" fmla="*/ 2733769 w 2889213"/>
              <a:gd name="connsiteY12-2516" fmla="*/ 1271909 h 1756177"/>
              <a:gd name="connsiteX13-2517" fmla="*/ 2694623 w 2889213"/>
              <a:gd name="connsiteY13-2518" fmla="*/ 1524483 h 1756177"/>
              <a:gd name="connsiteX14-2519" fmla="*/ 2385869 w 2889213"/>
              <a:gd name="connsiteY14-2520" fmla="*/ 1470403 h 1756177"/>
              <a:gd name="connsiteX15-2521" fmla="*/ 2074819 w 2889213"/>
              <a:gd name="connsiteY15-2522" fmla="*/ 1450562 h 1756177"/>
              <a:gd name="connsiteX16-2523" fmla="*/ 1739085 w 2889213"/>
              <a:gd name="connsiteY16-2524" fmla="*/ 1756177 h 1756177"/>
              <a:gd name="connsiteX17-2525" fmla="*/ 1648664 w 2889213"/>
              <a:gd name="connsiteY17-2526" fmla="*/ 1466917 h 1756177"/>
              <a:gd name="connsiteX18-2527" fmla="*/ 1376671 w 2889213"/>
              <a:gd name="connsiteY18-2528" fmla="*/ 1585086 h 1756177"/>
              <a:gd name="connsiteX19-2529" fmla="*/ 1415819 w 2889213"/>
              <a:gd name="connsiteY19-2530" fmla="*/ 1219713 h 1756177"/>
              <a:gd name="connsiteX20-2531" fmla="*/ 665501 w 2889213"/>
              <a:gd name="connsiteY20-2532" fmla="*/ 1160992 h 1756177"/>
              <a:gd name="connsiteX21-2533" fmla="*/ 0 w 2889213"/>
              <a:gd name="connsiteY21-2534" fmla="*/ 1010928 h 1756177"/>
              <a:gd name="connsiteX22-2535" fmla="*/ 13050 w 2889213"/>
              <a:gd name="connsiteY22-2536" fmla="*/ 169268 h 1756177"/>
              <a:gd name="connsiteX23-2537" fmla="*/ 1348782 w 2889213"/>
              <a:gd name="connsiteY23-2538" fmla="*/ 0 h 1756177"/>
              <a:gd name="connsiteX0-2539" fmla="*/ 2150164 w 2889213"/>
              <a:gd name="connsiteY0-2540" fmla="*/ 113773 h 1756177"/>
              <a:gd name="connsiteX1-2541" fmla="*/ 2655476 w 2889213"/>
              <a:gd name="connsiteY1-2542" fmla="*/ 469395 h 1756177"/>
              <a:gd name="connsiteX2-2543" fmla="*/ 2828170 w 2889213"/>
              <a:gd name="connsiteY2-2544" fmla="*/ 895281 h 1756177"/>
              <a:gd name="connsiteX3-2545" fmla="*/ 2883834 w 2889213"/>
              <a:gd name="connsiteY3-2546" fmla="*/ 1193615 h 1756177"/>
              <a:gd name="connsiteX4-2547" fmla="*/ 2840612 w 2889213"/>
              <a:gd name="connsiteY4-2548" fmla="*/ 1449135 h 1756177"/>
              <a:gd name="connsiteX5-2549" fmla="*/ 2632493 w 2889213"/>
              <a:gd name="connsiteY5-2550" fmla="*/ 1060062 h 1756177"/>
              <a:gd name="connsiteX6-2551" fmla="*/ 2150164 w 2889213"/>
              <a:gd name="connsiteY6-2552" fmla="*/ 113773 h 1756177"/>
              <a:gd name="connsiteX7-2553" fmla="*/ 1348782 w 2889213"/>
              <a:gd name="connsiteY7-2554" fmla="*/ 0 h 1756177"/>
              <a:gd name="connsiteX8-2555" fmla="*/ 1714668 w 2889213"/>
              <a:gd name="connsiteY8-2556" fmla="*/ 204372 h 1756177"/>
              <a:gd name="connsiteX9-2557" fmla="*/ 1866896 w 2889213"/>
              <a:gd name="connsiteY9-2558" fmla="*/ 462766 h 1756177"/>
              <a:gd name="connsiteX10-2559" fmla="*/ 1973469 w 2889213"/>
              <a:gd name="connsiteY10-2560" fmla="*/ 669299 h 1756177"/>
              <a:gd name="connsiteX11-2561" fmla="*/ 1866010 w 2889213"/>
              <a:gd name="connsiteY11-2562" fmla="*/ 762998 h 1756177"/>
              <a:gd name="connsiteX12-2563" fmla="*/ 2733769 w 2889213"/>
              <a:gd name="connsiteY12-2564" fmla="*/ 1271909 h 1756177"/>
              <a:gd name="connsiteX13-2565" fmla="*/ 2694623 w 2889213"/>
              <a:gd name="connsiteY13-2566" fmla="*/ 1524483 h 1756177"/>
              <a:gd name="connsiteX14-2567" fmla="*/ 2385869 w 2889213"/>
              <a:gd name="connsiteY14-2568" fmla="*/ 1470403 h 1756177"/>
              <a:gd name="connsiteX15-2569" fmla="*/ 2074819 w 2889213"/>
              <a:gd name="connsiteY15-2570" fmla="*/ 1450562 h 1756177"/>
              <a:gd name="connsiteX16-2571" fmla="*/ 1739085 w 2889213"/>
              <a:gd name="connsiteY16-2572" fmla="*/ 1756177 h 1756177"/>
              <a:gd name="connsiteX17-2573" fmla="*/ 1648664 w 2889213"/>
              <a:gd name="connsiteY17-2574" fmla="*/ 1466917 h 1756177"/>
              <a:gd name="connsiteX18-2575" fmla="*/ 1376671 w 2889213"/>
              <a:gd name="connsiteY18-2576" fmla="*/ 1585086 h 1756177"/>
              <a:gd name="connsiteX19-2577" fmla="*/ 1415819 w 2889213"/>
              <a:gd name="connsiteY19-2578" fmla="*/ 1219713 h 1756177"/>
              <a:gd name="connsiteX20-2579" fmla="*/ 665501 w 2889213"/>
              <a:gd name="connsiteY20-2580" fmla="*/ 1160992 h 1756177"/>
              <a:gd name="connsiteX21-2581" fmla="*/ 0 w 2889213"/>
              <a:gd name="connsiteY21-2582" fmla="*/ 1010928 h 1756177"/>
              <a:gd name="connsiteX22-2583" fmla="*/ 13050 w 2889213"/>
              <a:gd name="connsiteY22-2584" fmla="*/ 169268 h 1756177"/>
              <a:gd name="connsiteX23-2585" fmla="*/ 1348782 w 2889213"/>
              <a:gd name="connsiteY23-2586" fmla="*/ 0 h 1756177"/>
              <a:gd name="connsiteX0-2587" fmla="*/ 2150164 w 2889213"/>
              <a:gd name="connsiteY0-2588" fmla="*/ 113773 h 1756177"/>
              <a:gd name="connsiteX1-2589" fmla="*/ 2655476 w 2889213"/>
              <a:gd name="connsiteY1-2590" fmla="*/ 469395 h 1756177"/>
              <a:gd name="connsiteX2-2591" fmla="*/ 2828170 w 2889213"/>
              <a:gd name="connsiteY2-2592" fmla="*/ 895281 h 1756177"/>
              <a:gd name="connsiteX3-2593" fmla="*/ 2883834 w 2889213"/>
              <a:gd name="connsiteY3-2594" fmla="*/ 1193615 h 1756177"/>
              <a:gd name="connsiteX4-2595" fmla="*/ 2840612 w 2889213"/>
              <a:gd name="connsiteY4-2596" fmla="*/ 1449135 h 1756177"/>
              <a:gd name="connsiteX5-2597" fmla="*/ 2632493 w 2889213"/>
              <a:gd name="connsiteY5-2598" fmla="*/ 1060062 h 1756177"/>
              <a:gd name="connsiteX6-2599" fmla="*/ 2150164 w 2889213"/>
              <a:gd name="connsiteY6-2600" fmla="*/ 113773 h 1756177"/>
              <a:gd name="connsiteX7-2601" fmla="*/ 1348782 w 2889213"/>
              <a:gd name="connsiteY7-2602" fmla="*/ 0 h 1756177"/>
              <a:gd name="connsiteX8-2603" fmla="*/ 1714668 w 2889213"/>
              <a:gd name="connsiteY8-2604" fmla="*/ 204372 h 1756177"/>
              <a:gd name="connsiteX9-2605" fmla="*/ 1866896 w 2889213"/>
              <a:gd name="connsiteY9-2606" fmla="*/ 462766 h 1756177"/>
              <a:gd name="connsiteX10-2607" fmla="*/ 1973469 w 2889213"/>
              <a:gd name="connsiteY10-2608" fmla="*/ 669299 h 1756177"/>
              <a:gd name="connsiteX11-2609" fmla="*/ 1866010 w 2889213"/>
              <a:gd name="connsiteY11-2610" fmla="*/ 762998 h 1756177"/>
              <a:gd name="connsiteX12-2611" fmla="*/ 2733769 w 2889213"/>
              <a:gd name="connsiteY12-2612" fmla="*/ 1271909 h 1756177"/>
              <a:gd name="connsiteX13-2613" fmla="*/ 2694623 w 2889213"/>
              <a:gd name="connsiteY13-2614" fmla="*/ 1524483 h 1756177"/>
              <a:gd name="connsiteX14-2615" fmla="*/ 2385869 w 2889213"/>
              <a:gd name="connsiteY14-2616" fmla="*/ 1470403 h 1756177"/>
              <a:gd name="connsiteX15-2617" fmla="*/ 2074819 w 2889213"/>
              <a:gd name="connsiteY15-2618" fmla="*/ 1450562 h 1756177"/>
              <a:gd name="connsiteX16-2619" fmla="*/ 1739085 w 2889213"/>
              <a:gd name="connsiteY16-2620" fmla="*/ 1756177 h 1756177"/>
              <a:gd name="connsiteX17-2621" fmla="*/ 1648664 w 2889213"/>
              <a:gd name="connsiteY17-2622" fmla="*/ 1466917 h 1756177"/>
              <a:gd name="connsiteX18-2623" fmla="*/ 1376671 w 2889213"/>
              <a:gd name="connsiteY18-2624" fmla="*/ 1585086 h 1756177"/>
              <a:gd name="connsiteX19-2625" fmla="*/ 1415819 w 2889213"/>
              <a:gd name="connsiteY19-2626" fmla="*/ 1219713 h 1756177"/>
              <a:gd name="connsiteX20-2627" fmla="*/ 665501 w 2889213"/>
              <a:gd name="connsiteY20-2628" fmla="*/ 1160992 h 1756177"/>
              <a:gd name="connsiteX21-2629" fmla="*/ 0 w 2889213"/>
              <a:gd name="connsiteY21-2630" fmla="*/ 1010928 h 1756177"/>
              <a:gd name="connsiteX22-2631" fmla="*/ 13050 w 2889213"/>
              <a:gd name="connsiteY22-2632" fmla="*/ 169268 h 1756177"/>
              <a:gd name="connsiteX23-2633" fmla="*/ 1348782 w 2889213"/>
              <a:gd name="connsiteY23-2634" fmla="*/ 0 h 1756177"/>
              <a:gd name="connsiteX0-2635" fmla="*/ 2150164 w 2889213"/>
              <a:gd name="connsiteY0-2636" fmla="*/ 113773 h 1800430"/>
              <a:gd name="connsiteX1-2637" fmla="*/ 2655476 w 2889213"/>
              <a:gd name="connsiteY1-2638" fmla="*/ 469395 h 1800430"/>
              <a:gd name="connsiteX2-2639" fmla="*/ 2828170 w 2889213"/>
              <a:gd name="connsiteY2-2640" fmla="*/ 895281 h 1800430"/>
              <a:gd name="connsiteX3-2641" fmla="*/ 2883834 w 2889213"/>
              <a:gd name="connsiteY3-2642" fmla="*/ 1193615 h 1800430"/>
              <a:gd name="connsiteX4-2643" fmla="*/ 2840612 w 2889213"/>
              <a:gd name="connsiteY4-2644" fmla="*/ 1449135 h 1800430"/>
              <a:gd name="connsiteX5-2645" fmla="*/ 2632493 w 2889213"/>
              <a:gd name="connsiteY5-2646" fmla="*/ 1060062 h 1800430"/>
              <a:gd name="connsiteX6-2647" fmla="*/ 2150164 w 2889213"/>
              <a:gd name="connsiteY6-2648" fmla="*/ 113773 h 1800430"/>
              <a:gd name="connsiteX7-2649" fmla="*/ 1348782 w 2889213"/>
              <a:gd name="connsiteY7-2650" fmla="*/ 0 h 1800430"/>
              <a:gd name="connsiteX8-2651" fmla="*/ 1714668 w 2889213"/>
              <a:gd name="connsiteY8-2652" fmla="*/ 204372 h 1800430"/>
              <a:gd name="connsiteX9-2653" fmla="*/ 1866896 w 2889213"/>
              <a:gd name="connsiteY9-2654" fmla="*/ 462766 h 1800430"/>
              <a:gd name="connsiteX10-2655" fmla="*/ 1973469 w 2889213"/>
              <a:gd name="connsiteY10-2656" fmla="*/ 669299 h 1800430"/>
              <a:gd name="connsiteX11-2657" fmla="*/ 1866010 w 2889213"/>
              <a:gd name="connsiteY11-2658" fmla="*/ 762998 h 1800430"/>
              <a:gd name="connsiteX12-2659" fmla="*/ 2733769 w 2889213"/>
              <a:gd name="connsiteY12-2660" fmla="*/ 1271909 h 1800430"/>
              <a:gd name="connsiteX13-2661" fmla="*/ 2694623 w 2889213"/>
              <a:gd name="connsiteY13-2662" fmla="*/ 1524483 h 1800430"/>
              <a:gd name="connsiteX14-2663" fmla="*/ 2385869 w 2889213"/>
              <a:gd name="connsiteY14-2664" fmla="*/ 1470403 h 1800430"/>
              <a:gd name="connsiteX15-2665" fmla="*/ 2191986 w 2889213"/>
              <a:gd name="connsiteY15-2666" fmla="*/ 1800407 h 1800430"/>
              <a:gd name="connsiteX16-2667" fmla="*/ 2074819 w 2889213"/>
              <a:gd name="connsiteY16-2668" fmla="*/ 1450562 h 1800430"/>
              <a:gd name="connsiteX17-2669" fmla="*/ 1739085 w 2889213"/>
              <a:gd name="connsiteY17-2670" fmla="*/ 1756177 h 1800430"/>
              <a:gd name="connsiteX18-2671" fmla="*/ 1648664 w 2889213"/>
              <a:gd name="connsiteY18-2672" fmla="*/ 1466917 h 1800430"/>
              <a:gd name="connsiteX19-2673" fmla="*/ 1376671 w 2889213"/>
              <a:gd name="connsiteY19-2674" fmla="*/ 1585086 h 1800430"/>
              <a:gd name="connsiteX20-2675" fmla="*/ 1415819 w 2889213"/>
              <a:gd name="connsiteY20-2676" fmla="*/ 1219713 h 1800430"/>
              <a:gd name="connsiteX21-2677" fmla="*/ 665501 w 2889213"/>
              <a:gd name="connsiteY21-2678" fmla="*/ 1160992 h 1800430"/>
              <a:gd name="connsiteX22-2679" fmla="*/ 0 w 2889213"/>
              <a:gd name="connsiteY22-2680" fmla="*/ 1010928 h 1800430"/>
              <a:gd name="connsiteX23-2681" fmla="*/ 13050 w 2889213"/>
              <a:gd name="connsiteY23-2682" fmla="*/ 169268 h 1800430"/>
              <a:gd name="connsiteX24-2683" fmla="*/ 1348782 w 2889213"/>
              <a:gd name="connsiteY24-2684" fmla="*/ 0 h 1800430"/>
              <a:gd name="connsiteX0-2685" fmla="*/ 2150164 w 2889213"/>
              <a:gd name="connsiteY0-2686" fmla="*/ 113773 h 1800430"/>
              <a:gd name="connsiteX1-2687" fmla="*/ 2655476 w 2889213"/>
              <a:gd name="connsiteY1-2688" fmla="*/ 469395 h 1800430"/>
              <a:gd name="connsiteX2-2689" fmla="*/ 2828170 w 2889213"/>
              <a:gd name="connsiteY2-2690" fmla="*/ 895281 h 1800430"/>
              <a:gd name="connsiteX3-2691" fmla="*/ 2883834 w 2889213"/>
              <a:gd name="connsiteY3-2692" fmla="*/ 1193615 h 1800430"/>
              <a:gd name="connsiteX4-2693" fmla="*/ 2840612 w 2889213"/>
              <a:gd name="connsiteY4-2694" fmla="*/ 1449135 h 1800430"/>
              <a:gd name="connsiteX5-2695" fmla="*/ 2632493 w 2889213"/>
              <a:gd name="connsiteY5-2696" fmla="*/ 1060062 h 1800430"/>
              <a:gd name="connsiteX6-2697" fmla="*/ 2150164 w 2889213"/>
              <a:gd name="connsiteY6-2698" fmla="*/ 113773 h 1800430"/>
              <a:gd name="connsiteX7-2699" fmla="*/ 1348782 w 2889213"/>
              <a:gd name="connsiteY7-2700" fmla="*/ 0 h 1800430"/>
              <a:gd name="connsiteX8-2701" fmla="*/ 1714668 w 2889213"/>
              <a:gd name="connsiteY8-2702" fmla="*/ 204372 h 1800430"/>
              <a:gd name="connsiteX9-2703" fmla="*/ 1866896 w 2889213"/>
              <a:gd name="connsiteY9-2704" fmla="*/ 462766 h 1800430"/>
              <a:gd name="connsiteX10-2705" fmla="*/ 1973469 w 2889213"/>
              <a:gd name="connsiteY10-2706" fmla="*/ 669299 h 1800430"/>
              <a:gd name="connsiteX11-2707" fmla="*/ 1866010 w 2889213"/>
              <a:gd name="connsiteY11-2708" fmla="*/ 762998 h 1800430"/>
              <a:gd name="connsiteX12-2709" fmla="*/ 2733769 w 2889213"/>
              <a:gd name="connsiteY12-2710" fmla="*/ 1271909 h 1800430"/>
              <a:gd name="connsiteX13-2711" fmla="*/ 2694623 w 2889213"/>
              <a:gd name="connsiteY13-2712" fmla="*/ 1524483 h 1800430"/>
              <a:gd name="connsiteX14-2713" fmla="*/ 2385869 w 2889213"/>
              <a:gd name="connsiteY14-2714" fmla="*/ 1470403 h 1800430"/>
              <a:gd name="connsiteX15-2715" fmla="*/ 2191986 w 2889213"/>
              <a:gd name="connsiteY15-2716" fmla="*/ 1800407 h 1800430"/>
              <a:gd name="connsiteX16-2717" fmla="*/ 2074819 w 2889213"/>
              <a:gd name="connsiteY16-2718" fmla="*/ 1450562 h 1800430"/>
              <a:gd name="connsiteX17-2719" fmla="*/ 1739085 w 2889213"/>
              <a:gd name="connsiteY17-2720" fmla="*/ 1756177 h 1800430"/>
              <a:gd name="connsiteX18-2721" fmla="*/ 1648664 w 2889213"/>
              <a:gd name="connsiteY18-2722" fmla="*/ 1466917 h 1800430"/>
              <a:gd name="connsiteX19-2723" fmla="*/ 1376671 w 2889213"/>
              <a:gd name="connsiteY19-2724" fmla="*/ 1585086 h 1800430"/>
              <a:gd name="connsiteX20-2725" fmla="*/ 1415819 w 2889213"/>
              <a:gd name="connsiteY20-2726" fmla="*/ 1219713 h 1800430"/>
              <a:gd name="connsiteX21-2727" fmla="*/ 665501 w 2889213"/>
              <a:gd name="connsiteY21-2728" fmla="*/ 1160992 h 1800430"/>
              <a:gd name="connsiteX22-2729" fmla="*/ 0 w 2889213"/>
              <a:gd name="connsiteY22-2730" fmla="*/ 1010928 h 1800430"/>
              <a:gd name="connsiteX23-2731" fmla="*/ 13050 w 2889213"/>
              <a:gd name="connsiteY23-2732" fmla="*/ 169268 h 1800430"/>
              <a:gd name="connsiteX24-2733" fmla="*/ 1348782 w 2889213"/>
              <a:gd name="connsiteY24-2734" fmla="*/ 0 h 1800430"/>
              <a:gd name="connsiteX0-2735" fmla="*/ 2150164 w 2889213"/>
              <a:gd name="connsiteY0-2736" fmla="*/ 113773 h 1800456"/>
              <a:gd name="connsiteX1-2737" fmla="*/ 2655476 w 2889213"/>
              <a:gd name="connsiteY1-2738" fmla="*/ 469395 h 1800456"/>
              <a:gd name="connsiteX2-2739" fmla="*/ 2828170 w 2889213"/>
              <a:gd name="connsiteY2-2740" fmla="*/ 895281 h 1800456"/>
              <a:gd name="connsiteX3-2741" fmla="*/ 2883834 w 2889213"/>
              <a:gd name="connsiteY3-2742" fmla="*/ 1193615 h 1800456"/>
              <a:gd name="connsiteX4-2743" fmla="*/ 2840612 w 2889213"/>
              <a:gd name="connsiteY4-2744" fmla="*/ 1449135 h 1800456"/>
              <a:gd name="connsiteX5-2745" fmla="*/ 2632493 w 2889213"/>
              <a:gd name="connsiteY5-2746" fmla="*/ 1060062 h 1800456"/>
              <a:gd name="connsiteX6-2747" fmla="*/ 2150164 w 2889213"/>
              <a:gd name="connsiteY6-2748" fmla="*/ 113773 h 1800456"/>
              <a:gd name="connsiteX7-2749" fmla="*/ 1348782 w 2889213"/>
              <a:gd name="connsiteY7-2750" fmla="*/ 0 h 1800456"/>
              <a:gd name="connsiteX8-2751" fmla="*/ 1714668 w 2889213"/>
              <a:gd name="connsiteY8-2752" fmla="*/ 204372 h 1800456"/>
              <a:gd name="connsiteX9-2753" fmla="*/ 1866896 w 2889213"/>
              <a:gd name="connsiteY9-2754" fmla="*/ 462766 h 1800456"/>
              <a:gd name="connsiteX10-2755" fmla="*/ 1973469 w 2889213"/>
              <a:gd name="connsiteY10-2756" fmla="*/ 669299 h 1800456"/>
              <a:gd name="connsiteX11-2757" fmla="*/ 1866010 w 2889213"/>
              <a:gd name="connsiteY11-2758" fmla="*/ 762998 h 1800456"/>
              <a:gd name="connsiteX12-2759" fmla="*/ 2733769 w 2889213"/>
              <a:gd name="connsiteY12-2760" fmla="*/ 1271909 h 1800456"/>
              <a:gd name="connsiteX13-2761" fmla="*/ 2694623 w 2889213"/>
              <a:gd name="connsiteY13-2762" fmla="*/ 1524483 h 1800456"/>
              <a:gd name="connsiteX14-2763" fmla="*/ 2385869 w 2889213"/>
              <a:gd name="connsiteY14-2764" fmla="*/ 1470403 h 1800456"/>
              <a:gd name="connsiteX15-2765" fmla="*/ 2191986 w 2889213"/>
              <a:gd name="connsiteY15-2766" fmla="*/ 1800407 h 1800456"/>
              <a:gd name="connsiteX16-2767" fmla="*/ 2074819 w 2889213"/>
              <a:gd name="connsiteY16-2768" fmla="*/ 1450562 h 1800456"/>
              <a:gd name="connsiteX17-2769" fmla="*/ 1739085 w 2889213"/>
              <a:gd name="connsiteY17-2770" fmla="*/ 1756177 h 1800456"/>
              <a:gd name="connsiteX18-2771" fmla="*/ 1648664 w 2889213"/>
              <a:gd name="connsiteY18-2772" fmla="*/ 1466917 h 1800456"/>
              <a:gd name="connsiteX19-2773" fmla="*/ 1376671 w 2889213"/>
              <a:gd name="connsiteY19-2774" fmla="*/ 1585086 h 1800456"/>
              <a:gd name="connsiteX20-2775" fmla="*/ 1415819 w 2889213"/>
              <a:gd name="connsiteY20-2776" fmla="*/ 1219713 h 1800456"/>
              <a:gd name="connsiteX21-2777" fmla="*/ 665501 w 2889213"/>
              <a:gd name="connsiteY21-2778" fmla="*/ 1160992 h 1800456"/>
              <a:gd name="connsiteX22-2779" fmla="*/ 0 w 2889213"/>
              <a:gd name="connsiteY22-2780" fmla="*/ 1010928 h 1800456"/>
              <a:gd name="connsiteX23-2781" fmla="*/ 13050 w 2889213"/>
              <a:gd name="connsiteY23-2782" fmla="*/ 169268 h 1800456"/>
              <a:gd name="connsiteX24-2783" fmla="*/ 1348782 w 2889213"/>
              <a:gd name="connsiteY24-2784" fmla="*/ 0 h 1800456"/>
              <a:gd name="connsiteX0-2785" fmla="*/ 2150164 w 2889213"/>
              <a:gd name="connsiteY0-2786" fmla="*/ 113773 h 1811599"/>
              <a:gd name="connsiteX1-2787" fmla="*/ 2655476 w 2889213"/>
              <a:gd name="connsiteY1-2788" fmla="*/ 469395 h 1811599"/>
              <a:gd name="connsiteX2-2789" fmla="*/ 2828170 w 2889213"/>
              <a:gd name="connsiteY2-2790" fmla="*/ 895281 h 1811599"/>
              <a:gd name="connsiteX3-2791" fmla="*/ 2883834 w 2889213"/>
              <a:gd name="connsiteY3-2792" fmla="*/ 1193615 h 1811599"/>
              <a:gd name="connsiteX4-2793" fmla="*/ 2840612 w 2889213"/>
              <a:gd name="connsiteY4-2794" fmla="*/ 1449135 h 1811599"/>
              <a:gd name="connsiteX5-2795" fmla="*/ 2632493 w 2889213"/>
              <a:gd name="connsiteY5-2796" fmla="*/ 1060062 h 1811599"/>
              <a:gd name="connsiteX6-2797" fmla="*/ 2150164 w 2889213"/>
              <a:gd name="connsiteY6-2798" fmla="*/ 113773 h 1811599"/>
              <a:gd name="connsiteX7-2799" fmla="*/ 1348782 w 2889213"/>
              <a:gd name="connsiteY7-2800" fmla="*/ 0 h 1811599"/>
              <a:gd name="connsiteX8-2801" fmla="*/ 1714668 w 2889213"/>
              <a:gd name="connsiteY8-2802" fmla="*/ 204372 h 1811599"/>
              <a:gd name="connsiteX9-2803" fmla="*/ 1866896 w 2889213"/>
              <a:gd name="connsiteY9-2804" fmla="*/ 462766 h 1811599"/>
              <a:gd name="connsiteX10-2805" fmla="*/ 1973469 w 2889213"/>
              <a:gd name="connsiteY10-2806" fmla="*/ 669299 h 1811599"/>
              <a:gd name="connsiteX11-2807" fmla="*/ 1866010 w 2889213"/>
              <a:gd name="connsiteY11-2808" fmla="*/ 762998 h 1811599"/>
              <a:gd name="connsiteX12-2809" fmla="*/ 2733769 w 2889213"/>
              <a:gd name="connsiteY12-2810" fmla="*/ 1271909 h 1811599"/>
              <a:gd name="connsiteX13-2811" fmla="*/ 2694623 w 2889213"/>
              <a:gd name="connsiteY13-2812" fmla="*/ 1524483 h 1811599"/>
              <a:gd name="connsiteX14-2813" fmla="*/ 2385869 w 2889213"/>
              <a:gd name="connsiteY14-2814" fmla="*/ 1470403 h 1811599"/>
              <a:gd name="connsiteX15-2815" fmla="*/ 2214278 w 2889213"/>
              <a:gd name="connsiteY15-2816" fmla="*/ 1811553 h 1811599"/>
              <a:gd name="connsiteX16-2817" fmla="*/ 2074819 w 2889213"/>
              <a:gd name="connsiteY16-2818" fmla="*/ 1450562 h 1811599"/>
              <a:gd name="connsiteX17-2819" fmla="*/ 1739085 w 2889213"/>
              <a:gd name="connsiteY17-2820" fmla="*/ 1756177 h 1811599"/>
              <a:gd name="connsiteX18-2821" fmla="*/ 1648664 w 2889213"/>
              <a:gd name="connsiteY18-2822" fmla="*/ 1466917 h 1811599"/>
              <a:gd name="connsiteX19-2823" fmla="*/ 1376671 w 2889213"/>
              <a:gd name="connsiteY19-2824" fmla="*/ 1585086 h 1811599"/>
              <a:gd name="connsiteX20-2825" fmla="*/ 1415819 w 2889213"/>
              <a:gd name="connsiteY20-2826" fmla="*/ 1219713 h 1811599"/>
              <a:gd name="connsiteX21-2827" fmla="*/ 665501 w 2889213"/>
              <a:gd name="connsiteY21-2828" fmla="*/ 1160992 h 1811599"/>
              <a:gd name="connsiteX22-2829" fmla="*/ 0 w 2889213"/>
              <a:gd name="connsiteY22-2830" fmla="*/ 1010928 h 1811599"/>
              <a:gd name="connsiteX23-2831" fmla="*/ 13050 w 2889213"/>
              <a:gd name="connsiteY23-2832" fmla="*/ 169268 h 1811599"/>
              <a:gd name="connsiteX24-2833" fmla="*/ 1348782 w 2889213"/>
              <a:gd name="connsiteY24-2834" fmla="*/ 0 h 1811599"/>
              <a:gd name="connsiteX0-2835" fmla="*/ 2150164 w 2889213"/>
              <a:gd name="connsiteY0-2836" fmla="*/ 113773 h 1811553"/>
              <a:gd name="connsiteX1-2837" fmla="*/ 2655476 w 2889213"/>
              <a:gd name="connsiteY1-2838" fmla="*/ 469395 h 1811553"/>
              <a:gd name="connsiteX2-2839" fmla="*/ 2828170 w 2889213"/>
              <a:gd name="connsiteY2-2840" fmla="*/ 895281 h 1811553"/>
              <a:gd name="connsiteX3-2841" fmla="*/ 2883834 w 2889213"/>
              <a:gd name="connsiteY3-2842" fmla="*/ 1193615 h 1811553"/>
              <a:gd name="connsiteX4-2843" fmla="*/ 2840612 w 2889213"/>
              <a:gd name="connsiteY4-2844" fmla="*/ 1449135 h 1811553"/>
              <a:gd name="connsiteX5-2845" fmla="*/ 2632493 w 2889213"/>
              <a:gd name="connsiteY5-2846" fmla="*/ 1060062 h 1811553"/>
              <a:gd name="connsiteX6-2847" fmla="*/ 2150164 w 2889213"/>
              <a:gd name="connsiteY6-2848" fmla="*/ 113773 h 1811553"/>
              <a:gd name="connsiteX7-2849" fmla="*/ 1348782 w 2889213"/>
              <a:gd name="connsiteY7-2850" fmla="*/ 0 h 1811553"/>
              <a:gd name="connsiteX8-2851" fmla="*/ 1714668 w 2889213"/>
              <a:gd name="connsiteY8-2852" fmla="*/ 204372 h 1811553"/>
              <a:gd name="connsiteX9-2853" fmla="*/ 1866896 w 2889213"/>
              <a:gd name="connsiteY9-2854" fmla="*/ 462766 h 1811553"/>
              <a:gd name="connsiteX10-2855" fmla="*/ 1973469 w 2889213"/>
              <a:gd name="connsiteY10-2856" fmla="*/ 669299 h 1811553"/>
              <a:gd name="connsiteX11-2857" fmla="*/ 1866010 w 2889213"/>
              <a:gd name="connsiteY11-2858" fmla="*/ 762998 h 1811553"/>
              <a:gd name="connsiteX12-2859" fmla="*/ 2733769 w 2889213"/>
              <a:gd name="connsiteY12-2860" fmla="*/ 1271909 h 1811553"/>
              <a:gd name="connsiteX13-2861" fmla="*/ 2694623 w 2889213"/>
              <a:gd name="connsiteY13-2862" fmla="*/ 1524483 h 1811553"/>
              <a:gd name="connsiteX14-2863" fmla="*/ 2385869 w 2889213"/>
              <a:gd name="connsiteY14-2864" fmla="*/ 1470403 h 1811553"/>
              <a:gd name="connsiteX15-2865" fmla="*/ 2214278 w 2889213"/>
              <a:gd name="connsiteY15-2866" fmla="*/ 1811553 h 1811553"/>
              <a:gd name="connsiteX16-2867" fmla="*/ 2074819 w 2889213"/>
              <a:gd name="connsiteY16-2868" fmla="*/ 1450562 h 1811553"/>
              <a:gd name="connsiteX17-2869" fmla="*/ 1739085 w 2889213"/>
              <a:gd name="connsiteY17-2870" fmla="*/ 1756177 h 1811553"/>
              <a:gd name="connsiteX18-2871" fmla="*/ 1648664 w 2889213"/>
              <a:gd name="connsiteY18-2872" fmla="*/ 1466917 h 1811553"/>
              <a:gd name="connsiteX19-2873" fmla="*/ 1376671 w 2889213"/>
              <a:gd name="connsiteY19-2874" fmla="*/ 1585086 h 1811553"/>
              <a:gd name="connsiteX20-2875" fmla="*/ 1415819 w 2889213"/>
              <a:gd name="connsiteY20-2876" fmla="*/ 1219713 h 1811553"/>
              <a:gd name="connsiteX21-2877" fmla="*/ 665501 w 2889213"/>
              <a:gd name="connsiteY21-2878" fmla="*/ 1160992 h 1811553"/>
              <a:gd name="connsiteX22-2879" fmla="*/ 0 w 2889213"/>
              <a:gd name="connsiteY22-2880" fmla="*/ 1010928 h 1811553"/>
              <a:gd name="connsiteX23-2881" fmla="*/ 13050 w 2889213"/>
              <a:gd name="connsiteY23-2882" fmla="*/ 169268 h 1811553"/>
              <a:gd name="connsiteX24-2883" fmla="*/ 1348782 w 2889213"/>
              <a:gd name="connsiteY24-2884" fmla="*/ 0 h 1811553"/>
              <a:gd name="connsiteX0-2885" fmla="*/ 2150164 w 2889213"/>
              <a:gd name="connsiteY0-2886" fmla="*/ 113773 h 1811553"/>
              <a:gd name="connsiteX1-2887" fmla="*/ 2655476 w 2889213"/>
              <a:gd name="connsiteY1-2888" fmla="*/ 469395 h 1811553"/>
              <a:gd name="connsiteX2-2889" fmla="*/ 2828170 w 2889213"/>
              <a:gd name="connsiteY2-2890" fmla="*/ 895281 h 1811553"/>
              <a:gd name="connsiteX3-2891" fmla="*/ 2883834 w 2889213"/>
              <a:gd name="connsiteY3-2892" fmla="*/ 1193615 h 1811553"/>
              <a:gd name="connsiteX4-2893" fmla="*/ 2840612 w 2889213"/>
              <a:gd name="connsiteY4-2894" fmla="*/ 1449135 h 1811553"/>
              <a:gd name="connsiteX5-2895" fmla="*/ 2632493 w 2889213"/>
              <a:gd name="connsiteY5-2896" fmla="*/ 1060062 h 1811553"/>
              <a:gd name="connsiteX6-2897" fmla="*/ 2150164 w 2889213"/>
              <a:gd name="connsiteY6-2898" fmla="*/ 113773 h 1811553"/>
              <a:gd name="connsiteX7-2899" fmla="*/ 1348782 w 2889213"/>
              <a:gd name="connsiteY7-2900" fmla="*/ 0 h 1811553"/>
              <a:gd name="connsiteX8-2901" fmla="*/ 1714668 w 2889213"/>
              <a:gd name="connsiteY8-2902" fmla="*/ 204372 h 1811553"/>
              <a:gd name="connsiteX9-2903" fmla="*/ 1866896 w 2889213"/>
              <a:gd name="connsiteY9-2904" fmla="*/ 462766 h 1811553"/>
              <a:gd name="connsiteX10-2905" fmla="*/ 1973469 w 2889213"/>
              <a:gd name="connsiteY10-2906" fmla="*/ 669299 h 1811553"/>
              <a:gd name="connsiteX11-2907" fmla="*/ 1866010 w 2889213"/>
              <a:gd name="connsiteY11-2908" fmla="*/ 762998 h 1811553"/>
              <a:gd name="connsiteX12-2909" fmla="*/ 2733769 w 2889213"/>
              <a:gd name="connsiteY12-2910" fmla="*/ 1271909 h 1811553"/>
              <a:gd name="connsiteX13-2911" fmla="*/ 2694623 w 2889213"/>
              <a:gd name="connsiteY13-2912" fmla="*/ 1524483 h 1811553"/>
              <a:gd name="connsiteX14-2913" fmla="*/ 2385869 w 2889213"/>
              <a:gd name="connsiteY14-2914" fmla="*/ 1470403 h 1811553"/>
              <a:gd name="connsiteX15-2915" fmla="*/ 2214278 w 2889213"/>
              <a:gd name="connsiteY15-2916" fmla="*/ 1811553 h 1811553"/>
              <a:gd name="connsiteX16-2917" fmla="*/ 2074819 w 2889213"/>
              <a:gd name="connsiteY16-2918" fmla="*/ 1450562 h 1811553"/>
              <a:gd name="connsiteX17-2919" fmla="*/ 1739085 w 2889213"/>
              <a:gd name="connsiteY17-2920" fmla="*/ 1756177 h 1811553"/>
              <a:gd name="connsiteX18-2921" fmla="*/ 1648664 w 2889213"/>
              <a:gd name="connsiteY18-2922" fmla="*/ 1466917 h 1811553"/>
              <a:gd name="connsiteX19-2923" fmla="*/ 1376671 w 2889213"/>
              <a:gd name="connsiteY19-2924" fmla="*/ 1585086 h 1811553"/>
              <a:gd name="connsiteX20-2925" fmla="*/ 1415819 w 2889213"/>
              <a:gd name="connsiteY20-2926" fmla="*/ 1219713 h 1811553"/>
              <a:gd name="connsiteX21-2927" fmla="*/ 665501 w 2889213"/>
              <a:gd name="connsiteY21-2928" fmla="*/ 1160992 h 1811553"/>
              <a:gd name="connsiteX22-2929" fmla="*/ 0 w 2889213"/>
              <a:gd name="connsiteY22-2930" fmla="*/ 1010928 h 1811553"/>
              <a:gd name="connsiteX23-2931" fmla="*/ 13050 w 2889213"/>
              <a:gd name="connsiteY23-2932" fmla="*/ 169268 h 1811553"/>
              <a:gd name="connsiteX24-2933" fmla="*/ 1348782 w 2889213"/>
              <a:gd name="connsiteY24-2934" fmla="*/ 0 h 18115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0" name="Oval 49"/>
          <p:cNvSpPr/>
          <p:nvPr/>
        </p:nvSpPr>
        <p:spPr>
          <a:xfrm>
            <a:off x="3575456" y="1411400"/>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endParaRPr>
          </a:p>
        </p:txBody>
      </p:sp>
      <p:sp>
        <p:nvSpPr>
          <p:cNvPr id="51" name="Oval 50"/>
          <p:cNvSpPr/>
          <p:nvPr/>
        </p:nvSpPr>
        <p:spPr>
          <a:xfrm>
            <a:off x="3575456" y="2270161"/>
            <a:ext cx="628142"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endParaRPr>
          </a:p>
        </p:txBody>
      </p:sp>
      <p:sp>
        <p:nvSpPr>
          <p:cNvPr id="52" name="Oval 51"/>
          <p:cNvSpPr/>
          <p:nvPr/>
        </p:nvSpPr>
        <p:spPr>
          <a:xfrm>
            <a:off x="3575456" y="3111780"/>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endParaRPr>
          </a:p>
        </p:txBody>
      </p:sp>
      <p:sp>
        <p:nvSpPr>
          <p:cNvPr id="54" name="TextBox 53"/>
          <p:cNvSpPr txBox="1"/>
          <p:nvPr/>
        </p:nvSpPr>
        <p:spPr>
          <a:xfrm>
            <a:off x="4252406" y="1560932"/>
            <a:ext cx="4891594" cy="276999"/>
          </a:xfrm>
          <a:prstGeom prst="rect">
            <a:avLst/>
          </a:prstGeom>
          <a:noFill/>
        </p:spPr>
        <p:txBody>
          <a:bodyPr wrap="square" rtlCol="0">
            <a:spAutoFit/>
          </a:bodyPr>
          <a:lstStyle/>
          <a:p>
            <a:pPr lvl="0"/>
            <a:r>
              <a:rPr lang="en-DZ" sz="1200" dirty="0"/>
              <a:t>Am</a:t>
            </a:r>
            <a:r>
              <a:rPr lang="fr-FR" sz="1200" dirty="0" err="1"/>
              <a:t>é</a:t>
            </a:r>
            <a:r>
              <a:rPr lang="en-DZ" sz="1200" dirty="0"/>
              <a:t>liorer le moteur de recherche avec les m</a:t>
            </a:r>
            <a:r>
              <a:rPr lang="fr-FR" sz="1200" dirty="0" err="1"/>
              <a:t>é</a:t>
            </a:r>
            <a:r>
              <a:rPr lang="en-DZ" sz="1200" dirty="0"/>
              <a:t>thodes Deep Learning.</a:t>
            </a:r>
          </a:p>
        </p:txBody>
      </p:sp>
      <p:sp>
        <p:nvSpPr>
          <p:cNvPr id="57" name="TextBox 56"/>
          <p:cNvSpPr txBox="1"/>
          <p:nvPr/>
        </p:nvSpPr>
        <p:spPr>
          <a:xfrm>
            <a:off x="4252406" y="2388727"/>
            <a:ext cx="4568066" cy="276999"/>
          </a:xfrm>
          <a:prstGeom prst="rect">
            <a:avLst/>
          </a:prstGeom>
          <a:noFill/>
        </p:spPr>
        <p:txBody>
          <a:bodyPr wrap="square" rtlCol="0">
            <a:spAutoFit/>
          </a:bodyPr>
          <a:lstStyle/>
          <a:p>
            <a:pPr lvl="0"/>
            <a:r>
              <a:rPr lang="en-DZ" sz="1200" dirty="0"/>
              <a:t>Mise </a:t>
            </a:r>
            <a:r>
              <a:rPr lang="fr-FR" sz="1200" dirty="0"/>
              <a:t>à</a:t>
            </a:r>
            <a:r>
              <a:rPr lang="en-DZ" sz="1200" dirty="0"/>
              <a:t> jour automatique de la base des documents Wikip</a:t>
            </a:r>
            <a:r>
              <a:rPr lang="fr-FR" sz="1200" dirty="0" err="1"/>
              <a:t>é</a:t>
            </a:r>
            <a:r>
              <a:rPr lang="en-DZ" sz="1200" dirty="0"/>
              <a:t>dia.</a:t>
            </a:r>
          </a:p>
        </p:txBody>
      </p:sp>
      <p:sp>
        <p:nvSpPr>
          <p:cNvPr id="60" name="TextBox 59"/>
          <p:cNvSpPr txBox="1"/>
          <p:nvPr/>
        </p:nvSpPr>
        <p:spPr>
          <a:xfrm>
            <a:off x="4252406" y="3259692"/>
            <a:ext cx="4004405" cy="276999"/>
          </a:xfrm>
          <a:prstGeom prst="rect">
            <a:avLst/>
          </a:prstGeom>
          <a:noFill/>
        </p:spPr>
        <p:txBody>
          <a:bodyPr wrap="square" rtlCol="0">
            <a:spAutoFit/>
          </a:bodyPr>
          <a:lstStyle/>
          <a:p>
            <a:r>
              <a:rPr lang="en-DZ" sz="1200" dirty="0"/>
              <a:t>Offrir une version arabe et francaise de YouTaQA.</a:t>
            </a:r>
            <a:endParaRPr lang="ko-KR" altLang="en-US" sz="1200" dirty="0">
              <a:solidFill>
                <a:schemeClr val="tx1">
                  <a:lumMod val="75000"/>
                  <a:lumOff val="25000"/>
                </a:schemeClr>
              </a:solidFill>
              <a:cs typeface="Arial" panose="020B0604020202020204" pitchFamily="34" charset="0"/>
            </a:endParaRPr>
          </a:p>
        </p:txBody>
      </p:sp>
      <p:sp>
        <p:nvSpPr>
          <p:cNvPr id="62" name="TextBox 61"/>
          <p:cNvSpPr txBox="1"/>
          <p:nvPr/>
        </p:nvSpPr>
        <p:spPr>
          <a:xfrm>
            <a:off x="3542052" y="1468600"/>
            <a:ext cx="700990" cy="461665"/>
          </a:xfrm>
          <a:prstGeom prst="rect">
            <a:avLst/>
          </a:prstGeom>
          <a:noFill/>
        </p:spPr>
        <p:txBody>
          <a:bodyPr wrap="square" rtlCol="0">
            <a:spAutoFit/>
          </a:bodyPr>
          <a:lstStyle/>
          <a:p>
            <a:pPr algn="ctr"/>
            <a:r>
              <a:rPr lang="en-US" altLang="ko-KR" sz="2400" b="1" dirty="0">
                <a:solidFill>
                  <a:schemeClr val="bg1"/>
                </a:solidFill>
                <a:cs typeface="Arial" panose="020B0604020202020204" pitchFamily="34" charset="0"/>
              </a:rPr>
              <a:t>01</a:t>
            </a:r>
            <a:endParaRPr lang="ko-KR" altLang="en-US" sz="2400" b="1" dirty="0">
              <a:solidFill>
                <a:schemeClr val="bg1"/>
              </a:solidFill>
              <a:cs typeface="Arial" panose="020B0604020202020204" pitchFamily="34" charset="0"/>
            </a:endParaRPr>
          </a:p>
        </p:txBody>
      </p:sp>
      <p:sp>
        <p:nvSpPr>
          <p:cNvPr id="63" name="TextBox 62"/>
          <p:cNvSpPr txBox="1"/>
          <p:nvPr/>
        </p:nvSpPr>
        <p:spPr>
          <a:xfrm>
            <a:off x="3542052" y="2327361"/>
            <a:ext cx="700990" cy="461665"/>
          </a:xfrm>
          <a:prstGeom prst="rect">
            <a:avLst/>
          </a:prstGeom>
          <a:noFill/>
        </p:spPr>
        <p:txBody>
          <a:bodyPr wrap="square" rtlCol="0">
            <a:spAutoFit/>
          </a:bodyPr>
          <a:lstStyle/>
          <a:p>
            <a:pPr algn="ctr"/>
            <a:r>
              <a:rPr lang="en-US" altLang="ko-KR" sz="2400" b="1" dirty="0">
                <a:solidFill>
                  <a:schemeClr val="bg1"/>
                </a:solidFill>
                <a:cs typeface="Arial" panose="020B0604020202020204" pitchFamily="34" charset="0"/>
              </a:rPr>
              <a:t>02</a:t>
            </a:r>
            <a:endParaRPr lang="ko-KR" altLang="en-US" sz="2400" b="1" dirty="0">
              <a:solidFill>
                <a:schemeClr val="bg1"/>
              </a:solidFill>
              <a:cs typeface="Arial" panose="020B0604020202020204" pitchFamily="34" charset="0"/>
            </a:endParaRPr>
          </a:p>
        </p:txBody>
      </p:sp>
      <p:sp>
        <p:nvSpPr>
          <p:cNvPr id="64" name="TextBox 63"/>
          <p:cNvSpPr txBox="1"/>
          <p:nvPr/>
        </p:nvSpPr>
        <p:spPr>
          <a:xfrm>
            <a:off x="3542052" y="3168980"/>
            <a:ext cx="700990" cy="461665"/>
          </a:xfrm>
          <a:prstGeom prst="rect">
            <a:avLst/>
          </a:prstGeom>
          <a:noFill/>
        </p:spPr>
        <p:txBody>
          <a:bodyPr wrap="square" rtlCol="0">
            <a:spAutoFit/>
          </a:bodyPr>
          <a:lstStyle/>
          <a:p>
            <a:pPr algn="ctr"/>
            <a:r>
              <a:rPr lang="en-US" altLang="ko-KR" sz="2400" b="1" dirty="0">
                <a:solidFill>
                  <a:schemeClr val="bg1"/>
                </a:solidFill>
                <a:cs typeface="Arial" panose="020B0604020202020204" pitchFamily="34" charset="0"/>
              </a:rPr>
              <a:t>03</a:t>
            </a:r>
            <a:endParaRPr lang="ko-KR" altLang="en-US" sz="2400" b="1" dirty="0">
              <a:solidFill>
                <a:schemeClr val="bg1"/>
              </a:solidFill>
              <a:cs typeface="Arial" panose="020B0604020202020204" pitchFamily="34" charset="0"/>
            </a:endParaRPr>
          </a:p>
        </p:txBody>
      </p:sp>
      <p:sp>
        <p:nvSpPr>
          <p:cNvPr id="66" name="TextBox 65"/>
          <p:cNvSpPr txBox="1"/>
          <p:nvPr/>
        </p:nvSpPr>
        <p:spPr>
          <a:xfrm>
            <a:off x="4276446" y="4128434"/>
            <a:ext cx="4408980" cy="276999"/>
          </a:xfrm>
          <a:prstGeom prst="rect">
            <a:avLst/>
          </a:prstGeom>
          <a:noFill/>
        </p:spPr>
        <p:txBody>
          <a:bodyPr wrap="square" rtlCol="0">
            <a:spAutoFit/>
          </a:bodyPr>
          <a:lstStyle/>
          <a:p>
            <a:pPr lvl="0"/>
            <a:r>
              <a:rPr lang="en-DZ" sz="1200" dirty="0"/>
              <a:t>Offrir une API du noyau YouTaQA pour les applications tierces.</a:t>
            </a:r>
          </a:p>
        </p:txBody>
      </p:sp>
      <p:sp>
        <p:nvSpPr>
          <p:cNvPr id="68" name="Oval 67"/>
          <p:cNvSpPr/>
          <p:nvPr/>
        </p:nvSpPr>
        <p:spPr>
          <a:xfrm>
            <a:off x="3575456" y="3961970"/>
            <a:ext cx="628142"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endParaRPr>
          </a:p>
        </p:txBody>
      </p:sp>
      <p:sp>
        <p:nvSpPr>
          <p:cNvPr id="69" name="TextBox 68"/>
          <p:cNvSpPr txBox="1"/>
          <p:nvPr/>
        </p:nvSpPr>
        <p:spPr>
          <a:xfrm>
            <a:off x="3542052" y="4019170"/>
            <a:ext cx="700990" cy="461665"/>
          </a:xfrm>
          <a:prstGeom prst="rect">
            <a:avLst/>
          </a:prstGeom>
          <a:noFill/>
        </p:spPr>
        <p:txBody>
          <a:bodyPr wrap="square" rtlCol="0">
            <a:spAutoFit/>
          </a:bodyPr>
          <a:lstStyle/>
          <a:p>
            <a:pPr algn="ctr"/>
            <a:r>
              <a:rPr lang="en-US" altLang="ko-KR" sz="2400" b="1" dirty="0">
                <a:solidFill>
                  <a:schemeClr val="bg1"/>
                </a:solidFill>
                <a:cs typeface="Arial" panose="020B0604020202020204" pitchFamily="34" charset="0"/>
              </a:rPr>
              <a:t>04</a:t>
            </a:r>
            <a:endParaRPr lang="ko-KR" altLang="en-US" sz="2400" b="1" dirty="0">
              <a:solidFill>
                <a:schemeClr val="bg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1000"/>
                                        <p:tgtEl>
                                          <p:spTgt spid="51"/>
                                        </p:tgtEl>
                                      </p:cBhvr>
                                    </p:animEffect>
                                    <p:anim calcmode="lin" valueType="num">
                                      <p:cBhvr>
                                        <p:cTn id="25" dur="1000" fill="hold"/>
                                        <p:tgtEl>
                                          <p:spTgt spid="51"/>
                                        </p:tgtEl>
                                        <p:attrNameLst>
                                          <p:attrName>ppt_x</p:attrName>
                                        </p:attrNameLst>
                                      </p:cBhvr>
                                      <p:tavLst>
                                        <p:tav tm="0">
                                          <p:val>
                                            <p:strVal val="#ppt_x"/>
                                          </p:val>
                                        </p:tav>
                                        <p:tav tm="100000">
                                          <p:val>
                                            <p:strVal val="#ppt_x"/>
                                          </p:val>
                                        </p:tav>
                                      </p:tavLst>
                                    </p:anim>
                                    <p:anim calcmode="lin" valueType="num">
                                      <p:cBhvr>
                                        <p:cTn id="26" dur="1000" fill="hold"/>
                                        <p:tgtEl>
                                          <p:spTgt spid="5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0"/>
                                        <p:tgtEl>
                                          <p:spTgt spid="63"/>
                                        </p:tgtEl>
                                      </p:cBhvr>
                                    </p:animEffect>
                                    <p:anim calcmode="lin" valueType="num">
                                      <p:cBhvr>
                                        <p:cTn id="30" dur="1000" fill="hold"/>
                                        <p:tgtEl>
                                          <p:spTgt spid="63"/>
                                        </p:tgtEl>
                                        <p:attrNameLst>
                                          <p:attrName>ppt_x</p:attrName>
                                        </p:attrNameLst>
                                      </p:cBhvr>
                                      <p:tavLst>
                                        <p:tav tm="0">
                                          <p:val>
                                            <p:strVal val="#ppt_x"/>
                                          </p:val>
                                        </p:tav>
                                        <p:tav tm="100000">
                                          <p:val>
                                            <p:strVal val="#ppt_x"/>
                                          </p:val>
                                        </p:tav>
                                      </p:tavLst>
                                    </p:anim>
                                    <p:anim calcmode="lin" valueType="num">
                                      <p:cBhvr>
                                        <p:cTn id="31" dur="1000" fill="hold"/>
                                        <p:tgtEl>
                                          <p:spTgt spid="6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1000"/>
                                        <p:tgtEl>
                                          <p:spTgt spid="57"/>
                                        </p:tgtEl>
                                      </p:cBhvr>
                                    </p:animEffect>
                                    <p:anim calcmode="lin" valueType="num">
                                      <p:cBhvr>
                                        <p:cTn id="35" dur="1000" fill="hold"/>
                                        <p:tgtEl>
                                          <p:spTgt spid="57"/>
                                        </p:tgtEl>
                                        <p:attrNameLst>
                                          <p:attrName>ppt_x</p:attrName>
                                        </p:attrNameLst>
                                      </p:cBhvr>
                                      <p:tavLst>
                                        <p:tav tm="0">
                                          <p:val>
                                            <p:strVal val="#ppt_x"/>
                                          </p:val>
                                        </p:tav>
                                        <p:tav tm="100000">
                                          <p:val>
                                            <p:strVal val="#ppt_x"/>
                                          </p:val>
                                        </p:tav>
                                      </p:tavLst>
                                    </p:anim>
                                    <p:anim calcmode="lin" valueType="num">
                                      <p:cBhvr>
                                        <p:cTn id="3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1000"/>
                                        <p:tgtEl>
                                          <p:spTgt spid="60"/>
                                        </p:tgtEl>
                                      </p:cBhvr>
                                    </p:animEffect>
                                    <p:anim calcmode="lin" valueType="num">
                                      <p:cBhvr>
                                        <p:cTn id="52" dur="1000" fill="hold"/>
                                        <p:tgtEl>
                                          <p:spTgt spid="60"/>
                                        </p:tgtEl>
                                        <p:attrNameLst>
                                          <p:attrName>ppt_x</p:attrName>
                                        </p:attrNameLst>
                                      </p:cBhvr>
                                      <p:tavLst>
                                        <p:tav tm="0">
                                          <p:val>
                                            <p:strVal val="#ppt_x"/>
                                          </p:val>
                                        </p:tav>
                                        <p:tav tm="100000">
                                          <p:val>
                                            <p:strVal val="#ppt_x"/>
                                          </p:val>
                                        </p:tav>
                                      </p:tavLst>
                                    </p:anim>
                                    <p:anim calcmode="lin" valueType="num">
                                      <p:cBhvr>
                                        <p:cTn id="5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1000"/>
                                        <p:tgtEl>
                                          <p:spTgt spid="66"/>
                                        </p:tgtEl>
                                      </p:cBhvr>
                                    </p:animEffect>
                                    <p:anim calcmode="lin" valueType="num">
                                      <p:cBhvr>
                                        <p:cTn id="59" dur="1000" fill="hold"/>
                                        <p:tgtEl>
                                          <p:spTgt spid="66"/>
                                        </p:tgtEl>
                                        <p:attrNameLst>
                                          <p:attrName>ppt_x</p:attrName>
                                        </p:attrNameLst>
                                      </p:cBhvr>
                                      <p:tavLst>
                                        <p:tav tm="0">
                                          <p:val>
                                            <p:strVal val="#ppt_x"/>
                                          </p:val>
                                        </p:tav>
                                        <p:tav tm="100000">
                                          <p:val>
                                            <p:strVal val="#ppt_x"/>
                                          </p:val>
                                        </p:tav>
                                      </p:tavLst>
                                    </p:anim>
                                    <p:anim calcmode="lin" valueType="num">
                                      <p:cBhvr>
                                        <p:cTn id="60" dur="1000" fill="hold"/>
                                        <p:tgtEl>
                                          <p:spTgt spid="6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1000"/>
                                        <p:tgtEl>
                                          <p:spTgt spid="68"/>
                                        </p:tgtEl>
                                      </p:cBhvr>
                                    </p:animEffect>
                                    <p:anim calcmode="lin" valueType="num">
                                      <p:cBhvr>
                                        <p:cTn id="64" dur="1000" fill="hold"/>
                                        <p:tgtEl>
                                          <p:spTgt spid="68"/>
                                        </p:tgtEl>
                                        <p:attrNameLst>
                                          <p:attrName>ppt_x</p:attrName>
                                        </p:attrNameLst>
                                      </p:cBhvr>
                                      <p:tavLst>
                                        <p:tav tm="0">
                                          <p:val>
                                            <p:strVal val="#ppt_x"/>
                                          </p:val>
                                        </p:tav>
                                        <p:tav tm="100000">
                                          <p:val>
                                            <p:strVal val="#ppt_x"/>
                                          </p:val>
                                        </p:tav>
                                      </p:tavLst>
                                    </p:anim>
                                    <p:anim calcmode="lin" valueType="num">
                                      <p:cBhvr>
                                        <p:cTn id="65" dur="1000" fill="hold"/>
                                        <p:tgtEl>
                                          <p:spTgt spid="6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1000"/>
                                        <p:tgtEl>
                                          <p:spTgt spid="69"/>
                                        </p:tgtEl>
                                      </p:cBhvr>
                                    </p:animEffect>
                                    <p:anim calcmode="lin" valueType="num">
                                      <p:cBhvr>
                                        <p:cTn id="69" dur="1000" fill="hold"/>
                                        <p:tgtEl>
                                          <p:spTgt spid="69"/>
                                        </p:tgtEl>
                                        <p:attrNameLst>
                                          <p:attrName>ppt_x</p:attrName>
                                        </p:attrNameLst>
                                      </p:cBhvr>
                                      <p:tavLst>
                                        <p:tav tm="0">
                                          <p:val>
                                            <p:strVal val="#ppt_x"/>
                                          </p:val>
                                        </p:tav>
                                        <p:tav tm="100000">
                                          <p:val>
                                            <p:strVal val="#ppt_x"/>
                                          </p:val>
                                        </p:tav>
                                      </p:tavLst>
                                    </p:anim>
                                    <p:anim calcmode="lin" valueType="num">
                                      <p:cBhvr>
                                        <p:cTn id="7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1" animBg="1"/>
      <p:bldP spid="51" grpId="0" animBg="1"/>
      <p:bldP spid="52" grpId="0" animBg="1"/>
      <p:bldP spid="54" grpId="1"/>
      <p:bldP spid="57" grpId="0"/>
      <p:bldP spid="60" grpId="0"/>
      <p:bldP spid="62" grpId="0"/>
      <p:bldP spid="63" grpId="0"/>
      <p:bldP spid="64" grpId="0"/>
      <p:bldP spid="66" grpId="0"/>
      <p:bldP spid="68" grpId="0" animBg="1"/>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Introduction</a:t>
            </a:r>
            <a:endParaRPr lang="ko-KR"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5656" y="1851670"/>
            <a:ext cx="6192688" cy="646331"/>
          </a:xfrm>
          <a:prstGeom prst="rect">
            <a:avLst/>
          </a:prstGeom>
          <a:noFill/>
        </p:spPr>
        <p:txBody>
          <a:bodyPr wrap="square" rtlCol="0">
            <a:spAutoFit/>
          </a:bodyPr>
          <a:lstStyle/>
          <a:p>
            <a:pPr algn="ct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Le savoir </a:t>
            </a:r>
            <a:r>
              <a:rPr lang="en-US" altLang="ko-KR" b="1" i="1" dirty="0" err="1">
                <a:solidFill>
                  <a:schemeClr val="tx1">
                    <a:lumMod val="75000"/>
                    <a:lumOff val="25000"/>
                  </a:schemeClr>
                </a:solidFill>
                <a:latin typeface="Chalkboard" panose="03050602040202020205" pitchFamily="66" charset="77"/>
                <a:ea typeface="Ayuthaya" pitchFamily="2" charset="-34"/>
                <a:cs typeface="Ayuthaya" pitchFamily="2" charset="-34"/>
              </a:rPr>
              <a:t>est</a:t>
            </a: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 la </a:t>
            </a:r>
            <a:r>
              <a:rPr lang="fr-FR"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seule</a:t>
            </a: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 matière qui </a:t>
            </a:r>
            <a:r>
              <a:rPr lang="en-US" altLang="ko-KR" b="1" i="1" dirty="0" err="1">
                <a:solidFill>
                  <a:schemeClr val="tx1">
                    <a:lumMod val="75000"/>
                    <a:lumOff val="25000"/>
                  </a:schemeClr>
                </a:solidFill>
                <a:latin typeface="Chalkboard" panose="03050602040202020205" pitchFamily="66" charset="77"/>
                <a:ea typeface="Ayuthaya" pitchFamily="2" charset="-34"/>
                <a:cs typeface="Ayuthaya" pitchFamily="2" charset="-34"/>
              </a:rPr>
              <a:t>s’accroisse</a:t>
            </a: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 </a:t>
            </a:r>
            <a:r>
              <a:rPr lang="en-US" altLang="ko-KR" b="1" i="1" dirty="0" err="1">
                <a:solidFill>
                  <a:schemeClr val="tx1">
                    <a:lumMod val="75000"/>
                    <a:lumOff val="25000"/>
                  </a:schemeClr>
                </a:solidFill>
                <a:latin typeface="Chalkboard" panose="03050602040202020205" pitchFamily="66" charset="77"/>
                <a:ea typeface="Ayuthaya" pitchFamily="2" charset="-34"/>
                <a:cs typeface="Ayuthaya" pitchFamily="2" charset="-34"/>
              </a:rPr>
              <a:t>quand</a:t>
            </a: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 on la partage</a:t>
            </a:r>
          </a:p>
        </p:txBody>
      </p:sp>
      <p:sp>
        <p:nvSpPr>
          <p:cNvPr id="6" name="TextBox 5"/>
          <p:cNvSpPr txBox="1"/>
          <p:nvPr/>
        </p:nvSpPr>
        <p:spPr>
          <a:xfrm>
            <a:off x="899592" y="1355165"/>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585705"/>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4A9E6AB-7019-654F-A3B5-45D724C73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811" y="75491"/>
            <a:ext cx="1492168" cy="1347614"/>
          </a:xfrm>
          <a:prstGeom prst="rect">
            <a:avLst/>
          </a:prstGeom>
        </p:spPr>
      </p:pic>
      <p:sp>
        <p:nvSpPr>
          <p:cNvPr id="12" name="TextBox 11">
            <a:extLst>
              <a:ext uri="{FF2B5EF4-FFF2-40B4-BE49-F238E27FC236}">
                <a16:creationId xmlns:a16="http://schemas.microsoft.com/office/drawing/2014/main" id="{53B0F3BD-002D-E64B-A112-1E52A9B10361}"/>
              </a:ext>
            </a:extLst>
          </p:cNvPr>
          <p:cNvSpPr txBox="1"/>
          <p:nvPr/>
        </p:nvSpPr>
        <p:spPr>
          <a:xfrm>
            <a:off x="6987288" y="2867334"/>
            <a:ext cx="930063" cy="369332"/>
          </a:xfrm>
          <a:prstGeom prst="rect">
            <a:avLst/>
          </a:prstGeom>
          <a:noFill/>
        </p:spPr>
        <p:txBody>
          <a:bodyPr wrap="none" rtlCol="0">
            <a:spAutoFit/>
          </a:bodyPr>
          <a:lstStyle/>
          <a:p>
            <a:r>
              <a:rPr lang="fr-FR" dirty="0">
                <a:latin typeface="Bradley Hand" pitchFamily="2" charset="77"/>
              </a:rPr>
              <a:t>Socrate</a:t>
            </a:r>
          </a:p>
        </p:txBody>
      </p:sp>
    </p:spTree>
    <p:extLst>
      <p:ext uri="{BB962C8B-B14F-4D97-AF65-F5344CB8AC3E}">
        <p14:creationId xmlns:p14="http://schemas.microsoft.com/office/powerpoint/2010/main" val="1386056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Merci !</a:t>
            </a:r>
            <a:endParaRPr lang="ko-KR" alt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56887"/>
            <a:ext cx="9144000" cy="576064"/>
          </a:xfrm>
        </p:spPr>
        <p:txBody>
          <a:bodyPr/>
          <a:lstStyle/>
          <a:p>
            <a:r>
              <a:rPr lang="fr-FR" dirty="0"/>
              <a:t>Introduction</a:t>
            </a:r>
          </a:p>
        </p:txBody>
      </p:sp>
      <p:pic>
        <p:nvPicPr>
          <p:cNvPr id="40" name="Picture 39">
            <a:extLst>
              <a:ext uri="{FF2B5EF4-FFF2-40B4-BE49-F238E27FC236}">
                <a16:creationId xmlns:a16="http://schemas.microsoft.com/office/drawing/2014/main" id="{2DA54642-B279-1042-833E-82FB80DBC1D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619672" y="1419622"/>
            <a:ext cx="5688632" cy="2880320"/>
          </a:xfrm>
          <a:prstGeom prst="rect">
            <a:avLst/>
          </a:prstGeom>
        </p:spPr>
      </p:pic>
      <p:sp>
        <p:nvSpPr>
          <p:cNvPr id="43" name="Frame 42">
            <a:extLst>
              <a:ext uri="{FF2B5EF4-FFF2-40B4-BE49-F238E27FC236}">
                <a16:creationId xmlns:a16="http://schemas.microsoft.com/office/drawing/2014/main" id="{F9086CE3-1D3C-F740-8383-F7D7462FAFA7}"/>
              </a:ext>
            </a:extLst>
          </p:cNvPr>
          <p:cNvSpPr/>
          <p:nvPr/>
        </p:nvSpPr>
        <p:spPr>
          <a:xfrm>
            <a:off x="215516" y="97869"/>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08952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strVal val="#ppt_w*0.70"/>
                                          </p:val>
                                        </p:tav>
                                        <p:tav tm="100000">
                                          <p:val>
                                            <p:strVal val="#ppt_w"/>
                                          </p:val>
                                        </p:tav>
                                      </p:tavLst>
                                    </p:anim>
                                    <p:anim calcmode="lin" valueType="num">
                                      <p:cBhvr>
                                        <p:cTn id="8" dur="1000" fill="hold"/>
                                        <p:tgtEl>
                                          <p:spTgt spid="40"/>
                                        </p:tgtEl>
                                        <p:attrNameLst>
                                          <p:attrName>ppt_h</p:attrName>
                                        </p:attrNameLst>
                                      </p:cBhvr>
                                      <p:tavLst>
                                        <p:tav tm="0">
                                          <p:val>
                                            <p:strVal val="#ppt_h"/>
                                          </p:val>
                                        </p:tav>
                                        <p:tav tm="100000">
                                          <p:val>
                                            <p:strVal val="#ppt_h"/>
                                          </p:val>
                                        </p:tav>
                                      </p:tavLst>
                                    </p:anim>
                                    <p:animEffect transition="in" filter="fade">
                                      <p:cBhvr>
                                        <p:cTn id="9"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363838"/>
            <a:ext cx="4896544" cy="576064"/>
          </a:xfrm>
        </p:spPr>
        <p:txBody>
          <a:bodyPr/>
          <a:lstStyle/>
          <a:p>
            <a:r>
              <a:rPr lang="en-US" altLang="ko-KR" sz="2800" dirty="0"/>
              <a:t>Les </a:t>
            </a:r>
            <a:r>
              <a:rPr lang="en-US" altLang="ko-KR" sz="2800" dirty="0" err="1"/>
              <a:t>systèmes</a:t>
            </a:r>
            <a:r>
              <a:rPr lang="en-US" altLang="ko-KR" sz="2800" dirty="0"/>
              <a:t> Questions-</a:t>
            </a:r>
            <a:r>
              <a:rPr lang="en-US" altLang="ko-KR" sz="2800" dirty="0" err="1"/>
              <a:t>Réponses</a:t>
            </a:r>
            <a:endParaRPr lang="en-US" altLang="ko-KR" sz="2800" dirty="0"/>
          </a:p>
          <a:p>
            <a:endParaRPr lang="en-US" altLang="ko-KR" sz="2800" dirty="0"/>
          </a:p>
        </p:txBody>
      </p:sp>
    </p:spTree>
    <p:extLst>
      <p:ext uri="{BB962C8B-B14F-4D97-AF65-F5344CB8AC3E}">
        <p14:creationId xmlns:p14="http://schemas.microsoft.com/office/powerpoint/2010/main" val="157541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699542"/>
            <a:ext cx="9144000" cy="576064"/>
          </a:xfrm>
        </p:spPr>
        <p:txBody>
          <a:bodyPr/>
          <a:lstStyle/>
          <a:p>
            <a:r>
              <a:rPr lang="fr-FR" dirty="0"/>
              <a:t>Les systèmes Questions-Réponses</a:t>
            </a:r>
          </a:p>
          <a:p>
            <a:endParaRPr lang="fr-FR" dirty="0"/>
          </a:p>
        </p:txBody>
      </p:sp>
      <p:pic>
        <p:nvPicPr>
          <p:cNvPr id="4" name="Picture 3">
            <a:extLst>
              <a:ext uri="{FF2B5EF4-FFF2-40B4-BE49-F238E27FC236}">
                <a16:creationId xmlns:a16="http://schemas.microsoft.com/office/drawing/2014/main" id="{39099F39-5E4F-9C41-B9A8-37C11C4A795D}"/>
              </a:ext>
            </a:extLst>
          </p:cNvPr>
          <p:cNvPicPr/>
          <p:nvPr/>
        </p:nvPicPr>
        <p:blipFill>
          <a:blip r:embed="rId3">
            <a:extLst>
              <a:ext uri="{28A0092B-C50C-407E-A947-70E740481C1C}">
                <a14:useLocalDpi xmlns:a14="http://schemas.microsoft.com/office/drawing/2010/main" val="0"/>
              </a:ext>
            </a:extLst>
          </a:blip>
          <a:stretch>
            <a:fillRect/>
          </a:stretch>
        </p:blipFill>
        <p:spPr>
          <a:xfrm>
            <a:off x="2627784" y="913487"/>
            <a:ext cx="3348524" cy="3316526"/>
          </a:xfrm>
          <a:prstGeom prst="rect">
            <a:avLst/>
          </a:prstGeom>
        </p:spPr>
      </p:pic>
      <p:sp>
        <p:nvSpPr>
          <p:cNvPr id="5" name="Frame 4">
            <a:extLst>
              <a:ext uri="{FF2B5EF4-FFF2-40B4-BE49-F238E27FC236}">
                <a16:creationId xmlns:a16="http://schemas.microsoft.com/office/drawing/2014/main" id="{B364ADDB-3178-B745-AAC1-F3D88DA55C7B}"/>
              </a:ext>
            </a:extLst>
          </p:cNvPr>
          <p:cNvSpPr/>
          <p:nvPr/>
        </p:nvSpPr>
        <p:spPr>
          <a:xfrm>
            <a:off x="215516" y="123478"/>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80774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363838"/>
            <a:ext cx="4896544" cy="576064"/>
          </a:xfrm>
        </p:spPr>
        <p:txBody>
          <a:bodyPr/>
          <a:lstStyle/>
          <a:p>
            <a:r>
              <a:rPr lang="en-US" altLang="ko-KR" sz="2800" dirty="0"/>
              <a:t>État de </a:t>
            </a:r>
            <a:r>
              <a:rPr lang="en-US" altLang="ko-KR" sz="2800" dirty="0" err="1"/>
              <a:t>l’art</a:t>
            </a:r>
            <a:endParaRPr lang="en-US" altLang="ko-KR" sz="2800" dirty="0"/>
          </a:p>
        </p:txBody>
      </p:sp>
    </p:spTree>
    <p:extLst>
      <p:ext uri="{BB962C8B-B14F-4D97-AF65-F5344CB8AC3E}">
        <p14:creationId xmlns:p14="http://schemas.microsoft.com/office/powerpoint/2010/main" val="71291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215516" y="245426"/>
            <a:ext cx="9144000" cy="576064"/>
          </a:xfrm>
        </p:spPr>
        <p:txBody>
          <a:bodyPr/>
          <a:lstStyle/>
          <a:p>
            <a:r>
              <a:rPr lang="fr-FR" dirty="0"/>
              <a:t>État de l’art</a:t>
            </a:r>
          </a:p>
        </p:txBody>
      </p:sp>
      <p:pic>
        <p:nvPicPr>
          <p:cNvPr id="5" name="Picture 4">
            <a:extLst>
              <a:ext uri="{FF2B5EF4-FFF2-40B4-BE49-F238E27FC236}">
                <a16:creationId xmlns:a16="http://schemas.microsoft.com/office/drawing/2014/main" id="{65A489D0-6374-0A4D-819A-018FB8CCC8B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7423" y="958824"/>
            <a:ext cx="8820980" cy="3744416"/>
          </a:xfrm>
          <a:prstGeom prst="rect">
            <a:avLst/>
          </a:prstGeom>
        </p:spPr>
      </p:pic>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79356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363838"/>
            <a:ext cx="4896544" cy="576064"/>
          </a:xfrm>
        </p:spPr>
        <p:txBody>
          <a:bodyPr/>
          <a:lstStyle/>
          <a:p>
            <a:r>
              <a:rPr lang="fr-FR" altLang="ko-KR" dirty="0"/>
              <a:t>Généralités</a:t>
            </a:r>
          </a:p>
        </p:txBody>
      </p:sp>
    </p:spTree>
    <p:extLst>
      <p:ext uri="{BB962C8B-B14F-4D97-AF65-F5344CB8AC3E}">
        <p14:creationId xmlns:p14="http://schemas.microsoft.com/office/powerpoint/2010/main" val="3932277972"/>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2240</Words>
  <Application>Microsoft Macintosh PowerPoint</Application>
  <PresentationFormat>On-screen Show (16:9)</PresentationFormat>
  <Paragraphs>166</Paragraphs>
  <Slides>31</Slides>
  <Notes>31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Bradley Hand</vt:lpstr>
      <vt:lpstr>Calibri</vt:lpstr>
      <vt:lpstr>Chalkboard</vt:lpstr>
      <vt:lpstr>Segoe UI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younes agabi</cp:lastModifiedBy>
  <cp:revision>184</cp:revision>
  <dcterms:created xsi:type="dcterms:W3CDTF">2016-12-05T23:26:00Z</dcterms:created>
  <dcterms:modified xsi:type="dcterms:W3CDTF">2020-10-08T16:51:36Z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1036-11.2.0.9684</vt:lpwstr>
  </property>
</Properties>
</file>