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tamaran"/>
      <p:regular r:id="rId17"/>
      <p:bold r:id="rId18"/>
    </p:embeddedFont>
    <p:embeddedFont>
      <p:font typeface="Catamaran Thin"/>
      <p:regular r:id="rId19"/>
      <p:bold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8EFYoDzZitrjDEtFz2P7srdk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Thin-bold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tamaran-regular.fntdata"/><Relationship Id="rId16" Type="http://schemas.openxmlformats.org/officeDocument/2006/relationships/slide" Target="slides/slide12.xml"/><Relationship Id="rId19" Type="http://schemas.openxmlformats.org/officeDocument/2006/relationships/font" Target="fonts/CatamaranThin-regular.fntdata"/><Relationship Id="rId18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e5a9d452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0e5a9d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d5240f4b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0d5240f4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d5240f4ba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d5240f4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8f72aaf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08f72aa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8f72aaf9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08f72aaf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061b3e1d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9061b3e1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9061b3e1d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09061b3e1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8f72aaac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8f72aaa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4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1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9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49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81" name="Google Shape;181;p49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9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9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9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9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9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9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9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9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9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9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4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4509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5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5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5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6" name="Google Shape;36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5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5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5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5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5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5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5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5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5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46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50" name="Google Shape;50;p4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4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66" name="Google Shape;66;p5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50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50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47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84" name="Google Shape;84;p47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7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7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7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7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7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7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7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7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7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7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7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7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7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7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7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7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7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7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42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06" name="Google Shape;106;p42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2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2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2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2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2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2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2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2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2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4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8" name="Google Shape;118;p42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9" name="Google Shape;119;p42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3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23" name="Google Shape;123;p4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38" name="Google Shape;138;p4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44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" name="Google Shape;158;p44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48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62" name="Google Shape;162;p4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509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48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4" name="Google Shape;174;p48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5" name="Google Shape;175;p48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6" name="Google Shape;176;p48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7" name="Google Shape;177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/>
          <p:nvPr>
            <p:ph type="ctrTitle"/>
          </p:nvPr>
        </p:nvSpPr>
        <p:spPr>
          <a:xfrm>
            <a:off x="22200" y="-21525"/>
            <a:ext cx="90500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200">
                <a:latin typeface="Century Gothic"/>
                <a:ea typeface="Century Gothic"/>
                <a:cs typeface="Century Gothic"/>
                <a:sym typeface="Century Gothic"/>
              </a:rPr>
              <a:t>Bangladesh Share Market Forecasting using Hidden Markov Model</a:t>
            </a:r>
            <a:b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500"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</a:t>
            </a: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Group-14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t/>
            </a:r>
            <a:endParaRPr sz="2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"/>
          <p:cNvSpPr txBox="1"/>
          <p:nvPr/>
        </p:nvSpPr>
        <p:spPr>
          <a:xfrm>
            <a:off x="22200" y="1805175"/>
            <a:ext cx="436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By-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Sanjida Ali Shusmita-21366018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Iffat Immami Trisha-21166018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Mohammad Ashekur Rahman-21166025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Samiha Khan-21266007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Asma Ul Hussna-21166030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5277800" y="1782750"/>
            <a:ext cx="3794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To-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Annajiat Alim Rasel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Lecturer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Dhaka, Bangladesh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1314135" y="4180441"/>
            <a:ext cx="7338000" cy="9079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CSE712-Symbolic Machine Learning </a:t>
            </a: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r>
              <a:rPr b="1" i="0" lang="en" sz="2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" sz="2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" sz="2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FALL 2021-SECTION-01</a:t>
            </a:r>
            <a:endParaRPr b="0" i="0" sz="1400" u="none" cap="none" strike="noStrike">
              <a:solidFill>
                <a:srgbClr val="000000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e5a9d4521_0_0"/>
          <p:cNvSpPr txBox="1"/>
          <p:nvPr>
            <p:ph idx="4294967295" type="ctrTitle"/>
          </p:nvPr>
        </p:nvSpPr>
        <p:spPr>
          <a:xfrm>
            <a:off x="714200" y="272375"/>
            <a:ext cx="4182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Conclusion</a:t>
            </a:r>
            <a:endParaRPr b="1" i="0" sz="3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9" name="Google Shape;269;g10e5a9d4521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g10e5a9d4521_0_0"/>
          <p:cNvSpPr txBox="1"/>
          <p:nvPr/>
        </p:nvSpPr>
        <p:spPr>
          <a:xfrm>
            <a:off x="940075" y="1047500"/>
            <a:ext cx="68625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tamaran"/>
              <a:buChar char="●"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Bangladesh’s stock market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Char char="●"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Hidden Markov Model (HMM)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tamaran"/>
              <a:buChar char="●"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Strong probabilistic framework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Char char="●"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Accuracy level is high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Char char="●"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Limitations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Char char="●"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Provide less company for prediction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/>
          <p:nvPr>
            <p:ph idx="1" type="body"/>
          </p:nvPr>
        </p:nvSpPr>
        <p:spPr>
          <a:xfrm>
            <a:off x="1007225" y="1154925"/>
            <a:ext cx="7856400" cy="3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6364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900">
                <a:solidFill>
                  <a:srgbClr val="33475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Hard work beats talent when talent doesn’t work hard — Tim Notke</a:t>
            </a:r>
            <a:endParaRPr b="1" sz="2900">
              <a:solidFill>
                <a:srgbClr val="33475B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6" name="Google Shape;27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idx="4294967295" type="ctrTitle"/>
          </p:nvPr>
        </p:nvSpPr>
        <p:spPr>
          <a:xfrm>
            <a:off x="1165325" y="987025"/>
            <a:ext cx="4422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THANKS!</a:t>
            </a:r>
            <a:endParaRPr b="1" i="0" sz="72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2" name="Google Shape;282;p23"/>
          <p:cNvSpPr txBox="1"/>
          <p:nvPr>
            <p:ph idx="4294967295" type="subTitle"/>
          </p:nvPr>
        </p:nvSpPr>
        <p:spPr>
          <a:xfrm>
            <a:off x="4791275" y="2978973"/>
            <a:ext cx="442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Any questions?</a:t>
            </a:r>
            <a:endParaRPr b="1" i="0" sz="24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d5240f4ba_0_11"/>
          <p:cNvSpPr txBox="1"/>
          <p:nvPr>
            <p:ph idx="1" type="body"/>
          </p:nvPr>
        </p:nvSpPr>
        <p:spPr>
          <a:xfrm>
            <a:off x="895869" y="860857"/>
            <a:ext cx="8133415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0" lang="en" sz="3600">
                <a:latin typeface="Arial"/>
                <a:ea typeface="Arial"/>
                <a:cs typeface="Arial"/>
                <a:sym typeface="Arial"/>
              </a:rPr>
              <a:t>Presentation Topic:</a:t>
            </a:r>
            <a:r>
              <a:rPr b="1" lang="en" sz="36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3200">
                <a:latin typeface="Century Gothic"/>
                <a:ea typeface="Century Gothic"/>
                <a:cs typeface="Century Gothic"/>
                <a:sym typeface="Century Gothic"/>
              </a:rPr>
              <a:t>Bangladesh Share Market Forecasting using Hidden Markov Model </a:t>
            </a:r>
            <a:r>
              <a:rPr b="1" i="0" lang="en" sz="3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1" sz="3200"/>
          </a:p>
        </p:txBody>
      </p:sp>
      <p:sp>
        <p:nvSpPr>
          <p:cNvPr id="207" name="Google Shape;207;g10d5240f4ba_0_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d5240f4ba_0_18"/>
          <p:cNvSpPr txBox="1"/>
          <p:nvPr>
            <p:ph type="title"/>
          </p:nvPr>
        </p:nvSpPr>
        <p:spPr>
          <a:xfrm>
            <a:off x="692900" y="24695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</a:t>
            </a:r>
            <a:r>
              <a:rPr lang="en" sz="3800"/>
              <a:t>ntroduction</a:t>
            </a:r>
            <a:endParaRPr sz="3800"/>
          </a:p>
        </p:txBody>
      </p:sp>
      <p:sp>
        <p:nvSpPr>
          <p:cNvPr id="213" name="Google Shape;213;g10d5240f4ba_0_18"/>
          <p:cNvSpPr txBox="1"/>
          <p:nvPr>
            <p:ph idx="1" type="body"/>
          </p:nvPr>
        </p:nvSpPr>
        <p:spPr>
          <a:xfrm>
            <a:off x="879675" y="462450"/>
            <a:ext cx="68211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Hidden Markov Model (HMM)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Akaike Information Criterion (AIC)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Bayesian Information Criterion (BIC) 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Mean Absolute Percentage Error (MAPE)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small institutions at low costs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most complex systems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forecasting the price quite unpredictable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economic conditions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company’s policy change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supply and demand between investors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strong probabilistic framework</a:t>
            </a:r>
            <a:endParaRPr b="1" sz="2200">
              <a:latin typeface="Catamaran"/>
              <a:ea typeface="Catamaran"/>
              <a:cs typeface="Catamaran"/>
              <a:sym typeface="Catamar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tamaran"/>
              <a:buChar char="⬢"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high volatility</a:t>
            </a:r>
            <a:endParaRPr b="1" sz="21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 sz="1800"/>
          </a:p>
        </p:txBody>
      </p:sp>
      <p:sp>
        <p:nvSpPr>
          <p:cNvPr id="214" name="Google Shape;214;g10d5240f4ba_0_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5" name="Google Shape;215;g10d5240f4ba_0_18"/>
          <p:cNvGrpSpPr/>
          <p:nvPr/>
        </p:nvGrpSpPr>
        <p:grpSpPr>
          <a:xfrm>
            <a:off x="178980" y="643260"/>
            <a:ext cx="257118" cy="276131"/>
            <a:chOff x="611175" y="2326900"/>
            <a:chExt cx="362700" cy="389575"/>
          </a:xfrm>
        </p:grpSpPr>
        <p:sp>
          <p:nvSpPr>
            <p:cNvPr id="216" name="Google Shape;216;g10d5240f4ba_0_1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10d5240f4ba_0_1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10d5240f4ba_0_1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0d5240f4ba_0_1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8f72aaf94_0_0"/>
          <p:cNvSpPr txBox="1"/>
          <p:nvPr>
            <p:ph type="title"/>
          </p:nvPr>
        </p:nvSpPr>
        <p:spPr>
          <a:xfrm>
            <a:off x="779100" y="266175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25" name="Google Shape;225;g108f72aaf94_0_0"/>
          <p:cNvSpPr txBox="1"/>
          <p:nvPr>
            <p:ph idx="1" type="body"/>
          </p:nvPr>
        </p:nvSpPr>
        <p:spPr>
          <a:xfrm>
            <a:off x="599825" y="809775"/>
            <a:ext cx="8429400" cy="4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Prarthana and Karamchandani proposed a paper named TopK ordering on distributed systems. Topk ordered instances were found by optimally utilize the servers from a dataset. Conventional TeraSort algorithm modified to remove those data which are irrelevant for partial ordering.</a:t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Efficiency of concurrent processing of sort using CSP. Authors highlighted Synchronous communication and formal method based verification methods in this study.</a:t>
            </a:r>
            <a:endParaRPr sz="2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6" name="Google Shape;226;g108f72aaf94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8f72aaf94_0_6"/>
          <p:cNvSpPr txBox="1"/>
          <p:nvPr>
            <p:ph type="title"/>
          </p:nvPr>
        </p:nvSpPr>
        <p:spPr>
          <a:xfrm>
            <a:off x="779100" y="236175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32" name="Google Shape;232;g108f72aaf94_0_6"/>
          <p:cNvSpPr txBox="1"/>
          <p:nvPr>
            <p:ph idx="1" type="body"/>
          </p:nvPr>
        </p:nvSpPr>
        <p:spPr>
          <a:xfrm>
            <a:off x="779100" y="719800"/>
            <a:ext cx="8250300" cy="4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Shamoto proposed a paper named GPU-accelerated large-scale distributed sorting coping with device memory capacity. HykSort splitter used in this study which can sort multiple elements and in a iterative manner merge them into an array.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Karlsson proposed a paper named Energy-efficient sorting with the distributed memory architecture ePUMA. How local multi-bank memories can improve the sorting rate discussed here.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alternative time — optimal distributed sorting algorithm on a line network. This model reduced the execution time for Sasaki’s time-optimal algorithm and improved the performance.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3" name="Google Shape;233;g108f72aaf94_0_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061b3e1d_0_58"/>
          <p:cNvSpPr txBox="1"/>
          <p:nvPr>
            <p:ph idx="1" type="body"/>
          </p:nvPr>
        </p:nvSpPr>
        <p:spPr>
          <a:xfrm>
            <a:off x="855300" y="4046875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Work flow of Distributed System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9" name="Google Shape;239;g109061b3e1d_0_5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g109061b3e1d_0_58"/>
          <p:cNvSpPr txBox="1"/>
          <p:nvPr/>
        </p:nvSpPr>
        <p:spPr>
          <a:xfrm>
            <a:off x="226575" y="240200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109061b3e1d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600" y="1514513"/>
            <a:ext cx="8352799" cy="21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9061b3e1d_0_104"/>
          <p:cNvSpPr txBox="1"/>
          <p:nvPr>
            <p:ph idx="1" type="body"/>
          </p:nvPr>
        </p:nvSpPr>
        <p:spPr>
          <a:xfrm>
            <a:off x="1201275" y="4307450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Process of Sorting in Distributed System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7" name="Google Shape;247;g109061b3e1d_0_10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g109061b3e1d_0_104"/>
          <p:cNvSpPr txBox="1"/>
          <p:nvPr/>
        </p:nvSpPr>
        <p:spPr>
          <a:xfrm>
            <a:off x="226600" y="228875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109061b3e1d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125" y="507699"/>
            <a:ext cx="5901700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idx="4294967295" type="ctrTitle"/>
          </p:nvPr>
        </p:nvSpPr>
        <p:spPr>
          <a:xfrm>
            <a:off x="714200" y="272375"/>
            <a:ext cx="4182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Results</a:t>
            </a:r>
            <a:endParaRPr b="1" i="0" sz="3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" name="Google Shape;25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6" name="Google Shape;256;p7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575" y="1065625"/>
            <a:ext cx="5740308" cy="35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8f72aaac3_0_24"/>
          <p:cNvSpPr txBox="1"/>
          <p:nvPr>
            <p:ph idx="4294967295" type="ctrTitle"/>
          </p:nvPr>
        </p:nvSpPr>
        <p:spPr>
          <a:xfrm>
            <a:off x="714200" y="272375"/>
            <a:ext cx="4182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Results</a:t>
            </a:r>
            <a:endParaRPr b="1" i="0" sz="3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" name="Google Shape;262;g108f72aaac3_0_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63" name="Google Shape;263;g108f72aaac3_0_24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988" y="1056300"/>
            <a:ext cx="5742432" cy="354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