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4" r:id="rId4"/>
    <p:sldId id="265" r:id="rId5"/>
    <p:sldId id="268" r:id="rId6"/>
    <p:sldId id="267" r:id="rId7"/>
    <p:sldId id="256" r:id="rId8"/>
    <p:sldId id="260" r:id="rId9"/>
    <p:sldId id="257" r:id="rId10"/>
    <p:sldId id="258" r:id="rId11"/>
    <p:sldId id="259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9A0A9-3A09-45B4-9BBE-B63300E54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BB1C0E-4B3D-4DDA-9022-A7CF86325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5054F4-A43F-40E8-AEBA-5C9FE135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39B96-8933-497A-AF26-AE20DFAD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D28582-2315-46FF-ABBC-96BB9F19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700DD-8EE6-40BC-96E4-8AD8802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F7E979-5FC4-49A5-922A-6883D667A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83EFF-A52B-4C16-9A9F-77C5CC25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128040-4251-4C24-B9D0-6431A8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EB92D5-0B3F-4946-A0AC-08E05596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F79DDF1-8FC1-41AF-BCB3-A1B78AB29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CF3B2F-D99E-431D-BA5C-AB7D5DE2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289DBE-A4BE-49BE-8B64-01D54294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394F7-BBF4-4B9B-9334-E6B2B79D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0323D3-87A9-4D80-96C8-CBD96376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CEF2B-A6F9-4345-90FD-5E96BA13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D861D-A509-40D2-8E42-C38048BB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DC2790-2AB7-4CEB-A764-EE66766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CDE025-FA0A-4889-8329-57055983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597647-3924-4330-AD58-F4D463C3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B6A9A-BD04-4C18-AFB0-D2A98A1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632B1C-BCF6-4544-8298-4DDCF9B0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C21A4D-CBC0-49AA-85A5-B9E148B0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06EF5F-D3E6-4993-8E8A-B43E48BF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DC9714-C594-499C-9F18-AD582F23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4DACE-9AF1-4B2D-B0FC-E56479F9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68D156-FEB9-4AC8-A8C3-3023D8E59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197D37-5AA9-46BC-8364-D1B96CB6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CB0885-322C-4083-AD56-F9A8A5F8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ABC898-1DF4-483B-A8A7-40329D3E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473ABB-1448-4F95-8FCE-14376D79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65A75-FA9B-4040-B3ED-0CCDA5FC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9762E8-87EB-4BD0-8FFB-4896805F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0D07BC-FD29-4AFC-9B76-816ECCCB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ABE3AA-2784-4C01-A5B5-74CBFFD9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170316-B93C-4B90-80FB-22E32A3E5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34381D3-E423-480D-8F1D-E045F57E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7C125B-6E66-45C8-80C6-ADA18A9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B55C28-F886-4D0F-97AE-E65CB697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917CE-D6E7-488D-830E-FA53A2E9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94572E-BDFF-472F-8F3B-832B1AA3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ED2330-1976-4FEF-AA5B-0160577F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D0B726-2FD6-470C-ADC3-C8EEE187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C52873-6F2B-4A07-B268-6D29A6BF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0C9A315-5BF2-4E58-AFA7-9A5D831D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C188B4-915B-4416-BAC6-97738ECB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00DA7-C2AA-426A-AD64-A0CFC1E0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15D26-32BD-43DF-B652-E96A3DFE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BB0EE2-4E85-4525-AF46-5B74FFDD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0B72ED-1C7F-424A-AC85-C1F2F0E9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F4B799-F78A-4C49-868B-82249D11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BAD9DA-657F-49A7-AFAB-474116D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CCC03-D244-400F-A285-51B7A7E8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8BFEFB-08C1-497F-9B9E-4EB2B9C0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A6C4AA-A7E2-4DC1-AC23-996E6160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B706BF-9869-4668-873D-86D0ED77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0060F-B998-47BC-A493-B25215FB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3988C0-B580-4A1F-9399-A2B3A42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9E8427-2980-41C6-8C4C-13399787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D8C008-6181-4011-B1E1-566EB1CC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8E05B1-BDDF-4976-B3ED-0F4CC11DA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5E55-8CA6-47AA-9921-EAA77D710722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286A42-CBFD-4E17-9C6B-50EBCFE2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15B79E-0690-43DD-B6C1-6291728AE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75FA-D54B-46BA-A68C-59527FB12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spMohanty/PlantVillage-Datase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7519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Group-5</a:t>
            </a:r>
            <a:br>
              <a:rPr lang="en-US" dirty="0"/>
            </a:br>
            <a:r>
              <a:rPr lang="en-US" dirty="0" smtClean="0"/>
              <a:t>CSE715 – Spring 2021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>
              <a:spcBef>
                <a:spcPts val="0"/>
              </a:spcBef>
              <a:buSzPts val="1836"/>
            </a:pPr>
            <a:r>
              <a:rPr lang="en-US" dirty="0"/>
              <a:t>Group Members:</a:t>
            </a:r>
          </a:p>
          <a:p>
            <a:pPr marL="109728" lvl="0">
              <a:spcBef>
                <a:spcPts val="400"/>
              </a:spcBef>
              <a:buSzPts val="1632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400"/>
              </a:spcBef>
              <a:buSzPts val="1632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Sanowar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Hossain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Raja  (20266003)        (section:01)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Sohel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(20366015)        (section:01)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Iffat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Immami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Trisha         (21166018)        (section:02)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Asma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Hussna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(21166030)        (section:02)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Md.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Sanaul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Karim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(21166032)        (section:02)</a:t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Zawad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Alam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(21166035)        (section:02)</a:t>
            </a:r>
            <a:r>
              <a:rPr lang="en-US" sz="3200" dirty="0">
                <a:solidFill>
                  <a:srgbClr val="073E87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dirty="0">
                <a:solidFill>
                  <a:srgbClr val="073E8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B357E-B5E5-44BA-B02F-73775D5D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Technology Used To Implement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0BDDC4-C1D6-4C9C-9737-45B48836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41440"/>
            <a:ext cx="10515600" cy="4351338"/>
          </a:xfrm>
        </p:spPr>
        <p:txBody>
          <a:bodyPr/>
          <a:lstStyle/>
          <a:p>
            <a:r>
              <a:rPr lang="en-US" dirty="0"/>
              <a:t>Environment / Platform : Google Colab Gpu Environment</a:t>
            </a:r>
          </a:p>
          <a:p>
            <a:r>
              <a:rPr lang="en-US" dirty="0"/>
              <a:t>Programming Language : Python3(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3.7.10)</a:t>
            </a:r>
            <a:endParaRPr lang="en-US" dirty="0"/>
          </a:p>
          <a:p>
            <a:r>
              <a:rPr lang="en-US" dirty="0"/>
              <a:t>Library : TensorFlow 2.4.1(gpu), PIL, Numpy, Matplotlib</a:t>
            </a:r>
          </a:p>
        </p:txBody>
      </p:sp>
    </p:spTree>
    <p:extLst>
      <p:ext uri="{BB962C8B-B14F-4D97-AF65-F5344CB8AC3E}">
        <p14:creationId xmlns:p14="http://schemas.microsoft.com/office/powerpoint/2010/main" val="32132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7668E-C9AA-4D2E-9EEB-B65C08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And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26C157-5075-45E0-80E8-8298A8558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" y="1611021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27510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03" y="1673225"/>
            <a:ext cx="8738563" cy="4351338"/>
          </a:xfrm>
        </p:spPr>
      </p:pic>
    </p:spTree>
    <p:extLst>
      <p:ext uri="{BB962C8B-B14F-4D97-AF65-F5344CB8AC3E}">
        <p14:creationId xmlns:p14="http://schemas.microsoft.com/office/powerpoint/2010/main" val="27285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6000" dirty="0"/>
              <a:t>What about Fuzzy??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dirty="0" smtClean="0">
                <a:latin typeface="Bradley Hand ITC" panose="03070402050302030203" pitchFamily="66" charset="0"/>
              </a:rPr>
              <a:t>     </a:t>
            </a:r>
          </a:p>
          <a:p>
            <a:pPr marL="0" indent="0">
              <a:buNone/>
            </a:pPr>
            <a:r>
              <a:rPr lang="en-US" sz="9600" b="1" dirty="0">
                <a:latin typeface="Bradley Hand ITC" panose="03070402050302030203" pitchFamily="66" charset="0"/>
              </a:rPr>
              <a:t> </a:t>
            </a:r>
            <a:r>
              <a:rPr lang="en-US" sz="9600" b="1" dirty="0" smtClean="0">
                <a:latin typeface="Bradley Hand ITC" panose="03070402050302030203" pitchFamily="66" charset="0"/>
              </a:rPr>
              <a:t>   THANK </a:t>
            </a:r>
            <a:r>
              <a:rPr lang="en-US" sz="9600" b="1" dirty="0">
                <a:latin typeface="Bradley Hand ITC" panose="03070402050302030203" pitchFamily="66" charset="0"/>
              </a:rPr>
              <a:t>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16" y="1544393"/>
            <a:ext cx="9906000" cy="34144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C0C0C"/>
                </a:solidFill>
              </a:rPr>
              <a:t>NEURAL NETWORK </a:t>
            </a:r>
            <a:br>
              <a:rPr lang="en-US" dirty="0">
                <a:solidFill>
                  <a:srgbClr val="0C0C0C"/>
                </a:solidFill>
              </a:rPr>
            </a:br>
            <a:r>
              <a:rPr lang="en-US" dirty="0">
                <a:solidFill>
                  <a:srgbClr val="0C0C0C"/>
                </a:solidFill>
              </a:rPr>
              <a:t>to Detect and Identify </a:t>
            </a:r>
            <a:br>
              <a:rPr lang="en-US" dirty="0">
                <a:solidFill>
                  <a:srgbClr val="0C0C0C"/>
                </a:solidFill>
              </a:rPr>
            </a:br>
            <a:r>
              <a:rPr lang="en-US" dirty="0">
                <a:solidFill>
                  <a:srgbClr val="0C0C0C"/>
                </a:solidFill>
              </a:rPr>
              <a:t>Potato plant leaf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Potato - </a:t>
            </a:r>
            <a:r>
              <a:rPr lang="en-US" dirty="0" smtClean="0"/>
              <a:t>most </a:t>
            </a:r>
            <a:r>
              <a:rPr lang="en-US" dirty="0"/>
              <a:t>cultivated and in-demand crops after rice and </a:t>
            </a:r>
            <a:r>
              <a:rPr lang="en-US" dirty="0" smtClean="0"/>
              <a:t>wheat</a:t>
            </a:r>
          </a:p>
          <a:p>
            <a:r>
              <a:rPr lang="en-US" dirty="0" smtClean="0"/>
              <a:t>125 </a:t>
            </a:r>
            <a:r>
              <a:rPr lang="en-US" dirty="0"/>
              <a:t>countries potato farming dominates as an </a:t>
            </a:r>
            <a:r>
              <a:rPr lang="en-US" dirty="0" smtClean="0"/>
              <a:t>occupation</a:t>
            </a:r>
          </a:p>
          <a:p>
            <a:r>
              <a:rPr lang="en-US" dirty="0"/>
              <a:t>Bangladesh </a:t>
            </a:r>
            <a:r>
              <a:rPr lang="en-US" dirty="0" smtClean="0"/>
              <a:t>known 7th </a:t>
            </a:r>
            <a:r>
              <a:rPr lang="en-US" dirty="0"/>
              <a:t>largest country for producing </a:t>
            </a:r>
            <a:r>
              <a:rPr lang="en-US" dirty="0" smtClean="0"/>
              <a:t>potatoes</a:t>
            </a:r>
          </a:p>
          <a:p>
            <a:r>
              <a:rPr lang="en-US" dirty="0" smtClean="0"/>
              <a:t>Several </a:t>
            </a:r>
            <a:r>
              <a:rPr lang="en-US" dirty="0"/>
              <a:t>obstacles in developing potato </a:t>
            </a:r>
            <a:r>
              <a:rPr lang="en-US" dirty="0" smtClean="0"/>
              <a:t>farming</a:t>
            </a:r>
          </a:p>
          <a:p>
            <a:r>
              <a:rPr lang="en-US" dirty="0" smtClean="0"/>
              <a:t>Leaf disease</a:t>
            </a:r>
          </a:p>
          <a:p>
            <a:r>
              <a:rPr lang="en-US" dirty="0" smtClean="0"/>
              <a:t>Two </a:t>
            </a:r>
            <a:r>
              <a:rPr lang="en-US" dirty="0"/>
              <a:t>major leaf </a:t>
            </a:r>
            <a:r>
              <a:rPr lang="en-US" dirty="0" smtClean="0"/>
              <a:t>diseases - late </a:t>
            </a:r>
            <a:r>
              <a:rPr lang="en-US" dirty="0"/>
              <a:t>blight and early blight </a:t>
            </a:r>
            <a:endParaRPr lang="en-US" dirty="0" smtClean="0"/>
          </a:p>
          <a:p>
            <a:r>
              <a:rPr lang="en-US" dirty="0" smtClean="0"/>
              <a:t>Lead </a:t>
            </a:r>
            <a:r>
              <a:rPr lang="en-US" dirty="0"/>
              <a:t>to damage the crop and decrease its </a:t>
            </a:r>
            <a:r>
              <a:rPr lang="en-US" dirty="0" smtClean="0"/>
              <a:t>production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38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>
              <a:spcBef>
                <a:spcPts val="0"/>
              </a:spcBef>
              <a:buSzPts val="1836"/>
              <a:buChar char="🞂"/>
            </a:pPr>
            <a:r>
              <a:rPr lang="en-US" dirty="0"/>
              <a:t>Identifying the crops diseases </a:t>
            </a:r>
            <a:endParaRPr lang="en-US" dirty="0" smtClean="0"/>
          </a:p>
          <a:p>
            <a:pPr marL="365760" lvl="0" indent="-256032">
              <a:spcBef>
                <a:spcPts val="0"/>
              </a:spcBef>
              <a:buSzPts val="1836"/>
              <a:buChar char="🞂"/>
            </a:pPr>
            <a:endParaRPr lang="en-US" dirty="0" smtClean="0"/>
          </a:p>
          <a:p>
            <a:pPr marL="365760" lvl="0" indent="-256032">
              <a:spcBef>
                <a:spcPts val="0"/>
              </a:spcBef>
              <a:buSzPts val="1836"/>
              <a:buChar char="🞂"/>
            </a:pPr>
            <a:r>
              <a:rPr lang="en-US" dirty="0" smtClean="0"/>
              <a:t>Main </a:t>
            </a:r>
            <a:r>
              <a:rPr lang="en-US" dirty="0"/>
              <a:t>obstacle to produce good quality </a:t>
            </a:r>
            <a:r>
              <a:rPr lang="en-US" dirty="0" smtClean="0"/>
              <a:t>potato</a:t>
            </a:r>
          </a:p>
          <a:p>
            <a:pPr marL="365760" lvl="0" indent="-256032">
              <a:spcBef>
                <a:spcPts val="0"/>
              </a:spcBef>
              <a:buSzPts val="1836"/>
              <a:buChar char="🞂"/>
            </a:pPr>
            <a:endParaRPr lang="en-US" dirty="0"/>
          </a:p>
          <a:p>
            <a:pPr marL="365760" lvl="0" indent="-256032">
              <a:spcBef>
                <a:spcPts val="400"/>
              </a:spcBef>
              <a:buSzPts val="1836"/>
              <a:buChar char="🞂"/>
            </a:pPr>
            <a:r>
              <a:rPr lang="en-US" dirty="0"/>
              <a:t>Helping out the farmers by detecting and identifying potato leaf </a:t>
            </a:r>
            <a:r>
              <a:rPr lang="en-US" dirty="0" smtClean="0"/>
              <a:t>disease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24" y="4349261"/>
            <a:ext cx="2151183" cy="2151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0" y="4264267"/>
            <a:ext cx="2321169" cy="2321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85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0" indent="-457200">
              <a:spcBef>
                <a:spcPts val="0"/>
              </a:spcBef>
              <a:buSzPts val="1836"/>
            </a:pPr>
            <a:r>
              <a:rPr lang="en-US" dirty="0"/>
              <a:t>Neural network contains layers of interconnected nodes, we can refer that as multilayer </a:t>
            </a:r>
            <a:r>
              <a:rPr lang="en-US" dirty="0" smtClean="0"/>
              <a:t>perceptron</a:t>
            </a:r>
          </a:p>
          <a:p>
            <a:pPr marL="566928" lvl="0" indent="-457200">
              <a:spcBef>
                <a:spcPts val="0"/>
              </a:spcBef>
              <a:buSzPts val="1836"/>
            </a:pPr>
            <a:endParaRPr lang="en-US" dirty="0"/>
          </a:p>
          <a:p>
            <a:pPr marL="566928" lvl="0" indent="-457200">
              <a:spcBef>
                <a:spcPts val="400"/>
              </a:spcBef>
              <a:buSzPts val="1836"/>
            </a:pPr>
            <a:r>
              <a:rPr lang="en-US" dirty="0"/>
              <a:t>Input layer receives input patterns and output layer contains classifier, in which input patterns </a:t>
            </a:r>
            <a:r>
              <a:rPr lang="en-US" dirty="0" smtClean="0"/>
              <a:t>map</a:t>
            </a:r>
          </a:p>
          <a:p>
            <a:pPr marL="566928" lvl="0" indent="-457200">
              <a:spcBef>
                <a:spcPts val="400"/>
              </a:spcBef>
              <a:buSzPts val="1836"/>
            </a:pPr>
            <a:endParaRPr lang="en-US" dirty="0"/>
          </a:p>
          <a:p>
            <a:pPr marL="566928" lvl="0" indent="-457200">
              <a:spcBef>
                <a:spcPts val="400"/>
              </a:spcBef>
              <a:buSzPts val="1836"/>
            </a:pPr>
            <a:r>
              <a:rPr lang="en-US" dirty="0"/>
              <a:t>Neural network recognizes the relationships between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spcBef>
                <a:spcPts val="0"/>
              </a:spcBef>
              <a:buSzPts val="1836"/>
            </a:pPr>
            <a:r>
              <a:rPr lang="en-US" dirty="0"/>
              <a:t>In our project we used Convolutional Neural Network to detect potato leaf </a:t>
            </a:r>
            <a:r>
              <a:rPr lang="en-US" dirty="0" smtClean="0"/>
              <a:t>disease</a:t>
            </a:r>
          </a:p>
          <a:p>
            <a:pPr marL="566928" indent="-457200">
              <a:spcBef>
                <a:spcPts val="0"/>
              </a:spcBef>
              <a:buSzPts val="1836"/>
            </a:pPr>
            <a:endParaRPr lang="en-US" dirty="0"/>
          </a:p>
          <a:p>
            <a:pPr marL="566928" indent="-457200">
              <a:spcBef>
                <a:spcPts val="400"/>
              </a:spcBef>
              <a:buSzPts val="1836"/>
            </a:pPr>
            <a:r>
              <a:rPr lang="en-US" dirty="0"/>
              <a:t>Convolutional Neural Network provides high accuracy compare to other neural </a:t>
            </a:r>
            <a:r>
              <a:rPr lang="en-US" dirty="0" smtClean="0"/>
              <a:t>networks</a:t>
            </a:r>
          </a:p>
          <a:p>
            <a:pPr marL="566928" indent="-457200">
              <a:spcBef>
                <a:spcPts val="400"/>
              </a:spcBef>
              <a:buSzPts val="1836"/>
            </a:pPr>
            <a:endParaRPr lang="en-US" dirty="0"/>
          </a:p>
          <a:p>
            <a:pPr marL="566928" indent="-457200">
              <a:spcBef>
                <a:spcPts val="400"/>
              </a:spcBef>
              <a:buSzPts val="1836"/>
            </a:pPr>
            <a:r>
              <a:rPr lang="en-US" dirty="0"/>
              <a:t>We used image processing concept in our project, Convolutional Neural Network is highly suitable for this concept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70944-85F0-4381-B171-104FD50F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6" y="97199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C820BC-CEAC-4FB4-952C-E93EEB5D5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2064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Total 5702 images of Potato Leaves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Early Blight Infected leaves 1939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Healthy Leaves 1824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Late Blight infected Leaves 1939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Source : Plant Village Crops Disease Dataset </a:t>
            </a:r>
            <a:r>
              <a:rPr lang="en-US" sz="1800" dirty="0">
                <a:hlinkClick r:id="rId2"/>
              </a:rPr>
              <a:t>https://github.com/spMohanty/PlantVillage-Dataset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For training 80% data used as training set and 20% data used as validation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65F1B5-F920-4422-AF2A-EE7AE3034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26445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98DCDA-484A-41DB-A858-9D3C39E87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24" y="374624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259DD4C-3D84-497E-A556-7E30834D7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27" y="3746241"/>
            <a:ext cx="243840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CD2630-50FE-45DA-ABC9-E0326C0D3450}"/>
              </a:ext>
            </a:extLst>
          </p:cNvPr>
          <p:cNvSpPr txBox="1"/>
          <p:nvPr/>
        </p:nvSpPr>
        <p:spPr>
          <a:xfrm>
            <a:off x="1604865" y="6307494"/>
            <a:ext cx="235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Blight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858A42-2D81-4C3E-96DD-816544ABCE4D}"/>
              </a:ext>
            </a:extLst>
          </p:cNvPr>
          <p:cNvSpPr txBox="1"/>
          <p:nvPr/>
        </p:nvSpPr>
        <p:spPr>
          <a:xfrm>
            <a:off x="4792824" y="63914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Healthy Leaf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D083F3-385A-405A-BEA6-C80D9FA3D33E}"/>
              </a:ext>
            </a:extLst>
          </p:cNvPr>
          <p:cNvSpPr txBox="1"/>
          <p:nvPr/>
        </p:nvSpPr>
        <p:spPr>
          <a:xfrm>
            <a:off x="7871927" y="63914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 Blight</a:t>
            </a:r>
          </a:p>
        </p:txBody>
      </p:sp>
    </p:spTree>
    <p:extLst>
      <p:ext uri="{BB962C8B-B14F-4D97-AF65-F5344CB8AC3E}">
        <p14:creationId xmlns:p14="http://schemas.microsoft.com/office/powerpoint/2010/main" val="11253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3A20A-0C98-4AB6-B3AB-52D76D6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State Of The Architectures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A4BED-295A-4ECD-B222-DCF41817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4" y="1790456"/>
            <a:ext cx="10515600" cy="4351338"/>
          </a:xfrm>
        </p:spPr>
        <p:txBody>
          <a:bodyPr/>
          <a:lstStyle/>
          <a:p>
            <a:pPr algn="ctr"/>
            <a:r>
              <a:rPr lang="en-US" dirty="0" smtClean="0"/>
              <a:t>VGG16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Resnet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Efficient Net</a:t>
            </a:r>
          </a:p>
        </p:txBody>
      </p:sp>
    </p:spTree>
    <p:extLst>
      <p:ext uri="{BB962C8B-B14F-4D97-AF65-F5344CB8AC3E}">
        <p14:creationId xmlns:p14="http://schemas.microsoft.com/office/powerpoint/2010/main" val="3644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35651-3651-461F-9748-A294745B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43" y="16767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Architecture Of  The Neural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2527301-B199-4C40-94FB-88E5DC38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82" y="1924457"/>
            <a:ext cx="11465896" cy="46653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Optimizer: Adam</a:t>
            </a:r>
          </a:p>
          <a:p>
            <a:r>
              <a:rPr lang="en-US" dirty="0"/>
              <a:t>Loss Function: Sparse Categorical </a:t>
            </a:r>
            <a:r>
              <a:rPr lang="en-US" dirty="0" err="1"/>
              <a:t>Crossentropy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2F884AC-B45E-45FE-8FB1-FC20F3455BA4}"/>
              </a:ext>
            </a:extLst>
          </p:cNvPr>
          <p:cNvSpPr/>
          <p:nvPr/>
        </p:nvSpPr>
        <p:spPr>
          <a:xfrm>
            <a:off x="802946" y="2439223"/>
            <a:ext cx="1408668" cy="1168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17CCFE-E406-424C-B445-999A6DB2A4F4}"/>
              </a:ext>
            </a:extLst>
          </p:cNvPr>
          <p:cNvSpPr txBox="1"/>
          <p:nvPr/>
        </p:nvSpPr>
        <p:spPr>
          <a:xfrm>
            <a:off x="1118586" y="3607860"/>
            <a:ext cx="134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180×180×3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4B9954D-935F-4735-924F-210B85D93169}"/>
              </a:ext>
            </a:extLst>
          </p:cNvPr>
          <p:cNvSpPr/>
          <p:nvPr/>
        </p:nvSpPr>
        <p:spPr>
          <a:xfrm rot="16200000">
            <a:off x="2006606" y="2675104"/>
            <a:ext cx="2052734" cy="62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3×3</a:t>
            </a:r>
          </a:p>
          <a:p>
            <a:pPr algn="ctr"/>
            <a:r>
              <a:rPr lang="en-US" dirty="0" err="1"/>
              <a:t>Convn</a:t>
            </a:r>
            <a:r>
              <a:rPr lang="en-US" dirty="0"/>
              <a:t>(16)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262A98-E90A-4D09-A14B-1E8570CDBE74}"/>
              </a:ext>
            </a:extLst>
          </p:cNvPr>
          <p:cNvSpPr/>
          <p:nvPr/>
        </p:nvSpPr>
        <p:spPr>
          <a:xfrm rot="16200000">
            <a:off x="3007078" y="2656907"/>
            <a:ext cx="2052734" cy="625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2×2</a:t>
            </a:r>
          </a:p>
          <a:p>
            <a:pPr algn="ctr"/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B3D831-121B-4187-AE9D-91DDE73C992D}"/>
              </a:ext>
            </a:extLst>
          </p:cNvPr>
          <p:cNvSpPr/>
          <p:nvPr/>
        </p:nvSpPr>
        <p:spPr>
          <a:xfrm rot="16200000">
            <a:off x="3861738" y="2656906"/>
            <a:ext cx="2052734" cy="62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3×3</a:t>
            </a:r>
          </a:p>
          <a:p>
            <a:pPr algn="ctr"/>
            <a:r>
              <a:rPr lang="en-US" dirty="0" err="1"/>
              <a:t>Convn</a:t>
            </a:r>
            <a:r>
              <a:rPr lang="en-US" dirty="0"/>
              <a:t>(32)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04386A3-E2DB-4252-8EE8-7C500199BE8A}"/>
              </a:ext>
            </a:extLst>
          </p:cNvPr>
          <p:cNvSpPr/>
          <p:nvPr/>
        </p:nvSpPr>
        <p:spPr>
          <a:xfrm rot="16200000">
            <a:off x="4742464" y="2675102"/>
            <a:ext cx="2052734" cy="6251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2×2</a:t>
            </a:r>
          </a:p>
          <a:p>
            <a:pPr algn="ctr"/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1F5E9D-31CA-4B72-A651-E39090F4F322}"/>
              </a:ext>
            </a:extLst>
          </p:cNvPr>
          <p:cNvSpPr/>
          <p:nvPr/>
        </p:nvSpPr>
        <p:spPr>
          <a:xfrm rot="16200000">
            <a:off x="5620825" y="2656906"/>
            <a:ext cx="2052734" cy="62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3×3</a:t>
            </a:r>
          </a:p>
          <a:p>
            <a:pPr algn="ctr"/>
            <a:r>
              <a:rPr lang="en-US" dirty="0" err="1"/>
              <a:t>Convn</a:t>
            </a:r>
            <a:r>
              <a:rPr lang="en-US" dirty="0"/>
              <a:t>(64)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8650564-2198-4E6E-B348-2E263CD523F2}"/>
              </a:ext>
            </a:extLst>
          </p:cNvPr>
          <p:cNvSpPr/>
          <p:nvPr/>
        </p:nvSpPr>
        <p:spPr>
          <a:xfrm rot="16200000">
            <a:off x="6553678" y="2601578"/>
            <a:ext cx="2052734" cy="698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2×2</a:t>
            </a:r>
          </a:p>
          <a:p>
            <a:pPr algn="ctr"/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150B6-73EC-4893-A647-FD2F971057A9}"/>
              </a:ext>
            </a:extLst>
          </p:cNvPr>
          <p:cNvSpPr/>
          <p:nvPr/>
        </p:nvSpPr>
        <p:spPr>
          <a:xfrm rot="16200000">
            <a:off x="8283979" y="2656905"/>
            <a:ext cx="2052734" cy="62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25F9732-B3EF-4C27-A311-6D4AFE774296}"/>
              </a:ext>
            </a:extLst>
          </p:cNvPr>
          <p:cNvSpPr/>
          <p:nvPr/>
        </p:nvSpPr>
        <p:spPr>
          <a:xfrm rot="16200000">
            <a:off x="9206300" y="2675104"/>
            <a:ext cx="2052734" cy="62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B0D003F-0DBF-42F8-9A56-5167EC2022BE}"/>
              </a:ext>
            </a:extLst>
          </p:cNvPr>
          <p:cNvSpPr/>
          <p:nvPr/>
        </p:nvSpPr>
        <p:spPr>
          <a:xfrm rot="16200000">
            <a:off x="10164454" y="2656905"/>
            <a:ext cx="2052734" cy="625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22033A7-5848-480A-999F-2763762FAEFF}"/>
              </a:ext>
            </a:extLst>
          </p:cNvPr>
          <p:cNvCxnSpPr/>
          <p:nvPr/>
        </p:nvCxnSpPr>
        <p:spPr>
          <a:xfrm>
            <a:off x="2198977" y="2987680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8A2BD2D-ADF6-4BCF-8D59-95D6DC2BD398}"/>
              </a:ext>
            </a:extLst>
          </p:cNvPr>
          <p:cNvCxnSpPr/>
          <p:nvPr/>
        </p:nvCxnSpPr>
        <p:spPr>
          <a:xfrm>
            <a:off x="3217256" y="2969483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1D50171-2A94-4061-BEB3-FF0BD14F74A6}"/>
              </a:ext>
            </a:extLst>
          </p:cNvPr>
          <p:cNvCxnSpPr/>
          <p:nvPr/>
        </p:nvCxnSpPr>
        <p:spPr>
          <a:xfrm>
            <a:off x="4952642" y="2938679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59A3835-5285-4926-B2BC-13142C4FC3D1}"/>
              </a:ext>
            </a:extLst>
          </p:cNvPr>
          <p:cNvCxnSpPr/>
          <p:nvPr/>
        </p:nvCxnSpPr>
        <p:spPr>
          <a:xfrm>
            <a:off x="5847962" y="2930293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C843EE4-41F7-4CC7-A47B-6BB2106A0C35}"/>
              </a:ext>
            </a:extLst>
          </p:cNvPr>
          <p:cNvCxnSpPr/>
          <p:nvPr/>
        </p:nvCxnSpPr>
        <p:spPr>
          <a:xfrm>
            <a:off x="6734723" y="2938696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996A67A-3E30-4F97-8AC6-2344B19C93F0}"/>
              </a:ext>
            </a:extLst>
          </p:cNvPr>
          <p:cNvCxnSpPr/>
          <p:nvPr/>
        </p:nvCxnSpPr>
        <p:spPr>
          <a:xfrm>
            <a:off x="7624633" y="2928885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3283ED6-C5A1-4950-A961-16E5DB55FACB}"/>
              </a:ext>
            </a:extLst>
          </p:cNvPr>
          <p:cNvCxnSpPr/>
          <p:nvPr/>
        </p:nvCxnSpPr>
        <p:spPr>
          <a:xfrm>
            <a:off x="9472201" y="2938696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4D122C04-CEEE-442C-BAC2-FCFDEB84FE2C}"/>
              </a:ext>
            </a:extLst>
          </p:cNvPr>
          <p:cNvCxnSpPr/>
          <p:nvPr/>
        </p:nvCxnSpPr>
        <p:spPr>
          <a:xfrm>
            <a:off x="10382169" y="2928885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38950CB-6CF2-44A3-B1A7-65EBEC29726C}"/>
              </a:ext>
            </a:extLst>
          </p:cNvPr>
          <p:cNvCxnSpPr/>
          <p:nvPr/>
        </p:nvCxnSpPr>
        <p:spPr>
          <a:xfrm>
            <a:off x="11390343" y="2928885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62CAEA3-F54A-4490-93C7-34BB5AC56B56}"/>
              </a:ext>
            </a:extLst>
          </p:cNvPr>
          <p:cNvCxnSpPr/>
          <p:nvPr/>
        </p:nvCxnSpPr>
        <p:spPr>
          <a:xfrm>
            <a:off x="4097983" y="2950824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C5581CC-B3FE-4B1A-9E0E-D990ABA4C31C}"/>
              </a:ext>
            </a:extLst>
          </p:cNvPr>
          <p:cNvSpPr/>
          <p:nvPr/>
        </p:nvSpPr>
        <p:spPr>
          <a:xfrm rot="16200000">
            <a:off x="7406918" y="2656905"/>
            <a:ext cx="2052734" cy="625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Dropout(0.2)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BA2C963-DE4B-4AFE-B77B-08C02E1D1BEB}"/>
              </a:ext>
            </a:extLst>
          </p:cNvPr>
          <p:cNvCxnSpPr/>
          <p:nvPr/>
        </p:nvCxnSpPr>
        <p:spPr>
          <a:xfrm>
            <a:off x="8501694" y="2928885"/>
            <a:ext cx="49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327</Words>
  <Application>Microsoft Office PowerPoint</Application>
  <PresentationFormat>Custom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Group-5 CSE715 – Spring 2021 </vt:lpstr>
      <vt:lpstr>NEURAL NETWORK  to Detect and Identify  Potato plant leaf diseases</vt:lpstr>
      <vt:lpstr>Introduction</vt:lpstr>
      <vt:lpstr>Introduction</vt:lpstr>
      <vt:lpstr>Why NEURAL NETWORK</vt:lpstr>
      <vt:lpstr>Convolutional Neural Network</vt:lpstr>
      <vt:lpstr>Dataset</vt:lpstr>
      <vt:lpstr>State Of The Architectures For Image Classification</vt:lpstr>
      <vt:lpstr>Architecture Of  The Neural Network</vt:lpstr>
      <vt:lpstr>Technology Used To Implement Neural Network</vt:lpstr>
      <vt:lpstr>Training And Validation</vt:lpstr>
      <vt:lpstr>Future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MD SANAUL KARIM</dc:creator>
  <cp:lastModifiedBy>Asma Ul Hussna Priya</cp:lastModifiedBy>
  <cp:revision>27</cp:revision>
  <dcterms:created xsi:type="dcterms:W3CDTF">2021-05-07T10:53:39Z</dcterms:created>
  <dcterms:modified xsi:type="dcterms:W3CDTF">2022-01-20T12:53:05Z</dcterms:modified>
</cp:coreProperties>
</file>