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Maven Pro" panose="020B0604020202020204" charset="0"/>
      <p:regular r:id="rId40"/>
      <p:bold r:id="rId41"/>
    </p:embeddedFont>
    <p:embeddedFont>
      <p:font typeface="Nunito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8d162d38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c8d162d38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83f09add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d83f09add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83f09adde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d83f09adde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83f09add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83f09add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1dba058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1dba058a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remarque que le valeur médiane du nutricore est 10 et la majorité des produits alimentaire ont des valeurs entre [-9,28]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89db1b1a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89db1b1a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Médiane du sucre est 3.5g et la majorité des produits ont un taux de sucre entre 0 et 8g.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médiane des satured-fats est 1.5g </a:t>
            </a:r>
            <a:r>
              <a:rPr lang="en">
                <a:solidFill>
                  <a:schemeClr val="dk1"/>
                </a:solidFill>
              </a:rPr>
              <a:t> la majorité des produits ont un taux de gras saturé entre 0 et 2g.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d83f09add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d83f09add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89db1b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89db1b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89db1b1a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89db1b1a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89db1b1a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f89db1b1a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960660e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960660e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f89db1b1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f89db1b1a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89db1b1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f89db1b1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89db1b1a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f89db1b1a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89db1b1a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89db1b1a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89db1b1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f89db1b1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89db1b1a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89db1b1a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89db1b1a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89db1b1a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89db1b1a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f89db1b1a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89db1b1a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f89db1b1a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89db1b1a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89db1b1a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83f09add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83f09add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a8075e5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fa8075e5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89db1b1a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89db1b1a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fa8075e5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fa8075e5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a8075e5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fa8075e5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a8075e5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a8075e5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b20906e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fb20906e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a8075e5e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fa8075e5e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a8075e5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fa8075e5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8d162d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c8d162d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5a07ba5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65a07ba5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83f09add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83f09adde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83f09add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83f09add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rappelle que la taille du jeu de données ~7 Go, on a opté pour une stratégie de chargement des colonnes les mieux remplies, donc on ne garde que les colonnes qui ont un taux de valeurs manquantes &lt; 70%.  Ensuite on supp toutes les variables qui ne sont pas intéressantes dans notre étude par exemple : les URLs, les créators, les dates de dernières modifications …etc.  On remarque déjà que le taille du dataframe devient ~798 MB avec +2600000 lignes et 39 colonnes.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suite on vérifie les variables doublées et on sélectionne les variables les plus pertinentes , par exemple : </a:t>
            </a: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'brands','brands_tags' on éliminants les variables les moins rempli ou selon la lisibilité de modalités des variables.  . àprès la supp des variables doublées , il restes 27 variables dans notre jeu de données.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8d162d38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8d162d38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10" Type="http://schemas.openxmlformats.org/officeDocument/2006/relationships/image" Target="../media/image58.pn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07825" y="1944146"/>
            <a:ext cx="42555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NutriGrade Finder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Djaidri Asma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07825" y="267225"/>
            <a:ext cx="55854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</a:rPr>
              <a:t>Projet 2 :</a:t>
            </a:r>
            <a:endParaRPr sz="2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Concevez une application au service de la santé publique</a:t>
            </a:r>
            <a:endParaRPr sz="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>
            <a:spLocks noGrp="1"/>
          </p:cNvSpPr>
          <p:nvPr>
            <p:ph type="title"/>
          </p:nvPr>
        </p:nvSpPr>
        <p:spPr>
          <a:xfrm>
            <a:off x="1303850" y="530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 valeurs aberrantes</a:t>
            </a:r>
            <a:endParaRPr/>
          </a:p>
        </p:txBody>
      </p:sp>
      <p:sp>
        <p:nvSpPr>
          <p:cNvPr id="377" name="Google Shape;377;p22"/>
          <p:cNvSpPr txBox="1">
            <a:spLocks noGrp="1"/>
          </p:cNvSpPr>
          <p:nvPr>
            <p:ph type="body" idx="1"/>
          </p:nvPr>
        </p:nvSpPr>
        <p:spPr>
          <a:xfrm>
            <a:off x="1231850" y="1054250"/>
            <a:ext cx="7871700" cy="4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-"/>
            </a:pPr>
            <a:r>
              <a:rPr lang="en" sz="1350" dirty="0">
                <a:solidFill>
                  <a:srgbClr val="1D1C1D"/>
                </a:solidFill>
              </a:rPr>
              <a:t>Détecter les valeurs aberrantes: </a:t>
            </a:r>
            <a:endParaRPr sz="135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1D1C1D"/>
              </a:solidFill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ts val="1350"/>
              <a:buChar char="-"/>
            </a:pPr>
            <a:r>
              <a:rPr lang="en" sz="1350" dirty="0">
                <a:solidFill>
                  <a:srgbClr val="1D1C1D"/>
                </a:solidFill>
              </a:rPr>
              <a:t>La valeur normale </a:t>
            </a:r>
            <a:r>
              <a:rPr lang="en" sz="1350" b="1" dirty="0">
                <a:solidFill>
                  <a:srgbClr val="1D1C1D"/>
                </a:solidFill>
              </a:rPr>
              <a:t>des indicateurs nutri</a:t>
            </a:r>
            <a:r>
              <a:rPr lang="en" sz="1350" dirty="0">
                <a:solidFill>
                  <a:srgbClr val="1D1C1D"/>
                </a:solidFill>
              </a:rPr>
              <a:t> (fat,sucre…etc)  pour 100g est [0, 100]g.</a:t>
            </a:r>
            <a:endParaRPr sz="1350" dirty="0">
              <a:solidFill>
                <a:srgbClr val="1D1C1D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-"/>
            </a:pPr>
            <a:r>
              <a:rPr lang="en" sz="1350" dirty="0">
                <a:solidFill>
                  <a:srgbClr val="1D1C1D"/>
                </a:solidFill>
              </a:rPr>
              <a:t>l</a:t>
            </a:r>
            <a:r>
              <a:rPr lang="en" sz="1350" b="1" dirty="0">
                <a:solidFill>
                  <a:srgbClr val="1D1C1D"/>
                </a:solidFill>
              </a:rPr>
              <a:t>’énergie</a:t>
            </a:r>
            <a:r>
              <a:rPr lang="en" sz="1350" dirty="0">
                <a:solidFill>
                  <a:srgbClr val="1D1C1D"/>
                </a:solidFill>
              </a:rPr>
              <a:t> pour 100g du produit [0, 3770]KJ / [0,2700]Kcal. </a:t>
            </a:r>
            <a:endParaRPr sz="1350" dirty="0">
              <a:solidFill>
                <a:srgbClr val="1D1C1D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-"/>
            </a:pPr>
            <a:r>
              <a:rPr lang="en" sz="1350" dirty="0">
                <a:solidFill>
                  <a:srgbClr val="1D1C1D"/>
                </a:solidFill>
              </a:rPr>
              <a:t>Une valeur autre que [</a:t>
            </a:r>
            <a:r>
              <a:rPr lang="en" sz="1350" dirty="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 b="1" dirty="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'a',</a:t>
            </a:r>
            <a:r>
              <a:rPr lang="en" sz="1350" b="1" dirty="0">
                <a:solidFill>
                  <a:srgbClr val="93C4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 sz="1350" b="1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 b="1" dirty="0">
                <a:solidFill>
                  <a:srgbClr val="FF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 sz="1350" b="1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 b="1" dirty="0">
                <a:solidFill>
                  <a:srgbClr val="E691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" sz="1350" b="1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 b="1" dirty="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'e'</a:t>
            </a:r>
            <a:r>
              <a:rPr lang="en" sz="13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 'NaN'</a:t>
            </a:r>
            <a:r>
              <a:rPr lang="en" sz="1350" dirty="0">
                <a:solidFill>
                  <a:srgbClr val="1D1C1D"/>
                </a:solidFill>
              </a:rPr>
              <a:t>] pour le ‘</a:t>
            </a:r>
            <a:r>
              <a:rPr lang="en" sz="1350" b="1" dirty="0">
                <a:solidFill>
                  <a:srgbClr val="1D1C1D"/>
                </a:solidFill>
              </a:rPr>
              <a:t>nutrciscore-grade</a:t>
            </a:r>
            <a:r>
              <a:rPr lang="en" sz="1350" dirty="0">
                <a:solidFill>
                  <a:srgbClr val="1D1C1D"/>
                </a:solidFill>
              </a:rPr>
              <a:t>’ représente une valeur aberrante. </a:t>
            </a:r>
            <a:endParaRPr sz="1350" dirty="0">
              <a:solidFill>
                <a:srgbClr val="1D1C1D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Char char="-"/>
            </a:pPr>
            <a:r>
              <a:rPr lang="en" sz="1350" dirty="0">
                <a:solidFill>
                  <a:srgbClr val="1D1C1D"/>
                </a:solidFill>
              </a:rPr>
              <a:t>Suppression des lignes avec </a:t>
            </a:r>
            <a:r>
              <a:rPr lang="en" sz="1350" b="1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lang="en" sz="135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indicateurs nutri (salt, fat, proteins,fiber,carbohydrates) &gt;100g.</a:t>
            </a:r>
            <a:endParaRPr sz="135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" sz="1350" dirty="0">
                <a:solidFill>
                  <a:srgbClr val="1D1C1D"/>
                </a:solidFill>
              </a:rPr>
              <a:t>Suppression des lignes </a:t>
            </a:r>
            <a:r>
              <a:rPr lang="en" sz="13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avec trop de valeurs manquantes.</a:t>
            </a:r>
            <a:r>
              <a:rPr lang="en" sz="13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5776700" y="213675"/>
            <a:ext cx="30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Description et nettoyage des données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00" y="1398826"/>
            <a:ext cx="7030501" cy="1920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2"/>
          <p:cNvSpPr/>
          <p:nvPr/>
        </p:nvSpPr>
        <p:spPr>
          <a:xfrm>
            <a:off x="4343000" y="3042975"/>
            <a:ext cx="4477500" cy="27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5995950" y="2288813"/>
            <a:ext cx="2026800" cy="15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047225" y="2879175"/>
            <a:ext cx="2026800" cy="163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L’analyse de corrélation </a:t>
            </a:r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body" idx="1"/>
          </p:nvPr>
        </p:nvSpPr>
        <p:spPr>
          <a:xfrm>
            <a:off x="381650" y="1597875"/>
            <a:ext cx="4579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50">
                <a:solidFill>
                  <a:srgbClr val="1D1C1D"/>
                </a:solidFill>
              </a:rPr>
              <a:t>Forte corrélation entre : </a:t>
            </a:r>
            <a:r>
              <a:rPr lang="en" sz="13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['energy-kcal_100g', 'energy_100g'] et [ 'salt_100g', 'sodium_100g'] → Supprimer les variables les moins remplies.</a:t>
            </a:r>
            <a:r>
              <a:rPr lang="en" sz="10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50" y="1272075"/>
            <a:ext cx="4189750" cy="3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338" y="4206375"/>
            <a:ext cx="3524125" cy="5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088" y="3303800"/>
            <a:ext cx="3125530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3"/>
          <p:cNvSpPr/>
          <p:nvPr/>
        </p:nvSpPr>
        <p:spPr>
          <a:xfrm>
            <a:off x="995925" y="2813575"/>
            <a:ext cx="2776800" cy="4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Après traitement des doublons</a:t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995925" y="3712250"/>
            <a:ext cx="3437400" cy="4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Après traitement des valeurs aberrantes &amp; Analyse de corrélation</a:t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>
            <a:off x="5290500" y="213675"/>
            <a:ext cx="30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Description et nettoyage des données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des valeurs manquantes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body" idx="1"/>
          </p:nvPr>
        </p:nvSpPr>
        <p:spPr>
          <a:xfrm>
            <a:off x="1303800" y="1440600"/>
            <a:ext cx="76737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Imputation  de [</a:t>
            </a:r>
            <a:r>
              <a:rPr lang="en" dirty="0">
                <a:solidFill>
                  <a:srgbClr val="CC0000"/>
                </a:solidFill>
              </a:rPr>
              <a:t>‘categories’</a:t>
            </a:r>
            <a:r>
              <a:rPr lang="en" dirty="0"/>
              <a:t>, </a:t>
            </a:r>
            <a:r>
              <a:rPr lang="en" dirty="0">
                <a:solidFill>
                  <a:srgbClr val="CC0000"/>
                </a:solidFill>
              </a:rPr>
              <a:t>‘product_name’</a:t>
            </a:r>
            <a:r>
              <a:rPr lang="en" dirty="0"/>
              <a:t>, </a:t>
            </a:r>
            <a:r>
              <a:rPr lang="en" dirty="0">
                <a:solidFill>
                  <a:srgbClr val="CC0000"/>
                </a:solidFill>
              </a:rPr>
              <a:t>‘countries_en’</a:t>
            </a:r>
            <a:r>
              <a:rPr lang="en" dirty="0"/>
              <a:t>]avec valeurs constantes </a:t>
            </a:r>
            <a:r>
              <a:rPr lang="en" dirty="0">
                <a:solidFill>
                  <a:srgbClr val="CC0000"/>
                </a:solidFill>
              </a:rPr>
              <a:t>“Unkown”</a:t>
            </a:r>
            <a:r>
              <a:rPr lang="en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Imputation des variables qualitatives restantes avec le mode.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Imputation des variable quantitative avec IterativeImputer.  </a:t>
            </a:r>
          </a:p>
          <a:p>
            <a:pPr>
              <a:buFont typeface="Nunito"/>
              <a:buAutoNum type="arabicPeriod"/>
            </a:pPr>
            <a:r>
              <a:rPr lang="fr-FR" sz="1200" dirty="0">
                <a:solidFill>
                  <a:srgbClr val="1D1C1D"/>
                </a:solidFill>
              </a:rPr>
              <a:t>Suppression des lignes avec </a:t>
            </a:r>
            <a:r>
              <a:rPr lang="fr-FR" sz="1200" b="1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lang="fr-FR" sz="12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indicateurs nutri (</a:t>
            </a:r>
            <a:r>
              <a:rPr lang="fr-FR" sz="1200" dirty="0" err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salt</a:t>
            </a:r>
            <a:r>
              <a:rPr lang="fr-FR" sz="12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fat, </a:t>
            </a:r>
            <a:r>
              <a:rPr lang="fr-FR" sz="1200" dirty="0" err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proteins,fiber,carbohydrates</a:t>
            </a:r>
            <a:r>
              <a:rPr lang="fr-FR" sz="12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&gt;100g.</a:t>
            </a:r>
            <a:endParaRPr lang="fr-FR" sz="12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On impute pas le nutri-score et le nutri-grade (évite que </a:t>
            </a:r>
            <a:r>
              <a:rPr lang="en" sz="11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l'analyse soit  biaisée).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03" name="Google Shape;4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00" y="2920433"/>
            <a:ext cx="2719651" cy="205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25" y="2947872"/>
            <a:ext cx="2719650" cy="200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937" y="2947875"/>
            <a:ext cx="2968714" cy="20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/>
        </p:nvSpPr>
        <p:spPr>
          <a:xfrm>
            <a:off x="5290500" y="213675"/>
            <a:ext cx="30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Description et nettoyage des données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title"/>
          </p:nvPr>
        </p:nvSpPr>
        <p:spPr>
          <a:xfrm>
            <a:off x="427675" y="149327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Univariée</a:t>
            </a:r>
            <a:endParaRPr/>
          </a:p>
        </p:txBody>
      </p:sp>
      <p:sp>
        <p:nvSpPr>
          <p:cNvPr id="413" name="Google Shape;413;p25"/>
          <p:cNvSpPr txBox="1"/>
          <p:nvPr/>
        </p:nvSpPr>
        <p:spPr>
          <a:xfrm>
            <a:off x="6057450" y="213675"/>
            <a:ext cx="278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Analyse exploratoire des données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1026700" y="3019800"/>
            <a:ext cx="4380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L’analyse exploratoire est une étape importante dans l’analyse des données. L’analyse univariée permet d’explorer les =/= variables pertinentes à la fois.  Cette analyse se base sur les statistiques descriptives.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BC42-1120-91A4-0A4E-E519D0F1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76" y="682731"/>
            <a:ext cx="2507672" cy="39936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body" idx="1"/>
          </p:nvPr>
        </p:nvSpPr>
        <p:spPr>
          <a:xfrm>
            <a:off x="1303800" y="3572325"/>
            <a:ext cx="6694800" cy="15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</a:t>
            </a:r>
            <a:r>
              <a:rPr lang="en" b="1"/>
              <a:t>Nutri-Score</a:t>
            </a:r>
            <a:r>
              <a:rPr lang="en"/>
              <a:t> est une valeur unique de l’estimation de la valeur nutritionnelle d’un produit alimentaire, sur une échelle continue de </a:t>
            </a:r>
            <a:r>
              <a:rPr lang="en" b="1"/>
              <a:t>-15 </a:t>
            </a:r>
            <a:r>
              <a:rPr lang="en"/>
              <a:t>(meilleure qualité nutritionnelle)  à </a:t>
            </a:r>
            <a:r>
              <a:rPr lang="en" b="1"/>
              <a:t>+40</a:t>
            </a:r>
            <a:r>
              <a:rPr lang="en"/>
              <a:t>(moins bonne qualité nutritionnelle).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remarque que le valeur médiane du nutricore est 10 et la majorité des produits alimentaire ont des valeurs entre [-9,28]</a:t>
            </a:r>
            <a:r>
              <a:rPr lang="en"/>
              <a:t>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363650" y="287300"/>
            <a:ext cx="4932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❖"/>
            </a:pPr>
            <a:r>
              <a:rPr lang="en" sz="1500" b="1">
                <a:latin typeface="Nunito"/>
                <a:ea typeface="Nunito"/>
                <a:cs typeface="Nunito"/>
                <a:sym typeface="Nunito"/>
              </a:rPr>
              <a:t>Analyse univariée “ nutriscore-score”</a:t>
            </a:r>
            <a:endParaRPr sz="115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9" y="769525"/>
            <a:ext cx="3939475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075" y="769525"/>
            <a:ext cx="3373664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/>
        </p:nvSpPr>
        <p:spPr>
          <a:xfrm>
            <a:off x="432000" y="136900"/>
            <a:ext cx="584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❖"/>
            </a:pPr>
            <a:r>
              <a:rPr lang="en" sz="1500" b="1">
                <a:latin typeface="Nunito"/>
                <a:ea typeface="Nunito"/>
                <a:cs typeface="Nunito"/>
                <a:sym typeface="Nunito"/>
              </a:rPr>
              <a:t>Analyse univariée des indicateurs nutritionnelle </a:t>
            </a:r>
            <a:endParaRPr/>
          </a:p>
        </p:txBody>
      </p:sp>
      <p:pic>
        <p:nvPicPr>
          <p:cNvPr id="431" name="Google Shape;4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74" y="629625"/>
            <a:ext cx="3338500" cy="21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2859050"/>
            <a:ext cx="2837575" cy="22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225" y="552400"/>
            <a:ext cx="3403500" cy="23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550" y="2818150"/>
            <a:ext cx="2949175" cy="21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>
            <a:spLocks noGrp="1"/>
          </p:cNvSpPr>
          <p:nvPr>
            <p:ph type="title"/>
          </p:nvPr>
        </p:nvSpPr>
        <p:spPr>
          <a:xfrm>
            <a:off x="1233475" y="558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univariée “ pnn_groups_1 &amp; 2”</a:t>
            </a:r>
            <a:endParaRPr/>
          </a:p>
        </p:txBody>
      </p:sp>
      <p:pic>
        <p:nvPicPr>
          <p:cNvPr id="441" name="Google Shape;4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00" y="1286800"/>
            <a:ext cx="3846524" cy="32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8425"/>
            <a:ext cx="4370850" cy="34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univariée  “countries_en”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1"/>
          </p:nvPr>
        </p:nvSpPr>
        <p:spPr>
          <a:xfrm>
            <a:off x="248975" y="2211075"/>
            <a:ext cx="3007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le pays le plus présent dans notre jeu de données. </a:t>
            </a:r>
            <a:endParaRPr sz="1500"/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725" y="1010625"/>
            <a:ext cx="5414050" cy="39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>
            <a:spLocks noGrp="1"/>
          </p:cNvSpPr>
          <p:nvPr>
            <p:ph type="title"/>
          </p:nvPr>
        </p:nvSpPr>
        <p:spPr>
          <a:xfrm>
            <a:off x="1239175" y="447875"/>
            <a:ext cx="70305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univariée  “nutriscore_grade”</a:t>
            </a:r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body" idx="1"/>
          </p:nvPr>
        </p:nvSpPr>
        <p:spPr>
          <a:xfrm>
            <a:off x="922075" y="4526625"/>
            <a:ext cx="73476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constate que la majorité des produits alimentaires dans le monde entier ont un nutri-grade ‘</a:t>
            </a: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.</a:t>
            </a:r>
            <a:endParaRPr sz="1500"/>
          </a:p>
        </p:txBody>
      </p:sp>
      <p:pic>
        <p:nvPicPr>
          <p:cNvPr id="458" name="Google Shape;4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153" y="1040275"/>
            <a:ext cx="3500772" cy="3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50" y="1040275"/>
            <a:ext cx="3708150" cy="33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univariée  “brands”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1"/>
          <p:cNvSpPr txBox="1">
            <a:spLocks noGrp="1"/>
          </p:cNvSpPr>
          <p:nvPr>
            <p:ph type="body" idx="1"/>
          </p:nvPr>
        </p:nvSpPr>
        <p:spPr>
          <a:xfrm>
            <a:off x="454100" y="1884350"/>
            <a:ext cx="3525900" cy="20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b="1"/>
              <a:t> Carrefour</a:t>
            </a:r>
            <a:r>
              <a:rPr lang="en"/>
              <a:t> est la marque française la plus présente dans notre base de données. </a:t>
            </a:r>
            <a:endParaRPr/>
          </a:p>
        </p:txBody>
      </p:sp>
      <p:pic>
        <p:nvPicPr>
          <p:cNvPr id="467" name="Google Shape;4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75" y="950350"/>
            <a:ext cx="4303176" cy="388222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3538175" y="1990050"/>
            <a:ext cx="4796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L'agence "Santé publique France" a lancé un appel à projets pour trouver des idées innovantes d’applications en lien avec l'alimentation.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L’appel à projets met à disposition le jeu de données  ‘Open Food Facts’.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0" y="1867299"/>
            <a:ext cx="2977726" cy="18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375" y="3552763"/>
            <a:ext cx="36099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univariée  “product_name”</a:t>
            </a:r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body" idx="1"/>
          </p:nvPr>
        </p:nvSpPr>
        <p:spPr>
          <a:xfrm>
            <a:off x="574525" y="2044600"/>
            <a:ext cx="35463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b="1"/>
              <a:t>Le chocolat </a:t>
            </a:r>
            <a:r>
              <a:rPr lang="en"/>
              <a:t>est le produit français le plus présent dans notre base de données. </a:t>
            </a:r>
            <a:endParaRPr/>
          </a:p>
        </p:txBody>
      </p:sp>
      <p:pic>
        <p:nvPicPr>
          <p:cNvPr id="475" name="Google Shape;4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825" y="1075500"/>
            <a:ext cx="4664376" cy="38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Bi-variée</a:t>
            </a:r>
            <a:endParaRPr/>
          </a:p>
        </p:txBody>
      </p:sp>
      <p:sp>
        <p:nvSpPr>
          <p:cNvPr id="482" name="Google Shape;482;p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3" name="Google Shape;483;p33"/>
          <p:cNvSpPr txBox="1"/>
          <p:nvPr/>
        </p:nvSpPr>
        <p:spPr>
          <a:xfrm>
            <a:off x="2101600" y="2979625"/>
            <a:ext cx="5374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L’analyse bivariée permet de comprendre les relations entre deux variables et à quel degré ces derniers agissent  sur le phénomène à modéliser. 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bi-variée (corrélation)</a:t>
            </a:r>
            <a:endParaRPr/>
          </a:p>
        </p:txBody>
      </p:sp>
      <p:sp>
        <p:nvSpPr>
          <p:cNvPr id="489" name="Google Shape;489;p34"/>
          <p:cNvSpPr txBox="1">
            <a:spLocks noGrp="1"/>
          </p:cNvSpPr>
          <p:nvPr>
            <p:ph type="body" idx="1"/>
          </p:nvPr>
        </p:nvSpPr>
        <p:spPr>
          <a:xfrm>
            <a:off x="333525" y="1468950"/>
            <a:ext cx="4047600" cy="32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matrice de corrélation linéaire montre un lien fort entre les variables: 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L'énergie et le gras(0.74)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 gras et les gras-saturé(0.74)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 sucre et les carbohydrates(0.72)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 nutri-score et  les gras-saturé(0.58)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 nutri-score et l’énergie (0.58)</a:t>
            </a:r>
          </a:p>
          <a:p>
            <a:r>
              <a:rPr lang="fr-FR" dirty="0"/>
              <a:t>Le nutri-score et le gras (0.52)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Un lien remarquable entre 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 nutri-score et le sucre(0.37)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91" name="Google Shape;491;p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AA94-8512-C084-020A-771CD2E2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85" y="1222455"/>
            <a:ext cx="4257811" cy="3674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title"/>
          </p:nvPr>
        </p:nvSpPr>
        <p:spPr>
          <a:xfrm>
            <a:off x="1056750" y="538300"/>
            <a:ext cx="70305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bi-variée entre ‘sugars’ et ‘carbohydrates’</a:t>
            </a:r>
            <a:endParaRPr/>
          </a:p>
        </p:txBody>
      </p:sp>
      <p:sp>
        <p:nvSpPr>
          <p:cNvPr id="497" name="Google Shape;497;p35"/>
          <p:cNvSpPr txBox="1">
            <a:spLocks noGrp="1"/>
          </p:cNvSpPr>
          <p:nvPr>
            <p:ph type="body" idx="1"/>
          </p:nvPr>
        </p:nvSpPr>
        <p:spPr>
          <a:xfrm>
            <a:off x="343575" y="1648500"/>
            <a:ext cx="3676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 le sucre est élevé, la quantité de carbohydrates augmente aussi.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On peut trouver des produits très riches en carbohydrates et faibles en sucre et sont bien notés (grade a ou b).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98" name="Google Shape;4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88" y="1338550"/>
            <a:ext cx="47910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body" idx="1"/>
          </p:nvPr>
        </p:nvSpPr>
        <p:spPr>
          <a:xfrm>
            <a:off x="1153100" y="1216525"/>
            <a:ext cx="45147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 relation entre le nutri-score et différente variables 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title"/>
          </p:nvPr>
        </p:nvSpPr>
        <p:spPr>
          <a:xfrm>
            <a:off x="1056750" y="538300"/>
            <a:ext cx="70305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bi-variée</a:t>
            </a:r>
            <a:endParaRPr/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07" name="Google Shape;5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5825"/>
            <a:ext cx="2870700" cy="205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800" y="1795825"/>
            <a:ext cx="2870700" cy="20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150" y="1824549"/>
            <a:ext cx="2870700" cy="198643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6"/>
          <p:cNvSpPr txBox="1"/>
          <p:nvPr/>
        </p:nvSpPr>
        <p:spPr>
          <a:xfrm>
            <a:off x="1880600" y="4124850"/>
            <a:ext cx="60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"/>
          <p:cNvSpPr txBox="1">
            <a:spLocks noGrp="1"/>
          </p:cNvSpPr>
          <p:nvPr>
            <p:ph type="body" idx="1"/>
          </p:nvPr>
        </p:nvSpPr>
        <p:spPr>
          <a:xfrm>
            <a:off x="1368525" y="925200"/>
            <a:ext cx="7030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Les graphiques pour déterminer l'influence du nutri-grade sur les indicateurs nutritionnels. </a:t>
            </a:r>
            <a:endParaRPr/>
          </a:p>
        </p:txBody>
      </p:sp>
      <p:sp>
        <p:nvSpPr>
          <p:cNvPr id="516" name="Google Shape;516;p37"/>
          <p:cNvSpPr txBox="1">
            <a:spLocks noGrp="1"/>
          </p:cNvSpPr>
          <p:nvPr>
            <p:ph type="title"/>
          </p:nvPr>
        </p:nvSpPr>
        <p:spPr>
          <a:xfrm>
            <a:off x="1056750" y="405800"/>
            <a:ext cx="70305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bi-variée</a:t>
            </a:r>
            <a:endParaRPr/>
          </a:p>
        </p:txBody>
      </p:sp>
      <p:pic>
        <p:nvPicPr>
          <p:cNvPr id="517" name="Google Shape;5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250" y="1258550"/>
            <a:ext cx="2724382" cy="18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400" y="3205999"/>
            <a:ext cx="2880076" cy="1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84400"/>
            <a:ext cx="5576601" cy="329356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1283725" y="56100"/>
            <a:ext cx="62226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Boite à moustache pour identifier la corrélation entre le sucre/gras/énergie et le nutri-grade. </a:t>
            </a:r>
            <a:endParaRPr sz="1600" b="0"/>
          </a:p>
        </p:txBody>
      </p:sp>
      <p:sp>
        <p:nvSpPr>
          <p:cNvPr id="526" name="Google Shape;526;p38"/>
          <p:cNvSpPr txBox="1">
            <a:spLocks noGrp="1"/>
          </p:cNvSpPr>
          <p:nvPr>
            <p:ph type="body" idx="1"/>
          </p:nvPr>
        </p:nvSpPr>
        <p:spPr>
          <a:xfrm>
            <a:off x="3317150" y="4205225"/>
            <a:ext cx="54894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Plus le sucre/gras/énergie est élevé, moins bon sera la qualité nutritionnelle de l’aliment.  </a:t>
            </a:r>
            <a:endParaRPr/>
          </a:p>
        </p:txBody>
      </p:sp>
      <p:pic>
        <p:nvPicPr>
          <p:cNvPr id="527" name="Google Shape;5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8" y="1000475"/>
            <a:ext cx="2935622" cy="20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75" y="2969575"/>
            <a:ext cx="3002325" cy="20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125" y="847075"/>
            <a:ext cx="475240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69960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 pour identifier la répartition des produits par pnns_groups et nutri-grade.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aliments qui sont de très bonne qualité nutritionnelle sont les fruits et les légumes, les céréales.    Les aliments qu’il faut consommer le moins sont les sucreries. </a:t>
            </a:r>
            <a:endParaRPr/>
          </a:p>
        </p:txBody>
      </p:sp>
      <p:pic>
        <p:nvPicPr>
          <p:cNvPr id="536" name="Google Shape;5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250" y="74250"/>
            <a:ext cx="5153550" cy="40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❖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Analyse bi-variée : Tableau de contingence</a:t>
            </a:r>
            <a:endParaRPr/>
          </a:p>
        </p:txBody>
      </p:sp>
      <p:sp>
        <p:nvSpPr>
          <p:cNvPr id="543" name="Google Shape;543;p40"/>
          <p:cNvSpPr txBox="1">
            <a:spLocks noGrp="1"/>
          </p:cNvSpPr>
          <p:nvPr>
            <p:ph type="body" idx="1"/>
          </p:nvPr>
        </p:nvSpPr>
        <p:spPr>
          <a:xfrm>
            <a:off x="614800" y="1643500"/>
            <a:ext cx="3305100" cy="3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de contingence qui décrit la relation entre le nutriscore_grade et le pnns_goups_1.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Les fruits et les légumes</a:t>
            </a:r>
            <a:r>
              <a:rPr lang="en"/>
              <a:t> sont majoritairement notés avec le grade ‘A’.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Les snacks sucrés</a:t>
            </a:r>
            <a:r>
              <a:rPr lang="en"/>
              <a:t> sont majoritairement notés avec le grade ‘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’ et ‘</a:t>
            </a:r>
            <a:r>
              <a:rPr lang="en">
                <a:solidFill>
                  <a:srgbClr val="E69138"/>
                </a:solidFill>
              </a:rPr>
              <a:t>D</a:t>
            </a:r>
            <a:r>
              <a:rPr lang="en"/>
              <a:t>’, mais pour </a:t>
            </a:r>
            <a:r>
              <a:rPr lang="en" b="1"/>
              <a:t>les snacks salés</a:t>
            </a:r>
            <a:r>
              <a:rPr lang="en"/>
              <a:t> la distribution des notes varie entre ‘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/>
              <a:t>’, ‘</a:t>
            </a:r>
            <a:r>
              <a:rPr lang="en">
                <a:solidFill>
                  <a:srgbClr val="E69138"/>
                </a:solidFill>
              </a:rPr>
              <a:t>D</a:t>
            </a:r>
            <a:r>
              <a:rPr lang="en"/>
              <a:t>’, et ‘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’.  </a:t>
            </a:r>
            <a:endParaRPr/>
          </a:p>
        </p:txBody>
      </p:sp>
      <p:sp>
        <p:nvSpPr>
          <p:cNvPr id="545" name="Google Shape;545;p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C2B57-1743-3DD3-0066-32CDED45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60" y="1502254"/>
            <a:ext cx="4267921" cy="33359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Analyse en Composantes Principales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 txBox="1">
            <a:spLocks noGrp="1"/>
          </p:cNvSpPr>
          <p:nvPr>
            <p:ph type="body" idx="1"/>
          </p:nvPr>
        </p:nvSpPr>
        <p:spPr>
          <a:xfrm>
            <a:off x="92425" y="1432550"/>
            <a:ext cx="2903400" cy="30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 explique 35.9% de la variance du jeu de données.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PC2 explique 26.3% de la variance du jeu de données.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Il y a une </a:t>
            </a:r>
            <a:r>
              <a:rPr lang="en" b="1"/>
              <a:t>forte corrélation positive</a:t>
            </a:r>
            <a:r>
              <a:rPr lang="en"/>
              <a:t> entre le </a:t>
            </a:r>
            <a:r>
              <a:rPr lang="en" b="1"/>
              <a:t>sucre</a:t>
            </a:r>
            <a:r>
              <a:rPr lang="en"/>
              <a:t> et les </a:t>
            </a:r>
            <a:r>
              <a:rPr lang="en" b="1"/>
              <a:t>carbohydrates</a:t>
            </a:r>
            <a:r>
              <a:rPr lang="en"/>
              <a:t>, et entre le </a:t>
            </a:r>
            <a:r>
              <a:rPr lang="en" b="1"/>
              <a:t>gras </a:t>
            </a:r>
            <a:r>
              <a:rPr lang="en"/>
              <a:t>et les </a:t>
            </a:r>
            <a:r>
              <a:rPr lang="en" b="1"/>
              <a:t>gras-saturés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Il y a une </a:t>
            </a:r>
            <a:r>
              <a:rPr lang="en" b="1"/>
              <a:t>corrélation</a:t>
            </a:r>
            <a:r>
              <a:rPr lang="en"/>
              <a:t> entre l'</a:t>
            </a:r>
            <a:r>
              <a:rPr lang="en" b="1"/>
              <a:t>énergie</a:t>
            </a:r>
            <a:r>
              <a:rPr lang="en"/>
              <a:t>, le </a:t>
            </a:r>
            <a:r>
              <a:rPr lang="en" b="1"/>
              <a:t>gras</a:t>
            </a:r>
            <a:r>
              <a:rPr lang="en"/>
              <a:t> et les </a:t>
            </a:r>
            <a:r>
              <a:rPr lang="en" b="1"/>
              <a:t>gras-saturés</a:t>
            </a:r>
            <a:r>
              <a:rPr lang="en"/>
              <a:t>.</a:t>
            </a:r>
            <a:endParaRPr/>
          </a:p>
        </p:txBody>
      </p:sp>
      <p:pic>
        <p:nvPicPr>
          <p:cNvPr id="552" name="Google Shape;5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26" y="1221575"/>
            <a:ext cx="3641325" cy="3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074" y="1361220"/>
            <a:ext cx="2227350" cy="15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950" y="3019800"/>
            <a:ext cx="2066475" cy="15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1303800" y="1825800"/>
            <a:ext cx="71265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BDD ouverte (</a:t>
            </a:r>
            <a:r>
              <a:rPr lang="en" sz="1900" i="1">
                <a:latin typeface="Arial"/>
                <a:ea typeface="Arial"/>
                <a:cs typeface="Arial"/>
                <a:sym typeface="Arial"/>
              </a:rPr>
              <a:t>open data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 et collaborative.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Répertoire de plusieurs informations;</a:t>
            </a:r>
            <a:r>
              <a:rPr lang="en" sz="1800" i="1">
                <a:latin typeface="Arial"/>
                <a:ea typeface="Arial"/>
                <a:cs typeface="Arial"/>
                <a:sym typeface="Arial"/>
              </a:rPr>
              <a:t>les ingrédients, les allergènes, la composition nutritionnelle</a:t>
            </a:r>
            <a:endParaRPr sz="18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9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Le fichier .csv pèse </a:t>
            </a:r>
            <a:r>
              <a:rPr lang="en" sz="1900" b="1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~7Go.</a:t>
            </a:r>
            <a:endParaRPr sz="1900" b="1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63"/>
            <a:ext cx="36099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/>
          <p:nvPr/>
        </p:nvSpPr>
        <p:spPr>
          <a:xfrm>
            <a:off x="423925" y="3431675"/>
            <a:ext cx="1647600" cy="14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2575450" y="3431675"/>
            <a:ext cx="1647600" cy="14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4726975" y="3431675"/>
            <a:ext cx="1647600" cy="14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6878500" y="3431675"/>
            <a:ext cx="1647600" cy="14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464125" y="3481925"/>
            <a:ext cx="151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Informations générales.</a:t>
            </a:r>
            <a:endParaRPr sz="1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2640850" y="3481925"/>
            <a:ext cx="151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Tags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6943900" y="3481925"/>
            <a:ext cx="1697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nutrition facts</a:t>
            </a:r>
            <a:endParaRPr sz="1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489325" y="4014350"/>
            <a:ext cx="151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Product_name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4792375" y="3497375"/>
            <a:ext cx="1516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ingredients</a:t>
            </a:r>
            <a:endParaRPr sz="1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2702800" y="4014350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brands_tags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categories_tags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4759675" y="3945850"/>
            <a:ext cx="164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ingredients_text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7014250" y="3945850"/>
            <a:ext cx="1376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energy_100g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sugars_100g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fat_100g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49" y="0"/>
            <a:ext cx="5289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3"/>
          <p:cNvSpPr txBox="1">
            <a:spLocks noGrp="1"/>
          </p:cNvSpPr>
          <p:nvPr>
            <p:ph type="body" idx="1"/>
          </p:nvPr>
        </p:nvSpPr>
        <p:spPr>
          <a:xfrm>
            <a:off x="1414300" y="719275"/>
            <a:ext cx="70305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Projection mutuelle entre les 5 composantes principales  selon les valeurs du Nutri-Grade. </a:t>
            </a:r>
            <a:endParaRPr/>
          </a:p>
        </p:txBody>
      </p:sp>
      <p:pic>
        <p:nvPicPr>
          <p:cNvPr id="567" name="Google Shape;5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25" y="1322271"/>
            <a:ext cx="7030500" cy="348626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0" y="78775"/>
            <a:ext cx="2598159" cy="16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1749025"/>
            <a:ext cx="2598176" cy="16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001" y="157550"/>
            <a:ext cx="2598174" cy="167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2996" y="1716350"/>
            <a:ext cx="2598179" cy="16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3050" y="3084919"/>
            <a:ext cx="3030300" cy="1948057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4"/>
          <p:cNvSpPr txBox="1"/>
          <p:nvPr/>
        </p:nvSpPr>
        <p:spPr>
          <a:xfrm>
            <a:off x="3658725" y="578650"/>
            <a:ext cx="18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9" name="Google Shape;579;p4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statistique de kruskal wallis</a:t>
            </a:r>
            <a:endParaRPr/>
          </a:p>
        </p:txBody>
      </p:sp>
      <p:sp>
        <p:nvSpPr>
          <p:cNvPr id="585" name="Google Shape;585;p45"/>
          <p:cNvSpPr txBox="1">
            <a:spLocks noGrp="1"/>
          </p:cNvSpPr>
          <p:nvPr>
            <p:ph type="body" idx="1"/>
          </p:nvPr>
        </p:nvSpPr>
        <p:spPr>
          <a:xfrm>
            <a:off x="1303800" y="1442600"/>
            <a:ext cx="7030500" cy="30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valeur de nutri-grade diffère-t-elle selon les indicateurs nutritionnels ( sugar/fat/energy)?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H0 : Il y a pas une différence entre les médianes des groupes de population.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H1 : Il y a au moins un groupe qui diffère 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586" name="Google Shape;586;p4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statistique de kruskal wallis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6"/>
              <a:t>(non-paramétrique)</a:t>
            </a:r>
            <a:endParaRPr sz="2066"/>
          </a:p>
        </p:txBody>
      </p:sp>
      <p:sp>
        <p:nvSpPr>
          <p:cNvPr id="592" name="Google Shape;592;p46"/>
          <p:cNvSpPr txBox="1">
            <a:spLocks noGrp="1"/>
          </p:cNvSpPr>
          <p:nvPr>
            <p:ph type="body" idx="1"/>
          </p:nvPr>
        </p:nvSpPr>
        <p:spPr>
          <a:xfrm>
            <a:off x="865950" y="3763200"/>
            <a:ext cx="74682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 &lt; 0.05, donc on rejette H0 et on admet H1. Il n'y a pas d'égalité de médiane entre les 5 groupes de nutri-grade. On peut conclure que: La valeur de l'énergie/gras/sucre influence sur la valeur de nutri-grade.</a:t>
            </a:r>
            <a:r>
              <a:rPr lang="e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0A12E-92AF-EC28-208C-87FB2145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3" y="1760149"/>
            <a:ext cx="6378493" cy="162320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00" name="Google Shape;6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3474250"/>
            <a:ext cx="2236850" cy="15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50" y="3428500"/>
            <a:ext cx="2724376" cy="160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756" y="3521525"/>
            <a:ext cx="2119744" cy="14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752" y="1945037"/>
            <a:ext cx="2236851" cy="154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2050" y="2001700"/>
            <a:ext cx="2179950" cy="14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046863"/>
            <a:ext cx="2179950" cy="134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425" y="1825450"/>
            <a:ext cx="1356375" cy="335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0850" y="117525"/>
            <a:ext cx="1713525" cy="180728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7"/>
          <p:cNvSpPr txBox="1"/>
          <p:nvPr/>
        </p:nvSpPr>
        <p:spPr>
          <a:xfrm>
            <a:off x="389825" y="258175"/>
            <a:ext cx="56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71A38"/>
                </a:solidFill>
                <a:highlight>
                  <a:srgbClr val="FFFFFF"/>
                </a:highlight>
              </a:rPr>
              <a:t>Évaluation de la pertinence et la faisabilité de NutriGrade Finder.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>
            <a:off x="2094800" y="993900"/>
            <a:ext cx="45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Test de Kruskal Wallis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P-value &lt;0.05, rejeter H0 et admettre H1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15" name="Google Shape;615;p48"/>
          <p:cNvSpPr txBox="1">
            <a:spLocks noGrp="1"/>
          </p:cNvSpPr>
          <p:nvPr>
            <p:ph type="body" idx="1"/>
          </p:nvPr>
        </p:nvSpPr>
        <p:spPr>
          <a:xfrm>
            <a:off x="1303800" y="1402400"/>
            <a:ext cx="7030500" cy="31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lang="en" b="1"/>
              <a:t>facteurs principaux </a:t>
            </a:r>
            <a:r>
              <a:rPr lang="en"/>
              <a:t>sur Nutri-Grade:</a:t>
            </a: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L’énergie.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 gras.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Les gras-saturés 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 sucre.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 nombre de produits pris en charge par NutriGrade Finder est + 2 000 000 produits alimentaires.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Pour L’amélioration, on pourra chercher plus de données qui peuvent influencer sur le nutri-grade, et utiliser le tout pour entraîner des modèles qui trouvent le nutri-grade des aliments.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16" name="Google Shape;616;p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"/>
          <p:cNvSpPr txBox="1">
            <a:spLocks noGrp="1"/>
          </p:cNvSpPr>
          <p:nvPr>
            <p:ph type="title"/>
          </p:nvPr>
        </p:nvSpPr>
        <p:spPr>
          <a:xfrm>
            <a:off x="1539325" y="13855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00"/>
              <a:t>Merci de votre attention</a:t>
            </a:r>
            <a:endParaRPr sz="6800"/>
          </a:p>
        </p:txBody>
      </p:sp>
      <p:sp>
        <p:nvSpPr>
          <p:cNvPr id="622" name="Google Shape;622;p4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NutriGrade-Finder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body" idx="1"/>
          </p:nvPr>
        </p:nvSpPr>
        <p:spPr>
          <a:xfrm>
            <a:off x="1388550" y="1958825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Beaucoup de produits qui sont sur le marché n’ont pas de nutri-grade sur  l'emballage. Nous proposons une application qui scanne un code barre d’un produit et trouve facilement le Nutri-Grade de ce dernier. </a:t>
            </a:r>
            <a:endParaRPr sz="1400"/>
          </a:p>
        </p:txBody>
      </p:sp>
      <p:pic>
        <p:nvPicPr>
          <p:cNvPr id="316" name="Google Shape;3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67" y="3009742"/>
            <a:ext cx="1571241" cy="18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978" y="3445613"/>
            <a:ext cx="21649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6"/>
          <p:cNvSpPr/>
          <p:nvPr/>
        </p:nvSpPr>
        <p:spPr>
          <a:xfrm>
            <a:off x="4894375" y="3214875"/>
            <a:ext cx="1315800" cy="1477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4894375" y="3214875"/>
            <a:ext cx="1315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Nutri-Grade-Finder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553" y="3424975"/>
            <a:ext cx="1382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2091550" y="3881725"/>
            <a:ext cx="304500" cy="15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4333500" y="3878313"/>
            <a:ext cx="304500" cy="15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6466550" y="3832275"/>
            <a:ext cx="304500" cy="15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Axes de travail.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Description et nettoyage des données.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Analyse exploratoire des données.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Évaluation de la pertinence et la faisabilité de l’application.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Conclusion. </a:t>
            </a:r>
            <a:endParaRPr sz="1400"/>
          </a:p>
        </p:txBody>
      </p:sp>
      <p:sp>
        <p:nvSpPr>
          <p:cNvPr id="331" name="Google Shape;331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 de travail 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Trouver les principales </a:t>
            </a:r>
            <a:r>
              <a:rPr lang="en" sz="1800" b="1"/>
              <a:t>variables corrélées avec le nutri-grade.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Comment traiter </a:t>
            </a:r>
            <a:r>
              <a:rPr lang="en" sz="1800" b="1"/>
              <a:t>les valeurs manquantes</a:t>
            </a:r>
            <a:r>
              <a:rPr lang="en" sz="1800"/>
              <a:t> dans la base de données?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Peut-on </a:t>
            </a:r>
            <a:r>
              <a:rPr lang="en" sz="1800" b="1"/>
              <a:t>réduire la taille</a:t>
            </a:r>
            <a:r>
              <a:rPr lang="en" sz="1800"/>
              <a:t> importante de la base de données tout en conservant un </a:t>
            </a:r>
            <a:r>
              <a:rPr lang="en" sz="1800" b="1"/>
              <a:t>maximum d’informations</a:t>
            </a:r>
            <a:r>
              <a:rPr lang="en" sz="1800"/>
              <a:t>?</a:t>
            </a:r>
            <a:endParaRPr sz="1800"/>
          </a:p>
        </p:txBody>
      </p:sp>
      <p:sp>
        <p:nvSpPr>
          <p:cNvPr id="338" name="Google Shape;338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>
            <a:spLocks noGrp="1"/>
          </p:cNvSpPr>
          <p:nvPr>
            <p:ph type="title"/>
          </p:nvPr>
        </p:nvSpPr>
        <p:spPr>
          <a:xfrm>
            <a:off x="1388550" y="260375"/>
            <a:ext cx="6366900" cy="12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</a:t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3508025" y="1563150"/>
            <a:ext cx="3174600" cy="4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 des variables</a:t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3508025" y="2207838"/>
            <a:ext cx="3174600" cy="4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des doublons </a:t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3508025" y="2852550"/>
            <a:ext cx="3174600" cy="4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des valeurs aberrantes</a:t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3508025" y="3497250"/>
            <a:ext cx="3174600" cy="4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des valeurs manquantes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 des variables 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body" idx="1"/>
          </p:nvPr>
        </p:nvSpPr>
        <p:spPr>
          <a:xfrm>
            <a:off x="1066950" y="1526950"/>
            <a:ext cx="7504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taille du jeu de données  ~7Go.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Suppression des colonnes avec un taux de valeurs manquantes &gt;= 70%.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Suppression des variables qui contient des URLs,  date de dernière modifications …etc.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Exploration des variables doublées et sélectionner les variables les plus pertinentes.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(ex: 'brands','brands_tags', 'nutriscore_score', 'nutrition-score-fr_100g'...etc)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5" name="Google Shape;3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675" y="2350738"/>
            <a:ext cx="1661450" cy="4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675" y="3465875"/>
            <a:ext cx="1661450" cy="5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0"/>
          <p:cNvSpPr txBox="1"/>
          <p:nvPr/>
        </p:nvSpPr>
        <p:spPr>
          <a:xfrm>
            <a:off x="5290500" y="213675"/>
            <a:ext cx="30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Description et nettoyage des données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900" y="2350750"/>
            <a:ext cx="1874277" cy="1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>
            <a:spLocks noGrp="1"/>
          </p:cNvSpPr>
          <p:nvPr>
            <p:ph type="title"/>
          </p:nvPr>
        </p:nvSpPr>
        <p:spPr>
          <a:xfrm>
            <a:off x="1191050" y="713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des doublons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5290500" y="213675"/>
            <a:ext cx="30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Description et nettoyage des données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1157000" y="1599340"/>
            <a:ext cx="70986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" sz="1350">
                <a:highlight>
                  <a:srgbClr val="FFFFFF"/>
                </a:highlight>
              </a:rPr>
              <a:t>Vérifier la présence des doublons en utilisant le code-barre.</a:t>
            </a: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" sz="1350">
                <a:highlight>
                  <a:srgbClr val="FFFFFF"/>
                </a:highlight>
              </a:rPr>
              <a:t>Éliminer des duplicatas en gardant les lignes les mieux remplies.</a:t>
            </a:r>
            <a:endParaRPr sz="1350"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" sz="1350">
                <a:highlight>
                  <a:srgbClr val="FFFFFF"/>
                </a:highlight>
              </a:rPr>
              <a:t>Supprimer la variable code-barre qui n’est plus utile.  </a:t>
            </a:r>
            <a:endParaRPr sz="1350"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" sz="1350">
                <a:highlight>
                  <a:srgbClr val="FFFFFF"/>
                </a:highlight>
              </a:rPr>
              <a:t>Passer en minuscule toutes les modalités qualitatives nominales, pour supprimer les lignes doublons identiques.</a:t>
            </a:r>
            <a:endParaRPr sz="16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600" y="2201340"/>
            <a:ext cx="5667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650" y="3367100"/>
            <a:ext cx="34480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587" y="3662375"/>
            <a:ext cx="3125530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3600" y="4070825"/>
            <a:ext cx="21907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1687</Words>
  <Application>Microsoft Office PowerPoint</Application>
  <PresentationFormat>On-screen Show (16:9)</PresentationFormat>
  <Paragraphs>207</Paragraphs>
  <Slides>37</Slides>
  <Notes>37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Maven Pro</vt:lpstr>
      <vt:lpstr>Nunito</vt:lpstr>
      <vt:lpstr>Arial</vt:lpstr>
      <vt:lpstr>Momentum</vt:lpstr>
      <vt:lpstr>NutriGrade Finder</vt:lpstr>
      <vt:lpstr>Mission</vt:lpstr>
      <vt:lpstr>PowerPoint Presentation</vt:lpstr>
      <vt:lpstr>NutriGrade-Finder</vt:lpstr>
      <vt:lpstr>Sommaire</vt:lpstr>
      <vt:lpstr>Axes de travail </vt:lpstr>
      <vt:lpstr>Nettoyage</vt:lpstr>
      <vt:lpstr>Filtrage des variables </vt:lpstr>
      <vt:lpstr>Traitement des doublons</vt:lpstr>
      <vt:lpstr>Traitement de valeurs aberrantes</vt:lpstr>
      <vt:lpstr>L’analyse de corrélation </vt:lpstr>
      <vt:lpstr>Traitement des valeurs manquantes</vt:lpstr>
      <vt:lpstr>Analyse Univariée</vt:lpstr>
      <vt:lpstr>PowerPoint Presentation</vt:lpstr>
      <vt:lpstr>PowerPoint Presentation</vt:lpstr>
      <vt:lpstr>Analyse univariée “ pnn_groups_1 &amp; 2”</vt:lpstr>
      <vt:lpstr>Analyse univariée  “countries_en”</vt:lpstr>
      <vt:lpstr>Analyse univariée  “nutriscore_grade”</vt:lpstr>
      <vt:lpstr>Analyse univariée  “brands” </vt:lpstr>
      <vt:lpstr>Analyse univariée  “product_name”</vt:lpstr>
      <vt:lpstr>Analyse Bi-variée</vt:lpstr>
      <vt:lpstr>Analyse bi-variée (corrélation)</vt:lpstr>
      <vt:lpstr>Analyse bi-variée entre ‘sugars’ et ‘carbohydrates’</vt:lpstr>
      <vt:lpstr>Analyse bi-variée</vt:lpstr>
      <vt:lpstr>Analyse bi-variée</vt:lpstr>
      <vt:lpstr>Boite à moustache pour identifier la corrélation entre le sucre/gras/énergie et le nutri-grade. </vt:lpstr>
      <vt:lpstr>PowerPoint Presentation</vt:lpstr>
      <vt:lpstr>Analyse bi-variée : Tableau de contingence</vt:lpstr>
      <vt:lpstr>Analyse en Composantes Principales </vt:lpstr>
      <vt:lpstr>PowerPoint Presentation</vt:lpstr>
      <vt:lpstr>PowerPoint Presentation</vt:lpstr>
      <vt:lpstr>PowerPoint Presentation</vt:lpstr>
      <vt:lpstr>Tests statistique de kruskal wallis</vt:lpstr>
      <vt:lpstr>Tests statistique de kruskal wallis (non-paramétrique)</vt:lpstr>
      <vt:lpstr>PowerPoint Presentation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NutriGrade Finder</dc:title>
  <cp:lastModifiedBy>Asma Djaidri</cp:lastModifiedBy>
  <cp:revision>3</cp:revision>
  <dcterms:modified xsi:type="dcterms:W3CDTF">2023-01-24T11:27:33Z</dcterms:modified>
</cp:coreProperties>
</file>