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Proxima Nova"/>
      <p:regular r:id="rId30"/>
      <p:bold r:id="rId31"/>
      <p:italic r:id="rId32"/>
      <p:boldItalic r:id="rId33"/>
    </p:embeddedFont>
    <p:embeddedFont>
      <p:font typeface="Roboto"/>
      <p:regular r:id="rId34"/>
      <p:bold r:id="rId35"/>
      <p:italic r:id="rId36"/>
      <p:boldItalic r:id="rId37"/>
    </p:embeddedFont>
    <p:embeddedFont>
      <p:font typeface="Maven Pro"/>
      <p:regular r:id="rId38"/>
      <p:bold r:id="rId39"/>
    </p:embeddedFont>
    <p:embeddedFont>
      <p:font typeface="Proxima Nova Semibold"/>
      <p:regular r:id="rId40"/>
      <p:bold r:id="rId41"/>
      <p:boldItalic r:id="rId42"/>
    </p:embeddedFont>
    <p:embeddedFont>
      <p:font typeface="Alfa Slab One"/>
      <p:regular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1F0D787-1433-4502-A610-7057BBDF0F05}">
  <a:tblStyle styleId="{81F0D787-1433-4502-A610-7057BBDF0F0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Semibold-regular.fntdata"/><Relationship Id="rId20" Type="http://schemas.openxmlformats.org/officeDocument/2006/relationships/slide" Target="slides/slide14.xml"/><Relationship Id="rId42" Type="http://schemas.openxmlformats.org/officeDocument/2006/relationships/font" Target="fonts/ProximaNovaSemibold-boldItalic.fntdata"/><Relationship Id="rId41" Type="http://schemas.openxmlformats.org/officeDocument/2006/relationships/font" Target="fonts/ProximaNovaSemibold-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AlfaSlabOne-regular.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bold.fntdata"/><Relationship Id="rId30" Type="http://schemas.openxmlformats.org/officeDocument/2006/relationships/font" Target="fonts/ProximaNova-regular.fntdata"/><Relationship Id="rId11" Type="http://schemas.openxmlformats.org/officeDocument/2006/relationships/slide" Target="slides/slide5.xml"/><Relationship Id="rId33" Type="http://schemas.openxmlformats.org/officeDocument/2006/relationships/font" Target="fonts/ProximaNova-boldItalic.fntdata"/><Relationship Id="rId10" Type="http://schemas.openxmlformats.org/officeDocument/2006/relationships/slide" Target="slides/slide4.xml"/><Relationship Id="rId32" Type="http://schemas.openxmlformats.org/officeDocument/2006/relationships/font" Target="fonts/ProximaNova-italic.fntdata"/><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39" Type="http://schemas.openxmlformats.org/officeDocument/2006/relationships/font" Target="fonts/MavenPro-bold.fntdata"/><Relationship Id="rId16" Type="http://schemas.openxmlformats.org/officeDocument/2006/relationships/slide" Target="slides/slide10.xml"/><Relationship Id="rId38" Type="http://schemas.openxmlformats.org/officeDocument/2006/relationships/font" Target="fonts/MavenPr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15d804a8e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15d804a8e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15f6c126b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15f6c126b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15fbbb245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15fbbb245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15fbbb2450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15fbbb2450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374151"/>
                </a:solidFill>
                <a:highlight>
                  <a:srgbClr val="F7F7F8"/>
                </a:highlight>
                <a:latin typeface="Roboto"/>
                <a:ea typeface="Roboto"/>
                <a:cs typeface="Roboto"/>
                <a:sym typeface="Roboto"/>
              </a:rPr>
              <a:t>La régression linéaire, la régression de Lasso et la régression de Ridge sont toutes des techniques utilisées pour l'analyse de régression linéaire.  qui vise à trouver une relation linéaire entre les caractéristiques d'entrée et la variable de sortie.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15fbbb2450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15fbbb2450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Randomforest </a:t>
            </a:r>
            <a:r>
              <a:rPr lang="en-GB" sz="1200">
                <a:solidFill>
                  <a:srgbClr val="666666"/>
                </a:solidFill>
                <a:latin typeface="Proxima Nova"/>
                <a:ea typeface="Proxima Nova"/>
                <a:cs typeface="Proxima Nova"/>
                <a:sym typeface="Proxima Nova"/>
              </a:rPr>
              <a:t>Chaque arbre de décision est construit sur un sous-ensemble aléatoire des données d'entraînement et des variables prédictives.Lors de la prédiction, chaque arbre de décision est utilisé pour produire une prédiction et le résultat final est obtenu par vote majoritaire</a:t>
            </a:r>
            <a:endParaRPr sz="1200">
              <a:solidFill>
                <a:srgbClr val="666666"/>
              </a:solidFill>
              <a:latin typeface="Proxima Nova"/>
              <a:ea typeface="Proxima Nova"/>
              <a:cs typeface="Proxima Nova"/>
              <a:sym typeface="Proxima Nova"/>
            </a:endParaRPr>
          </a:p>
          <a:p>
            <a:pPr indent="0" lvl="0" marL="0" rtl="0" algn="l">
              <a:spcBef>
                <a:spcPts val="0"/>
              </a:spcBef>
              <a:spcAft>
                <a:spcPts val="0"/>
              </a:spcAft>
              <a:buNone/>
            </a:pPr>
            <a:r>
              <a:t/>
            </a:r>
            <a:endParaRPr sz="1200">
              <a:solidFill>
                <a:srgbClr val="666666"/>
              </a:solidFill>
              <a:latin typeface="Proxima Nova"/>
              <a:ea typeface="Proxima Nova"/>
              <a:cs typeface="Proxima Nova"/>
              <a:sym typeface="Proxima Nov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15fbbb245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15fbbb245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15fbbb245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15fbbb245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15fbbb245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15fbbb245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15fbbb245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15fbbb245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15fbbb245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15fbbb245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13d7927a39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13d7927a39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15fbbb2450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15fbbb2450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15fbbb245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15fbbb245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15fbbb2450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15fbbb2450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15fbbb2450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15fbbb2450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15d804a8e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15d804a8e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15d804a8e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15d804a8e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15d804a8e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15d804a8e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15d804a8e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15d804a8e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15d804a8e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15d804a8e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666666"/>
              </a:buClr>
              <a:buSzPts val="1200"/>
              <a:buFont typeface="Proxima Nova"/>
              <a:buChar char="➢"/>
            </a:pPr>
            <a:r>
              <a:rPr b="1" lang="en-GB" sz="1200">
                <a:solidFill>
                  <a:srgbClr val="666666"/>
                </a:solidFill>
                <a:latin typeface="Proxima Nova"/>
                <a:ea typeface="Proxima Nova"/>
                <a:cs typeface="Proxima Nova"/>
                <a:sym typeface="Proxima Nova"/>
              </a:rPr>
              <a:t>SiteEnergyUseWN(kBtu) ⇒ La quantité annuelle d'énergie consommée par la propriété à partir de toutes les sources d'énergie, ajustée à ce que la propriété aurait consommé dans des conditions météorologiques moyennes sur 30 ans.</a:t>
            </a:r>
            <a:endParaRPr sz="6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15d804a8e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15d804a8e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15f6c126b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15f6c126b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18.png"/><Relationship Id="rId5"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21.png"/><Relationship Id="rId9" Type="http://schemas.openxmlformats.org/officeDocument/2006/relationships/image" Target="../media/image22.png"/><Relationship Id="rId5" Type="http://schemas.openxmlformats.org/officeDocument/2006/relationships/image" Target="../media/image20.png"/><Relationship Id="rId6" Type="http://schemas.openxmlformats.org/officeDocument/2006/relationships/image" Target="../media/image28.png"/><Relationship Id="rId7" Type="http://schemas.openxmlformats.org/officeDocument/2006/relationships/image" Target="../media/image23.png"/><Relationship Id="rId8"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7.png"/><Relationship Id="rId4" Type="http://schemas.openxmlformats.org/officeDocument/2006/relationships/image" Target="../media/image26.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32.png"/><Relationship Id="rId8"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1.png"/><Relationship Id="rId4" Type="http://schemas.openxmlformats.org/officeDocument/2006/relationships/image" Target="../media/image33.png"/><Relationship Id="rId5" Type="http://schemas.openxmlformats.org/officeDocument/2006/relationships/image" Target="../media/image36.png"/><Relationship Id="rId6" Type="http://schemas.openxmlformats.org/officeDocument/2006/relationships/image" Target="../media/image38.png"/><Relationship Id="rId7"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5.png"/><Relationship Id="rId4" Type="http://schemas.openxmlformats.org/officeDocument/2006/relationships/image" Target="../media/image40.png"/><Relationship Id="rId5" Type="http://schemas.openxmlformats.org/officeDocument/2006/relationships/image" Target="../media/image3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4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25.png"/><Relationship Id="rId5" Type="http://schemas.openxmlformats.org/officeDocument/2006/relationships/image" Target="../media/image16.png"/><Relationship Id="rId6"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488075"/>
            <a:ext cx="8520600" cy="2190900"/>
          </a:xfrm>
          <a:prstGeom prst="rect">
            <a:avLst/>
          </a:prstGeom>
        </p:spPr>
        <p:txBody>
          <a:bodyPr anchorCtr="0" anchor="b" bIns="91425" lIns="91425" spcFirstLastPara="1" rIns="91425" wrap="square" tIns="91425">
            <a:normAutofit fontScale="90000"/>
          </a:bodyPr>
          <a:lstStyle/>
          <a:p>
            <a:pPr indent="0" lvl="0" marL="0" rtl="0" algn="l">
              <a:lnSpc>
                <a:spcPct val="156521"/>
              </a:lnSpc>
              <a:spcBef>
                <a:spcPts val="0"/>
              </a:spcBef>
              <a:spcAft>
                <a:spcPts val="0"/>
              </a:spcAft>
              <a:buNone/>
            </a:pPr>
            <a:r>
              <a:t/>
            </a:r>
            <a:endParaRPr b="1" sz="2300">
              <a:solidFill>
                <a:srgbClr val="271A38"/>
              </a:solidFill>
              <a:highlight>
                <a:srgbClr val="F5F5F5"/>
              </a:highlight>
              <a:latin typeface="Arial"/>
              <a:ea typeface="Arial"/>
              <a:cs typeface="Arial"/>
              <a:sym typeface="Arial"/>
            </a:endParaRPr>
          </a:p>
          <a:p>
            <a:pPr indent="0" lvl="0" marL="0" rtl="0" algn="ctr">
              <a:spcBef>
                <a:spcPts val="0"/>
              </a:spcBef>
              <a:spcAft>
                <a:spcPts val="0"/>
              </a:spcAft>
              <a:buNone/>
            </a:pPr>
            <a:r>
              <a:rPr lang="en-GB" sz="4733"/>
              <a:t>Anticipez les besoins en </a:t>
            </a:r>
            <a:r>
              <a:rPr lang="en-GB" sz="4733"/>
              <a:t>consommation</a:t>
            </a:r>
            <a:r>
              <a:rPr lang="en-GB" sz="4733"/>
              <a:t> de </a:t>
            </a:r>
            <a:r>
              <a:rPr lang="en-GB" sz="4733"/>
              <a:t>bâtiments</a:t>
            </a:r>
            <a:endParaRPr sz="4733"/>
          </a:p>
        </p:txBody>
      </p:sp>
      <p:sp>
        <p:nvSpPr>
          <p:cNvPr id="57" name="Google Shape;57;p13"/>
          <p:cNvSpPr txBox="1"/>
          <p:nvPr>
            <p:ph idx="1" type="subTitle"/>
          </p:nvPr>
        </p:nvSpPr>
        <p:spPr>
          <a:xfrm>
            <a:off x="311700" y="4074475"/>
            <a:ext cx="35559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Asma Djaidri</a:t>
            </a:r>
            <a:endParaRPr/>
          </a:p>
        </p:txBody>
      </p:sp>
      <p:pic>
        <p:nvPicPr>
          <p:cNvPr id="58" name="Google Shape;58;p13"/>
          <p:cNvPicPr preferRelativeResize="0"/>
          <p:nvPr/>
        </p:nvPicPr>
        <p:blipFill>
          <a:blip r:embed="rId3">
            <a:alphaModFix/>
          </a:blip>
          <a:stretch>
            <a:fillRect/>
          </a:stretch>
        </p:blipFill>
        <p:spPr>
          <a:xfrm>
            <a:off x="5866571" y="3529946"/>
            <a:ext cx="2965725" cy="1278025"/>
          </a:xfrm>
          <a:prstGeom prst="rect">
            <a:avLst/>
          </a:prstGeom>
          <a:noFill/>
          <a:ln>
            <a:noFill/>
          </a:ln>
        </p:spPr>
      </p:pic>
      <p:sp>
        <p:nvSpPr>
          <p:cNvPr id="59" name="Google Shape;59;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La Matrice de </a:t>
            </a:r>
            <a:r>
              <a:rPr lang="en-GB"/>
              <a:t>corrélation</a:t>
            </a:r>
            <a:endParaRPr/>
          </a:p>
        </p:txBody>
      </p:sp>
      <p:sp>
        <p:nvSpPr>
          <p:cNvPr id="149" name="Google Shape;14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50" name="Google Shape;150;p22"/>
          <p:cNvPicPr preferRelativeResize="0"/>
          <p:nvPr/>
        </p:nvPicPr>
        <p:blipFill>
          <a:blip r:embed="rId3">
            <a:alphaModFix/>
          </a:blip>
          <a:stretch>
            <a:fillRect/>
          </a:stretch>
        </p:blipFill>
        <p:spPr>
          <a:xfrm>
            <a:off x="1866900" y="1017725"/>
            <a:ext cx="4539260" cy="4039100"/>
          </a:xfrm>
          <a:prstGeom prst="rect">
            <a:avLst/>
          </a:prstGeom>
          <a:noFill/>
          <a:ln>
            <a:noFill/>
          </a:ln>
        </p:spPr>
      </p:pic>
      <p:sp>
        <p:nvSpPr>
          <p:cNvPr id="151" name="Google Shape;151;p22"/>
          <p:cNvSpPr/>
          <p:nvPr/>
        </p:nvSpPr>
        <p:spPr>
          <a:xfrm rot="5400000">
            <a:off x="2963425" y="2463500"/>
            <a:ext cx="1621500" cy="1530300"/>
          </a:xfrm>
          <a:prstGeom prst="halfFrame">
            <a:avLst>
              <a:gd fmla="val 5046" name="adj1"/>
              <a:gd fmla="val 6321"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Feature engineering</a:t>
            </a:r>
            <a:endParaRPr/>
          </a:p>
        </p:txBody>
      </p:sp>
      <p:sp>
        <p:nvSpPr>
          <p:cNvPr id="157" name="Google Shape;157;p23"/>
          <p:cNvSpPr txBox="1"/>
          <p:nvPr>
            <p:ph idx="1" type="body"/>
          </p:nvPr>
        </p:nvSpPr>
        <p:spPr>
          <a:xfrm>
            <a:off x="311700" y="1132275"/>
            <a:ext cx="5242200" cy="3416400"/>
          </a:xfrm>
          <a:prstGeom prst="rect">
            <a:avLst/>
          </a:prstGeom>
        </p:spPr>
        <p:txBody>
          <a:bodyPr anchorCtr="0" anchor="t" bIns="91425" lIns="91425" spcFirstLastPara="1" rIns="91425" wrap="square" tIns="91425">
            <a:normAutofit fontScale="70000"/>
          </a:bodyPr>
          <a:lstStyle/>
          <a:p>
            <a:pPr indent="-308610" lvl="0" marL="457200" rtl="0" algn="l">
              <a:spcBef>
                <a:spcPts val="0"/>
              </a:spcBef>
              <a:spcAft>
                <a:spcPts val="0"/>
              </a:spcAft>
              <a:buSzPct val="100000"/>
              <a:buChar char="●"/>
            </a:pPr>
            <a:r>
              <a:rPr lang="en-GB"/>
              <a:t>Création des variables </a:t>
            </a:r>
            <a:r>
              <a:rPr lang="en-GB"/>
              <a:t>pour faciliter la prédiction au modèles</a:t>
            </a:r>
            <a:r>
              <a:rPr lang="en-GB"/>
              <a:t>: </a:t>
            </a:r>
            <a:endParaRPr/>
          </a:p>
          <a:p>
            <a:pPr indent="0" lvl="0" marL="0" rtl="0" algn="l">
              <a:spcBef>
                <a:spcPts val="1200"/>
              </a:spcBef>
              <a:spcAft>
                <a:spcPts val="0"/>
              </a:spcAft>
              <a:buNone/>
            </a:pPr>
            <a:r>
              <a:rPr lang="en-GB" sz="1600"/>
              <a:t>'</a:t>
            </a:r>
            <a:r>
              <a:rPr b="1" lang="en-GB" sz="1600"/>
              <a:t>VolumBuilding</a:t>
            </a:r>
            <a:r>
              <a:rPr lang="en-GB" sz="1600"/>
              <a:t>' ⇒ Surface totale du bâtiment * Nombre d'étages de la propriété</a:t>
            </a:r>
            <a:endParaRPr sz="1600"/>
          </a:p>
          <a:p>
            <a:pPr indent="0" lvl="0" marL="0" rtl="0" algn="l">
              <a:spcBef>
                <a:spcPts val="1200"/>
              </a:spcBef>
              <a:spcAft>
                <a:spcPts val="0"/>
              </a:spcAft>
              <a:buNone/>
            </a:pPr>
            <a:r>
              <a:rPr lang="en-GB" sz="1600"/>
              <a:t>‘</a:t>
            </a:r>
            <a:r>
              <a:rPr b="1" lang="en-GB" sz="1600"/>
              <a:t>RatioBuildingParking</a:t>
            </a:r>
            <a:r>
              <a:rPr lang="en-GB" sz="1600"/>
              <a:t>’ ⇒   </a:t>
            </a:r>
            <a:r>
              <a:rPr lang="en-GB" sz="1600"/>
              <a:t>Surface totale du bâtiment / Surface totale de tous les parkings</a:t>
            </a:r>
            <a:endParaRPr sz="1600"/>
          </a:p>
          <a:p>
            <a:pPr indent="0" lvl="0" marL="0" rtl="0" algn="l">
              <a:spcBef>
                <a:spcPts val="1200"/>
              </a:spcBef>
              <a:spcAft>
                <a:spcPts val="0"/>
              </a:spcAft>
              <a:buNone/>
            </a:pPr>
            <a:r>
              <a:rPr lang="en-GB" sz="1600"/>
              <a:t>‘</a:t>
            </a:r>
            <a:r>
              <a:rPr b="1" lang="en-GB" sz="1600"/>
              <a:t>EnergyIndicator</a:t>
            </a:r>
            <a:r>
              <a:rPr lang="en-GB" sz="1600"/>
              <a:t>’ ⇒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311190" lvl="0" marL="457200" rtl="0" algn="l">
              <a:spcBef>
                <a:spcPts val="1200"/>
              </a:spcBef>
              <a:spcAft>
                <a:spcPts val="0"/>
              </a:spcAft>
              <a:buSzPct val="100000"/>
              <a:buChar char="●"/>
            </a:pPr>
            <a:r>
              <a:rPr lang="en-GB" sz="1858"/>
              <a:t>Supprimer les variables qui peuvent produire une fuite de données (‘NaturalGas(kBtu)’, ‘Electricity(kBtu)’, ‘SteamUse(kBtu)’...etc). </a:t>
            </a:r>
            <a:endParaRPr sz="1858"/>
          </a:p>
          <a:p>
            <a:pPr indent="-311190" lvl="0" marL="457200" rtl="0" algn="l">
              <a:spcBef>
                <a:spcPts val="0"/>
              </a:spcBef>
              <a:spcAft>
                <a:spcPts val="0"/>
              </a:spcAft>
              <a:buSzPct val="100000"/>
              <a:buChar char="●"/>
            </a:pPr>
            <a:r>
              <a:rPr lang="en-GB" sz="1858"/>
              <a:t>Supprimer les bâtiments résidentiels </a:t>
            </a:r>
            <a:endParaRPr sz="1858"/>
          </a:p>
        </p:txBody>
      </p:sp>
      <p:sp>
        <p:nvSpPr>
          <p:cNvPr id="158" name="Google Shape;158;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159" name="Google Shape;159;p23"/>
          <p:cNvGraphicFramePr/>
          <p:nvPr/>
        </p:nvGraphicFramePr>
        <p:xfrm>
          <a:off x="5554050" y="360908"/>
          <a:ext cx="3000000" cy="3000000"/>
        </p:xfrm>
        <a:graphic>
          <a:graphicData uri="http://schemas.openxmlformats.org/drawingml/2006/table">
            <a:tbl>
              <a:tblPr>
                <a:noFill/>
                <a:tableStyleId>{81F0D787-1433-4502-A610-7057BBDF0F05}</a:tableStyleId>
              </a:tblPr>
              <a:tblGrid>
                <a:gridCol w="1622475"/>
                <a:gridCol w="1844625"/>
              </a:tblGrid>
              <a:tr h="609575">
                <a:tc>
                  <a:txBody>
                    <a:bodyPr/>
                    <a:lstStyle/>
                    <a:p>
                      <a:pPr indent="0" lvl="0" marL="0" rtl="0" algn="l">
                        <a:spcBef>
                          <a:spcPts val="0"/>
                        </a:spcBef>
                        <a:spcAft>
                          <a:spcPts val="0"/>
                        </a:spcAft>
                        <a:buNone/>
                      </a:pPr>
                      <a:r>
                        <a:rPr lang="en-GB"/>
                        <a:t>variables numériques (11)</a:t>
                      </a:r>
                      <a:endParaRPr/>
                    </a:p>
                  </a:txBody>
                  <a:tcPr marT="91425" marB="91425" marR="91425" marL="91425"/>
                </a:tc>
                <a:tc>
                  <a:txBody>
                    <a:bodyPr/>
                    <a:lstStyle/>
                    <a:p>
                      <a:pPr indent="0" lvl="0" marL="0" rtl="0" algn="l">
                        <a:spcBef>
                          <a:spcPts val="0"/>
                        </a:spcBef>
                        <a:spcAft>
                          <a:spcPts val="0"/>
                        </a:spcAft>
                        <a:buNone/>
                      </a:pPr>
                      <a:r>
                        <a:rPr lang="en-GB"/>
                        <a:t>Variables catégorielles (3)</a:t>
                      </a:r>
                      <a:endParaRPr/>
                    </a:p>
                  </a:txBody>
                  <a:tcPr marT="91425" marB="91425" marR="91425" marL="91425"/>
                </a:tc>
              </a:tr>
              <a:tr h="2180450">
                <a:tc>
                  <a:txBody>
                    <a:bodyPr/>
                    <a:lstStyle/>
                    <a:p>
                      <a:pPr indent="0" lvl="0" marL="0" rtl="0" algn="l">
                        <a:spcBef>
                          <a:spcPts val="0"/>
                        </a:spcBef>
                        <a:spcAft>
                          <a:spcPts val="0"/>
                        </a:spcAft>
                        <a:buNone/>
                      </a:pPr>
                      <a:r>
                        <a:rPr lang="en-GB" sz="1050">
                          <a:highlight>
                            <a:srgbClr val="FFFFFF"/>
                          </a:highlight>
                        </a:rPr>
                        <a:t>'YearBuilt', 'NumberofBuildings',</a:t>
                      </a:r>
                      <a:endParaRPr sz="1050">
                        <a:highlight>
                          <a:srgbClr val="FFFFFF"/>
                        </a:highlight>
                      </a:endParaRPr>
                    </a:p>
                    <a:p>
                      <a:pPr indent="0" lvl="0" marL="0" rtl="0" algn="l">
                        <a:spcBef>
                          <a:spcPts val="0"/>
                        </a:spcBef>
                        <a:spcAft>
                          <a:spcPts val="0"/>
                        </a:spcAft>
                        <a:buNone/>
                      </a:pPr>
                      <a:r>
                        <a:rPr lang="en-GB" sz="1050">
                          <a:highlight>
                            <a:srgbClr val="FFFFFF"/>
                          </a:highlight>
                        </a:rPr>
                        <a:t> 'NumberofFloors',</a:t>
                      </a:r>
                      <a:endParaRPr sz="1050">
                        <a:highlight>
                          <a:srgbClr val="FFFFFF"/>
                        </a:highlight>
                      </a:endParaRPr>
                    </a:p>
                    <a:p>
                      <a:pPr indent="0" lvl="0" marL="0" rtl="0" algn="l">
                        <a:spcBef>
                          <a:spcPts val="0"/>
                        </a:spcBef>
                        <a:spcAft>
                          <a:spcPts val="0"/>
                        </a:spcAft>
                        <a:buNone/>
                      </a:pPr>
                      <a:r>
                        <a:rPr lang="en-GB" sz="1050">
                          <a:highlight>
                            <a:srgbClr val="FFFFFF"/>
                          </a:highlight>
                        </a:rPr>
                        <a:t> 'PropertyGFAParking',</a:t>
                      </a:r>
                      <a:endParaRPr sz="1050">
                        <a:highlight>
                          <a:srgbClr val="FFFFFF"/>
                        </a:highlight>
                      </a:endParaRPr>
                    </a:p>
                    <a:p>
                      <a:pPr indent="0" lvl="0" marL="0" rtl="0" algn="l">
                        <a:spcBef>
                          <a:spcPts val="0"/>
                        </a:spcBef>
                        <a:spcAft>
                          <a:spcPts val="0"/>
                        </a:spcAft>
                        <a:buNone/>
                      </a:pPr>
                      <a:r>
                        <a:rPr lang="en-GB" sz="1050">
                          <a:highlight>
                            <a:srgbClr val="FFFFFF"/>
                          </a:highlight>
                        </a:rPr>
                        <a:t>'PropertyGFABuilding(s)</a:t>
                      </a:r>
                      <a:endParaRPr sz="1050">
                        <a:highlight>
                          <a:srgbClr val="FFFFFF"/>
                        </a:highlight>
                      </a:endParaRPr>
                    </a:p>
                    <a:p>
                      <a:pPr indent="0" lvl="0" marL="0" rtl="0" algn="l">
                        <a:spcBef>
                          <a:spcPts val="0"/>
                        </a:spcBef>
                        <a:spcAft>
                          <a:spcPts val="0"/>
                        </a:spcAft>
                        <a:buNone/>
                      </a:pPr>
                      <a:r>
                        <a:rPr lang="en-GB" sz="1050">
                          <a:highlight>
                            <a:srgbClr val="FFFFFF"/>
                          </a:highlight>
                        </a:rPr>
                        <a:t> 'ENERGYSTARScore',</a:t>
                      </a:r>
                      <a:endParaRPr sz="1050">
                        <a:highlight>
                          <a:srgbClr val="FFFFFF"/>
                        </a:highlight>
                      </a:endParaRPr>
                    </a:p>
                    <a:p>
                      <a:pPr indent="0" lvl="0" marL="0" rtl="0" algn="l">
                        <a:spcBef>
                          <a:spcPts val="0"/>
                        </a:spcBef>
                        <a:spcAft>
                          <a:spcPts val="0"/>
                        </a:spcAft>
                        <a:buNone/>
                      </a:pPr>
                      <a:r>
                        <a:rPr lang="en-GB" sz="1050">
                          <a:highlight>
                            <a:srgbClr val="FFFFFF"/>
                          </a:highlight>
                        </a:rPr>
                        <a:t> 'SiteEnergyUse(kBtu)',</a:t>
                      </a:r>
                      <a:endParaRPr sz="1050">
                        <a:highlight>
                          <a:srgbClr val="FFFFFF"/>
                        </a:highlight>
                      </a:endParaRPr>
                    </a:p>
                    <a:p>
                      <a:pPr indent="0" lvl="0" marL="0" rtl="0" algn="l">
                        <a:spcBef>
                          <a:spcPts val="0"/>
                        </a:spcBef>
                        <a:spcAft>
                          <a:spcPts val="0"/>
                        </a:spcAft>
                        <a:buNone/>
                      </a:pPr>
                      <a:r>
                        <a:rPr lang="en-GB" sz="1050">
                          <a:highlight>
                            <a:srgbClr val="FFFFFF"/>
                          </a:highlight>
                        </a:rPr>
                        <a:t> 'TotalGHGEmissions',</a:t>
                      </a:r>
                      <a:endParaRPr sz="1050">
                        <a:highlight>
                          <a:srgbClr val="FFFFFF"/>
                        </a:highlight>
                      </a:endParaRPr>
                    </a:p>
                    <a:p>
                      <a:pPr indent="0" lvl="0" marL="0" rtl="0" algn="l">
                        <a:spcBef>
                          <a:spcPts val="0"/>
                        </a:spcBef>
                        <a:spcAft>
                          <a:spcPts val="0"/>
                        </a:spcAft>
                        <a:buNone/>
                      </a:pPr>
                      <a:r>
                        <a:rPr lang="en-GB" sz="1050">
                          <a:highlight>
                            <a:srgbClr val="FFFFFF"/>
                          </a:highlight>
                        </a:rPr>
                        <a:t> 'VolumBuilding',</a:t>
                      </a:r>
                      <a:endParaRPr sz="1050">
                        <a:highlight>
                          <a:srgbClr val="FFFFFF"/>
                        </a:highlight>
                      </a:endParaRPr>
                    </a:p>
                    <a:p>
                      <a:pPr indent="0" lvl="0" marL="0" rtl="0" algn="l">
                        <a:spcBef>
                          <a:spcPts val="0"/>
                        </a:spcBef>
                        <a:spcAft>
                          <a:spcPts val="0"/>
                        </a:spcAft>
                        <a:buNone/>
                      </a:pPr>
                      <a:r>
                        <a:rPr lang="en-GB" sz="1050">
                          <a:highlight>
                            <a:srgbClr val="FFFFFF"/>
                          </a:highlight>
                        </a:rPr>
                        <a:t> 'RatioBuildingParking',</a:t>
                      </a:r>
                      <a:endParaRPr sz="1050">
                        <a:highlight>
                          <a:srgbClr val="FFFFFF"/>
                        </a:highlight>
                      </a:endParaRPr>
                    </a:p>
                    <a:p>
                      <a:pPr indent="0" lvl="0" marL="0" rtl="0" algn="l">
                        <a:lnSpc>
                          <a:spcPct val="115000"/>
                        </a:lnSpc>
                        <a:spcBef>
                          <a:spcPts val="0"/>
                        </a:spcBef>
                        <a:spcAft>
                          <a:spcPts val="0"/>
                        </a:spcAft>
                        <a:buNone/>
                      </a:pPr>
                      <a:r>
                        <a:rPr lang="en-GB" sz="1050">
                          <a:highlight>
                            <a:srgbClr val="FFFFFF"/>
                          </a:highlight>
                        </a:rPr>
                        <a:t> 'EnergyIndicator'</a:t>
                      </a:r>
                      <a:endParaRPr sz="1050">
                        <a:highlight>
                          <a:srgbClr val="FFFFFF"/>
                        </a:highlight>
                      </a:endParaRPr>
                    </a:p>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None/>
                      </a:pPr>
                      <a:r>
                        <a:rPr lang="en-GB" sz="1050">
                          <a:highlight>
                            <a:srgbClr val="FFFFFF"/>
                          </a:highlight>
                        </a:rPr>
                        <a:t>'Neighborhood', </a:t>
                      </a:r>
                      <a:endParaRPr sz="1050">
                        <a:highlight>
                          <a:srgbClr val="FFFFFF"/>
                        </a:highlight>
                      </a:endParaRPr>
                    </a:p>
                    <a:p>
                      <a:pPr indent="0" lvl="0" marL="0" rtl="0" algn="l">
                        <a:lnSpc>
                          <a:spcPct val="115000"/>
                        </a:lnSpc>
                        <a:spcBef>
                          <a:spcPts val="0"/>
                        </a:spcBef>
                        <a:spcAft>
                          <a:spcPts val="0"/>
                        </a:spcAft>
                        <a:buNone/>
                      </a:pPr>
                      <a:r>
                        <a:rPr lang="en-GB" sz="1050">
                          <a:highlight>
                            <a:srgbClr val="FFFFFF"/>
                          </a:highlight>
                        </a:rPr>
                        <a:t>'LargestPropertyUseType',</a:t>
                      </a:r>
                      <a:endParaRPr sz="1050">
                        <a:highlight>
                          <a:srgbClr val="FFFFFF"/>
                        </a:highlight>
                      </a:endParaRPr>
                    </a:p>
                    <a:p>
                      <a:pPr indent="0" lvl="0" marL="0" rtl="0" algn="l">
                        <a:lnSpc>
                          <a:spcPct val="115000"/>
                        </a:lnSpc>
                        <a:spcBef>
                          <a:spcPts val="0"/>
                        </a:spcBef>
                        <a:spcAft>
                          <a:spcPts val="0"/>
                        </a:spcAft>
                        <a:buNone/>
                      </a:pPr>
                      <a:r>
                        <a:rPr lang="en-GB" sz="1050">
                          <a:highlight>
                            <a:srgbClr val="FFFFFF"/>
                          </a:highlight>
                        </a:rPr>
                        <a:t>'SecondLargestPropertyUseType'</a:t>
                      </a:r>
                      <a:endParaRPr sz="1050">
                        <a:highlight>
                          <a:srgbClr val="FFFFFF"/>
                        </a:highlight>
                      </a:endParaRPr>
                    </a:p>
                    <a:p>
                      <a:pPr indent="0" lvl="0" marL="0" rtl="0" algn="l">
                        <a:spcBef>
                          <a:spcPts val="0"/>
                        </a:spcBef>
                        <a:spcAft>
                          <a:spcPts val="0"/>
                        </a:spcAft>
                        <a:buNone/>
                      </a:pPr>
                      <a:r>
                        <a:t/>
                      </a:r>
                      <a:endParaRPr/>
                    </a:p>
                  </a:txBody>
                  <a:tcPr marT="91425" marB="91425" marR="91425" marL="91425"/>
                </a:tc>
              </a:tr>
            </a:tbl>
          </a:graphicData>
        </a:graphic>
      </p:graphicFrame>
      <p:pic>
        <p:nvPicPr>
          <p:cNvPr id="160" name="Google Shape;160;p23"/>
          <p:cNvPicPr preferRelativeResize="0"/>
          <p:nvPr/>
        </p:nvPicPr>
        <p:blipFill>
          <a:blip r:embed="rId3">
            <a:alphaModFix/>
          </a:blip>
          <a:stretch>
            <a:fillRect/>
          </a:stretch>
        </p:blipFill>
        <p:spPr>
          <a:xfrm>
            <a:off x="5881063" y="4134300"/>
            <a:ext cx="3140079" cy="290025"/>
          </a:xfrm>
          <a:prstGeom prst="rect">
            <a:avLst/>
          </a:prstGeom>
          <a:noFill/>
          <a:ln>
            <a:noFill/>
          </a:ln>
        </p:spPr>
      </p:pic>
      <p:sp>
        <p:nvSpPr>
          <p:cNvPr id="161" name="Google Shape;161;p23"/>
          <p:cNvSpPr/>
          <p:nvPr/>
        </p:nvSpPr>
        <p:spPr>
          <a:xfrm>
            <a:off x="1875475" y="2554125"/>
            <a:ext cx="3329700" cy="989400"/>
          </a:xfrm>
          <a:prstGeom prst="brace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txBox="1"/>
          <p:nvPr/>
        </p:nvSpPr>
        <p:spPr>
          <a:xfrm>
            <a:off x="2073825" y="2594150"/>
            <a:ext cx="2805600" cy="88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200">
                <a:solidFill>
                  <a:schemeClr val="dk2"/>
                </a:solidFill>
                <a:latin typeface="Proxima Nova"/>
                <a:ea typeface="Proxima Nova"/>
                <a:cs typeface="Proxima Nova"/>
                <a:sym typeface="Proxima Nova"/>
              </a:rPr>
              <a:t> </a:t>
            </a:r>
            <a:r>
              <a:rPr lang="en-GB" sz="1000">
                <a:solidFill>
                  <a:schemeClr val="dk2"/>
                </a:solidFill>
                <a:latin typeface="Proxima Nova"/>
                <a:ea typeface="Proxima Nova"/>
                <a:cs typeface="Proxima Nova"/>
                <a:sym typeface="Proxima Nova"/>
              </a:rPr>
              <a:t>= 1 si la quantité annuelle d'électricité consommée &gt;0 </a:t>
            </a:r>
            <a:endParaRPr sz="1000">
              <a:solidFill>
                <a:schemeClr val="dk2"/>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rPr lang="en-GB" sz="1000">
                <a:solidFill>
                  <a:schemeClr val="dk2"/>
                </a:solidFill>
                <a:latin typeface="Proxima Nova"/>
                <a:ea typeface="Proxima Nova"/>
                <a:cs typeface="Proxima Nova"/>
                <a:sym typeface="Proxima Nova"/>
              </a:rPr>
              <a:t> = 0 sinon</a:t>
            </a:r>
            <a:endParaRPr sz="800">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p:nvPr/>
        </p:nvSpPr>
        <p:spPr>
          <a:xfrm>
            <a:off x="494275" y="1250125"/>
            <a:ext cx="7978200" cy="3600300"/>
          </a:xfrm>
          <a:prstGeom prst="wedgeRectCallout">
            <a:avLst>
              <a:gd fmla="val 31491" name="adj1"/>
              <a:gd fmla="val -6719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Modélisation</a:t>
            </a:r>
            <a:endParaRPr/>
          </a:p>
        </p:txBody>
      </p:sp>
      <p:sp>
        <p:nvSpPr>
          <p:cNvPr id="169" name="Google Shape;16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70" name="Google Shape;170;p24"/>
          <p:cNvSpPr/>
          <p:nvPr/>
        </p:nvSpPr>
        <p:spPr>
          <a:xfrm>
            <a:off x="751450" y="1495050"/>
            <a:ext cx="1616400" cy="1076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4"/>
          <p:cNvSpPr/>
          <p:nvPr/>
        </p:nvSpPr>
        <p:spPr>
          <a:xfrm>
            <a:off x="3181700" y="1495050"/>
            <a:ext cx="1616400" cy="1076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4"/>
          <p:cNvSpPr/>
          <p:nvPr/>
        </p:nvSpPr>
        <p:spPr>
          <a:xfrm>
            <a:off x="5673150" y="1495050"/>
            <a:ext cx="1616400" cy="1076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4"/>
          <p:cNvSpPr/>
          <p:nvPr/>
        </p:nvSpPr>
        <p:spPr>
          <a:xfrm>
            <a:off x="5673150" y="3176900"/>
            <a:ext cx="1616400" cy="1076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4"/>
          <p:cNvSpPr txBox="1"/>
          <p:nvPr/>
        </p:nvSpPr>
        <p:spPr>
          <a:xfrm>
            <a:off x="751450" y="1510050"/>
            <a:ext cx="1555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Proxima Nova"/>
                <a:ea typeface="Proxima Nova"/>
                <a:cs typeface="Proxima Nova"/>
                <a:sym typeface="Proxima Nova"/>
              </a:rPr>
              <a:t>Séparation de jeu de donnée </a:t>
            </a:r>
            <a:r>
              <a:rPr b="1" lang="en-GB">
                <a:solidFill>
                  <a:schemeClr val="lt1"/>
                </a:solidFill>
                <a:latin typeface="Proxima Nova"/>
                <a:ea typeface="Proxima Nova"/>
                <a:cs typeface="Proxima Nova"/>
                <a:sym typeface="Proxima Nova"/>
              </a:rPr>
              <a:t>train /</a:t>
            </a:r>
            <a:r>
              <a:rPr b="1" lang="en-GB">
                <a:solidFill>
                  <a:schemeClr val="lt1"/>
                </a:solidFill>
                <a:latin typeface="Proxima Nova"/>
                <a:ea typeface="Proxima Nova"/>
                <a:cs typeface="Proxima Nova"/>
                <a:sym typeface="Proxima Nova"/>
              </a:rPr>
              <a:t>validation</a:t>
            </a:r>
            <a:r>
              <a:rPr b="1" lang="en-GB">
                <a:solidFill>
                  <a:schemeClr val="lt1"/>
                </a:solidFill>
                <a:latin typeface="Proxima Nova"/>
                <a:ea typeface="Proxima Nova"/>
                <a:cs typeface="Proxima Nova"/>
                <a:sym typeface="Proxima Nova"/>
              </a:rPr>
              <a:t> /tes</a:t>
            </a:r>
            <a:r>
              <a:rPr lang="en-GB">
                <a:solidFill>
                  <a:schemeClr val="lt1"/>
                </a:solidFill>
                <a:latin typeface="Proxima Nova"/>
                <a:ea typeface="Proxima Nova"/>
                <a:cs typeface="Proxima Nova"/>
                <a:sym typeface="Proxima Nova"/>
              </a:rPr>
              <a:t>t</a:t>
            </a:r>
            <a:endParaRPr>
              <a:solidFill>
                <a:schemeClr val="lt1"/>
              </a:solidFill>
              <a:latin typeface="Proxima Nova"/>
              <a:ea typeface="Proxima Nova"/>
              <a:cs typeface="Proxima Nova"/>
              <a:sym typeface="Proxima Nova"/>
            </a:endParaRPr>
          </a:p>
        </p:txBody>
      </p:sp>
      <p:sp>
        <p:nvSpPr>
          <p:cNvPr id="175" name="Google Shape;175;p24"/>
          <p:cNvSpPr txBox="1"/>
          <p:nvPr/>
        </p:nvSpPr>
        <p:spPr>
          <a:xfrm>
            <a:off x="3237050" y="1510050"/>
            <a:ext cx="1505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Proxima Nova"/>
                <a:ea typeface="Proxima Nova"/>
                <a:cs typeface="Proxima Nova"/>
                <a:sym typeface="Proxima Nova"/>
              </a:rPr>
              <a:t>Encoder les var catégorielles avec</a:t>
            </a:r>
            <a:r>
              <a:rPr b="1" lang="en-GB">
                <a:solidFill>
                  <a:schemeClr val="lt1"/>
                </a:solidFill>
                <a:latin typeface="Proxima Nova"/>
                <a:ea typeface="Proxima Nova"/>
                <a:cs typeface="Proxima Nova"/>
                <a:sym typeface="Proxima Nova"/>
              </a:rPr>
              <a:t> Mean Target encoder</a:t>
            </a:r>
            <a:r>
              <a:rPr b="1" lang="en-GB">
                <a:latin typeface="Proxima Nova"/>
                <a:ea typeface="Proxima Nova"/>
                <a:cs typeface="Proxima Nova"/>
                <a:sym typeface="Proxima Nova"/>
              </a:rPr>
              <a:t> </a:t>
            </a:r>
            <a:endParaRPr b="1">
              <a:latin typeface="Proxima Nova"/>
              <a:ea typeface="Proxima Nova"/>
              <a:cs typeface="Proxima Nova"/>
              <a:sym typeface="Proxima Nova"/>
            </a:endParaRPr>
          </a:p>
        </p:txBody>
      </p:sp>
      <p:sp>
        <p:nvSpPr>
          <p:cNvPr id="176" name="Google Shape;176;p24"/>
          <p:cNvSpPr txBox="1"/>
          <p:nvPr/>
        </p:nvSpPr>
        <p:spPr>
          <a:xfrm>
            <a:off x="5673150" y="1510050"/>
            <a:ext cx="1505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Proxima Nova"/>
                <a:ea typeface="Proxima Nova"/>
                <a:cs typeface="Proxima Nova"/>
                <a:sym typeface="Proxima Nova"/>
              </a:rPr>
              <a:t>Standardisation</a:t>
            </a:r>
            <a:r>
              <a:rPr lang="en-GB">
                <a:solidFill>
                  <a:schemeClr val="lt1"/>
                </a:solidFill>
                <a:latin typeface="Proxima Nova"/>
                <a:ea typeface="Proxima Nova"/>
                <a:cs typeface="Proxima Nova"/>
                <a:sym typeface="Proxima Nova"/>
              </a:rPr>
              <a:t> des variables avec </a:t>
            </a:r>
            <a:r>
              <a:rPr b="1" lang="en-GB">
                <a:solidFill>
                  <a:schemeClr val="lt1"/>
                </a:solidFill>
                <a:latin typeface="Proxima Nova"/>
                <a:ea typeface="Proxima Nova"/>
                <a:cs typeface="Proxima Nova"/>
                <a:sym typeface="Proxima Nova"/>
              </a:rPr>
              <a:t>StandardScaler</a:t>
            </a:r>
            <a:endParaRPr b="1">
              <a:solidFill>
                <a:schemeClr val="lt1"/>
              </a:solidFill>
              <a:latin typeface="Proxima Nova"/>
              <a:ea typeface="Proxima Nova"/>
              <a:cs typeface="Proxima Nova"/>
              <a:sym typeface="Proxima Nova"/>
            </a:endParaRPr>
          </a:p>
        </p:txBody>
      </p:sp>
      <p:sp>
        <p:nvSpPr>
          <p:cNvPr id="177" name="Google Shape;177;p24"/>
          <p:cNvSpPr/>
          <p:nvPr/>
        </p:nvSpPr>
        <p:spPr>
          <a:xfrm>
            <a:off x="2649625" y="1886925"/>
            <a:ext cx="266100" cy="220500"/>
          </a:xfrm>
          <a:prstGeom prst="rightArrow">
            <a:avLst>
              <a:gd fmla="val 50000" name="adj1"/>
              <a:gd fmla="val 50000" name="adj2"/>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4"/>
          <p:cNvSpPr/>
          <p:nvPr/>
        </p:nvSpPr>
        <p:spPr>
          <a:xfrm>
            <a:off x="5102575" y="1886925"/>
            <a:ext cx="266100" cy="220500"/>
          </a:xfrm>
          <a:prstGeom prst="rightArrow">
            <a:avLst>
              <a:gd fmla="val 50000" name="adj1"/>
              <a:gd fmla="val 50000" name="adj2"/>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4"/>
          <p:cNvSpPr/>
          <p:nvPr/>
        </p:nvSpPr>
        <p:spPr>
          <a:xfrm>
            <a:off x="6348050" y="2756425"/>
            <a:ext cx="195900" cy="270900"/>
          </a:xfrm>
          <a:prstGeom prst="downArrow">
            <a:avLst>
              <a:gd fmla="val 50000" name="adj1"/>
              <a:gd fmla="val 50000" name="adj2"/>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4"/>
          <p:cNvSpPr txBox="1"/>
          <p:nvPr/>
        </p:nvSpPr>
        <p:spPr>
          <a:xfrm>
            <a:off x="5686775" y="3212000"/>
            <a:ext cx="1616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Proxima Nova"/>
                <a:ea typeface="Proxima Nova"/>
                <a:cs typeface="Proxima Nova"/>
                <a:sym typeface="Proxima Nova"/>
              </a:rPr>
              <a:t>Rechercher les </a:t>
            </a:r>
            <a:r>
              <a:rPr b="1" lang="en-GB">
                <a:solidFill>
                  <a:schemeClr val="lt1"/>
                </a:solidFill>
                <a:latin typeface="Proxima Nova"/>
                <a:ea typeface="Proxima Nova"/>
                <a:cs typeface="Proxima Nova"/>
                <a:sym typeface="Proxima Nova"/>
              </a:rPr>
              <a:t>hyperparamètres</a:t>
            </a:r>
            <a:r>
              <a:rPr lang="en-GB">
                <a:solidFill>
                  <a:schemeClr val="lt1"/>
                </a:solidFill>
                <a:latin typeface="Proxima Nova"/>
                <a:ea typeface="Proxima Nova"/>
                <a:cs typeface="Proxima Nova"/>
                <a:sym typeface="Proxima Nova"/>
              </a:rPr>
              <a:t> avec </a:t>
            </a:r>
            <a:r>
              <a:rPr b="1" lang="en-GB">
                <a:solidFill>
                  <a:schemeClr val="lt1"/>
                </a:solidFill>
                <a:latin typeface="Proxima Nova"/>
                <a:ea typeface="Proxima Nova"/>
                <a:cs typeface="Proxima Nova"/>
                <a:sym typeface="Proxima Nova"/>
              </a:rPr>
              <a:t>GridsearchCV</a:t>
            </a:r>
            <a:endParaRPr b="1">
              <a:solidFill>
                <a:schemeClr val="lt1"/>
              </a:solidFill>
              <a:latin typeface="Proxima Nova"/>
              <a:ea typeface="Proxima Nova"/>
              <a:cs typeface="Proxima Nova"/>
              <a:sym typeface="Proxima Nova"/>
            </a:endParaRPr>
          </a:p>
        </p:txBody>
      </p:sp>
      <p:sp>
        <p:nvSpPr>
          <p:cNvPr id="181" name="Google Shape;181;p24"/>
          <p:cNvSpPr/>
          <p:nvPr/>
        </p:nvSpPr>
        <p:spPr>
          <a:xfrm>
            <a:off x="2986938" y="3049075"/>
            <a:ext cx="4737600" cy="1650600"/>
          </a:xfrm>
          <a:prstGeom prst="rect">
            <a:avLst/>
          </a:prstGeom>
          <a:noFill/>
          <a:ln cap="flat" cmpd="sng" w="9525">
            <a:solidFill>
              <a:schemeClr val="dk2"/>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4"/>
          <p:cNvSpPr txBox="1"/>
          <p:nvPr/>
        </p:nvSpPr>
        <p:spPr>
          <a:xfrm>
            <a:off x="3555875" y="4299475"/>
            <a:ext cx="416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Proxima Nova"/>
                <a:ea typeface="Proxima Nova"/>
                <a:cs typeface="Proxima Nova"/>
                <a:sym typeface="Proxima Nova"/>
              </a:rPr>
              <a:t>Apprentissage de plusieurs modèles</a:t>
            </a:r>
            <a:endParaRPr>
              <a:latin typeface="Proxima Nova"/>
              <a:ea typeface="Proxima Nova"/>
              <a:cs typeface="Proxima Nova"/>
              <a:sym typeface="Proxima Nova"/>
            </a:endParaRPr>
          </a:p>
        </p:txBody>
      </p:sp>
      <p:sp>
        <p:nvSpPr>
          <p:cNvPr id="183" name="Google Shape;183;p24"/>
          <p:cNvSpPr/>
          <p:nvPr/>
        </p:nvSpPr>
        <p:spPr>
          <a:xfrm>
            <a:off x="3181700" y="3197000"/>
            <a:ext cx="1616400" cy="1076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4"/>
          <p:cNvSpPr/>
          <p:nvPr/>
        </p:nvSpPr>
        <p:spPr>
          <a:xfrm>
            <a:off x="751450" y="3197000"/>
            <a:ext cx="1616400" cy="1076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txBox="1"/>
          <p:nvPr/>
        </p:nvSpPr>
        <p:spPr>
          <a:xfrm>
            <a:off x="3249700" y="3258525"/>
            <a:ext cx="1493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Proxima Nova"/>
                <a:ea typeface="Proxima Nova"/>
                <a:cs typeface="Proxima Nova"/>
                <a:sym typeface="Proxima Nova"/>
              </a:rPr>
              <a:t>Préciser les </a:t>
            </a:r>
            <a:r>
              <a:rPr lang="en-GB">
                <a:solidFill>
                  <a:schemeClr val="lt1"/>
                </a:solidFill>
                <a:latin typeface="Proxima Nova"/>
                <a:ea typeface="Proxima Nova"/>
                <a:cs typeface="Proxima Nova"/>
                <a:sym typeface="Proxima Nova"/>
              </a:rPr>
              <a:t>métriques</a:t>
            </a:r>
            <a:r>
              <a:rPr lang="en-GB">
                <a:solidFill>
                  <a:schemeClr val="lt1"/>
                </a:solidFill>
                <a:latin typeface="Proxima Nova"/>
                <a:ea typeface="Proxima Nova"/>
                <a:cs typeface="Proxima Nova"/>
                <a:sym typeface="Proxima Nova"/>
              </a:rPr>
              <a:t> de scoring (</a:t>
            </a:r>
            <a:r>
              <a:rPr b="1" lang="en-GB">
                <a:solidFill>
                  <a:schemeClr val="lt1"/>
                </a:solidFill>
                <a:latin typeface="Proxima Nova"/>
                <a:ea typeface="Proxima Nova"/>
                <a:cs typeface="Proxima Nova"/>
                <a:sym typeface="Proxima Nova"/>
              </a:rPr>
              <a:t>R2 , MSE,MAE)</a:t>
            </a:r>
            <a:endParaRPr b="1">
              <a:solidFill>
                <a:schemeClr val="lt1"/>
              </a:solidFill>
              <a:latin typeface="Proxima Nova"/>
              <a:ea typeface="Proxima Nova"/>
              <a:cs typeface="Proxima Nova"/>
              <a:sym typeface="Proxima Nova"/>
            </a:endParaRPr>
          </a:p>
        </p:txBody>
      </p:sp>
      <p:sp>
        <p:nvSpPr>
          <p:cNvPr id="186" name="Google Shape;186;p24"/>
          <p:cNvSpPr txBox="1"/>
          <p:nvPr/>
        </p:nvSpPr>
        <p:spPr>
          <a:xfrm>
            <a:off x="849400" y="3332000"/>
            <a:ext cx="13839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a:solidFill>
                  <a:schemeClr val="lt1"/>
                </a:solidFill>
              </a:rPr>
              <a:t>Sélectionner</a:t>
            </a:r>
            <a:r>
              <a:rPr lang="en-GB">
                <a:solidFill>
                  <a:schemeClr val="lt1"/>
                </a:solidFill>
              </a:rPr>
              <a:t> le meilleur modèle</a:t>
            </a:r>
            <a:endParaRPr>
              <a:latin typeface="Proxima Nova"/>
              <a:ea typeface="Proxima Nova"/>
              <a:cs typeface="Proxima Nova"/>
              <a:sym typeface="Proxima Nova"/>
            </a:endParaRPr>
          </a:p>
        </p:txBody>
      </p:sp>
      <p:sp>
        <p:nvSpPr>
          <p:cNvPr id="187" name="Google Shape;187;p24"/>
          <p:cNvSpPr/>
          <p:nvPr/>
        </p:nvSpPr>
        <p:spPr>
          <a:xfrm>
            <a:off x="5030400" y="3491150"/>
            <a:ext cx="313500" cy="220500"/>
          </a:xfrm>
          <a:prstGeom prst="leftArrow">
            <a:avLst>
              <a:gd fmla="val 50000" name="adj1"/>
              <a:gd fmla="val 50000" name="adj2"/>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4"/>
          <p:cNvSpPr/>
          <p:nvPr/>
        </p:nvSpPr>
        <p:spPr>
          <a:xfrm>
            <a:off x="2550750" y="3491150"/>
            <a:ext cx="313500" cy="220500"/>
          </a:xfrm>
          <a:prstGeom prst="leftArrow">
            <a:avLst>
              <a:gd fmla="val 50000" name="adj1"/>
              <a:gd fmla="val 50000" name="adj2"/>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4"/>
          <p:cNvSpPr txBox="1"/>
          <p:nvPr/>
        </p:nvSpPr>
        <p:spPr>
          <a:xfrm>
            <a:off x="5845950" y="147925"/>
            <a:ext cx="254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Proxima Nova"/>
                <a:ea typeface="Proxima Nova"/>
                <a:cs typeface="Proxima Nova"/>
                <a:sym typeface="Proxima Nova"/>
              </a:rPr>
              <a:t>Pour chaque variable cible</a:t>
            </a:r>
            <a:endParaRPr>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Régression linéaire &amp; LASSO &amp; Ridge</a:t>
            </a:r>
            <a:endParaRPr/>
          </a:p>
        </p:txBody>
      </p:sp>
      <p:sp>
        <p:nvSpPr>
          <p:cNvPr id="195" name="Google Shape;19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GB"/>
              <a:t>La régression linéaire estime les coefficients de l'équation linéaire, qui peuvent ensuite être utilisés pour prédire la valeur de la variable de sortie pour un nouvel ensemble de caractéristiques d'entrée.</a:t>
            </a:r>
            <a:endParaRPr/>
          </a:p>
          <a:p>
            <a:pPr indent="-342900" lvl="0" marL="457200" rtl="0" algn="just">
              <a:spcBef>
                <a:spcPts val="0"/>
              </a:spcBef>
              <a:spcAft>
                <a:spcPts val="0"/>
              </a:spcAft>
              <a:buSzPts val="1800"/>
              <a:buChar char="●"/>
            </a:pPr>
            <a:r>
              <a:rPr lang="en-GB"/>
              <a:t>La régression de Lasso (régularisation L1)  ajoute un terme de pénalité à l'équation de régression linéaire. Ce terme de pénalité est la valeur absolue des coefficients. 					</a:t>
            </a:r>
            <a:r>
              <a:rPr lang="en-GB">
                <a:solidFill>
                  <a:schemeClr val="dk1"/>
                </a:solidFill>
              </a:rPr>
              <a:t>(Réduction de </a:t>
            </a:r>
            <a:r>
              <a:rPr lang="en-GB">
                <a:solidFill>
                  <a:schemeClr val="dk1"/>
                </a:solidFill>
              </a:rPr>
              <a:t>dimension</a:t>
            </a:r>
            <a:r>
              <a:rPr lang="en-GB">
                <a:solidFill>
                  <a:schemeClr val="dk1"/>
                </a:solidFill>
              </a:rPr>
              <a:t>) </a:t>
            </a:r>
            <a:endParaRPr>
              <a:solidFill>
                <a:schemeClr val="dk1"/>
              </a:solidFill>
            </a:endParaRPr>
          </a:p>
          <a:p>
            <a:pPr indent="-342900" lvl="0" marL="457200" rtl="0" algn="just">
              <a:spcBef>
                <a:spcPts val="0"/>
              </a:spcBef>
              <a:spcAft>
                <a:spcPts val="0"/>
              </a:spcAft>
              <a:buSzPts val="1800"/>
              <a:buChar char="●"/>
            </a:pPr>
            <a:r>
              <a:rPr lang="en-GB"/>
              <a:t>La régression de Ridge (régularisation L2)  ajoute un terme de pénalité à l'équation de régression linéaire. Ce terme de pénalité est le carré des coefficients.   	</a:t>
            </a:r>
            <a:r>
              <a:rPr lang="en-GB">
                <a:solidFill>
                  <a:schemeClr val="dk1"/>
                </a:solidFill>
              </a:rPr>
              <a:t>(les </a:t>
            </a:r>
            <a:r>
              <a:rPr lang="en-GB">
                <a:solidFill>
                  <a:schemeClr val="dk1"/>
                </a:solidFill>
              </a:rPr>
              <a:t>caractéristiques</a:t>
            </a:r>
            <a:r>
              <a:rPr lang="en-GB">
                <a:solidFill>
                  <a:schemeClr val="dk1"/>
                </a:solidFill>
              </a:rPr>
              <a:t> d’entré sont fortement </a:t>
            </a:r>
            <a:r>
              <a:rPr lang="en-GB">
                <a:solidFill>
                  <a:schemeClr val="dk1"/>
                </a:solidFill>
              </a:rPr>
              <a:t>corrélées</a:t>
            </a:r>
            <a:r>
              <a:rPr lang="en-GB">
                <a:solidFill>
                  <a:schemeClr val="dk1"/>
                </a:solidFill>
              </a:rPr>
              <a:t> entre elles)</a:t>
            </a:r>
            <a:endParaRPr>
              <a:solidFill>
                <a:schemeClr val="dk1"/>
              </a:solidFill>
            </a:endParaRPr>
          </a:p>
        </p:txBody>
      </p:sp>
      <p:sp>
        <p:nvSpPr>
          <p:cNvPr id="196" name="Google Shape;196;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97" name="Google Shape;197;p25"/>
          <p:cNvSpPr/>
          <p:nvPr/>
        </p:nvSpPr>
        <p:spPr>
          <a:xfrm>
            <a:off x="2171100" y="3866325"/>
            <a:ext cx="360900" cy="120300"/>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5"/>
          <p:cNvSpPr/>
          <p:nvPr/>
        </p:nvSpPr>
        <p:spPr>
          <a:xfrm flipH="1" rot="10800000">
            <a:off x="3346175" y="2920908"/>
            <a:ext cx="360900" cy="120300"/>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Decision Tree &amp; RandomForest &amp; XGBoost</a:t>
            </a:r>
            <a:endParaRPr/>
          </a:p>
        </p:txBody>
      </p:sp>
      <p:sp>
        <p:nvSpPr>
          <p:cNvPr id="204" name="Google Shape;204;p26"/>
          <p:cNvSpPr txBox="1"/>
          <p:nvPr>
            <p:ph idx="1" type="body"/>
          </p:nvPr>
        </p:nvSpPr>
        <p:spPr>
          <a:xfrm>
            <a:off x="311700" y="1152475"/>
            <a:ext cx="7138200" cy="3416400"/>
          </a:xfrm>
          <a:prstGeom prst="rect">
            <a:avLst/>
          </a:prstGeom>
        </p:spPr>
        <p:txBody>
          <a:bodyPr anchorCtr="0" anchor="t" bIns="91425" lIns="91425" spcFirstLastPara="1" rIns="70625" wrap="square" tIns="91425">
            <a:normAutofit lnSpcReduction="10000"/>
          </a:bodyPr>
          <a:lstStyle/>
          <a:p>
            <a:pPr indent="-342900" lvl="0" marL="457200" rtl="0" algn="just">
              <a:spcBef>
                <a:spcPts val="0"/>
              </a:spcBef>
              <a:spcAft>
                <a:spcPts val="0"/>
              </a:spcAft>
              <a:buSzPts val="1800"/>
              <a:buChar char="●"/>
            </a:pPr>
            <a:r>
              <a:rPr b="1" lang="en-GB"/>
              <a:t>Les </a:t>
            </a:r>
            <a:r>
              <a:rPr b="1" lang="en-GB"/>
              <a:t>arbres</a:t>
            </a:r>
            <a:r>
              <a:rPr b="1" lang="en-GB"/>
              <a:t> de décisions</a:t>
            </a:r>
            <a:r>
              <a:rPr lang="en-GB"/>
              <a:t> divisent récursivement les données d'entraînement en sous-ensembles en fonction des valeurs de différentes variables explicatives jusqu'à ce qu'un critère d'arrêt soit atteint. </a:t>
            </a:r>
            <a:endParaRPr/>
          </a:p>
          <a:p>
            <a:pPr indent="-342900" lvl="0" marL="457200" rtl="0" algn="just">
              <a:spcBef>
                <a:spcPts val="0"/>
              </a:spcBef>
              <a:spcAft>
                <a:spcPts val="0"/>
              </a:spcAft>
              <a:buSzPts val="1800"/>
              <a:buChar char="●"/>
            </a:pPr>
            <a:r>
              <a:rPr b="1" lang="en-GB"/>
              <a:t>RandomForest</a:t>
            </a:r>
            <a:r>
              <a:rPr lang="en-GB"/>
              <a:t> utilise plusieurs arbres de décision (créer une </a:t>
            </a:r>
            <a:r>
              <a:rPr lang="en-GB"/>
              <a:t>forêt</a:t>
            </a:r>
            <a:r>
              <a:rPr lang="en-GB"/>
              <a:t>) pour produire une prédiction.</a:t>
            </a:r>
            <a:endParaRPr/>
          </a:p>
          <a:p>
            <a:pPr indent="-342900" lvl="0" marL="457200" rtl="0" algn="just">
              <a:spcBef>
                <a:spcPts val="0"/>
              </a:spcBef>
              <a:spcAft>
                <a:spcPts val="0"/>
              </a:spcAft>
              <a:buSzPts val="1800"/>
              <a:buChar char="●"/>
            </a:pPr>
            <a:r>
              <a:rPr b="1" lang="en-GB"/>
              <a:t>XGBoost</a:t>
            </a:r>
            <a:r>
              <a:rPr lang="en-GB"/>
              <a:t> utilise des arbres de décision en cascade pour capturer des relations complexes entre les variables explicatives et la variable cible. Il utilise également des techniques de régularisation pour éviter le surapprentissage et améliorer la généralisation du modèle. </a:t>
            </a:r>
            <a:endParaRPr/>
          </a:p>
        </p:txBody>
      </p:sp>
      <p:sp>
        <p:nvSpPr>
          <p:cNvPr id="205" name="Google Shape;205;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206" name="Google Shape;206;p26"/>
          <p:cNvPicPr preferRelativeResize="0"/>
          <p:nvPr/>
        </p:nvPicPr>
        <p:blipFill>
          <a:blip r:embed="rId3">
            <a:alphaModFix/>
          </a:blip>
          <a:stretch>
            <a:fillRect/>
          </a:stretch>
        </p:blipFill>
        <p:spPr>
          <a:xfrm>
            <a:off x="7585263" y="1017713"/>
            <a:ext cx="733425" cy="828675"/>
          </a:xfrm>
          <a:prstGeom prst="rect">
            <a:avLst/>
          </a:prstGeom>
          <a:noFill/>
          <a:ln>
            <a:noFill/>
          </a:ln>
        </p:spPr>
      </p:pic>
      <p:pic>
        <p:nvPicPr>
          <p:cNvPr id="207" name="Google Shape;207;p26"/>
          <p:cNvPicPr preferRelativeResize="0"/>
          <p:nvPr/>
        </p:nvPicPr>
        <p:blipFill>
          <a:blip r:embed="rId4">
            <a:alphaModFix/>
          </a:blip>
          <a:stretch>
            <a:fillRect/>
          </a:stretch>
        </p:blipFill>
        <p:spPr>
          <a:xfrm>
            <a:off x="7824550" y="2019288"/>
            <a:ext cx="1123950" cy="1104900"/>
          </a:xfrm>
          <a:prstGeom prst="rect">
            <a:avLst/>
          </a:prstGeom>
          <a:noFill/>
          <a:ln>
            <a:noFill/>
          </a:ln>
        </p:spPr>
      </p:pic>
      <p:pic>
        <p:nvPicPr>
          <p:cNvPr id="208" name="Google Shape;208;p26"/>
          <p:cNvPicPr preferRelativeResize="0"/>
          <p:nvPr/>
        </p:nvPicPr>
        <p:blipFill>
          <a:blip r:embed="rId5">
            <a:alphaModFix/>
          </a:blip>
          <a:stretch>
            <a:fillRect/>
          </a:stretch>
        </p:blipFill>
        <p:spPr>
          <a:xfrm>
            <a:off x="7449888" y="3402747"/>
            <a:ext cx="1542925" cy="1166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Modélisation</a:t>
            </a:r>
            <a:endParaRPr/>
          </a:p>
        </p:txBody>
      </p:sp>
      <p:sp>
        <p:nvSpPr>
          <p:cNvPr id="214" name="Google Shape;214;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215" name="Google Shape;215;p27"/>
          <p:cNvGraphicFramePr/>
          <p:nvPr/>
        </p:nvGraphicFramePr>
        <p:xfrm>
          <a:off x="481388" y="1660090"/>
          <a:ext cx="3000000" cy="3000000"/>
        </p:xfrm>
        <a:graphic>
          <a:graphicData uri="http://schemas.openxmlformats.org/drawingml/2006/table">
            <a:tbl>
              <a:tblPr>
                <a:noFill/>
                <a:tableStyleId>{81F0D787-1433-4502-A610-7057BBDF0F05}</a:tableStyleId>
              </a:tblPr>
              <a:tblGrid>
                <a:gridCol w="1427225"/>
                <a:gridCol w="1427225"/>
                <a:gridCol w="1427225"/>
              </a:tblGrid>
              <a:tr h="236400">
                <a:tc>
                  <a:txBody>
                    <a:bodyPr/>
                    <a:lstStyle/>
                    <a:p>
                      <a:pPr indent="0" lvl="0" marL="0" rtl="0" algn="ctr">
                        <a:spcBef>
                          <a:spcPts val="0"/>
                        </a:spcBef>
                        <a:spcAft>
                          <a:spcPts val="0"/>
                        </a:spcAft>
                        <a:buNone/>
                      </a:pPr>
                      <a:r>
                        <a:rPr b="1" lang="en-GB" sz="900"/>
                        <a:t>Linear Regression</a:t>
                      </a:r>
                      <a:endParaRPr b="1" sz="900"/>
                    </a:p>
                  </a:txBody>
                  <a:tcPr marT="91425" marB="91425" marR="91425" marL="91425"/>
                </a:tc>
                <a:tc>
                  <a:txBody>
                    <a:bodyPr/>
                    <a:lstStyle/>
                    <a:p>
                      <a:pPr indent="0" lvl="0" marL="0" rtl="0" algn="ctr">
                        <a:spcBef>
                          <a:spcPts val="0"/>
                        </a:spcBef>
                        <a:spcAft>
                          <a:spcPts val="0"/>
                        </a:spcAft>
                        <a:buNone/>
                      </a:pPr>
                      <a:r>
                        <a:rPr b="1" lang="en-GB" sz="900"/>
                        <a:t>Lasso</a:t>
                      </a:r>
                      <a:endParaRPr b="1" sz="900"/>
                    </a:p>
                  </a:txBody>
                  <a:tcPr marT="91425" marB="91425" marR="91425" marL="91425"/>
                </a:tc>
                <a:tc>
                  <a:txBody>
                    <a:bodyPr/>
                    <a:lstStyle/>
                    <a:p>
                      <a:pPr indent="0" lvl="0" marL="0" rtl="0" algn="ctr">
                        <a:spcBef>
                          <a:spcPts val="0"/>
                        </a:spcBef>
                        <a:spcAft>
                          <a:spcPts val="0"/>
                        </a:spcAft>
                        <a:buNone/>
                      </a:pPr>
                      <a:r>
                        <a:rPr b="1" lang="en-GB" sz="900"/>
                        <a:t>Ridge</a:t>
                      </a:r>
                      <a:endParaRPr b="1" sz="900"/>
                    </a:p>
                  </a:txBody>
                  <a:tcPr marT="91425" marB="91425" marR="91425" marL="91425"/>
                </a:tc>
              </a:tr>
              <a:tr h="363700">
                <a:tc>
                  <a:txBody>
                    <a:bodyPr/>
                    <a:lstStyle/>
                    <a:p>
                      <a:pPr indent="0" lvl="0" marL="0" rtl="0" algn="l">
                        <a:spcBef>
                          <a:spcPts val="0"/>
                        </a:spcBef>
                        <a:spcAft>
                          <a:spcPts val="0"/>
                        </a:spcAft>
                        <a:buNone/>
                      </a:pPr>
                      <a:r>
                        <a:rPr lang="en-GB" sz="900"/>
                        <a:t>‘</a:t>
                      </a:r>
                      <a:r>
                        <a:rPr lang="en-GB" sz="900">
                          <a:solidFill>
                            <a:srgbClr val="E77423"/>
                          </a:solidFill>
                        </a:rPr>
                        <a:t>fit_intercept</a:t>
                      </a:r>
                      <a:r>
                        <a:rPr lang="en-GB" sz="900"/>
                        <a:t>':[</a:t>
                      </a:r>
                      <a:r>
                        <a:rPr lang="en-GB" sz="900">
                          <a:solidFill>
                            <a:srgbClr val="6AA84F"/>
                          </a:solidFill>
                        </a:rPr>
                        <a:t>True,False</a:t>
                      </a:r>
                      <a:r>
                        <a:rPr lang="en-GB" sz="900"/>
                        <a:t>]</a:t>
                      </a:r>
                      <a:endParaRPr sz="900"/>
                    </a:p>
                  </a:txBody>
                  <a:tcPr marT="91425" marB="91425" marR="91425" marL="91425"/>
                </a:tc>
                <a:tc>
                  <a:txBody>
                    <a:bodyPr/>
                    <a:lstStyle/>
                    <a:p>
                      <a:pPr indent="0" lvl="0" marL="0" rtl="0" algn="l">
                        <a:spcBef>
                          <a:spcPts val="0"/>
                        </a:spcBef>
                        <a:spcAft>
                          <a:spcPts val="0"/>
                        </a:spcAft>
                        <a:buNone/>
                      </a:pPr>
                      <a:r>
                        <a:rPr lang="en-GB" sz="900"/>
                        <a:t>'</a:t>
                      </a:r>
                      <a:r>
                        <a:rPr lang="en-GB" sz="900">
                          <a:solidFill>
                            <a:srgbClr val="E77423"/>
                          </a:solidFill>
                        </a:rPr>
                        <a:t>alpha</a:t>
                      </a:r>
                      <a:r>
                        <a:rPr lang="en-GB" sz="900"/>
                        <a:t>': </a:t>
                      </a:r>
                      <a:r>
                        <a:rPr lang="en-GB" sz="900">
                          <a:solidFill>
                            <a:srgbClr val="6AA84F"/>
                          </a:solidFill>
                        </a:rPr>
                        <a:t>np.logspace(-5, 5, 50)</a:t>
                      </a:r>
                      <a:endParaRPr sz="900">
                        <a:solidFill>
                          <a:srgbClr val="6AA84F"/>
                        </a:solidFill>
                      </a:endParaRPr>
                    </a:p>
                  </a:txBody>
                  <a:tcPr marT="91425" marB="91425" marR="91425" marL="91425"/>
                </a:tc>
                <a:tc>
                  <a:txBody>
                    <a:bodyPr/>
                    <a:lstStyle/>
                    <a:p>
                      <a:pPr indent="0" lvl="0" marL="0" rtl="0" algn="l">
                        <a:spcBef>
                          <a:spcPts val="0"/>
                        </a:spcBef>
                        <a:spcAft>
                          <a:spcPts val="0"/>
                        </a:spcAft>
                        <a:buNone/>
                      </a:pPr>
                      <a:r>
                        <a:rPr lang="en-GB" sz="900">
                          <a:solidFill>
                            <a:srgbClr val="E77423"/>
                          </a:solidFill>
                        </a:rPr>
                        <a:t>'alpha'</a:t>
                      </a:r>
                      <a:r>
                        <a:rPr lang="en-GB" sz="900"/>
                        <a:t>: </a:t>
                      </a:r>
                      <a:r>
                        <a:rPr lang="en-GB" sz="900">
                          <a:solidFill>
                            <a:srgbClr val="6AA84F"/>
                          </a:solidFill>
                        </a:rPr>
                        <a:t>np.logspace(-5, 4, 50)</a:t>
                      </a:r>
                      <a:endParaRPr sz="900">
                        <a:solidFill>
                          <a:srgbClr val="6AA84F"/>
                        </a:solidFill>
                      </a:endParaRPr>
                    </a:p>
                  </a:txBody>
                  <a:tcPr marT="91425" marB="91425" marR="91425" marL="91425"/>
                </a:tc>
              </a:tr>
              <a:tr h="236400">
                <a:tc>
                  <a:txBody>
                    <a:bodyPr/>
                    <a:lstStyle/>
                    <a:p>
                      <a:pPr indent="0" lvl="0" marL="0" rtl="0" algn="ctr">
                        <a:spcBef>
                          <a:spcPts val="0"/>
                        </a:spcBef>
                        <a:spcAft>
                          <a:spcPts val="0"/>
                        </a:spcAft>
                        <a:buNone/>
                      </a:pPr>
                      <a:r>
                        <a:rPr b="1" lang="en-GB" sz="900"/>
                        <a:t>Decision Tree</a:t>
                      </a:r>
                      <a:endParaRPr b="1" sz="900"/>
                    </a:p>
                  </a:txBody>
                  <a:tcPr marT="91425" marB="91425" marR="91425" marL="91425"/>
                </a:tc>
                <a:tc>
                  <a:txBody>
                    <a:bodyPr/>
                    <a:lstStyle/>
                    <a:p>
                      <a:pPr indent="0" lvl="0" marL="0" rtl="0" algn="ctr">
                        <a:spcBef>
                          <a:spcPts val="0"/>
                        </a:spcBef>
                        <a:spcAft>
                          <a:spcPts val="0"/>
                        </a:spcAft>
                        <a:buNone/>
                      </a:pPr>
                      <a:r>
                        <a:rPr b="1" lang="en-GB" sz="900"/>
                        <a:t>Random Forest</a:t>
                      </a:r>
                      <a:endParaRPr b="1" sz="900"/>
                    </a:p>
                  </a:txBody>
                  <a:tcPr marT="91425" marB="91425" marR="91425" marL="91425"/>
                </a:tc>
                <a:tc>
                  <a:txBody>
                    <a:bodyPr/>
                    <a:lstStyle/>
                    <a:p>
                      <a:pPr indent="0" lvl="0" marL="0" rtl="0" algn="ctr">
                        <a:spcBef>
                          <a:spcPts val="0"/>
                        </a:spcBef>
                        <a:spcAft>
                          <a:spcPts val="0"/>
                        </a:spcAft>
                        <a:buNone/>
                      </a:pPr>
                      <a:r>
                        <a:rPr b="1" lang="en-GB" sz="900"/>
                        <a:t>XGBoost</a:t>
                      </a:r>
                      <a:endParaRPr b="1" sz="900"/>
                    </a:p>
                  </a:txBody>
                  <a:tcPr marT="91425" marB="91425" marR="91425" marL="91425"/>
                </a:tc>
              </a:tr>
              <a:tr h="1127475">
                <a:tc>
                  <a:txBody>
                    <a:bodyPr/>
                    <a:lstStyle/>
                    <a:p>
                      <a:pPr indent="0" lvl="0" marL="0" rtl="0" algn="l">
                        <a:spcBef>
                          <a:spcPts val="0"/>
                        </a:spcBef>
                        <a:spcAft>
                          <a:spcPts val="0"/>
                        </a:spcAft>
                        <a:buNone/>
                      </a:pPr>
                      <a:r>
                        <a:rPr lang="en-GB" sz="900">
                          <a:solidFill>
                            <a:srgbClr val="E77423"/>
                          </a:solidFill>
                        </a:rPr>
                        <a:t>'criterion</a:t>
                      </a:r>
                      <a:r>
                        <a:rPr lang="en-GB" sz="900"/>
                        <a:t>': [</a:t>
                      </a:r>
                      <a:r>
                        <a:rPr lang="en-GB" sz="900">
                          <a:solidFill>
                            <a:srgbClr val="6AA84F"/>
                          </a:solidFill>
                        </a:rPr>
                        <a:t>"mse", "msa"</a:t>
                      </a:r>
                      <a:r>
                        <a:rPr lang="en-GB" sz="900"/>
                        <a:t>],</a:t>
                      </a:r>
                      <a:endParaRPr sz="900"/>
                    </a:p>
                    <a:p>
                      <a:pPr indent="0" lvl="0" marL="0" rtl="0" algn="l">
                        <a:spcBef>
                          <a:spcPts val="0"/>
                        </a:spcBef>
                        <a:spcAft>
                          <a:spcPts val="0"/>
                        </a:spcAft>
                        <a:buNone/>
                      </a:pPr>
                      <a:r>
                        <a:rPr lang="en-GB" sz="900">
                          <a:solidFill>
                            <a:srgbClr val="E77423"/>
                          </a:solidFill>
                        </a:rPr>
                        <a:t>'max_depth'</a:t>
                      </a:r>
                      <a:r>
                        <a:rPr lang="en-GB" sz="900"/>
                        <a:t>: </a:t>
                      </a:r>
                      <a:r>
                        <a:rPr lang="en-GB" sz="900">
                          <a:solidFill>
                            <a:srgbClr val="6AA84F"/>
                          </a:solidFill>
                        </a:rPr>
                        <a:t>range(2, 30),       </a:t>
                      </a:r>
                      <a:r>
                        <a:rPr lang="en-GB" sz="900"/>
                        <a:t>  </a:t>
                      </a:r>
                      <a:r>
                        <a:rPr lang="en-GB" sz="900">
                          <a:solidFill>
                            <a:srgbClr val="E77423"/>
                          </a:solidFill>
                        </a:rPr>
                        <a:t>'min_samples_split</a:t>
                      </a:r>
                      <a:r>
                        <a:rPr lang="en-GB" sz="900"/>
                        <a:t>': </a:t>
                      </a:r>
                      <a:r>
                        <a:rPr lang="en-GB" sz="900">
                          <a:solidFill>
                            <a:srgbClr val="6AA84F"/>
                          </a:solidFill>
                        </a:rPr>
                        <a:t>[2,3,4,5]</a:t>
                      </a:r>
                      <a:r>
                        <a:rPr lang="en-GB" sz="900"/>
                        <a:t>,</a:t>
                      </a:r>
                      <a:endParaRPr sz="900"/>
                    </a:p>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rPr lang="en-GB" sz="900">
                          <a:solidFill>
                            <a:srgbClr val="E77423"/>
                          </a:solidFill>
                        </a:rPr>
                        <a:t>'criterion'</a:t>
                      </a:r>
                      <a:r>
                        <a:rPr lang="en-GB" sz="900"/>
                        <a:t> : </a:t>
                      </a:r>
                      <a:r>
                        <a:rPr lang="en-GB" sz="900">
                          <a:solidFill>
                            <a:srgbClr val="6AA84F"/>
                          </a:solidFill>
                        </a:rPr>
                        <a:t>['mse', 'msa']</a:t>
                      </a:r>
                      <a:r>
                        <a:rPr lang="en-GB" sz="900"/>
                        <a:t>,</a:t>
                      </a:r>
                      <a:endParaRPr sz="900"/>
                    </a:p>
                    <a:p>
                      <a:pPr indent="0" lvl="0" marL="0" rtl="0" algn="l">
                        <a:spcBef>
                          <a:spcPts val="0"/>
                        </a:spcBef>
                        <a:spcAft>
                          <a:spcPts val="0"/>
                        </a:spcAft>
                        <a:buNone/>
                      </a:pPr>
                      <a:r>
                        <a:rPr lang="en-GB" sz="900">
                          <a:solidFill>
                            <a:srgbClr val="E77423"/>
                          </a:solidFill>
                        </a:rPr>
                        <a:t>'Max_features': </a:t>
                      </a:r>
                      <a:r>
                        <a:rPr lang="en-GB" sz="900">
                          <a:solidFill>
                            <a:srgbClr val="6AA84F"/>
                          </a:solidFill>
                        </a:rPr>
                        <a:t>[1.0, 'sqrt', 'log2']</a:t>
                      </a:r>
                      <a:r>
                        <a:rPr lang="en-GB" sz="900"/>
                        <a:t>,</a:t>
                      </a:r>
                      <a:endParaRPr sz="900"/>
                    </a:p>
                    <a:p>
                      <a:pPr indent="0" lvl="0" marL="0" rtl="0" algn="l">
                        <a:spcBef>
                          <a:spcPts val="0"/>
                        </a:spcBef>
                        <a:spcAft>
                          <a:spcPts val="0"/>
                        </a:spcAft>
                        <a:buNone/>
                      </a:pPr>
                      <a:r>
                        <a:rPr lang="en-GB" sz="900">
                          <a:solidFill>
                            <a:srgbClr val="E77423"/>
                          </a:solidFill>
                        </a:rPr>
                        <a:t>'max_depth'</a:t>
                      </a:r>
                      <a:r>
                        <a:rPr lang="en-GB" sz="900"/>
                        <a:t>:</a:t>
                      </a:r>
                      <a:r>
                        <a:rPr lang="en-GB" sz="900">
                          <a:solidFill>
                            <a:srgbClr val="6AA84F"/>
                          </a:solidFill>
                        </a:rPr>
                        <a:t>range(2, 25)</a:t>
                      </a:r>
                      <a:endParaRPr sz="900">
                        <a:solidFill>
                          <a:srgbClr val="6AA84F"/>
                        </a:solidFill>
                      </a:endParaRPr>
                    </a:p>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rPr lang="en-GB" sz="900">
                          <a:solidFill>
                            <a:srgbClr val="E77423"/>
                          </a:solidFill>
                        </a:rPr>
                        <a:t>'max_depth'</a:t>
                      </a:r>
                      <a:r>
                        <a:rPr lang="en-GB" sz="900"/>
                        <a:t>:</a:t>
                      </a:r>
                      <a:r>
                        <a:rPr lang="en-GB" sz="900">
                          <a:solidFill>
                            <a:srgbClr val="6AA84F"/>
                          </a:solidFill>
                        </a:rPr>
                        <a:t>[2,3,4,5],</a:t>
                      </a:r>
                      <a:endParaRPr sz="900">
                        <a:solidFill>
                          <a:srgbClr val="6AA84F"/>
                        </a:solidFill>
                      </a:endParaRPr>
                    </a:p>
                    <a:p>
                      <a:pPr indent="0" lvl="0" marL="0" rtl="0" algn="l">
                        <a:spcBef>
                          <a:spcPts val="0"/>
                        </a:spcBef>
                        <a:spcAft>
                          <a:spcPts val="0"/>
                        </a:spcAft>
                        <a:buNone/>
                      </a:pPr>
                      <a:r>
                        <a:rPr lang="en-GB" sz="900">
                          <a:solidFill>
                            <a:srgbClr val="E77423"/>
                          </a:solidFill>
                        </a:rPr>
                        <a:t>'learning_rate'</a:t>
                      </a:r>
                      <a:r>
                        <a:rPr lang="en-GB" sz="900"/>
                        <a:t>:</a:t>
                      </a:r>
                      <a:r>
                        <a:rPr lang="en-GB" sz="900">
                          <a:solidFill>
                            <a:srgbClr val="6AA84F"/>
                          </a:solidFill>
                        </a:rPr>
                        <a:t>[1e-3, 1e-2, 1e-1, 1],</a:t>
                      </a:r>
                      <a:endParaRPr sz="900">
                        <a:solidFill>
                          <a:srgbClr val="6AA84F"/>
                        </a:solidFill>
                      </a:endParaRPr>
                    </a:p>
                    <a:p>
                      <a:pPr indent="0" lvl="0" marL="0" rtl="0" algn="l">
                        <a:spcBef>
                          <a:spcPts val="0"/>
                        </a:spcBef>
                        <a:spcAft>
                          <a:spcPts val="0"/>
                        </a:spcAft>
                        <a:buNone/>
                      </a:pPr>
                      <a:r>
                        <a:rPr lang="en-GB" sz="900">
                          <a:solidFill>
                            <a:srgbClr val="E77423"/>
                          </a:solidFill>
                        </a:rPr>
                        <a:t>'reg_alpha'</a:t>
                      </a:r>
                      <a:r>
                        <a:rPr lang="en-GB" sz="900"/>
                        <a:t> :</a:t>
                      </a:r>
                      <a:r>
                        <a:rPr lang="en-GB" sz="900">
                          <a:solidFill>
                            <a:srgbClr val="6AA84F"/>
                          </a:solidFill>
                        </a:rPr>
                        <a:t>np.logspace(-3, 5, 10),</a:t>
                      </a:r>
                      <a:endParaRPr sz="900">
                        <a:solidFill>
                          <a:srgbClr val="6AA84F"/>
                        </a:solidFill>
                      </a:endParaRPr>
                    </a:p>
                    <a:p>
                      <a:pPr indent="0" lvl="0" marL="0" rtl="0" algn="l">
                        <a:spcBef>
                          <a:spcPts val="0"/>
                        </a:spcBef>
                        <a:spcAft>
                          <a:spcPts val="0"/>
                        </a:spcAft>
                        <a:buNone/>
                      </a:pPr>
                      <a:r>
                        <a:rPr lang="en-GB" sz="900">
                          <a:solidFill>
                            <a:srgbClr val="E77423"/>
                          </a:solidFill>
                        </a:rPr>
                        <a:t>'reg_lambda'</a:t>
                      </a:r>
                      <a:r>
                        <a:rPr lang="en-GB" sz="900"/>
                        <a:t> :</a:t>
                      </a:r>
                      <a:r>
                        <a:rPr lang="en-GB" sz="900">
                          <a:solidFill>
                            <a:srgbClr val="6AA84F"/>
                          </a:solidFill>
                        </a:rPr>
                        <a:t> np.logspace(-3, 2, 5)</a:t>
                      </a:r>
                      <a:endParaRPr sz="900">
                        <a:solidFill>
                          <a:srgbClr val="6AA84F"/>
                        </a:solidFill>
                      </a:endParaRPr>
                    </a:p>
                    <a:p>
                      <a:pPr indent="0" lvl="0" marL="0" rtl="0" algn="l">
                        <a:spcBef>
                          <a:spcPts val="0"/>
                        </a:spcBef>
                        <a:spcAft>
                          <a:spcPts val="0"/>
                        </a:spcAft>
                        <a:buNone/>
                      </a:pPr>
                      <a:r>
                        <a:t/>
                      </a:r>
                      <a:endParaRPr sz="900">
                        <a:solidFill>
                          <a:srgbClr val="6AA84F"/>
                        </a:solidFill>
                      </a:endParaRPr>
                    </a:p>
                  </a:txBody>
                  <a:tcPr marT="91425" marB="91425" marR="91425" marL="91425"/>
                </a:tc>
              </a:tr>
            </a:tbl>
          </a:graphicData>
        </a:graphic>
      </p:graphicFrame>
      <p:sp>
        <p:nvSpPr>
          <p:cNvPr id="216" name="Google Shape;216;p27"/>
          <p:cNvSpPr txBox="1"/>
          <p:nvPr/>
        </p:nvSpPr>
        <p:spPr>
          <a:xfrm>
            <a:off x="7070600" y="1531775"/>
            <a:ext cx="168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17" name="Google Shape;217;p27"/>
          <p:cNvSpPr txBox="1"/>
          <p:nvPr/>
        </p:nvSpPr>
        <p:spPr>
          <a:xfrm>
            <a:off x="5147900" y="1210925"/>
            <a:ext cx="38088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Proxima Nova"/>
                <a:ea typeface="Proxima Nova"/>
                <a:cs typeface="Proxima Nova"/>
                <a:sym typeface="Proxima Nova"/>
              </a:rPr>
              <a:t>R2 </a:t>
            </a:r>
            <a:r>
              <a:rPr lang="en-GB">
                <a:latin typeface="Proxima Nova"/>
                <a:ea typeface="Proxima Nova"/>
                <a:cs typeface="Proxima Nova"/>
                <a:sym typeface="Proxima Nova"/>
              </a:rPr>
              <a:t>: Coefficient de détermination. Représente la proportion de variance expliquée par notre modèle.</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b="1" lang="en-GB">
                <a:latin typeface="Proxima Nova"/>
                <a:ea typeface="Proxima Nova"/>
                <a:cs typeface="Proxima Nova"/>
                <a:sym typeface="Proxima Nova"/>
              </a:rPr>
              <a:t>MSE </a:t>
            </a:r>
            <a:r>
              <a:rPr lang="en-GB">
                <a:latin typeface="Proxima Nova"/>
                <a:ea typeface="Proxima Nova"/>
                <a:cs typeface="Proxima Nova"/>
                <a:sym typeface="Proxima Nova"/>
              </a:rPr>
              <a:t>: Moyenne arithmétique des carrés des écarts, pénalise les grandes erreurs </a:t>
            </a:r>
            <a:r>
              <a:rPr lang="en-GB">
                <a:latin typeface="Proxima Nova"/>
                <a:ea typeface="Proxima Nova"/>
                <a:cs typeface="Proxima Nova"/>
                <a:sym typeface="Proxima Nova"/>
              </a:rPr>
              <a:t>et est plus</a:t>
            </a:r>
            <a:r>
              <a:rPr lang="en-GB">
                <a:latin typeface="Proxima Nova"/>
                <a:ea typeface="Proxima Nova"/>
                <a:cs typeface="Proxima Nova"/>
                <a:sym typeface="Proxima Nova"/>
              </a:rPr>
              <a:t> difficile à interpréter.</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b="1" lang="en-GB">
                <a:latin typeface="Proxima Nova"/>
                <a:ea typeface="Proxima Nova"/>
                <a:cs typeface="Proxima Nova"/>
                <a:sym typeface="Proxima Nova"/>
              </a:rPr>
              <a:t>MAE </a:t>
            </a:r>
            <a:r>
              <a:rPr lang="en-GB">
                <a:latin typeface="Proxima Nova"/>
                <a:ea typeface="Proxima Nova"/>
                <a:cs typeface="Proxima Nova"/>
                <a:sym typeface="Proxima Nova"/>
              </a:rPr>
              <a:t>: Moyenne arithmétique des valeurs absolues des écarts: à quelle distance étions-nous en moyenne dans nos prédictions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18" name="Google Shape;218;p27"/>
          <p:cNvSpPr txBox="1"/>
          <p:nvPr/>
        </p:nvSpPr>
        <p:spPr>
          <a:xfrm>
            <a:off x="940275" y="4138600"/>
            <a:ext cx="317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Proxima Nova"/>
                <a:ea typeface="Proxima Nova"/>
                <a:cs typeface="Proxima Nova"/>
                <a:sym typeface="Proxima Nova"/>
              </a:rPr>
              <a:t>La liste des hyperparamètres des modèles testé avec GridSearchCV</a:t>
            </a:r>
            <a:endParaRPr>
              <a:latin typeface="Proxima Nova"/>
              <a:ea typeface="Proxima Nova"/>
              <a:cs typeface="Proxima Nova"/>
              <a:sym typeface="Proxima Nova"/>
            </a:endParaRPr>
          </a:p>
        </p:txBody>
      </p:sp>
      <p:sp>
        <p:nvSpPr>
          <p:cNvPr id="219" name="Google Shape;219;p27"/>
          <p:cNvSpPr/>
          <p:nvPr/>
        </p:nvSpPr>
        <p:spPr>
          <a:xfrm>
            <a:off x="5049425" y="950475"/>
            <a:ext cx="3971700" cy="3585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311700" y="89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Performance</a:t>
            </a:r>
            <a:endParaRPr/>
          </a:p>
        </p:txBody>
      </p:sp>
      <p:sp>
        <p:nvSpPr>
          <p:cNvPr id="225" name="Google Shape;225;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226" name="Google Shape;226;p28"/>
          <p:cNvPicPr preferRelativeResize="0"/>
          <p:nvPr/>
        </p:nvPicPr>
        <p:blipFill>
          <a:blip r:embed="rId3">
            <a:alphaModFix/>
          </a:blip>
          <a:stretch>
            <a:fillRect/>
          </a:stretch>
        </p:blipFill>
        <p:spPr>
          <a:xfrm>
            <a:off x="311700" y="1004500"/>
            <a:ext cx="4358600" cy="2914350"/>
          </a:xfrm>
          <a:prstGeom prst="rect">
            <a:avLst/>
          </a:prstGeom>
          <a:noFill/>
          <a:ln>
            <a:noFill/>
          </a:ln>
        </p:spPr>
      </p:pic>
      <p:sp>
        <p:nvSpPr>
          <p:cNvPr id="227" name="Google Shape;227;p28"/>
          <p:cNvSpPr/>
          <p:nvPr/>
        </p:nvSpPr>
        <p:spPr>
          <a:xfrm>
            <a:off x="2257301" y="2373629"/>
            <a:ext cx="467400" cy="176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8"/>
          <p:cNvSpPr/>
          <p:nvPr/>
        </p:nvSpPr>
        <p:spPr>
          <a:xfrm>
            <a:off x="2221126" y="3654524"/>
            <a:ext cx="417300" cy="176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9" name="Google Shape;229;p28"/>
          <p:cNvPicPr preferRelativeResize="0"/>
          <p:nvPr/>
        </p:nvPicPr>
        <p:blipFill>
          <a:blip r:embed="rId4">
            <a:alphaModFix/>
          </a:blip>
          <a:stretch>
            <a:fillRect/>
          </a:stretch>
        </p:blipFill>
        <p:spPr>
          <a:xfrm>
            <a:off x="4986525" y="580340"/>
            <a:ext cx="3845775" cy="1725660"/>
          </a:xfrm>
          <a:prstGeom prst="rect">
            <a:avLst/>
          </a:prstGeom>
          <a:noFill/>
          <a:ln>
            <a:noFill/>
          </a:ln>
        </p:spPr>
      </p:pic>
      <p:pic>
        <p:nvPicPr>
          <p:cNvPr id="230" name="Google Shape;230;p28"/>
          <p:cNvPicPr preferRelativeResize="0"/>
          <p:nvPr/>
        </p:nvPicPr>
        <p:blipFill>
          <a:blip r:embed="rId5">
            <a:alphaModFix/>
          </a:blip>
          <a:stretch>
            <a:fillRect/>
          </a:stretch>
        </p:blipFill>
        <p:spPr>
          <a:xfrm>
            <a:off x="7189712" y="2305990"/>
            <a:ext cx="933450" cy="209550"/>
          </a:xfrm>
          <a:prstGeom prst="rect">
            <a:avLst/>
          </a:prstGeom>
          <a:noFill/>
          <a:ln>
            <a:noFill/>
          </a:ln>
        </p:spPr>
      </p:pic>
      <p:pic>
        <p:nvPicPr>
          <p:cNvPr id="231" name="Google Shape;231;p28"/>
          <p:cNvPicPr preferRelativeResize="0"/>
          <p:nvPr/>
        </p:nvPicPr>
        <p:blipFill>
          <a:blip r:embed="rId6">
            <a:alphaModFix/>
          </a:blip>
          <a:stretch>
            <a:fillRect/>
          </a:stretch>
        </p:blipFill>
        <p:spPr>
          <a:xfrm>
            <a:off x="4986525" y="2732077"/>
            <a:ext cx="3845776" cy="1778739"/>
          </a:xfrm>
          <a:prstGeom prst="rect">
            <a:avLst/>
          </a:prstGeom>
          <a:noFill/>
          <a:ln>
            <a:noFill/>
          </a:ln>
        </p:spPr>
      </p:pic>
      <p:pic>
        <p:nvPicPr>
          <p:cNvPr id="232" name="Google Shape;232;p28"/>
          <p:cNvPicPr preferRelativeResize="0"/>
          <p:nvPr/>
        </p:nvPicPr>
        <p:blipFill>
          <a:blip r:embed="rId7">
            <a:alphaModFix/>
          </a:blip>
          <a:stretch>
            <a:fillRect/>
          </a:stretch>
        </p:blipFill>
        <p:spPr>
          <a:xfrm>
            <a:off x="7061113" y="4510825"/>
            <a:ext cx="1190625" cy="285750"/>
          </a:xfrm>
          <a:prstGeom prst="rect">
            <a:avLst/>
          </a:prstGeom>
          <a:noFill/>
          <a:ln>
            <a:noFill/>
          </a:ln>
        </p:spPr>
      </p:pic>
      <p:pic>
        <p:nvPicPr>
          <p:cNvPr id="233" name="Google Shape;233;p28"/>
          <p:cNvPicPr preferRelativeResize="0"/>
          <p:nvPr/>
        </p:nvPicPr>
        <p:blipFill>
          <a:blip r:embed="rId8">
            <a:alphaModFix/>
          </a:blip>
          <a:stretch>
            <a:fillRect/>
          </a:stretch>
        </p:blipFill>
        <p:spPr>
          <a:xfrm>
            <a:off x="372775" y="1549050"/>
            <a:ext cx="986400" cy="966500"/>
          </a:xfrm>
          <a:prstGeom prst="rect">
            <a:avLst/>
          </a:prstGeom>
          <a:noFill/>
          <a:ln>
            <a:noFill/>
          </a:ln>
        </p:spPr>
      </p:pic>
      <p:pic>
        <p:nvPicPr>
          <p:cNvPr id="234" name="Google Shape;234;p28"/>
          <p:cNvPicPr preferRelativeResize="0"/>
          <p:nvPr/>
        </p:nvPicPr>
        <p:blipFill>
          <a:blip r:embed="rId9">
            <a:alphaModFix/>
          </a:blip>
          <a:stretch>
            <a:fillRect/>
          </a:stretch>
        </p:blipFill>
        <p:spPr>
          <a:xfrm>
            <a:off x="399253" y="2792372"/>
            <a:ext cx="933450" cy="98915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9"/>
          <p:cNvSpPr txBox="1"/>
          <p:nvPr>
            <p:ph type="title"/>
          </p:nvPr>
        </p:nvSpPr>
        <p:spPr>
          <a:xfrm>
            <a:off x="490250" y="526350"/>
            <a:ext cx="6751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3000"/>
              <a:t>Intérêt de </a:t>
            </a:r>
            <a:r>
              <a:rPr lang="en-GB" sz="3000"/>
              <a:t>Energy Star Score</a:t>
            </a:r>
            <a:endParaRPr sz="3000"/>
          </a:p>
        </p:txBody>
      </p:sp>
      <p:sp>
        <p:nvSpPr>
          <p:cNvPr id="240" name="Google Shape;240;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Energy Star Score</a:t>
            </a:r>
            <a:endParaRPr/>
          </a:p>
        </p:txBody>
      </p:sp>
      <p:sp>
        <p:nvSpPr>
          <p:cNvPr id="246" name="Google Shape;246;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247" name="Google Shape;247;p30"/>
          <p:cNvPicPr preferRelativeResize="0"/>
          <p:nvPr/>
        </p:nvPicPr>
        <p:blipFill>
          <a:blip r:embed="rId3">
            <a:alphaModFix/>
          </a:blip>
          <a:stretch>
            <a:fillRect/>
          </a:stretch>
        </p:blipFill>
        <p:spPr>
          <a:xfrm>
            <a:off x="4388325" y="445025"/>
            <a:ext cx="2177342" cy="2176700"/>
          </a:xfrm>
          <a:prstGeom prst="rect">
            <a:avLst/>
          </a:prstGeom>
          <a:noFill/>
          <a:ln>
            <a:noFill/>
          </a:ln>
        </p:spPr>
      </p:pic>
      <p:pic>
        <p:nvPicPr>
          <p:cNvPr id="248" name="Google Shape;248;p30"/>
          <p:cNvPicPr preferRelativeResize="0"/>
          <p:nvPr/>
        </p:nvPicPr>
        <p:blipFill>
          <a:blip r:embed="rId4">
            <a:alphaModFix/>
          </a:blip>
          <a:stretch>
            <a:fillRect/>
          </a:stretch>
        </p:blipFill>
        <p:spPr>
          <a:xfrm>
            <a:off x="257200" y="2621724"/>
            <a:ext cx="3635100" cy="2435100"/>
          </a:xfrm>
          <a:prstGeom prst="rect">
            <a:avLst/>
          </a:prstGeom>
          <a:noFill/>
          <a:ln>
            <a:noFill/>
          </a:ln>
        </p:spPr>
      </p:pic>
      <p:pic>
        <p:nvPicPr>
          <p:cNvPr id="249" name="Google Shape;249;p30"/>
          <p:cNvPicPr preferRelativeResize="0"/>
          <p:nvPr/>
        </p:nvPicPr>
        <p:blipFill>
          <a:blip r:embed="rId5">
            <a:alphaModFix/>
          </a:blip>
          <a:stretch>
            <a:fillRect/>
          </a:stretch>
        </p:blipFill>
        <p:spPr>
          <a:xfrm>
            <a:off x="4093700" y="2654587"/>
            <a:ext cx="3321170" cy="2369375"/>
          </a:xfrm>
          <a:prstGeom prst="rect">
            <a:avLst/>
          </a:prstGeom>
          <a:noFill/>
          <a:ln>
            <a:noFill/>
          </a:ln>
        </p:spPr>
      </p:pic>
      <p:pic>
        <p:nvPicPr>
          <p:cNvPr id="250" name="Google Shape;250;p30"/>
          <p:cNvPicPr preferRelativeResize="0"/>
          <p:nvPr/>
        </p:nvPicPr>
        <p:blipFill>
          <a:blip r:embed="rId6">
            <a:alphaModFix/>
          </a:blip>
          <a:stretch>
            <a:fillRect/>
          </a:stretch>
        </p:blipFill>
        <p:spPr>
          <a:xfrm>
            <a:off x="455725" y="970925"/>
            <a:ext cx="3078776" cy="1600824"/>
          </a:xfrm>
          <a:prstGeom prst="rect">
            <a:avLst/>
          </a:prstGeom>
          <a:noFill/>
          <a:ln>
            <a:noFill/>
          </a:ln>
        </p:spPr>
      </p:pic>
      <p:pic>
        <p:nvPicPr>
          <p:cNvPr id="251" name="Google Shape;251;p30"/>
          <p:cNvPicPr preferRelativeResize="0"/>
          <p:nvPr/>
        </p:nvPicPr>
        <p:blipFill>
          <a:blip r:embed="rId7">
            <a:alphaModFix/>
          </a:blip>
          <a:stretch>
            <a:fillRect/>
          </a:stretch>
        </p:blipFill>
        <p:spPr>
          <a:xfrm>
            <a:off x="7195749" y="449738"/>
            <a:ext cx="1716525" cy="2167274"/>
          </a:xfrm>
          <a:prstGeom prst="rect">
            <a:avLst/>
          </a:prstGeom>
          <a:noFill/>
          <a:ln>
            <a:noFill/>
          </a:ln>
        </p:spPr>
      </p:pic>
      <p:pic>
        <p:nvPicPr>
          <p:cNvPr id="252" name="Google Shape;252;p30"/>
          <p:cNvPicPr preferRelativeResize="0"/>
          <p:nvPr/>
        </p:nvPicPr>
        <p:blipFill>
          <a:blip r:embed="rId8">
            <a:alphaModFix/>
          </a:blip>
          <a:stretch>
            <a:fillRect/>
          </a:stretch>
        </p:blipFill>
        <p:spPr>
          <a:xfrm>
            <a:off x="7502575" y="3150813"/>
            <a:ext cx="1409700" cy="733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Energy Star Score et SiteEneryUSE</a:t>
            </a:r>
            <a:endParaRPr/>
          </a:p>
        </p:txBody>
      </p:sp>
      <p:sp>
        <p:nvSpPr>
          <p:cNvPr id="258" name="Google Shape;258;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259" name="Google Shape;259;p31"/>
          <p:cNvPicPr preferRelativeResize="0"/>
          <p:nvPr/>
        </p:nvPicPr>
        <p:blipFill>
          <a:blip r:embed="rId3">
            <a:alphaModFix/>
          </a:blip>
          <a:stretch>
            <a:fillRect/>
          </a:stretch>
        </p:blipFill>
        <p:spPr>
          <a:xfrm>
            <a:off x="6451890" y="1132275"/>
            <a:ext cx="2380408" cy="3416400"/>
          </a:xfrm>
          <a:prstGeom prst="rect">
            <a:avLst/>
          </a:prstGeom>
          <a:noFill/>
          <a:ln>
            <a:noFill/>
          </a:ln>
        </p:spPr>
      </p:pic>
      <p:sp>
        <p:nvSpPr>
          <p:cNvPr id="260" name="Google Shape;260;p31"/>
          <p:cNvSpPr/>
          <p:nvPr/>
        </p:nvSpPr>
        <p:spPr>
          <a:xfrm>
            <a:off x="8234000" y="4262725"/>
            <a:ext cx="548700" cy="229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1"/>
          <p:cNvSpPr/>
          <p:nvPr/>
        </p:nvSpPr>
        <p:spPr>
          <a:xfrm>
            <a:off x="8234000" y="2725875"/>
            <a:ext cx="548700" cy="229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1"/>
          <p:cNvSpPr/>
          <p:nvPr/>
        </p:nvSpPr>
        <p:spPr>
          <a:xfrm>
            <a:off x="6565775" y="1492300"/>
            <a:ext cx="548700" cy="229200"/>
          </a:xfrm>
          <a:prstGeom prst="rect">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3" name="Google Shape;263;p31"/>
          <p:cNvPicPr preferRelativeResize="0"/>
          <p:nvPr/>
        </p:nvPicPr>
        <p:blipFill>
          <a:blip r:embed="rId4">
            <a:alphaModFix/>
          </a:blip>
          <a:stretch>
            <a:fillRect/>
          </a:stretch>
        </p:blipFill>
        <p:spPr>
          <a:xfrm>
            <a:off x="2794524" y="1361474"/>
            <a:ext cx="3554958" cy="1593600"/>
          </a:xfrm>
          <a:prstGeom prst="rect">
            <a:avLst/>
          </a:prstGeom>
          <a:noFill/>
          <a:ln>
            <a:noFill/>
          </a:ln>
        </p:spPr>
      </p:pic>
      <p:pic>
        <p:nvPicPr>
          <p:cNvPr id="264" name="Google Shape;264;p31"/>
          <p:cNvPicPr preferRelativeResize="0"/>
          <p:nvPr/>
        </p:nvPicPr>
        <p:blipFill>
          <a:blip r:embed="rId5">
            <a:alphaModFix/>
          </a:blip>
          <a:stretch>
            <a:fillRect/>
          </a:stretch>
        </p:blipFill>
        <p:spPr>
          <a:xfrm>
            <a:off x="2794525" y="3101245"/>
            <a:ext cx="3554950" cy="1632680"/>
          </a:xfrm>
          <a:prstGeom prst="rect">
            <a:avLst/>
          </a:prstGeom>
          <a:noFill/>
          <a:ln>
            <a:noFill/>
          </a:ln>
        </p:spPr>
      </p:pic>
      <p:pic>
        <p:nvPicPr>
          <p:cNvPr id="265" name="Google Shape;265;p31"/>
          <p:cNvPicPr preferRelativeResize="0"/>
          <p:nvPr/>
        </p:nvPicPr>
        <p:blipFill>
          <a:blip r:embed="rId6">
            <a:alphaModFix/>
          </a:blip>
          <a:stretch>
            <a:fillRect/>
          </a:stretch>
        </p:blipFill>
        <p:spPr>
          <a:xfrm>
            <a:off x="0" y="3101250"/>
            <a:ext cx="2822002" cy="1593600"/>
          </a:xfrm>
          <a:prstGeom prst="rect">
            <a:avLst/>
          </a:prstGeom>
          <a:noFill/>
          <a:ln>
            <a:noFill/>
          </a:ln>
        </p:spPr>
      </p:pic>
      <p:pic>
        <p:nvPicPr>
          <p:cNvPr id="266" name="Google Shape;266;p31"/>
          <p:cNvPicPr preferRelativeResize="0"/>
          <p:nvPr/>
        </p:nvPicPr>
        <p:blipFill>
          <a:blip r:embed="rId7">
            <a:alphaModFix/>
          </a:blip>
          <a:stretch>
            <a:fillRect/>
          </a:stretch>
        </p:blipFill>
        <p:spPr>
          <a:xfrm>
            <a:off x="97965" y="1341937"/>
            <a:ext cx="2626059" cy="1632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Sommaire</a:t>
            </a:r>
            <a:endParaRPr/>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66" name="Google Shape;66;p14"/>
          <p:cNvSpPr/>
          <p:nvPr/>
        </p:nvSpPr>
        <p:spPr>
          <a:xfrm>
            <a:off x="600225" y="1403900"/>
            <a:ext cx="1360200" cy="1346100"/>
          </a:xfrm>
          <a:prstGeom prst="ellipse">
            <a:avLst/>
          </a:pr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4479200" y="1403900"/>
            <a:ext cx="1360200" cy="1346100"/>
          </a:xfrm>
          <a:prstGeom prst="ellipse">
            <a:avLst/>
          </a:prstGeom>
          <a:solidFill>
            <a:srgbClr val="C8F48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600225" y="3136175"/>
            <a:ext cx="1360200" cy="1346100"/>
          </a:xfrm>
          <a:prstGeom prst="ellipse">
            <a:avLst/>
          </a:prstGeom>
          <a:solidFill>
            <a:srgbClr val="E7742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4479200" y="3136175"/>
            <a:ext cx="1360200" cy="1346100"/>
          </a:xfrm>
          <a:prstGeom prst="ellipse">
            <a:avLst/>
          </a:prstGeom>
          <a:solidFill>
            <a:srgbClr val="76D7A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txBox="1"/>
          <p:nvPr/>
        </p:nvSpPr>
        <p:spPr>
          <a:xfrm>
            <a:off x="2088000" y="1769150"/>
            <a:ext cx="2167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Proxima Nova"/>
                <a:ea typeface="Proxima Nova"/>
                <a:cs typeface="Proxima Nova"/>
                <a:sym typeface="Proxima Nova"/>
              </a:rPr>
              <a:t>Présentation de la problématique</a:t>
            </a:r>
            <a:endParaRPr b="1" sz="1600">
              <a:latin typeface="Proxima Nova"/>
              <a:ea typeface="Proxima Nova"/>
              <a:cs typeface="Proxima Nova"/>
              <a:sym typeface="Proxima Nova"/>
            </a:endParaRPr>
          </a:p>
        </p:txBody>
      </p:sp>
      <p:sp>
        <p:nvSpPr>
          <p:cNvPr id="71" name="Google Shape;71;p14"/>
          <p:cNvSpPr txBox="1"/>
          <p:nvPr/>
        </p:nvSpPr>
        <p:spPr>
          <a:xfrm>
            <a:off x="6062800" y="1769150"/>
            <a:ext cx="2167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Proxima Nova"/>
                <a:ea typeface="Proxima Nova"/>
                <a:cs typeface="Proxima Nova"/>
                <a:sym typeface="Proxima Nova"/>
              </a:rPr>
              <a:t>Préparation du jeu de données</a:t>
            </a:r>
            <a:endParaRPr b="1" sz="1600">
              <a:latin typeface="Proxima Nova"/>
              <a:ea typeface="Proxima Nova"/>
              <a:cs typeface="Proxima Nova"/>
              <a:sym typeface="Proxima Nova"/>
            </a:endParaRPr>
          </a:p>
        </p:txBody>
      </p:sp>
      <p:sp>
        <p:nvSpPr>
          <p:cNvPr id="72" name="Google Shape;72;p14"/>
          <p:cNvSpPr txBox="1"/>
          <p:nvPr/>
        </p:nvSpPr>
        <p:spPr>
          <a:xfrm>
            <a:off x="2229700" y="3579050"/>
            <a:ext cx="1629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Proxima Nova"/>
                <a:ea typeface="Proxima Nova"/>
                <a:cs typeface="Proxima Nova"/>
                <a:sym typeface="Proxima Nova"/>
              </a:rPr>
              <a:t>Modélisation</a:t>
            </a:r>
            <a:endParaRPr b="1" sz="1600">
              <a:latin typeface="Proxima Nova"/>
              <a:ea typeface="Proxima Nova"/>
              <a:cs typeface="Proxima Nova"/>
              <a:sym typeface="Proxima Nova"/>
            </a:endParaRPr>
          </a:p>
        </p:txBody>
      </p:sp>
      <p:sp>
        <p:nvSpPr>
          <p:cNvPr id="73" name="Google Shape;73;p14"/>
          <p:cNvSpPr txBox="1"/>
          <p:nvPr/>
        </p:nvSpPr>
        <p:spPr>
          <a:xfrm>
            <a:off x="6346000" y="3456050"/>
            <a:ext cx="1884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Proxima Nova"/>
                <a:ea typeface="Proxima Nova"/>
                <a:cs typeface="Proxima Nova"/>
                <a:sym typeface="Proxima Nova"/>
              </a:rPr>
              <a:t>Présentation du modèle final</a:t>
            </a:r>
            <a:endParaRPr b="1" sz="1600">
              <a:latin typeface="Proxima Nova"/>
              <a:ea typeface="Proxima Nova"/>
              <a:cs typeface="Proxima Nova"/>
              <a:sym typeface="Proxima Nova"/>
            </a:endParaRPr>
          </a:p>
        </p:txBody>
      </p:sp>
      <p:sp>
        <p:nvSpPr>
          <p:cNvPr id="74" name="Google Shape;74;p14"/>
          <p:cNvSpPr txBox="1"/>
          <p:nvPr/>
        </p:nvSpPr>
        <p:spPr>
          <a:xfrm>
            <a:off x="1039425" y="1730600"/>
            <a:ext cx="4818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300">
                <a:solidFill>
                  <a:schemeClr val="lt1"/>
                </a:solidFill>
                <a:latin typeface="Proxima Nova"/>
                <a:ea typeface="Proxima Nova"/>
                <a:cs typeface="Proxima Nova"/>
                <a:sym typeface="Proxima Nova"/>
              </a:rPr>
              <a:t>1</a:t>
            </a:r>
            <a:endParaRPr b="1" sz="3300">
              <a:solidFill>
                <a:schemeClr val="lt1"/>
              </a:solidFill>
              <a:latin typeface="Proxima Nova"/>
              <a:ea typeface="Proxima Nova"/>
              <a:cs typeface="Proxima Nova"/>
              <a:sym typeface="Proxima Nova"/>
            </a:endParaRPr>
          </a:p>
        </p:txBody>
      </p:sp>
      <p:sp>
        <p:nvSpPr>
          <p:cNvPr id="75" name="Google Shape;75;p14"/>
          <p:cNvSpPr txBox="1"/>
          <p:nvPr/>
        </p:nvSpPr>
        <p:spPr>
          <a:xfrm>
            <a:off x="4918400" y="1761350"/>
            <a:ext cx="4818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300">
                <a:solidFill>
                  <a:schemeClr val="lt1"/>
                </a:solidFill>
                <a:latin typeface="Proxima Nova"/>
                <a:ea typeface="Proxima Nova"/>
                <a:cs typeface="Proxima Nova"/>
                <a:sym typeface="Proxima Nova"/>
              </a:rPr>
              <a:t>2</a:t>
            </a:r>
            <a:endParaRPr b="1" sz="3300">
              <a:solidFill>
                <a:schemeClr val="lt1"/>
              </a:solidFill>
              <a:latin typeface="Proxima Nova"/>
              <a:ea typeface="Proxima Nova"/>
              <a:cs typeface="Proxima Nova"/>
              <a:sym typeface="Proxima Nova"/>
            </a:endParaRPr>
          </a:p>
        </p:txBody>
      </p:sp>
      <p:sp>
        <p:nvSpPr>
          <p:cNvPr id="76" name="Google Shape;76;p14"/>
          <p:cNvSpPr txBox="1"/>
          <p:nvPr/>
        </p:nvSpPr>
        <p:spPr>
          <a:xfrm>
            <a:off x="1039425" y="3462875"/>
            <a:ext cx="4818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300">
                <a:solidFill>
                  <a:schemeClr val="lt1"/>
                </a:solidFill>
                <a:latin typeface="Proxima Nova"/>
                <a:ea typeface="Proxima Nova"/>
                <a:cs typeface="Proxima Nova"/>
                <a:sym typeface="Proxima Nova"/>
              </a:rPr>
              <a:t>3</a:t>
            </a:r>
            <a:endParaRPr b="1" sz="3300">
              <a:solidFill>
                <a:schemeClr val="lt1"/>
              </a:solidFill>
              <a:latin typeface="Proxima Nova"/>
              <a:ea typeface="Proxima Nova"/>
              <a:cs typeface="Proxima Nova"/>
              <a:sym typeface="Proxima Nova"/>
            </a:endParaRPr>
          </a:p>
        </p:txBody>
      </p:sp>
      <p:sp>
        <p:nvSpPr>
          <p:cNvPr id="77" name="Google Shape;77;p14"/>
          <p:cNvSpPr txBox="1"/>
          <p:nvPr/>
        </p:nvSpPr>
        <p:spPr>
          <a:xfrm>
            <a:off x="4918400" y="3462875"/>
            <a:ext cx="4818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300">
                <a:solidFill>
                  <a:schemeClr val="lt1"/>
                </a:solidFill>
                <a:latin typeface="Proxima Nova"/>
                <a:ea typeface="Proxima Nova"/>
                <a:cs typeface="Proxima Nova"/>
                <a:sym typeface="Proxima Nova"/>
              </a:rPr>
              <a:t>4</a:t>
            </a:r>
            <a:endParaRPr b="1" sz="3300">
              <a:solidFill>
                <a:schemeClr val="lt1"/>
              </a:solidFill>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Energy Star Score et TotalGHGEmissions</a:t>
            </a:r>
            <a:endParaRPr/>
          </a:p>
        </p:txBody>
      </p:sp>
      <p:sp>
        <p:nvSpPr>
          <p:cNvPr id="272" name="Google Shape;272;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273" name="Google Shape;273;p32"/>
          <p:cNvPicPr preferRelativeResize="0"/>
          <p:nvPr/>
        </p:nvPicPr>
        <p:blipFill>
          <a:blip r:embed="rId3">
            <a:alphaModFix/>
          </a:blip>
          <a:stretch>
            <a:fillRect/>
          </a:stretch>
        </p:blipFill>
        <p:spPr>
          <a:xfrm>
            <a:off x="5772824" y="1037186"/>
            <a:ext cx="2538156" cy="3646975"/>
          </a:xfrm>
          <a:prstGeom prst="rect">
            <a:avLst/>
          </a:prstGeom>
          <a:noFill/>
          <a:ln>
            <a:noFill/>
          </a:ln>
        </p:spPr>
      </p:pic>
      <p:sp>
        <p:nvSpPr>
          <p:cNvPr id="274" name="Google Shape;274;p32"/>
          <p:cNvSpPr/>
          <p:nvPr/>
        </p:nvSpPr>
        <p:spPr>
          <a:xfrm>
            <a:off x="7719650" y="4434175"/>
            <a:ext cx="548700" cy="229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2"/>
          <p:cNvSpPr/>
          <p:nvPr/>
        </p:nvSpPr>
        <p:spPr>
          <a:xfrm>
            <a:off x="7719650" y="2746063"/>
            <a:ext cx="548700" cy="229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6" name="Google Shape;276;p32"/>
          <p:cNvPicPr preferRelativeResize="0"/>
          <p:nvPr/>
        </p:nvPicPr>
        <p:blipFill>
          <a:blip r:embed="rId4">
            <a:alphaModFix/>
          </a:blip>
          <a:stretch>
            <a:fillRect/>
          </a:stretch>
        </p:blipFill>
        <p:spPr>
          <a:xfrm>
            <a:off x="2024500" y="1259925"/>
            <a:ext cx="3833700" cy="1776575"/>
          </a:xfrm>
          <a:prstGeom prst="rect">
            <a:avLst/>
          </a:prstGeom>
          <a:noFill/>
          <a:ln>
            <a:noFill/>
          </a:ln>
        </p:spPr>
      </p:pic>
      <p:pic>
        <p:nvPicPr>
          <p:cNvPr id="277" name="Google Shape;277;p32"/>
          <p:cNvPicPr preferRelativeResize="0"/>
          <p:nvPr/>
        </p:nvPicPr>
        <p:blipFill>
          <a:blip r:embed="rId5">
            <a:alphaModFix/>
          </a:blip>
          <a:stretch>
            <a:fillRect/>
          </a:stretch>
        </p:blipFill>
        <p:spPr>
          <a:xfrm>
            <a:off x="1870825" y="3254625"/>
            <a:ext cx="3902011" cy="1802200"/>
          </a:xfrm>
          <a:prstGeom prst="rect">
            <a:avLst/>
          </a:prstGeom>
          <a:noFill/>
          <a:ln>
            <a:noFill/>
          </a:ln>
        </p:spPr>
      </p:pic>
      <p:sp>
        <p:nvSpPr>
          <p:cNvPr id="278" name="Google Shape;278;p32"/>
          <p:cNvSpPr/>
          <p:nvPr/>
        </p:nvSpPr>
        <p:spPr>
          <a:xfrm>
            <a:off x="5772825" y="2975275"/>
            <a:ext cx="709800" cy="295500"/>
          </a:xfrm>
          <a:prstGeom prst="rect">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284" name="Google Shape;284;p33"/>
          <p:cNvPicPr preferRelativeResize="0"/>
          <p:nvPr/>
        </p:nvPicPr>
        <p:blipFill>
          <a:blip r:embed="rId3">
            <a:alphaModFix/>
          </a:blip>
          <a:stretch>
            <a:fillRect/>
          </a:stretch>
        </p:blipFill>
        <p:spPr>
          <a:xfrm>
            <a:off x="5240763" y="152400"/>
            <a:ext cx="3487516" cy="4838700"/>
          </a:xfrm>
          <a:prstGeom prst="rect">
            <a:avLst/>
          </a:prstGeom>
          <a:noFill/>
          <a:ln>
            <a:noFill/>
          </a:ln>
        </p:spPr>
      </p:pic>
      <p:sp>
        <p:nvSpPr>
          <p:cNvPr id="285" name="Google Shape;285;p33"/>
          <p:cNvSpPr/>
          <p:nvPr/>
        </p:nvSpPr>
        <p:spPr>
          <a:xfrm>
            <a:off x="2906800" y="3307525"/>
            <a:ext cx="1322700" cy="979800"/>
          </a:xfrm>
          <a:prstGeom prst="wedgeEllipseCallout">
            <a:avLst>
              <a:gd fmla="val 235167" name="adj1"/>
              <a:gd fmla="val 109984"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6" name="Google Shape;286;p33"/>
          <p:cNvPicPr preferRelativeResize="0"/>
          <p:nvPr/>
        </p:nvPicPr>
        <p:blipFill>
          <a:blip r:embed="rId4">
            <a:alphaModFix/>
          </a:blip>
          <a:stretch>
            <a:fillRect/>
          </a:stretch>
        </p:blipFill>
        <p:spPr>
          <a:xfrm>
            <a:off x="1706645" y="2645025"/>
            <a:ext cx="3038825" cy="2223625"/>
          </a:xfrm>
          <a:prstGeom prst="rect">
            <a:avLst/>
          </a:prstGeom>
          <a:noFill/>
          <a:ln>
            <a:noFill/>
          </a:ln>
        </p:spPr>
      </p:pic>
      <p:sp>
        <p:nvSpPr>
          <p:cNvPr id="287" name="Google Shape;287;p33"/>
          <p:cNvSpPr/>
          <p:nvPr/>
        </p:nvSpPr>
        <p:spPr>
          <a:xfrm>
            <a:off x="1571950" y="2450275"/>
            <a:ext cx="3173400" cy="2418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3"/>
          <p:cNvSpPr/>
          <p:nvPr/>
        </p:nvSpPr>
        <p:spPr>
          <a:xfrm>
            <a:off x="3071450" y="809563"/>
            <a:ext cx="1322700" cy="979800"/>
          </a:xfrm>
          <a:prstGeom prst="wedgeEllipseCallout">
            <a:avLst>
              <a:gd fmla="val 222719" name="adj1"/>
              <a:gd fmla="val 62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3"/>
          <p:cNvSpPr/>
          <p:nvPr/>
        </p:nvSpPr>
        <p:spPr>
          <a:xfrm>
            <a:off x="1571950" y="90300"/>
            <a:ext cx="3173400" cy="2360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0" name="Google Shape;290;p33"/>
          <p:cNvPicPr preferRelativeResize="0"/>
          <p:nvPr/>
        </p:nvPicPr>
        <p:blipFill>
          <a:blip r:embed="rId5">
            <a:alphaModFix/>
          </a:blip>
          <a:stretch>
            <a:fillRect/>
          </a:stretch>
        </p:blipFill>
        <p:spPr>
          <a:xfrm>
            <a:off x="1753750" y="226725"/>
            <a:ext cx="2991600" cy="2179702"/>
          </a:xfrm>
          <a:prstGeom prst="rect">
            <a:avLst/>
          </a:prstGeom>
          <a:noFill/>
          <a:ln>
            <a:noFill/>
          </a:ln>
        </p:spPr>
      </p:pic>
      <p:sp>
        <p:nvSpPr>
          <p:cNvPr id="291" name="Google Shape;291;p33"/>
          <p:cNvSpPr/>
          <p:nvPr/>
        </p:nvSpPr>
        <p:spPr>
          <a:xfrm>
            <a:off x="7598300" y="1286850"/>
            <a:ext cx="376200" cy="182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3"/>
          <p:cNvSpPr/>
          <p:nvPr/>
        </p:nvSpPr>
        <p:spPr>
          <a:xfrm>
            <a:off x="7598300" y="2462825"/>
            <a:ext cx="376200" cy="182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3"/>
          <p:cNvSpPr/>
          <p:nvPr/>
        </p:nvSpPr>
        <p:spPr>
          <a:xfrm>
            <a:off x="7598300" y="3638800"/>
            <a:ext cx="376200" cy="1821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3"/>
          <p:cNvSpPr/>
          <p:nvPr/>
        </p:nvSpPr>
        <p:spPr>
          <a:xfrm>
            <a:off x="7598300" y="4768975"/>
            <a:ext cx="376200" cy="1821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3"/>
          <p:cNvSpPr txBox="1"/>
          <p:nvPr/>
        </p:nvSpPr>
        <p:spPr>
          <a:xfrm>
            <a:off x="1870325" y="4768975"/>
            <a:ext cx="425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Proxima Nova"/>
                <a:ea typeface="Proxima Nova"/>
                <a:cs typeface="Proxima Nova"/>
                <a:sym typeface="Proxima Nova"/>
              </a:rPr>
              <a:t>Mesure</a:t>
            </a:r>
            <a:r>
              <a:rPr lang="en-GB">
                <a:latin typeface="Proxima Nova"/>
                <a:ea typeface="Proxima Nova"/>
                <a:cs typeface="Proxima Nova"/>
                <a:sym typeface="Proxima Nova"/>
              </a:rPr>
              <a:t> d’importance des variables</a:t>
            </a:r>
            <a:endParaRPr>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301" name="Google Shape;301;p34"/>
          <p:cNvSpPr txBox="1"/>
          <p:nvPr>
            <p:ph idx="1" type="body"/>
          </p:nvPr>
        </p:nvSpPr>
        <p:spPr>
          <a:xfrm>
            <a:off x="311700" y="1152475"/>
            <a:ext cx="8520600" cy="3990900"/>
          </a:xfrm>
          <a:prstGeom prst="rect">
            <a:avLst/>
          </a:prstGeom>
        </p:spPr>
        <p:txBody>
          <a:bodyPr anchorCtr="0" anchor="t" bIns="91425" lIns="91425" spcFirstLastPara="1" rIns="91425" wrap="square" tIns="91425">
            <a:normAutofit lnSpcReduction="10000"/>
          </a:bodyPr>
          <a:lstStyle/>
          <a:p>
            <a:pPr indent="-342900" lvl="0" marL="457200" rtl="0" algn="l">
              <a:lnSpc>
                <a:spcPct val="95000"/>
              </a:lnSpc>
              <a:spcBef>
                <a:spcPts val="0"/>
              </a:spcBef>
              <a:spcAft>
                <a:spcPts val="0"/>
              </a:spcAft>
              <a:buSzPts val="1800"/>
              <a:buChar char="●"/>
            </a:pPr>
            <a:r>
              <a:rPr b="1" lang="en-GB"/>
              <a:t>XGBoost</a:t>
            </a:r>
            <a:r>
              <a:rPr lang="en-GB"/>
              <a:t> est le meilleur modèle pour ce jeu de données (avec ou sans l’EnergyStarScore’).</a:t>
            </a:r>
            <a:endParaRPr/>
          </a:p>
          <a:p>
            <a:pPr indent="-342900" lvl="0" marL="457200" rtl="0" algn="l">
              <a:lnSpc>
                <a:spcPct val="95000"/>
              </a:lnSpc>
              <a:spcBef>
                <a:spcPts val="0"/>
              </a:spcBef>
              <a:spcAft>
                <a:spcPts val="0"/>
              </a:spcAft>
              <a:buSzPts val="1800"/>
              <a:buChar char="●"/>
            </a:pPr>
            <a:r>
              <a:rPr lang="en-GB"/>
              <a:t>L'utilisation d'</a:t>
            </a:r>
            <a:r>
              <a:rPr b="1" lang="en-GB"/>
              <a:t>EnergyScoreStar</a:t>
            </a:r>
            <a:r>
              <a:rPr lang="en-GB"/>
              <a:t> a permis d'améliorer la performance d'un modèle, mais a eu un effet inverse sur le deuxième modèle. De plus, les performances obtenues sans l'utilisation d'EnergyScoreStar, mais avec plus de données, étaient élevées (R2 = 0,88 pour XGBoost et 0,85 pour RandomForest). Par conséquent, </a:t>
            </a:r>
            <a:r>
              <a:rPr b="1" lang="en-GB"/>
              <a:t>il est possible d'affirmer qu'il n'y a pas d'intérêt à utiliser EnergyScoreStar</a:t>
            </a:r>
            <a:r>
              <a:rPr lang="en-GB"/>
              <a:t>.</a:t>
            </a:r>
            <a:endParaRPr b="1"/>
          </a:p>
          <a:p>
            <a:pPr indent="-342900" lvl="0" marL="457200" rtl="0" algn="l">
              <a:lnSpc>
                <a:spcPct val="95000"/>
              </a:lnSpc>
              <a:spcBef>
                <a:spcPts val="0"/>
              </a:spcBef>
              <a:spcAft>
                <a:spcPts val="0"/>
              </a:spcAft>
              <a:buSzPts val="1800"/>
              <a:buChar char="●"/>
            </a:pPr>
            <a:r>
              <a:rPr b="1" lang="en-GB"/>
              <a:t>Difficultés</a:t>
            </a:r>
            <a:r>
              <a:rPr b="1" lang="en-GB"/>
              <a:t> pour évaluer les performances avec un volume de données trop faible, pour généraliser un modèle.</a:t>
            </a:r>
            <a:endParaRPr b="1"/>
          </a:p>
          <a:p>
            <a:pPr indent="0" lvl="0" marL="0" rtl="0" algn="l">
              <a:lnSpc>
                <a:spcPct val="95000"/>
              </a:lnSpc>
              <a:spcBef>
                <a:spcPts val="1200"/>
              </a:spcBef>
              <a:spcAft>
                <a:spcPts val="0"/>
              </a:spcAft>
              <a:buNone/>
            </a:pPr>
            <a:r>
              <a:rPr lang="en-GB">
                <a:solidFill>
                  <a:schemeClr val="accent3"/>
                </a:solidFill>
                <a:latin typeface="Proxima Nova Semibold"/>
                <a:ea typeface="Proxima Nova Semibold"/>
                <a:cs typeface="Proxima Nova Semibold"/>
                <a:sym typeface="Proxima Nova Semibold"/>
              </a:rPr>
              <a:t>Axe d’amélioration: </a:t>
            </a:r>
            <a:endParaRPr>
              <a:solidFill>
                <a:schemeClr val="accent3"/>
              </a:solidFill>
              <a:latin typeface="Proxima Nova Semibold"/>
              <a:ea typeface="Proxima Nova Semibold"/>
              <a:cs typeface="Proxima Nova Semibold"/>
              <a:sym typeface="Proxima Nova Semibold"/>
            </a:endParaRPr>
          </a:p>
          <a:p>
            <a:pPr indent="-342900" lvl="1" marL="914400" rtl="0" algn="l">
              <a:lnSpc>
                <a:spcPct val="95000"/>
              </a:lnSpc>
              <a:spcBef>
                <a:spcPts val="1200"/>
              </a:spcBef>
              <a:spcAft>
                <a:spcPts val="0"/>
              </a:spcAft>
              <a:buSzPts val="1800"/>
              <a:buFont typeface="Proxima Nova Semibold"/>
              <a:buChar char="○"/>
            </a:pPr>
            <a:r>
              <a:rPr lang="en-GB" sz="1800">
                <a:latin typeface="Proxima Nova Semibold"/>
                <a:ea typeface="Proxima Nova Semibold"/>
                <a:cs typeface="Proxima Nova Semibold"/>
                <a:sym typeface="Proxima Nova Semibold"/>
              </a:rPr>
              <a:t>Enrichire la base de données</a:t>
            </a:r>
            <a:endParaRPr sz="1800">
              <a:latin typeface="Proxima Nova Semibold"/>
              <a:ea typeface="Proxima Nova Semibold"/>
              <a:cs typeface="Proxima Nova Semibold"/>
              <a:sym typeface="Proxima Nova Semibold"/>
            </a:endParaRPr>
          </a:p>
          <a:p>
            <a:pPr indent="-342900" lvl="1" marL="914400" rtl="0" algn="l">
              <a:lnSpc>
                <a:spcPct val="95000"/>
              </a:lnSpc>
              <a:spcBef>
                <a:spcPts val="0"/>
              </a:spcBef>
              <a:spcAft>
                <a:spcPts val="0"/>
              </a:spcAft>
              <a:buSzPts val="1800"/>
              <a:buFont typeface="Proxima Nova Semibold"/>
              <a:buChar char="○"/>
            </a:pPr>
            <a:r>
              <a:rPr lang="en-GB" sz="1800">
                <a:latin typeface="Proxima Nova Semibold"/>
                <a:ea typeface="Proxima Nova Semibold"/>
                <a:cs typeface="Proxima Nova Semibold"/>
                <a:sym typeface="Proxima Nova Semibold"/>
              </a:rPr>
              <a:t>Construire une interface graphique pour faire des prédictions de consommation et d’émissions de gaz à effet de </a:t>
            </a:r>
            <a:r>
              <a:rPr lang="en-GB" sz="1800">
                <a:latin typeface="Proxima Nova Semibold"/>
                <a:ea typeface="Proxima Nova Semibold"/>
                <a:cs typeface="Proxima Nova Semibold"/>
                <a:sym typeface="Proxima Nova Semibold"/>
              </a:rPr>
              <a:t>serre</a:t>
            </a:r>
            <a:r>
              <a:rPr lang="en-GB" sz="1800">
                <a:latin typeface="Proxima Nova Semibold"/>
                <a:ea typeface="Proxima Nova Semibold"/>
                <a:cs typeface="Proxima Nova Semibold"/>
                <a:sym typeface="Proxima Nova Semibold"/>
              </a:rPr>
              <a:t>. </a:t>
            </a:r>
            <a:endParaRPr sz="1800">
              <a:latin typeface="Proxima Nova Semibold"/>
              <a:ea typeface="Proxima Nova Semibold"/>
              <a:cs typeface="Proxima Nova Semibold"/>
              <a:sym typeface="Proxima Nova Semibold"/>
            </a:endParaRPr>
          </a:p>
        </p:txBody>
      </p:sp>
      <p:sp>
        <p:nvSpPr>
          <p:cNvPr id="302" name="Google Shape;302;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5"/>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Merci :) </a:t>
            </a:r>
            <a:endParaRPr/>
          </a:p>
        </p:txBody>
      </p:sp>
      <p:sp>
        <p:nvSpPr>
          <p:cNvPr id="308" name="Google Shape;30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Problématique</a:t>
            </a:r>
            <a:endParaRPr/>
          </a:p>
        </p:txBody>
      </p:sp>
      <p:sp>
        <p:nvSpPr>
          <p:cNvPr id="83" name="Google Shape;83;p15"/>
          <p:cNvSpPr txBox="1"/>
          <p:nvPr>
            <p:ph idx="1" type="body"/>
          </p:nvPr>
        </p:nvSpPr>
        <p:spPr>
          <a:xfrm>
            <a:off x="311700" y="1152475"/>
            <a:ext cx="8520600" cy="3680400"/>
          </a:xfrm>
          <a:prstGeom prst="rect">
            <a:avLst/>
          </a:prstGeom>
        </p:spPr>
        <p:txBody>
          <a:bodyPr anchorCtr="0" anchor="t" bIns="91425" lIns="91425" spcFirstLastPara="1" rIns="91425" wrap="square" tIns="91425">
            <a:normAutofit/>
          </a:bodyPr>
          <a:lstStyle/>
          <a:p>
            <a:pPr indent="-330200" lvl="0" marL="457200" rtl="0" algn="l">
              <a:lnSpc>
                <a:spcPct val="100000"/>
              </a:lnSpc>
              <a:spcBef>
                <a:spcPts val="0"/>
              </a:spcBef>
              <a:spcAft>
                <a:spcPts val="0"/>
              </a:spcAft>
              <a:buClr>
                <a:srgbClr val="271A38"/>
              </a:buClr>
              <a:buSzPts val="1600"/>
              <a:buFont typeface="Maven Pro"/>
              <a:buChar char="●"/>
            </a:pPr>
            <a:r>
              <a:rPr lang="en-GB" sz="1600">
                <a:solidFill>
                  <a:srgbClr val="271A38"/>
                </a:solidFill>
                <a:latin typeface="Maven Pro"/>
                <a:ea typeface="Maven Pro"/>
                <a:cs typeface="Maven Pro"/>
                <a:sym typeface="Maven Pro"/>
              </a:rPr>
              <a:t>La ville de Seattle souhaite être neutre en émissions de carbone en 2050.</a:t>
            </a:r>
            <a:endParaRPr sz="1600">
              <a:solidFill>
                <a:srgbClr val="271A38"/>
              </a:solidFill>
              <a:latin typeface="Maven Pro"/>
              <a:ea typeface="Maven Pro"/>
              <a:cs typeface="Maven Pro"/>
              <a:sym typeface="Maven Pro"/>
            </a:endParaRPr>
          </a:p>
          <a:p>
            <a:pPr indent="-330200" lvl="0" marL="457200" rtl="0" algn="l">
              <a:lnSpc>
                <a:spcPct val="100000"/>
              </a:lnSpc>
              <a:spcBef>
                <a:spcPts val="1000"/>
              </a:spcBef>
              <a:spcAft>
                <a:spcPts val="0"/>
              </a:spcAft>
              <a:buClr>
                <a:srgbClr val="271A38"/>
              </a:buClr>
              <a:buSzPts val="1600"/>
              <a:buFont typeface="Maven Pro"/>
              <a:buChar char="●"/>
            </a:pPr>
            <a:r>
              <a:rPr lang="en-GB" sz="1600">
                <a:solidFill>
                  <a:srgbClr val="271A38"/>
                </a:solidFill>
                <a:latin typeface="Maven Pro"/>
                <a:ea typeface="Maven Pro"/>
                <a:cs typeface="Maven Pro"/>
                <a:sym typeface="Maven Pro"/>
              </a:rPr>
              <a:t>Les données </a:t>
            </a:r>
            <a:r>
              <a:rPr lang="en-GB" sz="1600">
                <a:solidFill>
                  <a:srgbClr val="271A38"/>
                </a:solidFill>
                <a:latin typeface="Maven Pro"/>
                <a:ea typeface="Maven Pro"/>
                <a:cs typeface="Maven Pro"/>
                <a:sym typeface="Maven Pro"/>
              </a:rPr>
              <a:t>disponibles</a:t>
            </a:r>
            <a:r>
              <a:rPr lang="en-GB" sz="1600">
                <a:solidFill>
                  <a:srgbClr val="271A38"/>
                </a:solidFill>
                <a:latin typeface="Maven Pro"/>
                <a:ea typeface="Maven Pro"/>
                <a:cs typeface="Maven Pro"/>
                <a:sym typeface="Maven Pro"/>
              </a:rPr>
              <a:t> de consommation  pour les </a:t>
            </a:r>
            <a:r>
              <a:rPr lang="en-GB" sz="1600">
                <a:solidFill>
                  <a:srgbClr val="271A38"/>
                </a:solidFill>
                <a:latin typeface="Maven Pro"/>
                <a:ea typeface="Maven Pro"/>
                <a:cs typeface="Maven Pro"/>
                <a:sym typeface="Maven Pro"/>
              </a:rPr>
              <a:t>bâtiments de la ville de Seattle pour l'année 2016</a:t>
            </a:r>
            <a:r>
              <a:rPr lang="en-GB" sz="1600">
                <a:solidFill>
                  <a:srgbClr val="271A38"/>
                </a:solidFill>
                <a:latin typeface="Maven Pro"/>
                <a:ea typeface="Maven Pro"/>
                <a:cs typeface="Maven Pro"/>
                <a:sym typeface="Maven Pro"/>
              </a:rPr>
              <a:t>.</a:t>
            </a:r>
            <a:endParaRPr sz="1600">
              <a:solidFill>
                <a:srgbClr val="271A38"/>
              </a:solidFill>
              <a:latin typeface="Maven Pro"/>
              <a:ea typeface="Maven Pro"/>
              <a:cs typeface="Maven Pro"/>
              <a:sym typeface="Maven Pro"/>
            </a:endParaRPr>
          </a:p>
          <a:p>
            <a:pPr indent="-330200" lvl="0" marL="457200" rtl="0" algn="l">
              <a:lnSpc>
                <a:spcPct val="100000"/>
              </a:lnSpc>
              <a:spcBef>
                <a:spcPts val="1000"/>
              </a:spcBef>
              <a:spcAft>
                <a:spcPts val="0"/>
              </a:spcAft>
              <a:buClr>
                <a:srgbClr val="271A38"/>
              </a:buClr>
              <a:buSzPts val="1600"/>
              <a:buFont typeface="Maven Pro"/>
              <a:buChar char="●"/>
            </a:pPr>
            <a:r>
              <a:rPr lang="en-GB" sz="1600">
                <a:solidFill>
                  <a:srgbClr val="271A38"/>
                </a:solidFill>
                <a:latin typeface="Maven Pro"/>
                <a:ea typeface="Maven Pro"/>
                <a:cs typeface="Maven Pro"/>
                <a:sym typeface="Maven Pro"/>
              </a:rPr>
              <a:t>Relevés </a:t>
            </a:r>
            <a:r>
              <a:rPr lang="en-GB" sz="1600">
                <a:solidFill>
                  <a:srgbClr val="271A38"/>
                </a:solidFill>
                <a:latin typeface="Maven Pro"/>
                <a:ea typeface="Maven Pro"/>
                <a:cs typeface="Maven Pro"/>
                <a:sym typeface="Maven Pro"/>
              </a:rPr>
              <a:t>coûteux</a:t>
            </a:r>
            <a:r>
              <a:rPr lang="en-GB" sz="1600">
                <a:solidFill>
                  <a:srgbClr val="271A38"/>
                </a:solidFill>
                <a:latin typeface="Maven Pro"/>
                <a:ea typeface="Maven Pro"/>
                <a:cs typeface="Maven Pro"/>
                <a:sym typeface="Maven Pro"/>
              </a:rPr>
              <a:t> à </a:t>
            </a:r>
            <a:r>
              <a:rPr lang="en-GB" sz="1600">
                <a:solidFill>
                  <a:srgbClr val="271A38"/>
                </a:solidFill>
                <a:latin typeface="Maven Pro"/>
                <a:ea typeface="Maven Pro"/>
                <a:cs typeface="Maven Pro"/>
                <a:sym typeface="Maven Pro"/>
              </a:rPr>
              <a:t>obtenir.</a:t>
            </a:r>
            <a:endParaRPr sz="1600">
              <a:solidFill>
                <a:srgbClr val="271A38"/>
              </a:solidFill>
              <a:latin typeface="Maven Pro"/>
              <a:ea typeface="Maven Pro"/>
              <a:cs typeface="Maven Pro"/>
              <a:sym typeface="Maven Pro"/>
            </a:endParaRPr>
          </a:p>
          <a:p>
            <a:pPr indent="0" lvl="0" marL="457200" rtl="0" algn="l">
              <a:lnSpc>
                <a:spcPct val="100000"/>
              </a:lnSpc>
              <a:spcBef>
                <a:spcPts val="1000"/>
              </a:spcBef>
              <a:spcAft>
                <a:spcPts val="0"/>
              </a:spcAft>
              <a:buNone/>
            </a:pPr>
            <a:r>
              <a:rPr b="1" lang="en-GB" sz="2000">
                <a:solidFill>
                  <a:srgbClr val="E77423"/>
                </a:solidFill>
                <a:latin typeface="Maven Pro"/>
                <a:ea typeface="Maven Pro"/>
                <a:cs typeface="Maven Pro"/>
                <a:sym typeface="Maven Pro"/>
              </a:rPr>
              <a:t>Mission : </a:t>
            </a:r>
            <a:r>
              <a:rPr b="1" lang="en-GB" sz="2000">
                <a:solidFill>
                  <a:srgbClr val="E77423"/>
                </a:solidFill>
                <a:latin typeface="Maven Pro"/>
                <a:ea typeface="Maven Pro"/>
                <a:cs typeface="Maven Pro"/>
                <a:sym typeface="Maven Pro"/>
              </a:rPr>
              <a:t> </a:t>
            </a:r>
            <a:endParaRPr b="1" sz="2000">
              <a:solidFill>
                <a:srgbClr val="E77423"/>
              </a:solidFill>
              <a:latin typeface="Maven Pro"/>
              <a:ea typeface="Maven Pro"/>
              <a:cs typeface="Maven Pro"/>
              <a:sym typeface="Maven Pro"/>
            </a:endParaRPr>
          </a:p>
          <a:p>
            <a:pPr indent="0" lvl="0" marL="0" rtl="0" algn="l">
              <a:spcBef>
                <a:spcPts val="1000"/>
              </a:spcBef>
              <a:spcAft>
                <a:spcPts val="1200"/>
              </a:spcAft>
              <a:buNone/>
            </a:pPr>
            <a:r>
              <a:t/>
            </a:r>
            <a:endParaRPr/>
          </a:p>
        </p:txBody>
      </p:sp>
      <p:sp>
        <p:nvSpPr>
          <p:cNvPr id="84" name="Google Shape;8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85" name="Google Shape;85;p15"/>
          <p:cNvPicPr preferRelativeResize="0"/>
          <p:nvPr/>
        </p:nvPicPr>
        <p:blipFill>
          <a:blip r:embed="rId3">
            <a:alphaModFix/>
          </a:blip>
          <a:stretch>
            <a:fillRect/>
          </a:stretch>
        </p:blipFill>
        <p:spPr>
          <a:xfrm>
            <a:off x="6130197" y="127800"/>
            <a:ext cx="2801278" cy="1207150"/>
          </a:xfrm>
          <a:prstGeom prst="rect">
            <a:avLst/>
          </a:prstGeom>
          <a:noFill/>
          <a:ln>
            <a:noFill/>
          </a:ln>
        </p:spPr>
      </p:pic>
      <p:sp>
        <p:nvSpPr>
          <p:cNvPr id="86" name="Google Shape;86;p15"/>
          <p:cNvSpPr/>
          <p:nvPr/>
        </p:nvSpPr>
        <p:spPr>
          <a:xfrm>
            <a:off x="514800" y="3359275"/>
            <a:ext cx="8317500" cy="1473600"/>
          </a:xfrm>
          <a:prstGeom prst="wedgeRectCallout">
            <a:avLst>
              <a:gd fmla="val -43011" name="adj1"/>
              <a:gd fmla="val -76922" name="adj2"/>
            </a:avLst>
          </a:prstGeom>
          <a:solidFill>
            <a:srgbClr val="76D7A8"/>
          </a:solidFill>
          <a:ln cap="flat" cmpd="sng" w="9525">
            <a:solidFill>
              <a:srgbClr val="7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txBox="1"/>
          <p:nvPr/>
        </p:nvSpPr>
        <p:spPr>
          <a:xfrm>
            <a:off x="741900" y="3543500"/>
            <a:ext cx="7849800" cy="2206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271A38"/>
              </a:buClr>
              <a:buSzPts val="1800"/>
              <a:buFont typeface="Anaheim"/>
              <a:buChar char="❖"/>
            </a:pPr>
            <a:r>
              <a:rPr b="1" lang="en-GB" sz="1600">
                <a:solidFill>
                  <a:srgbClr val="271A38"/>
                </a:solidFill>
                <a:latin typeface="Maven Pro"/>
                <a:ea typeface="Maven Pro"/>
                <a:cs typeface="Maven Pro"/>
                <a:sym typeface="Maven Pro"/>
              </a:rPr>
              <a:t>Prédire</a:t>
            </a:r>
            <a:r>
              <a:rPr lang="en-GB" sz="1600">
                <a:solidFill>
                  <a:srgbClr val="271A38"/>
                </a:solidFill>
                <a:latin typeface="Maven Pro"/>
                <a:ea typeface="Maven Pro"/>
                <a:cs typeface="Maven Pro"/>
                <a:sym typeface="Maven Pro"/>
              </a:rPr>
              <a:t> les émissions de CO2 et la consommation totale d’énergie de bâtiments non résidentiels.</a:t>
            </a:r>
            <a:endParaRPr sz="1600">
              <a:solidFill>
                <a:srgbClr val="271A38"/>
              </a:solidFill>
              <a:latin typeface="Maven Pro"/>
              <a:ea typeface="Maven Pro"/>
              <a:cs typeface="Maven Pro"/>
              <a:sym typeface="Maven Pro"/>
            </a:endParaRPr>
          </a:p>
          <a:p>
            <a:pPr indent="-342900" lvl="0" marL="457200" rtl="0" algn="l">
              <a:spcBef>
                <a:spcPts val="0"/>
              </a:spcBef>
              <a:spcAft>
                <a:spcPts val="0"/>
              </a:spcAft>
              <a:buClr>
                <a:srgbClr val="271A38"/>
              </a:buClr>
              <a:buSzPts val="1800"/>
              <a:buFont typeface="Anaheim"/>
              <a:buChar char="❖"/>
            </a:pPr>
            <a:r>
              <a:rPr lang="en-GB" sz="1600">
                <a:solidFill>
                  <a:srgbClr val="271A38"/>
                </a:solidFill>
                <a:latin typeface="Maven Pro"/>
                <a:ea typeface="Maven Pro"/>
                <a:cs typeface="Maven Pro"/>
                <a:sym typeface="Maven Pro"/>
              </a:rPr>
              <a:t>Évaluer l’intérêt de l’</a:t>
            </a:r>
            <a:r>
              <a:rPr b="1" lang="en-GB" sz="1600">
                <a:solidFill>
                  <a:srgbClr val="271A38"/>
                </a:solidFill>
                <a:latin typeface="Maven Pro"/>
                <a:ea typeface="Maven Pro"/>
                <a:cs typeface="Maven Pro"/>
                <a:sym typeface="Maven Pro"/>
              </a:rPr>
              <a:t>Energy Star Score</a:t>
            </a:r>
            <a:r>
              <a:rPr lang="en-GB" sz="1600">
                <a:solidFill>
                  <a:srgbClr val="271A38"/>
                </a:solidFill>
                <a:latin typeface="Maven Pro"/>
                <a:ea typeface="Maven Pro"/>
                <a:cs typeface="Maven Pro"/>
                <a:sym typeface="Maven Pro"/>
              </a:rPr>
              <a:t>.</a:t>
            </a:r>
            <a:endParaRPr sz="1600">
              <a:solidFill>
                <a:srgbClr val="271A38"/>
              </a:solidFill>
              <a:latin typeface="Maven Pro"/>
              <a:ea typeface="Maven Pro"/>
              <a:cs typeface="Maven Pro"/>
              <a:sym typeface="Maven Pro"/>
            </a:endParaRPr>
          </a:p>
          <a:p>
            <a:pPr indent="0" lvl="0" marL="457200" rtl="0" algn="l">
              <a:spcBef>
                <a:spcPts val="1000"/>
              </a:spcBef>
              <a:spcAft>
                <a:spcPts val="0"/>
              </a:spcAft>
              <a:buNone/>
            </a:pPr>
            <a:r>
              <a:t/>
            </a:r>
            <a:endParaRPr sz="1800">
              <a:solidFill>
                <a:srgbClr val="271A38"/>
              </a:solidFill>
              <a:latin typeface="Maven Pro"/>
              <a:ea typeface="Maven Pro"/>
              <a:cs typeface="Maven Pro"/>
              <a:sym typeface="Maven Pro"/>
            </a:endParaRPr>
          </a:p>
          <a:p>
            <a:pPr indent="0" lvl="0" marL="0" rtl="0" algn="l">
              <a:lnSpc>
                <a:spcPct val="115000"/>
              </a:lnSpc>
              <a:spcBef>
                <a:spcPts val="1000"/>
              </a:spcBef>
              <a:spcAft>
                <a:spcPts val="0"/>
              </a:spcAft>
              <a:buNone/>
            </a:pPr>
            <a:r>
              <a:t/>
            </a:r>
            <a:endParaRPr sz="1800">
              <a:solidFill>
                <a:schemeClr val="dk2"/>
              </a:solidFill>
              <a:latin typeface="Proxima Nova"/>
              <a:ea typeface="Proxima Nova"/>
              <a:cs typeface="Proxima Nova"/>
              <a:sym typeface="Proxima Nova"/>
            </a:endParaRPr>
          </a:p>
          <a:p>
            <a:pPr indent="0" lvl="0" marL="0" rtl="0" algn="l">
              <a:spcBef>
                <a:spcPts val="120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180925" y="199550"/>
            <a:ext cx="4045200" cy="73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2520"/>
              <a:t>Variable à prédire</a:t>
            </a:r>
            <a:endParaRPr sz="2520"/>
          </a:p>
        </p:txBody>
      </p:sp>
      <p:sp>
        <p:nvSpPr>
          <p:cNvPr id="93" name="Google Shape;93;p16"/>
          <p:cNvSpPr txBox="1"/>
          <p:nvPr>
            <p:ph idx="1" type="subTitle"/>
          </p:nvPr>
        </p:nvSpPr>
        <p:spPr>
          <a:xfrm>
            <a:off x="118450" y="1106350"/>
            <a:ext cx="4453500" cy="3867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271A38"/>
              </a:buClr>
              <a:buSzPts val="1800"/>
              <a:buChar char="➔"/>
            </a:pPr>
            <a:r>
              <a:rPr lang="en-GB">
                <a:solidFill>
                  <a:srgbClr val="271A38"/>
                </a:solidFill>
              </a:rPr>
              <a:t>Prédiction de la consommation totale d’énergie: '</a:t>
            </a:r>
            <a:r>
              <a:rPr b="1" lang="en-GB">
                <a:solidFill>
                  <a:srgbClr val="271A38"/>
                </a:solidFill>
              </a:rPr>
              <a:t>SiteEnergyUse(kBtu)</a:t>
            </a:r>
            <a:r>
              <a:rPr lang="en-GB">
                <a:solidFill>
                  <a:srgbClr val="271A38"/>
                </a:solidFill>
              </a:rPr>
              <a:t>'.</a:t>
            </a:r>
            <a:endParaRPr>
              <a:solidFill>
                <a:srgbClr val="271A38"/>
              </a:solidFill>
            </a:endParaRPr>
          </a:p>
          <a:p>
            <a:pPr indent="-342900" lvl="0" marL="457200" rtl="0" algn="l">
              <a:spcBef>
                <a:spcPts val="0"/>
              </a:spcBef>
              <a:spcAft>
                <a:spcPts val="0"/>
              </a:spcAft>
              <a:buSzPts val="1800"/>
              <a:buChar char="➔"/>
            </a:pPr>
            <a:r>
              <a:rPr lang="en-GB">
                <a:solidFill>
                  <a:srgbClr val="000000"/>
                </a:solidFill>
                <a:latin typeface="Arial"/>
                <a:ea typeface="Arial"/>
                <a:cs typeface="Arial"/>
                <a:sym typeface="Arial"/>
              </a:rPr>
              <a:t>Prédiction des émissions de CO2 : ‘</a:t>
            </a:r>
            <a:r>
              <a:rPr b="1" lang="en-GB">
                <a:solidFill>
                  <a:srgbClr val="000000"/>
                </a:solidFill>
                <a:latin typeface="Arial"/>
                <a:ea typeface="Arial"/>
                <a:cs typeface="Arial"/>
                <a:sym typeface="Arial"/>
              </a:rPr>
              <a:t>TotalGHGEmissions</a:t>
            </a:r>
            <a:r>
              <a:rPr lang="en-GB">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b="1">
              <a:solidFill>
                <a:srgbClr val="E77423"/>
              </a:solidFill>
              <a:latin typeface="Arial"/>
              <a:ea typeface="Arial"/>
              <a:cs typeface="Arial"/>
              <a:sym typeface="Arial"/>
            </a:endParaRPr>
          </a:p>
          <a:p>
            <a:pPr indent="0" lvl="0" marL="0" rtl="0" algn="l">
              <a:spcBef>
                <a:spcPts val="0"/>
              </a:spcBef>
              <a:spcAft>
                <a:spcPts val="0"/>
              </a:spcAft>
              <a:buNone/>
            </a:pPr>
            <a:r>
              <a:rPr lang="en-GB">
                <a:solidFill>
                  <a:srgbClr val="271A38"/>
                </a:solidFill>
                <a:latin typeface="Arial"/>
                <a:ea typeface="Arial"/>
                <a:cs typeface="Arial"/>
                <a:sym typeface="Arial"/>
              </a:rPr>
              <a:t>Essayons de modéliser avec et sans cette variable à fin d’évaluer son </a:t>
            </a:r>
            <a:r>
              <a:rPr lang="en-GB">
                <a:solidFill>
                  <a:srgbClr val="271A38"/>
                </a:solidFill>
                <a:latin typeface="Arial"/>
                <a:ea typeface="Arial"/>
                <a:cs typeface="Arial"/>
                <a:sym typeface="Arial"/>
              </a:rPr>
              <a:t>intérêt</a:t>
            </a:r>
            <a:r>
              <a:rPr lang="en-GB">
                <a:solidFill>
                  <a:srgbClr val="271A38"/>
                </a:solidFill>
                <a:latin typeface="Arial"/>
                <a:ea typeface="Arial"/>
                <a:cs typeface="Arial"/>
                <a:sym typeface="Arial"/>
              </a:rPr>
              <a:t>. </a:t>
            </a:r>
            <a:endParaRPr>
              <a:solidFill>
                <a:srgbClr val="271A38"/>
              </a:solidFill>
              <a:latin typeface="Arial"/>
              <a:ea typeface="Arial"/>
              <a:cs typeface="Arial"/>
              <a:sym typeface="Arial"/>
            </a:endParaRPr>
          </a:p>
        </p:txBody>
      </p:sp>
      <p:sp>
        <p:nvSpPr>
          <p:cNvPr id="94" name="Google Shape;94;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b="1" lang="en-GB" sz="3200"/>
              <a:t>Interprétation de la problématique</a:t>
            </a:r>
            <a:endParaRPr b="1" sz="3200"/>
          </a:p>
        </p:txBody>
      </p:sp>
      <p:sp>
        <p:nvSpPr>
          <p:cNvPr id="95" name="Google Shape;9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96" name="Google Shape;96;p16"/>
          <p:cNvSpPr txBox="1"/>
          <p:nvPr>
            <p:ph type="title"/>
          </p:nvPr>
        </p:nvSpPr>
        <p:spPr>
          <a:xfrm>
            <a:off x="180925" y="2812950"/>
            <a:ext cx="4045200" cy="73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2520"/>
              <a:t>Energie Star Score</a:t>
            </a:r>
            <a:endParaRPr sz="252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Présentation du jeu de données</a:t>
            </a:r>
            <a:endParaRPr/>
          </a:p>
        </p:txBody>
      </p:sp>
      <p:sp>
        <p:nvSpPr>
          <p:cNvPr id="102" name="Google Shape;102;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03" name="Google Shape;103;p17"/>
          <p:cNvPicPr preferRelativeResize="0"/>
          <p:nvPr/>
        </p:nvPicPr>
        <p:blipFill>
          <a:blip r:embed="rId3">
            <a:alphaModFix/>
          </a:blip>
          <a:stretch>
            <a:fillRect/>
          </a:stretch>
        </p:blipFill>
        <p:spPr>
          <a:xfrm>
            <a:off x="460500" y="1017725"/>
            <a:ext cx="7904576" cy="2084275"/>
          </a:xfrm>
          <a:prstGeom prst="rect">
            <a:avLst/>
          </a:prstGeom>
          <a:noFill/>
          <a:ln>
            <a:noFill/>
          </a:ln>
        </p:spPr>
      </p:pic>
      <p:graphicFrame>
        <p:nvGraphicFramePr>
          <p:cNvPr id="104" name="Google Shape;104;p17"/>
          <p:cNvGraphicFramePr/>
          <p:nvPr/>
        </p:nvGraphicFramePr>
        <p:xfrm>
          <a:off x="1418100" y="3329500"/>
          <a:ext cx="3000000" cy="3000000"/>
        </p:xfrm>
        <a:graphic>
          <a:graphicData uri="http://schemas.openxmlformats.org/drawingml/2006/table">
            <a:tbl>
              <a:tblPr>
                <a:noFill/>
                <a:tableStyleId>{81F0D787-1433-4502-A610-7057BBDF0F05}</a:tableStyleId>
              </a:tblPr>
              <a:tblGrid>
                <a:gridCol w="2867525"/>
                <a:gridCol w="2867525"/>
              </a:tblGrid>
              <a:tr h="293200">
                <a:tc>
                  <a:txBody>
                    <a:bodyPr/>
                    <a:lstStyle/>
                    <a:p>
                      <a:pPr indent="0" lvl="0" marL="0" rtl="0" algn="l">
                        <a:spcBef>
                          <a:spcPts val="0"/>
                        </a:spcBef>
                        <a:spcAft>
                          <a:spcPts val="0"/>
                        </a:spcAft>
                        <a:buNone/>
                      </a:pPr>
                      <a:r>
                        <a:rPr lang="en-GB"/>
                        <a:t>Nombre de lignes</a:t>
                      </a:r>
                      <a:endParaRPr/>
                    </a:p>
                  </a:txBody>
                  <a:tcPr marT="91425" marB="91425" marR="91425" marL="91425"/>
                </a:tc>
                <a:tc>
                  <a:txBody>
                    <a:bodyPr/>
                    <a:lstStyle/>
                    <a:p>
                      <a:pPr indent="0" lvl="0" marL="0" rtl="0" algn="ctr">
                        <a:spcBef>
                          <a:spcPts val="0"/>
                        </a:spcBef>
                        <a:spcAft>
                          <a:spcPts val="0"/>
                        </a:spcAft>
                        <a:buNone/>
                      </a:pPr>
                      <a:r>
                        <a:rPr b="1" lang="en-GB"/>
                        <a:t>3375</a:t>
                      </a:r>
                      <a:endParaRPr b="1"/>
                    </a:p>
                  </a:txBody>
                  <a:tcPr marT="91425" marB="91425" marR="91425" marL="91425"/>
                </a:tc>
              </a:tr>
              <a:tr h="293200">
                <a:tc>
                  <a:txBody>
                    <a:bodyPr/>
                    <a:lstStyle/>
                    <a:p>
                      <a:pPr indent="0" lvl="0" marL="0" rtl="0" algn="l">
                        <a:spcBef>
                          <a:spcPts val="0"/>
                        </a:spcBef>
                        <a:spcAft>
                          <a:spcPts val="0"/>
                        </a:spcAft>
                        <a:buNone/>
                      </a:pPr>
                      <a:r>
                        <a:rPr lang="en-GB"/>
                        <a:t>Nombre de colonnes</a:t>
                      </a:r>
                      <a:endParaRPr/>
                    </a:p>
                  </a:txBody>
                  <a:tcPr marT="91425" marB="91425" marR="91425" marL="91425"/>
                </a:tc>
                <a:tc>
                  <a:txBody>
                    <a:bodyPr/>
                    <a:lstStyle/>
                    <a:p>
                      <a:pPr indent="0" lvl="0" marL="0" rtl="0" algn="ctr">
                        <a:spcBef>
                          <a:spcPts val="0"/>
                        </a:spcBef>
                        <a:spcAft>
                          <a:spcPts val="0"/>
                        </a:spcAft>
                        <a:buNone/>
                      </a:pPr>
                      <a:r>
                        <a:rPr b="1" lang="en-GB"/>
                        <a:t>46</a:t>
                      </a:r>
                      <a:endParaRPr b="1"/>
                    </a:p>
                  </a:txBody>
                  <a:tcPr marT="91425" marB="91425" marR="91425" marL="91425"/>
                </a:tc>
              </a:tr>
              <a:tr h="293200">
                <a:tc>
                  <a:txBody>
                    <a:bodyPr/>
                    <a:lstStyle/>
                    <a:p>
                      <a:pPr indent="0" lvl="0" marL="0" rtl="0" algn="l">
                        <a:spcBef>
                          <a:spcPts val="0"/>
                        </a:spcBef>
                        <a:spcAft>
                          <a:spcPts val="0"/>
                        </a:spcAft>
                        <a:buNone/>
                      </a:pPr>
                      <a:r>
                        <a:rPr lang="en-GB"/>
                        <a:t>Nombre de variable numériques</a:t>
                      </a:r>
                      <a:endParaRPr/>
                    </a:p>
                  </a:txBody>
                  <a:tcPr marT="91425" marB="91425" marR="91425" marL="91425"/>
                </a:tc>
                <a:tc>
                  <a:txBody>
                    <a:bodyPr/>
                    <a:lstStyle/>
                    <a:p>
                      <a:pPr indent="0" lvl="0" marL="0" rtl="0" algn="ctr">
                        <a:spcBef>
                          <a:spcPts val="0"/>
                        </a:spcBef>
                        <a:spcAft>
                          <a:spcPts val="0"/>
                        </a:spcAft>
                        <a:buNone/>
                      </a:pPr>
                      <a:r>
                        <a:rPr b="1" lang="en-GB"/>
                        <a:t>31</a:t>
                      </a:r>
                      <a:endParaRPr b="1"/>
                    </a:p>
                  </a:txBody>
                  <a:tcPr marT="91425" marB="91425" marR="91425" marL="91425"/>
                </a:tc>
              </a:tr>
              <a:tr h="293200">
                <a:tc>
                  <a:txBody>
                    <a:bodyPr/>
                    <a:lstStyle/>
                    <a:p>
                      <a:pPr indent="0" lvl="0" marL="0" rtl="0" algn="l">
                        <a:spcBef>
                          <a:spcPts val="0"/>
                        </a:spcBef>
                        <a:spcAft>
                          <a:spcPts val="0"/>
                        </a:spcAft>
                        <a:buNone/>
                      </a:pPr>
                      <a:r>
                        <a:rPr lang="en-GB"/>
                        <a:t>Nombre de variable catégorielle</a:t>
                      </a:r>
                      <a:endParaRPr/>
                    </a:p>
                  </a:txBody>
                  <a:tcPr marT="91425" marB="91425" marR="91425" marL="91425"/>
                </a:tc>
                <a:tc>
                  <a:txBody>
                    <a:bodyPr/>
                    <a:lstStyle/>
                    <a:p>
                      <a:pPr indent="0" lvl="0" marL="0" rtl="0" algn="ctr">
                        <a:spcBef>
                          <a:spcPts val="0"/>
                        </a:spcBef>
                        <a:spcAft>
                          <a:spcPts val="0"/>
                        </a:spcAft>
                        <a:buNone/>
                      </a:pPr>
                      <a:r>
                        <a:rPr b="1" lang="en-GB"/>
                        <a:t>15</a:t>
                      </a:r>
                      <a:endParaRPr b="1"/>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Nettoyage de données</a:t>
            </a:r>
            <a:endParaRPr/>
          </a:p>
        </p:txBody>
      </p:sp>
      <p:sp>
        <p:nvSpPr>
          <p:cNvPr id="110" name="Google Shape;110;p18"/>
          <p:cNvSpPr txBox="1"/>
          <p:nvPr>
            <p:ph idx="1" type="body"/>
          </p:nvPr>
        </p:nvSpPr>
        <p:spPr>
          <a:xfrm>
            <a:off x="311700" y="1360875"/>
            <a:ext cx="8520600" cy="3856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Suppression des colonnes </a:t>
            </a:r>
            <a:r>
              <a:rPr lang="en-GB"/>
              <a:t>en double (On considère la mesure (kbtu)).</a:t>
            </a:r>
            <a:endParaRPr/>
          </a:p>
          <a:p>
            <a:pPr indent="-342900" lvl="0" marL="457200" rtl="0" algn="l">
              <a:spcBef>
                <a:spcPts val="0"/>
              </a:spcBef>
              <a:spcAft>
                <a:spcPts val="0"/>
              </a:spcAft>
              <a:buSzPts val="1800"/>
              <a:buChar char="➢"/>
            </a:pPr>
            <a:r>
              <a:rPr lang="en-GB"/>
              <a:t>Remplacer les valeurs ‘missing’ dans ‘</a:t>
            </a:r>
            <a:r>
              <a:rPr b="1" lang="en-GB"/>
              <a:t>Compliance Status</a:t>
            </a:r>
            <a:r>
              <a:rPr lang="en-GB"/>
              <a:t>’ par np.nan.</a:t>
            </a:r>
            <a:endParaRPr/>
          </a:p>
          <a:p>
            <a:pPr indent="-342900" lvl="0" marL="457200" rtl="0" algn="l">
              <a:spcBef>
                <a:spcPts val="0"/>
              </a:spcBef>
              <a:spcAft>
                <a:spcPts val="0"/>
              </a:spcAft>
              <a:buSzPts val="1800"/>
              <a:buChar char="➢"/>
            </a:pPr>
            <a:r>
              <a:rPr lang="en-GB"/>
              <a:t>Mettre en </a:t>
            </a:r>
            <a:r>
              <a:rPr lang="en-GB"/>
              <a:t>majuscule toutes les valeurs de la variable ‘</a:t>
            </a:r>
            <a:r>
              <a:rPr b="1" lang="en-GB"/>
              <a:t>Neighborhood</a:t>
            </a:r>
            <a:r>
              <a:rPr lang="en-GB"/>
              <a:t>’.</a:t>
            </a:r>
            <a:endParaRPr/>
          </a:p>
          <a:p>
            <a:pPr indent="-342900" lvl="0" marL="457200" rtl="0" algn="l">
              <a:spcBef>
                <a:spcPts val="0"/>
              </a:spcBef>
              <a:spcAft>
                <a:spcPts val="0"/>
              </a:spcAft>
              <a:buSzPts val="1800"/>
              <a:buChar char="➢"/>
            </a:pPr>
            <a:r>
              <a:rPr lang="en-GB"/>
              <a:t>Supprimer les variables non utils : </a:t>
            </a:r>
            <a:r>
              <a:rPr b="1" lang="en-GB"/>
              <a:t>City, State, PropertyName,Address</a:t>
            </a:r>
            <a:r>
              <a:rPr lang="en-GB"/>
              <a:t>…etc. </a:t>
            </a:r>
            <a:endParaRPr/>
          </a:p>
          <a:p>
            <a:pPr indent="-342900" lvl="0" marL="457200" rtl="0" algn="l">
              <a:spcBef>
                <a:spcPts val="0"/>
              </a:spcBef>
              <a:spcAft>
                <a:spcPts val="0"/>
              </a:spcAft>
              <a:buSzPts val="1800"/>
              <a:buChar char="➢"/>
            </a:pPr>
            <a:r>
              <a:rPr lang="en-GB"/>
              <a:t>Traitement des valeurs manquantes: </a:t>
            </a:r>
            <a:endParaRPr/>
          </a:p>
          <a:p>
            <a:pPr indent="-317500" lvl="1" marL="914400" rtl="0" algn="l">
              <a:spcBef>
                <a:spcPts val="0"/>
              </a:spcBef>
              <a:spcAft>
                <a:spcPts val="0"/>
              </a:spcAft>
              <a:buSzPts val="1400"/>
              <a:buChar char="○"/>
            </a:pPr>
            <a:r>
              <a:rPr b="1" lang="en-GB"/>
              <a:t>ListofAllPropertyUseTypes</a:t>
            </a:r>
            <a:r>
              <a:rPr lang="en-GB"/>
              <a:t> à partir de </a:t>
            </a:r>
            <a:r>
              <a:rPr b="1" i="1" lang="en-GB"/>
              <a:t>PrimaryPropertyType</a:t>
            </a:r>
            <a:endParaRPr b="1" i="1"/>
          </a:p>
          <a:p>
            <a:pPr indent="-317500" lvl="1" marL="914400" rtl="0" algn="l">
              <a:spcBef>
                <a:spcPts val="0"/>
              </a:spcBef>
              <a:spcAft>
                <a:spcPts val="0"/>
              </a:spcAft>
              <a:buSzPts val="1400"/>
              <a:buChar char="○"/>
            </a:pPr>
            <a:r>
              <a:rPr b="1" lang="en-GB"/>
              <a:t>SecondLargestPropertyUseType</a:t>
            </a:r>
            <a:r>
              <a:rPr lang="en-GB"/>
              <a:t> et </a:t>
            </a:r>
            <a:r>
              <a:rPr b="1" lang="en-GB"/>
              <a:t>LargestPropertyUseType</a:t>
            </a:r>
            <a:r>
              <a:rPr lang="en-GB"/>
              <a:t> avec</a:t>
            </a:r>
            <a:r>
              <a:rPr b="1" lang="en-GB">
                <a:solidFill>
                  <a:srgbClr val="E77423"/>
                </a:solidFill>
              </a:rPr>
              <a:t> ‘Missing’ </a:t>
            </a:r>
            <a:endParaRPr/>
          </a:p>
          <a:p>
            <a:pPr indent="-342900" lvl="0" marL="457200" rtl="0" algn="l">
              <a:spcBef>
                <a:spcPts val="0"/>
              </a:spcBef>
              <a:spcAft>
                <a:spcPts val="0"/>
              </a:spcAft>
              <a:buSzPts val="1800"/>
              <a:buChar char="➢"/>
            </a:pPr>
            <a:r>
              <a:rPr lang="en-GB"/>
              <a:t>Recoder les valeurs des variables propertyUseType en 11 catégories. </a:t>
            </a:r>
            <a:endParaRPr/>
          </a:p>
          <a:p>
            <a:pPr indent="-342900" lvl="0" marL="457200" rtl="0" algn="l">
              <a:spcBef>
                <a:spcPts val="0"/>
              </a:spcBef>
              <a:spcAft>
                <a:spcPts val="0"/>
              </a:spcAft>
              <a:buSzPts val="1800"/>
              <a:buChar char="➢"/>
            </a:pPr>
            <a:r>
              <a:rPr lang="en-GB"/>
              <a:t>Correction des valeurs : </a:t>
            </a:r>
            <a:endParaRPr/>
          </a:p>
          <a:p>
            <a:pPr indent="-317500" lvl="1" marL="914400" rtl="0" algn="l">
              <a:spcBef>
                <a:spcPts val="0"/>
              </a:spcBef>
              <a:spcAft>
                <a:spcPts val="0"/>
              </a:spcAft>
              <a:buSzPts val="1400"/>
              <a:buChar char="○"/>
            </a:pPr>
            <a:r>
              <a:rPr b="1" lang="en-GB"/>
              <a:t>NumberofBuildings</a:t>
            </a:r>
            <a:r>
              <a:rPr lang="en-GB"/>
              <a:t> == 0      ⇒ 1</a:t>
            </a:r>
            <a:endParaRPr/>
          </a:p>
          <a:p>
            <a:pPr indent="-317500" lvl="1" marL="914400" rtl="0" algn="l">
              <a:spcBef>
                <a:spcPts val="0"/>
              </a:spcBef>
              <a:spcAft>
                <a:spcPts val="0"/>
              </a:spcAft>
              <a:buSzPts val="1400"/>
              <a:buChar char="○"/>
            </a:pPr>
            <a:r>
              <a:rPr b="1" lang="en-GB"/>
              <a:t>NumberofFloors</a:t>
            </a:r>
            <a:r>
              <a:rPr lang="en-GB"/>
              <a:t> ==0 ⇒ 1  </a:t>
            </a:r>
            <a:endParaRPr/>
          </a:p>
          <a:p>
            <a:pPr indent="0" lvl="0" marL="914400" rtl="0" algn="l">
              <a:spcBef>
                <a:spcPts val="1200"/>
              </a:spcBef>
              <a:spcAft>
                <a:spcPts val="1200"/>
              </a:spcAft>
              <a:buNone/>
            </a:pPr>
            <a:r>
              <a:t/>
            </a:r>
            <a:endParaRPr/>
          </a:p>
        </p:txBody>
      </p:sp>
      <p:sp>
        <p:nvSpPr>
          <p:cNvPr id="111" name="Google Shape;111;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12" name="Google Shape;112;p18"/>
          <p:cNvPicPr preferRelativeResize="0"/>
          <p:nvPr/>
        </p:nvPicPr>
        <p:blipFill>
          <a:blip r:embed="rId3">
            <a:alphaModFix/>
          </a:blip>
          <a:stretch>
            <a:fillRect/>
          </a:stretch>
        </p:blipFill>
        <p:spPr>
          <a:xfrm>
            <a:off x="6092600" y="152400"/>
            <a:ext cx="2852350" cy="1184728"/>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Nettoyage de données</a:t>
            </a:r>
            <a:endParaRPr/>
          </a:p>
        </p:txBody>
      </p:sp>
      <p:sp>
        <p:nvSpPr>
          <p:cNvPr id="118" name="Google Shape;118;p19"/>
          <p:cNvSpPr txBox="1"/>
          <p:nvPr>
            <p:ph idx="1" type="body"/>
          </p:nvPr>
        </p:nvSpPr>
        <p:spPr>
          <a:xfrm>
            <a:off x="311700" y="1177182"/>
            <a:ext cx="8520600" cy="3914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GB" sz="1700"/>
              <a:t>Supprimer les outliers selon la variable “Outliers”.</a:t>
            </a:r>
            <a:endParaRPr sz="1700"/>
          </a:p>
          <a:p>
            <a:pPr indent="-336550" lvl="0" marL="457200" rtl="0" algn="l">
              <a:spcBef>
                <a:spcPts val="0"/>
              </a:spcBef>
              <a:spcAft>
                <a:spcPts val="0"/>
              </a:spcAft>
              <a:buSzPts val="1700"/>
              <a:buChar char="➢"/>
            </a:pPr>
            <a:r>
              <a:rPr lang="en-GB" sz="1700"/>
              <a:t>Supprimer les outliers extrêmes (percentile &gt; 0.995 et &lt; 0.05).</a:t>
            </a:r>
            <a:endParaRPr sz="1700"/>
          </a:p>
          <a:p>
            <a:pPr indent="-336550" lvl="0" marL="457200" rtl="0" algn="l">
              <a:spcBef>
                <a:spcPts val="0"/>
              </a:spcBef>
              <a:spcAft>
                <a:spcPts val="0"/>
              </a:spcAft>
              <a:buSzPts val="1700"/>
              <a:buChar char="➢"/>
            </a:pPr>
            <a:r>
              <a:rPr lang="en-GB" sz="1700"/>
              <a:t>Imputation des valeurs manquantes de la variable ‘</a:t>
            </a:r>
            <a:r>
              <a:rPr b="1" lang="en-GB" sz="1700"/>
              <a:t>SiteEnergyUse(kBtu)</a:t>
            </a:r>
            <a:r>
              <a:rPr lang="en-GB" sz="1700"/>
              <a:t>’ avec la variable </a:t>
            </a:r>
            <a:r>
              <a:rPr b="1" lang="en-GB" sz="1700"/>
              <a:t>‘SiteEnergyUseWN(kBtu)’</a:t>
            </a:r>
            <a:r>
              <a:rPr lang="en-GB" sz="1700"/>
              <a:t>.</a:t>
            </a:r>
            <a:endParaRPr sz="1700"/>
          </a:p>
          <a:p>
            <a:pPr indent="-336550" lvl="0" marL="457200" rtl="0" algn="l">
              <a:spcBef>
                <a:spcPts val="0"/>
              </a:spcBef>
              <a:spcAft>
                <a:spcPts val="0"/>
              </a:spcAft>
              <a:buSzPts val="1700"/>
              <a:buChar char="➢"/>
            </a:pPr>
            <a:r>
              <a:rPr lang="en-GB" sz="1700"/>
              <a:t>Imputation par la médiane pour ‘</a:t>
            </a:r>
            <a:r>
              <a:rPr b="1" lang="en-GB" sz="1700">
                <a:latin typeface="Arial"/>
                <a:ea typeface="Arial"/>
                <a:cs typeface="Arial"/>
                <a:sym typeface="Arial"/>
              </a:rPr>
              <a:t>TotalGHGEmissions</a:t>
            </a:r>
            <a:r>
              <a:rPr lang="en-GB" sz="1700"/>
              <a:t>’ et le reste des valeurs manquantes de ‘</a:t>
            </a:r>
            <a:r>
              <a:rPr b="1" lang="en-GB" sz="1700"/>
              <a:t>SiteEnergyUse(kBtu)</a:t>
            </a:r>
            <a:r>
              <a:rPr lang="en-GB" sz="1700"/>
              <a:t>’. </a:t>
            </a:r>
            <a:endParaRPr sz="1700"/>
          </a:p>
        </p:txBody>
      </p:sp>
      <p:sp>
        <p:nvSpPr>
          <p:cNvPr id="119" name="Google Shape;11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20" name="Google Shape;120;p19"/>
          <p:cNvPicPr preferRelativeResize="0"/>
          <p:nvPr/>
        </p:nvPicPr>
        <p:blipFill>
          <a:blip r:embed="rId3">
            <a:alphaModFix/>
          </a:blip>
          <a:stretch>
            <a:fillRect/>
          </a:stretch>
        </p:blipFill>
        <p:spPr>
          <a:xfrm>
            <a:off x="5275675" y="99756"/>
            <a:ext cx="1785350" cy="1140275"/>
          </a:xfrm>
          <a:prstGeom prst="rect">
            <a:avLst/>
          </a:prstGeom>
          <a:noFill/>
          <a:ln>
            <a:noFill/>
          </a:ln>
        </p:spPr>
      </p:pic>
      <p:pic>
        <p:nvPicPr>
          <p:cNvPr id="121" name="Google Shape;121;p19"/>
          <p:cNvPicPr preferRelativeResize="0"/>
          <p:nvPr/>
        </p:nvPicPr>
        <p:blipFill>
          <a:blip r:embed="rId4">
            <a:alphaModFix/>
          </a:blip>
          <a:stretch>
            <a:fillRect/>
          </a:stretch>
        </p:blipFill>
        <p:spPr>
          <a:xfrm>
            <a:off x="7132326" y="29199"/>
            <a:ext cx="1699976" cy="1233075"/>
          </a:xfrm>
          <a:prstGeom prst="rect">
            <a:avLst/>
          </a:prstGeom>
          <a:noFill/>
          <a:ln>
            <a:noFill/>
          </a:ln>
        </p:spPr>
      </p:pic>
      <p:pic>
        <p:nvPicPr>
          <p:cNvPr id="122" name="Google Shape;122;p19"/>
          <p:cNvPicPr preferRelativeResize="0"/>
          <p:nvPr/>
        </p:nvPicPr>
        <p:blipFill>
          <a:blip r:embed="rId5">
            <a:alphaModFix/>
          </a:blip>
          <a:stretch>
            <a:fillRect/>
          </a:stretch>
        </p:blipFill>
        <p:spPr>
          <a:xfrm>
            <a:off x="704300" y="3038650"/>
            <a:ext cx="2606225" cy="1982575"/>
          </a:xfrm>
          <a:prstGeom prst="rect">
            <a:avLst/>
          </a:prstGeom>
          <a:noFill/>
          <a:ln>
            <a:noFill/>
          </a:ln>
        </p:spPr>
      </p:pic>
      <p:pic>
        <p:nvPicPr>
          <p:cNvPr id="123" name="Google Shape;123;p19"/>
          <p:cNvPicPr preferRelativeResize="0"/>
          <p:nvPr/>
        </p:nvPicPr>
        <p:blipFill>
          <a:blip r:embed="rId6">
            <a:alphaModFix/>
          </a:blip>
          <a:stretch>
            <a:fillRect/>
          </a:stretch>
        </p:blipFill>
        <p:spPr>
          <a:xfrm>
            <a:off x="5346500" y="3017523"/>
            <a:ext cx="2606225" cy="2024836"/>
          </a:xfrm>
          <a:prstGeom prst="rect">
            <a:avLst/>
          </a:prstGeom>
          <a:noFill/>
          <a:ln>
            <a:noFill/>
          </a:ln>
        </p:spPr>
      </p:pic>
      <p:sp>
        <p:nvSpPr>
          <p:cNvPr id="124" name="Google Shape;124;p19"/>
          <p:cNvSpPr/>
          <p:nvPr/>
        </p:nvSpPr>
        <p:spPr>
          <a:xfrm>
            <a:off x="3913150" y="3810800"/>
            <a:ext cx="759900" cy="467700"/>
          </a:xfrm>
          <a:prstGeom prst="rightArrow">
            <a:avLst>
              <a:gd fmla="val 50000" name="adj1"/>
              <a:gd fmla="val 50000" name="adj2"/>
            </a:avLst>
          </a:prstGeom>
          <a:solidFill>
            <a:srgbClr val="76D7A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p:nvPr/>
        </p:nvSpPr>
        <p:spPr>
          <a:xfrm>
            <a:off x="784425" y="3917150"/>
            <a:ext cx="1374300" cy="255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Analyse Bi-variée</a:t>
            </a:r>
            <a:endParaRPr/>
          </a:p>
          <a:p>
            <a:pPr indent="0" lvl="0" marL="0" rtl="0" algn="l">
              <a:spcBef>
                <a:spcPts val="0"/>
              </a:spcBef>
              <a:spcAft>
                <a:spcPts val="0"/>
              </a:spcAft>
              <a:buNone/>
            </a:pPr>
            <a:r>
              <a:t/>
            </a:r>
            <a:endParaRPr/>
          </a:p>
        </p:txBody>
      </p:sp>
      <p:sp>
        <p:nvSpPr>
          <p:cNvPr id="131" name="Google Shape;13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32" name="Google Shape;132;p20"/>
          <p:cNvPicPr preferRelativeResize="0"/>
          <p:nvPr/>
        </p:nvPicPr>
        <p:blipFill>
          <a:blip r:embed="rId3">
            <a:alphaModFix/>
          </a:blip>
          <a:stretch>
            <a:fillRect/>
          </a:stretch>
        </p:blipFill>
        <p:spPr>
          <a:xfrm>
            <a:off x="510075" y="1350800"/>
            <a:ext cx="3567750" cy="2653500"/>
          </a:xfrm>
          <a:prstGeom prst="rect">
            <a:avLst/>
          </a:prstGeom>
          <a:noFill/>
          <a:ln>
            <a:noFill/>
          </a:ln>
        </p:spPr>
      </p:pic>
      <p:pic>
        <p:nvPicPr>
          <p:cNvPr id="133" name="Google Shape;133;p20"/>
          <p:cNvPicPr preferRelativeResize="0"/>
          <p:nvPr/>
        </p:nvPicPr>
        <p:blipFill>
          <a:blip r:embed="rId4">
            <a:alphaModFix/>
          </a:blip>
          <a:stretch>
            <a:fillRect/>
          </a:stretch>
        </p:blipFill>
        <p:spPr>
          <a:xfrm>
            <a:off x="4572000" y="1290575"/>
            <a:ext cx="3983722" cy="2773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Analyse Bi-variée</a:t>
            </a:r>
            <a:endParaRPr/>
          </a:p>
        </p:txBody>
      </p:sp>
      <p:sp>
        <p:nvSpPr>
          <p:cNvPr id="139" name="Google Shape;13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40" name="Google Shape;140;p21"/>
          <p:cNvPicPr preferRelativeResize="0"/>
          <p:nvPr/>
        </p:nvPicPr>
        <p:blipFill>
          <a:blip r:embed="rId3">
            <a:alphaModFix/>
          </a:blip>
          <a:stretch>
            <a:fillRect/>
          </a:stretch>
        </p:blipFill>
        <p:spPr>
          <a:xfrm>
            <a:off x="677250" y="964075"/>
            <a:ext cx="3643075" cy="2090550"/>
          </a:xfrm>
          <a:prstGeom prst="rect">
            <a:avLst/>
          </a:prstGeom>
          <a:noFill/>
          <a:ln>
            <a:noFill/>
          </a:ln>
        </p:spPr>
      </p:pic>
      <p:pic>
        <p:nvPicPr>
          <p:cNvPr id="141" name="Google Shape;141;p21"/>
          <p:cNvPicPr preferRelativeResize="0"/>
          <p:nvPr/>
        </p:nvPicPr>
        <p:blipFill>
          <a:blip r:embed="rId4">
            <a:alphaModFix/>
          </a:blip>
          <a:stretch>
            <a:fillRect/>
          </a:stretch>
        </p:blipFill>
        <p:spPr>
          <a:xfrm>
            <a:off x="4155351" y="964063"/>
            <a:ext cx="3643076" cy="2197870"/>
          </a:xfrm>
          <a:prstGeom prst="rect">
            <a:avLst/>
          </a:prstGeom>
          <a:noFill/>
          <a:ln>
            <a:noFill/>
          </a:ln>
        </p:spPr>
      </p:pic>
      <p:pic>
        <p:nvPicPr>
          <p:cNvPr id="142" name="Google Shape;142;p21"/>
          <p:cNvPicPr preferRelativeResize="0"/>
          <p:nvPr/>
        </p:nvPicPr>
        <p:blipFill>
          <a:blip r:embed="rId5">
            <a:alphaModFix/>
          </a:blip>
          <a:stretch>
            <a:fillRect/>
          </a:stretch>
        </p:blipFill>
        <p:spPr>
          <a:xfrm>
            <a:off x="677250" y="3108275"/>
            <a:ext cx="3414251" cy="1979925"/>
          </a:xfrm>
          <a:prstGeom prst="rect">
            <a:avLst/>
          </a:prstGeom>
          <a:noFill/>
          <a:ln>
            <a:noFill/>
          </a:ln>
        </p:spPr>
      </p:pic>
      <p:pic>
        <p:nvPicPr>
          <p:cNvPr id="143" name="Google Shape;143;p21"/>
          <p:cNvPicPr preferRelativeResize="0"/>
          <p:nvPr/>
        </p:nvPicPr>
        <p:blipFill>
          <a:blip r:embed="rId6">
            <a:alphaModFix/>
          </a:blip>
          <a:stretch>
            <a:fillRect/>
          </a:stretch>
        </p:blipFill>
        <p:spPr>
          <a:xfrm>
            <a:off x="4123425" y="3128113"/>
            <a:ext cx="3706924" cy="1940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