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Proxima Nova"/>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9ddc4f04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9ddc4f04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9ddc4f04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9ddc4f04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9fc245a0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9fc245a0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9fc245a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9fc245a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9fc245a0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9fc245a0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9fc245a0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29fc245a0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9fc245a0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9fc245a0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9fc245a0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9fc245a0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9fc245a0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9fc245a0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9fc245a0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29fc245a0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8585633b7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8585633b7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29fc245a0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29fc245a0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9fc245a0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29fc245a0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29fc245a0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29fc245a0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9fc245a0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29fc245a0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9fc245a0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29fc245a0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29fc245a0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29fc245a0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29fc245a0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29fc245a0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8585633b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8585633b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L’équipe d’e-commerce à besoin de comprendre les =/= types de clients, donc il faut leur fournir une description actionable des segments clients à fin d’optimisez les campagnes de communication. Ensuite, il faut proposer un contrat de </a:t>
            </a:r>
            <a:r>
              <a:rPr lang="en-GB"/>
              <a:t>maintenance</a:t>
            </a:r>
            <a:r>
              <a:rPr lang="en-GB"/>
              <a:t> de la segmentation fournis.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9ddc4f04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9ddc4f04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9ddc4f04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9ddc4f04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9ddc4f04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9ddc4f04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9ddc4f04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9ddc4f04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9ddc4f04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9ddc4f04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9ddc4f04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9ddc4f04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22.png"/><Relationship Id="rId5" Type="http://schemas.openxmlformats.org/officeDocument/2006/relationships/image" Target="../media/image20.png"/><Relationship Id="rId6" Type="http://schemas.openxmlformats.org/officeDocument/2006/relationships/image" Target="../media/image31.png"/><Relationship Id="rId7"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8.png"/><Relationship Id="rId6" Type="http://schemas.openxmlformats.org/officeDocument/2006/relationships/image" Target="../media/image30.png"/><Relationship Id="rId7"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34.png"/><Relationship Id="rId5" Type="http://schemas.openxmlformats.org/officeDocument/2006/relationships/image" Target="../media/image32.png"/><Relationship Id="rId6"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Segmentez des clients d'un site e-commerce</a:t>
            </a:r>
            <a:endParaRPr/>
          </a:p>
        </p:txBody>
      </p:sp>
      <p:sp>
        <p:nvSpPr>
          <p:cNvPr id="87" name="Google Shape;87;p13"/>
          <p:cNvSpPr txBox="1"/>
          <p:nvPr>
            <p:ph idx="1" type="subTitle"/>
          </p:nvPr>
        </p:nvSpPr>
        <p:spPr>
          <a:xfrm>
            <a:off x="1065125" y="3181850"/>
            <a:ext cx="39777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Asma Djaidri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626400" y="596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Segmentation RFM</a:t>
            </a:r>
            <a:endParaRPr/>
          </a:p>
        </p:txBody>
      </p:sp>
      <p:pic>
        <p:nvPicPr>
          <p:cNvPr id="176" name="Google Shape;176;p22"/>
          <p:cNvPicPr preferRelativeResize="0"/>
          <p:nvPr/>
        </p:nvPicPr>
        <p:blipFill>
          <a:blip r:embed="rId3">
            <a:alphaModFix/>
          </a:blip>
          <a:stretch>
            <a:fillRect/>
          </a:stretch>
        </p:blipFill>
        <p:spPr>
          <a:xfrm>
            <a:off x="255575" y="1588750"/>
            <a:ext cx="8732650" cy="2652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626400" y="596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Segmentation RFM</a:t>
            </a:r>
            <a:endParaRPr/>
          </a:p>
        </p:txBody>
      </p:sp>
      <p:pic>
        <p:nvPicPr>
          <p:cNvPr id="182" name="Google Shape;182;p23"/>
          <p:cNvPicPr preferRelativeResize="0"/>
          <p:nvPr/>
        </p:nvPicPr>
        <p:blipFill>
          <a:blip r:embed="rId3">
            <a:alphaModFix/>
          </a:blip>
          <a:stretch>
            <a:fillRect/>
          </a:stretch>
        </p:blipFill>
        <p:spPr>
          <a:xfrm>
            <a:off x="332875" y="1325200"/>
            <a:ext cx="4518380" cy="1306100"/>
          </a:xfrm>
          <a:prstGeom prst="rect">
            <a:avLst/>
          </a:prstGeom>
          <a:noFill/>
          <a:ln>
            <a:noFill/>
          </a:ln>
        </p:spPr>
      </p:pic>
      <p:pic>
        <p:nvPicPr>
          <p:cNvPr id="183" name="Google Shape;183;p23"/>
          <p:cNvPicPr preferRelativeResize="0"/>
          <p:nvPr/>
        </p:nvPicPr>
        <p:blipFill>
          <a:blip r:embed="rId4">
            <a:alphaModFix/>
          </a:blip>
          <a:stretch>
            <a:fillRect/>
          </a:stretch>
        </p:blipFill>
        <p:spPr>
          <a:xfrm>
            <a:off x="293621" y="2772946"/>
            <a:ext cx="4596891" cy="2261100"/>
          </a:xfrm>
          <a:prstGeom prst="rect">
            <a:avLst/>
          </a:prstGeom>
          <a:noFill/>
          <a:ln>
            <a:noFill/>
          </a:ln>
        </p:spPr>
      </p:pic>
      <p:pic>
        <p:nvPicPr>
          <p:cNvPr id="184" name="Google Shape;184;p23"/>
          <p:cNvPicPr preferRelativeResize="0"/>
          <p:nvPr/>
        </p:nvPicPr>
        <p:blipFill>
          <a:blip r:embed="rId5">
            <a:alphaModFix/>
          </a:blip>
          <a:stretch>
            <a:fillRect/>
          </a:stretch>
        </p:blipFill>
        <p:spPr>
          <a:xfrm>
            <a:off x="5042912" y="1131975"/>
            <a:ext cx="3742465" cy="3706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5600"/>
              <a:t>Modélisation</a:t>
            </a:r>
            <a:endParaRPr sz="5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727650" y="550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1000"/>
              </a:spcBef>
              <a:spcAft>
                <a:spcPts val="0"/>
              </a:spcAft>
              <a:buNone/>
            </a:pPr>
            <a:r>
              <a:rPr lang="en-GB" sz="2550">
                <a:solidFill>
                  <a:srgbClr val="000000"/>
                </a:solidFill>
                <a:highlight>
                  <a:srgbClr val="FFFFFF"/>
                </a:highlight>
                <a:latin typeface="Arial"/>
                <a:ea typeface="Arial"/>
                <a:cs typeface="Arial"/>
                <a:sym typeface="Arial"/>
              </a:rPr>
              <a:t>Feature Engineering</a:t>
            </a:r>
            <a:endParaRPr sz="25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95" name="Google Shape;195;p25"/>
          <p:cNvSpPr txBox="1"/>
          <p:nvPr>
            <p:ph idx="1" type="body"/>
          </p:nvPr>
        </p:nvSpPr>
        <p:spPr>
          <a:xfrm>
            <a:off x="729450" y="1531750"/>
            <a:ext cx="7688700" cy="2808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85.43%  des clients ont fait une seule commande, en plus 6/7 segments ont une moyenne de frequency =1 ⇒ donc la variable “Frequency” est inutile ⇒ supprimer.</a:t>
            </a:r>
            <a:endParaRPr sz="1500"/>
          </a:p>
          <a:p>
            <a:pPr indent="-323850" lvl="0" marL="457200" rtl="0" algn="l">
              <a:spcBef>
                <a:spcPts val="0"/>
              </a:spcBef>
              <a:spcAft>
                <a:spcPts val="0"/>
              </a:spcAft>
              <a:buSzPts val="1500"/>
              <a:buChar char="-"/>
            </a:pPr>
            <a:r>
              <a:rPr lang="en-GB" sz="1500"/>
              <a:t>On crée de nouvelle variable</a:t>
            </a:r>
            <a:endParaRPr sz="1500"/>
          </a:p>
          <a:p>
            <a:pPr indent="-323850" lvl="1" marL="914400" rtl="0" algn="l">
              <a:spcBef>
                <a:spcPts val="0"/>
              </a:spcBef>
              <a:spcAft>
                <a:spcPts val="0"/>
              </a:spcAft>
              <a:buSzPts val="1500"/>
              <a:buChar char="-"/>
            </a:pPr>
            <a:r>
              <a:rPr lang="en-GB" sz="1500">
                <a:highlight>
                  <a:srgbClr val="FFFFFF"/>
                </a:highlight>
                <a:latin typeface="Arial"/>
                <a:ea typeface="Arial"/>
                <a:cs typeface="Arial"/>
                <a:sym typeface="Arial"/>
              </a:rPr>
              <a:t>mean_review_score</a:t>
            </a:r>
            <a:endParaRPr sz="1500">
              <a:highlight>
                <a:srgbClr val="FFFFFF"/>
              </a:highlight>
              <a:latin typeface="Arial"/>
              <a:ea typeface="Arial"/>
              <a:cs typeface="Arial"/>
              <a:sym typeface="Arial"/>
            </a:endParaRPr>
          </a:p>
          <a:p>
            <a:pPr indent="-323850" lvl="1" marL="914400" rtl="0" algn="l">
              <a:spcBef>
                <a:spcPts val="0"/>
              </a:spcBef>
              <a:spcAft>
                <a:spcPts val="0"/>
              </a:spcAft>
              <a:buSzPts val="1500"/>
              <a:buChar char="-"/>
            </a:pPr>
            <a:r>
              <a:rPr lang="en-GB" sz="1500">
                <a:highlight>
                  <a:srgbClr val="FFFFFF"/>
                </a:highlight>
                <a:latin typeface="Arial"/>
                <a:ea typeface="Arial"/>
                <a:cs typeface="Arial"/>
                <a:sym typeface="Arial"/>
              </a:rPr>
              <a:t>mean_payment_installments</a:t>
            </a:r>
            <a:endParaRPr sz="1500">
              <a:highlight>
                <a:srgbClr val="FFFFFF"/>
              </a:highlight>
              <a:latin typeface="Arial"/>
              <a:ea typeface="Arial"/>
              <a:cs typeface="Arial"/>
              <a:sym typeface="Arial"/>
            </a:endParaRPr>
          </a:p>
          <a:p>
            <a:pPr indent="-323850" lvl="1" marL="914400" rtl="0" algn="l">
              <a:spcBef>
                <a:spcPts val="0"/>
              </a:spcBef>
              <a:spcAft>
                <a:spcPts val="0"/>
              </a:spcAft>
              <a:buSzPts val="1500"/>
              <a:buChar char="-"/>
            </a:pPr>
            <a:r>
              <a:rPr lang="en-GB" sz="1500">
                <a:highlight>
                  <a:srgbClr val="FFFFFF"/>
                </a:highlight>
                <a:latin typeface="Arial"/>
                <a:ea typeface="Arial"/>
                <a:cs typeface="Arial"/>
                <a:sym typeface="Arial"/>
              </a:rPr>
              <a:t>mean_delivery_delay_estimation</a:t>
            </a:r>
            <a:endParaRPr sz="1500">
              <a:highlight>
                <a:srgbClr val="FFFFFF"/>
              </a:highlight>
              <a:latin typeface="Arial"/>
              <a:ea typeface="Arial"/>
              <a:cs typeface="Arial"/>
              <a:sym typeface="Arial"/>
            </a:endParaRPr>
          </a:p>
          <a:p>
            <a:pPr indent="-323850" lvl="1" marL="914400" rtl="0" algn="l">
              <a:spcBef>
                <a:spcPts val="0"/>
              </a:spcBef>
              <a:spcAft>
                <a:spcPts val="0"/>
              </a:spcAft>
              <a:buSzPts val="1500"/>
              <a:buChar char="-"/>
            </a:pPr>
            <a:r>
              <a:rPr lang="en-GB" sz="1500">
                <a:highlight>
                  <a:srgbClr val="FFFFFF"/>
                </a:highlight>
                <a:latin typeface="Arial"/>
                <a:ea typeface="Arial"/>
                <a:cs typeface="Arial"/>
                <a:sym typeface="Arial"/>
              </a:rPr>
              <a:t>mean_delivery_delay</a:t>
            </a:r>
            <a:endParaRPr sz="1500"/>
          </a:p>
        </p:txBody>
      </p:sp>
      <p:pic>
        <p:nvPicPr>
          <p:cNvPr id="196" name="Google Shape;196;p25"/>
          <p:cNvPicPr preferRelativeResize="0"/>
          <p:nvPr/>
        </p:nvPicPr>
        <p:blipFill>
          <a:blip r:embed="rId3">
            <a:alphaModFix/>
          </a:blip>
          <a:stretch>
            <a:fillRect/>
          </a:stretch>
        </p:blipFill>
        <p:spPr>
          <a:xfrm>
            <a:off x="4571997" y="2328622"/>
            <a:ext cx="4214000" cy="2249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p:nvPr/>
        </p:nvSpPr>
        <p:spPr>
          <a:xfrm>
            <a:off x="5742750" y="1003075"/>
            <a:ext cx="3224100" cy="4005900"/>
          </a:xfrm>
          <a:prstGeom prst="rect">
            <a:avLst/>
          </a:prstGeom>
          <a:noFill/>
          <a:ln cap="flat" cmpd="sng" w="38100">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txBox="1"/>
          <p:nvPr>
            <p:ph type="title"/>
          </p:nvPr>
        </p:nvSpPr>
        <p:spPr>
          <a:xfrm>
            <a:off x="727650" y="550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Modélisation</a:t>
            </a:r>
            <a:endParaRPr/>
          </a:p>
        </p:txBody>
      </p:sp>
      <p:sp>
        <p:nvSpPr>
          <p:cNvPr id="203" name="Google Shape;203;p26"/>
          <p:cNvSpPr/>
          <p:nvPr/>
        </p:nvSpPr>
        <p:spPr>
          <a:xfrm>
            <a:off x="3540750" y="1246725"/>
            <a:ext cx="1463400" cy="1057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5201375" y="1730925"/>
            <a:ext cx="463800" cy="159300"/>
          </a:xfrm>
          <a:prstGeom prst="rightArrow">
            <a:avLst>
              <a:gd fmla="val 50000" name="adj1"/>
              <a:gd fmla="val 50000" name="adj2"/>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5862363" y="1281675"/>
            <a:ext cx="1463400" cy="1057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txBox="1"/>
          <p:nvPr/>
        </p:nvSpPr>
        <p:spPr>
          <a:xfrm>
            <a:off x="3540775" y="1440525"/>
            <a:ext cx="14634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latin typeface="Lato"/>
                <a:ea typeface="Lato"/>
                <a:cs typeface="Lato"/>
                <a:sym typeface="Lato"/>
              </a:rPr>
              <a:t>Standardisation</a:t>
            </a:r>
            <a:endParaRPr>
              <a:solidFill>
                <a:schemeClr val="lt1"/>
              </a:solidFill>
              <a:latin typeface="Lato"/>
              <a:ea typeface="Lato"/>
              <a:cs typeface="Lato"/>
              <a:sym typeface="Lato"/>
            </a:endParaRPr>
          </a:p>
          <a:p>
            <a:pPr indent="0" lvl="0" marL="0" rtl="0" algn="ctr">
              <a:spcBef>
                <a:spcPts val="0"/>
              </a:spcBef>
              <a:spcAft>
                <a:spcPts val="0"/>
              </a:spcAft>
              <a:buNone/>
            </a:pPr>
            <a:r>
              <a:rPr lang="en-GB" sz="1300">
                <a:solidFill>
                  <a:schemeClr val="lt1"/>
                </a:solidFill>
                <a:latin typeface="Lato"/>
                <a:ea typeface="Lato"/>
                <a:cs typeface="Lato"/>
                <a:sym typeface="Lato"/>
              </a:rPr>
              <a:t>(StandardScaler)</a:t>
            </a:r>
            <a:endParaRPr sz="1300">
              <a:solidFill>
                <a:schemeClr val="lt1"/>
              </a:solidFill>
              <a:latin typeface="Lato"/>
              <a:ea typeface="Lato"/>
              <a:cs typeface="Lato"/>
              <a:sym typeface="Lato"/>
            </a:endParaRPr>
          </a:p>
        </p:txBody>
      </p:sp>
      <p:sp>
        <p:nvSpPr>
          <p:cNvPr id="207" name="Google Shape;207;p26"/>
          <p:cNvSpPr/>
          <p:nvPr/>
        </p:nvSpPr>
        <p:spPr>
          <a:xfrm>
            <a:off x="5862375" y="2573625"/>
            <a:ext cx="1463400" cy="1057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5890488" y="3865575"/>
            <a:ext cx="1463400" cy="1057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txBox="1"/>
          <p:nvPr/>
        </p:nvSpPr>
        <p:spPr>
          <a:xfrm>
            <a:off x="5906013" y="1359975"/>
            <a:ext cx="137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Rechercher le meilleur paramètre</a:t>
            </a:r>
            <a:endParaRPr>
              <a:solidFill>
                <a:schemeClr val="lt1"/>
              </a:solidFill>
              <a:latin typeface="Lato"/>
              <a:ea typeface="Lato"/>
              <a:cs typeface="Lato"/>
              <a:sym typeface="Lato"/>
            </a:endParaRPr>
          </a:p>
        </p:txBody>
      </p:sp>
      <p:sp>
        <p:nvSpPr>
          <p:cNvPr id="210" name="Google Shape;210;p26"/>
          <p:cNvSpPr txBox="1"/>
          <p:nvPr/>
        </p:nvSpPr>
        <p:spPr>
          <a:xfrm>
            <a:off x="5906036" y="2665250"/>
            <a:ext cx="121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Calculer le score silhouette</a:t>
            </a:r>
            <a:endParaRPr>
              <a:solidFill>
                <a:schemeClr val="lt1"/>
              </a:solidFill>
              <a:latin typeface="Lato"/>
              <a:ea typeface="Lato"/>
              <a:cs typeface="Lato"/>
              <a:sym typeface="Lato"/>
            </a:endParaRPr>
          </a:p>
        </p:txBody>
      </p:sp>
      <p:sp>
        <p:nvSpPr>
          <p:cNvPr id="211" name="Google Shape;211;p26"/>
          <p:cNvSpPr/>
          <p:nvPr/>
        </p:nvSpPr>
        <p:spPr>
          <a:xfrm>
            <a:off x="5184975" y="4357775"/>
            <a:ext cx="463800" cy="159300"/>
          </a:xfrm>
          <a:prstGeom prst="leftArrow">
            <a:avLst>
              <a:gd fmla="val 50000" name="adj1"/>
              <a:gd fmla="val 50000" name="adj2"/>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txBox="1"/>
          <p:nvPr/>
        </p:nvSpPr>
        <p:spPr>
          <a:xfrm>
            <a:off x="5991788" y="3944825"/>
            <a:ext cx="12177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Lato"/>
                <a:ea typeface="Lato"/>
                <a:cs typeface="Lato"/>
                <a:sym typeface="Lato"/>
              </a:rPr>
              <a:t>Entraîner</a:t>
            </a:r>
            <a:r>
              <a:rPr lang="en-GB" sz="1300">
                <a:solidFill>
                  <a:schemeClr val="lt1"/>
                </a:solidFill>
                <a:latin typeface="Lato"/>
                <a:ea typeface="Lato"/>
                <a:cs typeface="Lato"/>
                <a:sym typeface="Lato"/>
              </a:rPr>
              <a:t> le modèle avec les meilleur params</a:t>
            </a:r>
            <a:endParaRPr sz="1300">
              <a:solidFill>
                <a:schemeClr val="lt1"/>
              </a:solidFill>
              <a:latin typeface="Lato"/>
              <a:ea typeface="Lato"/>
              <a:cs typeface="Lato"/>
              <a:sym typeface="Lato"/>
            </a:endParaRPr>
          </a:p>
        </p:txBody>
      </p:sp>
      <p:sp>
        <p:nvSpPr>
          <p:cNvPr id="213" name="Google Shape;213;p26"/>
          <p:cNvSpPr/>
          <p:nvPr/>
        </p:nvSpPr>
        <p:spPr>
          <a:xfrm>
            <a:off x="7522975" y="1017975"/>
            <a:ext cx="1274700" cy="1057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7544875" y="2328763"/>
            <a:ext cx="1274700" cy="1057800"/>
          </a:xfrm>
          <a:prstGeom prst="rect">
            <a:avLst/>
          </a:pr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7494163" y="3639575"/>
            <a:ext cx="1274700" cy="1057800"/>
          </a:xfrm>
          <a:prstGeom prst="rect">
            <a:avLst/>
          </a:prstGeom>
          <a:solidFill>
            <a:srgbClr val="B45F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txBox="1"/>
          <p:nvPr/>
        </p:nvSpPr>
        <p:spPr>
          <a:xfrm>
            <a:off x="7667875" y="1104900"/>
            <a:ext cx="102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K-means :  -n_clusters</a:t>
            </a:r>
            <a:endParaRPr>
              <a:latin typeface="Lato"/>
              <a:ea typeface="Lato"/>
              <a:cs typeface="Lato"/>
              <a:sym typeface="Lato"/>
            </a:endParaRPr>
          </a:p>
        </p:txBody>
      </p:sp>
      <p:sp>
        <p:nvSpPr>
          <p:cNvPr id="217" name="Google Shape;217;p26"/>
          <p:cNvSpPr txBox="1"/>
          <p:nvPr/>
        </p:nvSpPr>
        <p:spPr>
          <a:xfrm>
            <a:off x="7646300" y="2458863"/>
            <a:ext cx="110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CAH :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 </a:t>
            </a:r>
            <a:r>
              <a:rPr lang="en-GB">
                <a:latin typeface="Lato"/>
                <a:ea typeface="Lato"/>
                <a:cs typeface="Lato"/>
                <a:sym typeface="Lato"/>
              </a:rPr>
              <a:t>n_clusters</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-linkage</a:t>
            </a:r>
            <a:endParaRPr>
              <a:latin typeface="Lato"/>
              <a:ea typeface="Lato"/>
              <a:cs typeface="Lato"/>
              <a:sym typeface="Lato"/>
            </a:endParaRPr>
          </a:p>
        </p:txBody>
      </p:sp>
      <p:sp>
        <p:nvSpPr>
          <p:cNvPr id="218" name="Google Shape;218;p26"/>
          <p:cNvSpPr txBox="1"/>
          <p:nvPr/>
        </p:nvSpPr>
        <p:spPr>
          <a:xfrm>
            <a:off x="7595588" y="3725900"/>
            <a:ext cx="1274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DBSCAN:</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-eps</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-min_samples</a:t>
            </a:r>
            <a:endParaRPr>
              <a:latin typeface="Lato"/>
              <a:ea typeface="Lato"/>
              <a:cs typeface="Lato"/>
              <a:sym typeface="Lato"/>
            </a:endParaRPr>
          </a:p>
        </p:txBody>
      </p:sp>
      <p:cxnSp>
        <p:nvCxnSpPr>
          <p:cNvPr id="219" name="Google Shape;219;p26"/>
          <p:cNvCxnSpPr/>
          <p:nvPr/>
        </p:nvCxnSpPr>
        <p:spPr>
          <a:xfrm>
            <a:off x="6575863" y="2384100"/>
            <a:ext cx="0" cy="144900"/>
          </a:xfrm>
          <a:prstGeom prst="straightConnector1">
            <a:avLst/>
          </a:prstGeom>
          <a:noFill/>
          <a:ln cap="flat" cmpd="sng" w="9525">
            <a:solidFill>
              <a:srgbClr val="1155CC"/>
            </a:solidFill>
            <a:prstDash val="solid"/>
            <a:round/>
            <a:headEnd len="med" w="med" type="none"/>
            <a:tailEnd len="med" w="med" type="triangle"/>
          </a:ln>
        </p:spPr>
      </p:cxnSp>
      <p:cxnSp>
        <p:nvCxnSpPr>
          <p:cNvPr id="220" name="Google Shape;220;p26"/>
          <p:cNvCxnSpPr/>
          <p:nvPr/>
        </p:nvCxnSpPr>
        <p:spPr>
          <a:xfrm>
            <a:off x="6594075" y="3676038"/>
            <a:ext cx="0" cy="144900"/>
          </a:xfrm>
          <a:prstGeom prst="straightConnector1">
            <a:avLst/>
          </a:prstGeom>
          <a:noFill/>
          <a:ln cap="flat" cmpd="sng" w="9525">
            <a:solidFill>
              <a:srgbClr val="1155CC"/>
            </a:solidFill>
            <a:prstDash val="solid"/>
            <a:round/>
            <a:headEnd len="med" w="med" type="none"/>
            <a:tailEnd len="med" w="med" type="triangle"/>
          </a:ln>
        </p:spPr>
      </p:cxnSp>
      <p:sp>
        <p:nvSpPr>
          <p:cNvPr id="221" name="Google Shape;221;p26"/>
          <p:cNvSpPr/>
          <p:nvPr/>
        </p:nvSpPr>
        <p:spPr>
          <a:xfrm>
            <a:off x="3497125" y="3865575"/>
            <a:ext cx="1463400" cy="1057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889075" y="3865575"/>
            <a:ext cx="1463400" cy="10578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txBox="1"/>
          <p:nvPr/>
        </p:nvSpPr>
        <p:spPr>
          <a:xfrm>
            <a:off x="3567150" y="4086675"/>
            <a:ext cx="137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Interprétation des clusters</a:t>
            </a:r>
            <a:endParaRPr>
              <a:solidFill>
                <a:schemeClr val="lt1"/>
              </a:solidFill>
              <a:latin typeface="Lato"/>
              <a:ea typeface="Lato"/>
              <a:cs typeface="Lato"/>
              <a:sym typeface="Lato"/>
            </a:endParaRPr>
          </a:p>
        </p:txBody>
      </p:sp>
      <p:sp>
        <p:nvSpPr>
          <p:cNvPr id="224" name="Google Shape;224;p26"/>
          <p:cNvSpPr txBox="1"/>
          <p:nvPr/>
        </p:nvSpPr>
        <p:spPr>
          <a:xfrm>
            <a:off x="975950" y="3980350"/>
            <a:ext cx="121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Choix du meilleur algorithme</a:t>
            </a:r>
            <a:endParaRPr>
              <a:solidFill>
                <a:schemeClr val="lt1"/>
              </a:solidFill>
              <a:latin typeface="Lato"/>
              <a:ea typeface="Lato"/>
              <a:cs typeface="Lato"/>
              <a:sym typeface="Lato"/>
            </a:endParaRPr>
          </a:p>
        </p:txBody>
      </p:sp>
      <p:sp>
        <p:nvSpPr>
          <p:cNvPr id="225" name="Google Shape;225;p26"/>
          <p:cNvSpPr/>
          <p:nvPr/>
        </p:nvSpPr>
        <p:spPr>
          <a:xfrm>
            <a:off x="2692900" y="4357775"/>
            <a:ext cx="463800" cy="159300"/>
          </a:xfrm>
          <a:prstGeom prst="leftArrow">
            <a:avLst>
              <a:gd fmla="val 50000" name="adj1"/>
              <a:gd fmla="val 50000" name="adj2"/>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727650" y="507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K-Means</a:t>
            </a:r>
            <a:endParaRPr/>
          </a:p>
        </p:txBody>
      </p:sp>
      <p:sp>
        <p:nvSpPr>
          <p:cNvPr id="231" name="Google Shape;231;p27"/>
          <p:cNvSpPr txBox="1"/>
          <p:nvPr>
            <p:ph idx="1" type="body"/>
          </p:nvPr>
        </p:nvSpPr>
        <p:spPr>
          <a:xfrm>
            <a:off x="729450" y="1459300"/>
            <a:ext cx="7688700" cy="2880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700"/>
              <a:t>L'algorithme</a:t>
            </a:r>
            <a:r>
              <a:rPr lang="en-GB" sz="1700"/>
              <a:t> </a:t>
            </a:r>
            <a:r>
              <a:rPr b="1" lang="en-GB" sz="1700"/>
              <a:t>K-Means</a:t>
            </a:r>
            <a:r>
              <a:rPr lang="en-GB" sz="1700"/>
              <a:t> partitionne les données en K clusters en essayant de minimiser la distance intra-cluster, c'est-à-dire la distance entre les points de données dans un cluster donné. </a:t>
            </a:r>
            <a:endParaRPr sz="1700"/>
          </a:p>
          <a:p>
            <a:pPr indent="-336550" lvl="0" marL="457200" rtl="0" algn="just">
              <a:spcBef>
                <a:spcPts val="1200"/>
              </a:spcBef>
              <a:spcAft>
                <a:spcPts val="0"/>
              </a:spcAft>
              <a:buSzPts val="1700"/>
              <a:buChar char="-"/>
            </a:pPr>
            <a:r>
              <a:rPr lang="en-GB" sz="1700"/>
              <a:t>Il nécessite de spécifier le nombre de clusters à l'avance et il est sensible à l'initialisation des centres de cluster.</a:t>
            </a:r>
            <a:endParaRPr sz="1700"/>
          </a:p>
        </p:txBody>
      </p:sp>
      <p:pic>
        <p:nvPicPr>
          <p:cNvPr id="232" name="Google Shape;232;p27"/>
          <p:cNvPicPr preferRelativeResize="0"/>
          <p:nvPr/>
        </p:nvPicPr>
        <p:blipFill>
          <a:blip r:embed="rId3">
            <a:alphaModFix/>
          </a:blip>
          <a:stretch>
            <a:fillRect/>
          </a:stretch>
        </p:blipFill>
        <p:spPr>
          <a:xfrm>
            <a:off x="4728550" y="2851700"/>
            <a:ext cx="4227100" cy="2010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idx="1" type="body"/>
          </p:nvPr>
        </p:nvSpPr>
        <p:spPr>
          <a:xfrm>
            <a:off x="729450" y="1401350"/>
            <a:ext cx="7688700" cy="2938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700"/>
              <a:t>L'algorithme</a:t>
            </a:r>
            <a:r>
              <a:rPr lang="en-GB" sz="1700"/>
              <a:t> de </a:t>
            </a:r>
            <a:r>
              <a:rPr b="1" lang="en-GB" sz="1700"/>
              <a:t>CAH</a:t>
            </a:r>
            <a:r>
              <a:rPr lang="en-GB" sz="1700"/>
              <a:t> </a:t>
            </a:r>
            <a:r>
              <a:rPr lang="en-GB" sz="1700"/>
              <a:t>construit une hiérarchie de clusters en fusionnant successivement les clusters les plus proches. </a:t>
            </a:r>
            <a:endParaRPr sz="1700"/>
          </a:p>
          <a:p>
            <a:pPr indent="-336550" lvl="0" marL="457200" rtl="0" algn="just">
              <a:spcBef>
                <a:spcPts val="1200"/>
              </a:spcBef>
              <a:spcAft>
                <a:spcPts val="0"/>
              </a:spcAft>
              <a:buSzPts val="1700"/>
              <a:buChar char="-"/>
            </a:pPr>
            <a:r>
              <a:rPr lang="en-GB" sz="1700"/>
              <a:t>Il ne nécessite pas de spécifier le nombre de clusters à l'avance et il permet de visualiser la structure de cluster sous forme d'un dendrogramme. Cependant, il peut être coûteux en termes de calcul pour les grands ensembles de données.</a:t>
            </a:r>
            <a:endParaRPr sz="1700"/>
          </a:p>
        </p:txBody>
      </p:sp>
      <p:sp>
        <p:nvSpPr>
          <p:cNvPr id="238" name="Google Shape;238;p28"/>
          <p:cNvSpPr txBox="1"/>
          <p:nvPr>
            <p:ph type="title"/>
          </p:nvPr>
        </p:nvSpPr>
        <p:spPr>
          <a:xfrm>
            <a:off x="727650" y="507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Classification ascendante hiérarchique (CAH)</a:t>
            </a:r>
            <a:endParaRPr/>
          </a:p>
        </p:txBody>
      </p:sp>
      <p:pic>
        <p:nvPicPr>
          <p:cNvPr id="239" name="Google Shape;239;p28"/>
          <p:cNvPicPr preferRelativeResize="0"/>
          <p:nvPr/>
        </p:nvPicPr>
        <p:blipFill>
          <a:blip r:embed="rId3">
            <a:alphaModFix/>
          </a:blip>
          <a:stretch>
            <a:fillRect/>
          </a:stretch>
        </p:blipFill>
        <p:spPr>
          <a:xfrm>
            <a:off x="5221174" y="3126525"/>
            <a:ext cx="2800201" cy="1946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idx="1" type="body"/>
          </p:nvPr>
        </p:nvSpPr>
        <p:spPr>
          <a:xfrm>
            <a:off x="729450" y="1459300"/>
            <a:ext cx="7688700" cy="2880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sz="1700"/>
              <a:t>DBSCAN</a:t>
            </a:r>
            <a:r>
              <a:rPr lang="en-GB" sz="1700"/>
              <a:t> </a:t>
            </a:r>
            <a:r>
              <a:rPr lang="en-GB" sz="1700"/>
              <a:t>regroupe les points de données qui sont densément connectés dans l'espace des caractéristiques, en distinguant les points de données bruyants des clusters.</a:t>
            </a:r>
            <a:endParaRPr sz="1700"/>
          </a:p>
          <a:p>
            <a:pPr indent="-336550" lvl="0" marL="457200" rtl="0" algn="just">
              <a:spcBef>
                <a:spcPts val="1200"/>
              </a:spcBef>
              <a:spcAft>
                <a:spcPts val="0"/>
              </a:spcAft>
              <a:buSzPts val="1700"/>
              <a:buChar char="-"/>
            </a:pPr>
            <a:r>
              <a:rPr lang="en-GB" sz="1700"/>
              <a:t>Il ne nécessite pas de spécifier le nombre de clusters à l'avance et il peut trouver des clusters de formes arbitraires. Cependant, il est sensible aux paramètres de densité et de distance et peut ne pas fonctionner correctement si les densités des clusters sont différentes.</a:t>
            </a:r>
            <a:endParaRPr sz="1700"/>
          </a:p>
        </p:txBody>
      </p:sp>
      <p:sp>
        <p:nvSpPr>
          <p:cNvPr id="245" name="Google Shape;245;p29"/>
          <p:cNvSpPr txBox="1"/>
          <p:nvPr>
            <p:ph type="title"/>
          </p:nvPr>
        </p:nvSpPr>
        <p:spPr>
          <a:xfrm>
            <a:off x="727650" y="507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DBSCAN</a:t>
            </a:r>
            <a:endParaRPr/>
          </a:p>
        </p:txBody>
      </p:sp>
      <p:pic>
        <p:nvPicPr>
          <p:cNvPr id="246" name="Google Shape;246;p29"/>
          <p:cNvPicPr preferRelativeResize="0"/>
          <p:nvPr/>
        </p:nvPicPr>
        <p:blipFill>
          <a:blip r:embed="rId3">
            <a:alphaModFix/>
          </a:blip>
          <a:stretch>
            <a:fillRect/>
          </a:stretch>
        </p:blipFill>
        <p:spPr>
          <a:xfrm>
            <a:off x="7351000" y="3467275"/>
            <a:ext cx="1559975" cy="1569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727650" y="507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K-Means</a:t>
            </a:r>
            <a:endParaRPr/>
          </a:p>
        </p:txBody>
      </p:sp>
      <p:pic>
        <p:nvPicPr>
          <p:cNvPr id="252" name="Google Shape;252;p30"/>
          <p:cNvPicPr preferRelativeResize="0"/>
          <p:nvPr/>
        </p:nvPicPr>
        <p:blipFill>
          <a:blip r:embed="rId3">
            <a:alphaModFix/>
          </a:blip>
          <a:stretch>
            <a:fillRect/>
          </a:stretch>
        </p:blipFill>
        <p:spPr>
          <a:xfrm>
            <a:off x="223425" y="1281625"/>
            <a:ext cx="2383949" cy="1851075"/>
          </a:xfrm>
          <a:prstGeom prst="rect">
            <a:avLst/>
          </a:prstGeom>
          <a:noFill/>
          <a:ln>
            <a:noFill/>
          </a:ln>
        </p:spPr>
      </p:pic>
      <p:pic>
        <p:nvPicPr>
          <p:cNvPr id="253" name="Google Shape;253;p30"/>
          <p:cNvPicPr preferRelativeResize="0"/>
          <p:nvPr/>
        </p:nvPicPr>
        <p:blipFill>
          <a:blip r:embed="rId4">
            <a:alphaModFix/>
          </a:blip>
          <a:stretch>
            <a:fillRect/>
          </a:stretch>
        </p:blipFill>
        <p:spPr>
          <a:xfrm>
            <a:off x="154225" y="3132700"/>
            <a:ext cx="2522343" cy="1851075"/>
          </a:xfrm>
          <a:prstGeom prst="rect">
            <a:avLst/>
          </a:prstGeom>
          <a:noFill/>
          <a:ln>
            <a:noFill/>
          </a:ln>
        </p:spPr>
      </p:pic>
      <p:pic>
        <p:nvPicPr>
          <p:cNvPr id="254" name="Google Shape;254;p30"/>
          <p:cNvPicPr preferRelativeResize="0"/>
          <p:nvPr/>
        </p:nvPicPr>
        <p:blipFill>
          <a:blip r:embed="rId5">
            <a:alphaModFix/>
          </a:blip>
          <a:stretch>
            <a:fillRect/>
          </a:stretch>
        </p:blipFill>
        <p:spPr>
          <a:xfrm>
            <a:off x="2748600" y="1444825"/>
            <a:ext cx="3694200" cy="3120300"/>
          </a:xfrm>
          <a:prstGeom prst="rect">
            <a:avLst/>
          </a:prstGeom>
          <a:noFill/>
          <a:ln>
            <a:noFill/>
          </a:ln>
        </p:spPr>
      </p:pic>
      <p:pic>
        <p:nvPicPr>
          <p:cNvPr id="255" name="Google Shape;255;p30"/>
          <p:cNvPicPr preferRelativeResize="0"/>
          <p:nvPr/>
        </p:nvPicPr>
        <p:blipFill>
          <a:blip r:embed="rId6">
            <a:alphaModFix/>
          </a:blip>
          <a:stretch>
            <a:fillRect/>
          </a:stretch>
        </p:blipFill>
        <p:spPr>
          <a:xfrm>
            <a:off x="6442800" y="1530875"/>
            <a:ext cx="2165450" cy="1475700"/>
          </a:xfrm>
          <a:prstGeom prst="rect">
            <a:avLst/>
          </a:prstGeom>
          <a:noFill/>
          <a:ln>
            <a:noFill/>
          </a:ln>
        </p:spPr>
      </p:pic>
      <p:pic>
        <p:nvPicPr>
          <p:cNvPr id="256" name="Google Shape;256;p30"/>
          <p:cNvPicPr preferRelativeResize="0"/>
          <p:nvPr/>
        </p:nvPicPr>
        <p:blipFill>
          <a:blip r:embed="rId7">
            <a:alphaModFix/>
          </a:blip>
          <a:stretch>
            <a:fillRect/>
          </a:stretch>
        </p:blipFill>
        <p:spPr>
          <a:xfrm>
            <a:off x="6442800" y="3006575"/>
            <a:ext cx="2165450" cy="1499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p:nvPr/>
        </p:nvSpPr>
        <p:spPr>
          <a:xfrm>
            <a:off x="5840500" y="973975"/>
            <a:ext cx="2926500" cy="851100"/>
          </a:xfrm>
          <a:prstGeom prst="roundRect">
            <a:avLst>
              <a:gd fmla="val 16667" name="adj"/>
            </a:avLst>
          </a:prstGeom>
          <a:solidFill>
            <a:srgbClr val="0D96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txBox="1"/>
          <p:nvPr>
            <p:ph idx="1" type="body"/>
          </p:nvPr>
        </p:nvSpPr>
        <p:spPr>
          <a:xfrm>
            <a:off x="5979925" y="952225"/>
            <a:ext cx="2796300" cy="950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n-GB">
                <a:solidFill>
                  <a:schemeClr val="lt1"/>
                </a:solidFill>
              </a:rPr>
              <a:t>Cluster 0 : </a:t>
            </a:r>
            <a:r>
              <a:rPr lang="en-GB">
                <a:solidFill>
                  <a:schemeClr val="lt1"/>
                </a:solidFill>
              </a:rPr>
              <a:t>client peu récent,  montant </a:t>
            </a:r>
            <a:r>
              <a:rPr lang="en-GB">
                <a:solidFill>
                  <a:schemeClr val="lt1"/>
                </a:solidFill>
              </a:rPr>
              <a:t>élevé</a:t>
            </a:r>
            <a:r>
              <a:rPr lang="en-GB">
                <a:solidFill>
                  <a:schemeClr val="lt1"/>
                </a:solidFill>
              </a:rPr>
              <a:t>,  satisfait,  </a:t>
            </a:r>
            <a:r>
              <a:rPr lang="en-GB">
                <a:solidFill>
                  <a:schemeClr val="lt1"/>
                </a:solidFill>
              </a:rPr>
              <a:t>règle</a:t>
            </a:r>
            <a:r>
              <a:rPr lang="en-GB">
                <a:solidFill>
                  <a:schemeClr val="lt1"/>
                </a:solidFill>
              </a:rPr>
              <a:t> moyennement en 6 fois , La livraison a été plus rapide que l'estimation.</a:t>
            </a:r>
            <a:endParaRPr>
              <a:solidFill>
                <a:schemeClr val="lt1"/>
              </a:solidFill>
            </a:endParaRPr>
          </a:p>
        </p:txBody>
      </p:sp>
      <p:sp>
        <p:nvSpPr>
          <p:cNvPr id="263" name="Google Shape;263;p31"/>
          <p:cNvSpPr txBox="1"/>
          <p:nvPr>
            <p:ph type="title"/>
          </p:nvPr>
        </p:nvSpPr>
        <p:spPr>
          <a:xfrm>
            <a:off x="727650" y="507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Interprétation des clusters (K-means)</a:t>
            </a:r>
            <a:endParaRPr/>
          </a:p>
        </p:txBody>
      </p:sp>
      <p:pic>
        <p:nvPicPr>
          <p:cNvPr id="264" name="Google Shape;264;p31"/>
          <p:cNvPicPr preferRelativeResize="0"/>
          <p:nvPr/>
        </p:nvPicPr>
        <p:blipFill>
          <a:blip r:embed="rId3">
            <a:alphaModFix/>
          </a:blip>
          <a:stretch>
            <a:fillRect/>
          </a:stretch>
        </p:blipFill>
        <p:spPr>
          <a:xfrm>
            <a:off x="0" y="1042475"/>
            <a:ext cx="5840500" cy="2918950"/>
          </a:xfrm>
          <a:prstGeom prst="rect">
            <a:avLst/>
          </a:prstGeom>
          <a:noFill/>
          <a:ln>
            <a:noFill/>
          </a:ln>
        </p:spPr>
      </p:pic>
      <p:sp>
        <p:nvSpPr>
          <p:cNvPr id="265" name="Google Shape;265;p31"/>
          <p:cNvSpPr/>
          <p:nvPr/>
        </p:nvSpPr>
        <p:spPr>
          <a:xfrm>
            <a:off x="5840500" y="1902925"/>
            <a:ext cx="2926500" cy="950700"/>
          </a:xfrm>
          <a:prstGeom prst="roundRect">
            <a:avLst>
              <a:gd fmla="val 16667" name="adj"/>
            </a:avLst>
          </a:prstGeom>
          <a:solidFill>
            <a:srgbClr val="A8C2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5840500" y="2931475"/>
            <a:ext cx="2926500" cy="950700"/>
          </a:xfrm>
          <a:prstGeom prst="roundRect">
            <a:avLst>
              <a:gd fmla="val 16667" name="adj"/>
            </a:avLst>
          </a:prstGeom>
          <a:solidFill>
            <a:srgbClr val="E8E3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3970975" y="3906625"/>
            <a:ext cx="1659300" cy="1057500"/>
          </a:xfrm>
          <a:prstGeom prst="roundRect">
            <a:avLst>
              <a:gd fmla="val 16667" name="adj"/>
            </a:avLst>
          </a:prstGeom>
          <a:solidFill>
            <a:srgbClr val="DA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a:off x="5840500" y="3960025"/>
            <a:ext cx="2926500" cy="950700"/>
          </a:xfrm>
          <a:prstGeom prst="roundRect">
            <a:avLst>
              <a:gd fmla="val 16667" name="adj"/>
            </a:avLst>
          </a:prstGeom>
          <a:solidFill>
            <a:srgbClr val="E3C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a:off x="78425" y="3906625"/>
            <a:ext cx="1659300" cy="1057500"/>
          </a:xfrm>
          <a:prstGeom prst="roundRect">
            <a:avLst>
              <a:gd fmla="val 16667" name="adj"/>
            </a:avLst>
          </a:prstGeom>
          <a:solidFill>
            <a:srgbClr val="CF72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1"/>
          <p:cNvSpPr/>
          <p:nvPr/>
        </p:nvSpPr>
        <p:spPr>
          <a:xfrm>
            <a:off x="2024702" y="3906625"/>
            <a:ext cx="1659300" cy="1057500"/>
          </a:xfrm>
          <a:prstGeom prst="roundRect">
            <a:avLst>
              <a:gd fmla="val 16667" name="adj"/>
            </a:avLst>
          </a:prstGeom>
          <a:solidFill>
            <a:srgbClr val="D596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txBox="1"/>
          <p:nvPr/>
        </p:nvSpPr>
        <p:spPr>
          <a:xfrm>
            <a:off x="5947450" y="1955500"/>
            <a:ext cx="2712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lt1"/>
                </a:solidFill>
                <a:latin typeface="Lato"/>
                <a:ea typeface="Lato"/>
                <a:cs typeface="Lato"/>
                <a:sym typeface="Lato"/>
              </a:rPr>
              <a:t>Cluster 1: </a:t>
            </a:r>
            <a:r>
              <a:rPr lang="en-GB" sz="1200">
                <a:solidFill>
                  <a:schemeClr val="lt1"/>
                </a:solidFill>
                <a:latin typeface="Lato"/>
                <a:ea typeface="Lato"/>
                <a:cs typeface="Lato"/>
                <a:sym typeface="Lato"/>
              </a:rPr>
              <a:t>client peu récent, montant faible, très satisfait, règle en moyenne en 2 fois ,La livraison a été beaucoup plus rapide que l'estimation.</a:t>
            </a:r>
            <a:endParaRPr sz="1200">
              <a:solidFill>
                <a:schemeClr val="lt1"/>
              </a:solidFill>
              <a:latin typeface="Lato"/>
              <a:ea typeface="Lato"/>
              <a:cs typeface="Lato"/>
              <a:sym typeface="Lato"/>
            </a:endParaRPr>
          </a:p>
        </p:txBody>
      </p:sp>
      <p:sp>
        <p:nvSpPr>
          <p:cNvPr id="272" name="Google Shape;272;p31"/>
          <p:cNvSpPr txBox="1"/>
          <p:nvPr/>
        </p:nvSpPr>
        <p:spPr>
          <a:xfrm>
            <a:off x="5976400" y="2957763"/>
            <a:ext cx="2654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latin typeface="Lato"/>
                <a:ea typeface="Lato"/>
                <a:cs typeface="Lato"/>
                <a:sym typeface="Lato"/>
              </a:rPr>
              <a:t>Cluster 2:</a:t>
            </a:r>
            <a:r>
              <a:rPr lang="en-GB" sz="1200">
                <a:latin typeface="Lato"/>
                <a:ea typeface="Lato"/>
                <a:cs typeface="Lato"/>
                <a:sym typeface="Lato"/>
              </a:rPr>
              <a:t> client ancien,  montant faible, très satisfait, règle en moyenne en 2 fois ,La livraison a été plus rapide que l'estimation.</a:t>
            </a:r>
            <a:endParaRPr sz="1200">
              <a:latin typeface="Lato"/>
              <a:ea typeface="Lato"/>
              <a:cs typeface="Lato"/>
              <a:sym typeface="Lato"/>
            </a:endParaRPr>
          </a:p>
        </p:txBody>
      </p:sp>
      <p:sp>
        <p:nvSpPr>
          <p:cNvPr id="273" name="Google Shape;273;p31"/>
          <p:cNvSpPr txBox="1"/>
          <p:nvPr/>
        </p:nvSpPr>
        <p:spPr>
          <a:xfrm>
            <a:off x="6003700" y="3960025"/>
            <a:ext cx="2600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latin typeface="Lato"/>
                <a:ea typeface="Lato"/>
                <a:cs typeface="Lato"/>
                <a:sym typeface="Lato"/>
              </a:rPr>
              <a:t>Cluster 3: </a:t>
            </a:r>
            <a:r>
              <a:rPr lang="en-GB" sz="1200">
                <a:latin typeface="Lato"/>
                <a:ea typeface="Lato"/>
                <a:cs typeface="Lato"/>
                <a:sym typeface="Lato"/>
              </a:rPr>
              <a:t>client récent,  montant faible, très satisfait, règle en moyenne en 1 fois ,La livraison a été plus rapide que l'estimation.</a:t>
            </a:r>
            <a:endParaRPr sz="1200">
              <a:latin typeface="Lato"/>
              <a:ea typeface="Lato"/>
              <a:cs typeface="Lato"/>
              <a:sym typeface="Lato"/>
            </a:endParaRPr>
          </a:p>
        </p:txBody>
      </p:sp>
      <p:sp>
        <p:nvSpPr>
          <p:cNvPr id="274" name="Google Shape;274;p31"/>
          <p:cNvSpPr txBox="1"/>
          <p:nvPr/>
        </p:nvSpPr>
        <p:spPr>
          <a:xfrm>
            <a:off x="3970975" y="3882175"/>
            <a:ext cx="1736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latin typeface="Lato"/>
                <a:ea typeface="Lato"/>
                <a:cs typeface="Lato"/>
                <a:sym typeface="Lato"/>
              </a:rPr>
              <a:t>Cluster 4:</a:t>
            </a:r>
            <a:r>
              <a:rPr lang="en-GB" sz="1000">
                <a:latin typeface="Lato"/>
                <a:ea typeface="Lato"/>
                <a:cs typeface="Lato"/>
                <a:sym typeface="Lato"/>
              </a:rPr>
              <a:t> client moyennement récent, montant peu élevé , satisfait, règle en moyenne en 8 fois ,La livraison a été plus rapide que l'estimation.</a:t>
            </a:r>
            <a:endParaRPr sz="1000">
              <a:latin typeface="Lato"/>
              <a:ea typeface="Lato"/>
              <a:cs typeface="Lato"/>
              <a:sym typeface="Lato"/>
            </a:endParaRPr>
          </a:p>
        </p:txBody>
      </p:sp>
      <p:sp>
        <p:nvSpPr>
          <p:cNvPr id="275" name="Google Shape;275;p31"/>
          <p:cNvSpPr txBox="1"/>
          <p:nvPr/>
        </p:nvSpPr>
        <p:spPr>
          <a:xfrm>
            <a:off x="2024350" y="3882175"/>
            <a:ext cx="1736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latin typeface="Lato"/>
                <a:ea typeface="Lato"/>
                <a:cs typeface="Lato"/>
                <a:sym typeface="Lato"/>
              </a:rPr>
              <a:t>Cluster 5: </a:t>
            </a:r>
            <a:r>
              <a:rPr lang="en-GB" sz="1000">
                <a:latin typeface="Lato"/>
                <a:ea typeface="Lato"/>
                <a:cs typeface="Lato"/>
                <a:sym typeface="Lato"/>
              </a:rPr>
              <a:t>client moyennement récent, montant faible , mécontent, règle en moyenne en 3 fois ,La livraison a été plus lente que l'estimation.</a:t>
            </a:r>
            <a:endParaRPr sz="1000">
              <a:latin typeface="Lato"/>
              <a:ea typeface="Lato"/>
              <a:cs typeface="Lato"/>
              <a:sym typeface="Lato"/>
            </a:endParaRPr>
          </a:p>
        </p:txBody>
      </p:sp>
      <p:sp>
        <p:nvSpPr>
          <p:cNvPr id="276" name="Google Shape;276;p31"/>
          <p:cNvSpPr txBox="1"/>
          <p:nvPr/>
        </p:nvSpPr>
        <p:spPr>
          <a:xfrm>
            <a:off x="77725" y="3882175"/>
            <a:ext cx="1736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latin typeface="Lato"/>
                <a:ea typeface="Lato"/>
                <a:cs typeface="Lato"/>
                <a:sym typeface="Lato"/>
              </a:rPr>
              <a:t>Cluster 6:</a:t>
            </a:r>
            <a:r>
              <a:rPr lang="en-GB" sz="1000">
                <a:latin typeface="Lato"/>
                <a:ea typeface="Lato"/>
                <a:cs typeface="Lato"/>
                <a:sym typeface="Lato"/>
              </a:rPr>
              <a:t> client moyennement récent, montant faible , mécontent, règle en moyenne en 3 fois ,La livraison a été plus rapide que l'estimation.</a:t>
            </a:r>
            <a:endParaRPr sz="10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623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Plan</a:t>
            </a:r>
            <a:endParaRPr/>
          </a:p>
        </p:txBody>
      </p:sp>
      <p:sp>
        <p:nvSpPr>
          <p:cNvPr id="93" name="Google Shape;93;p14"/>
          <p:cNvSpPr/>
          <p:nvPr/>
        </p:nvSpPr>
        <p:spPr>
          <a:xfrm>
            <a:off x="600225" y="1403900"/>
            <a:ext cx="1360200" cy="1346100"/>
          </a:xfrm>
          <a:prstGeom prst="ellipse">
            <a:avLst/>
          </a:prstGeom>
          <a:solidFill>
            <a:srgbClr val="FFAB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479200" y="1403900"/>
            <a:ext cx="1360200" cy="1346100"/>
          </a:xfrm>
          <a:prstGeom prst="ellipse">
            <a:avLst/>
          </a:prstGeom>
          <a:solidFill>
            <a:srgbClr val="C8F48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600225" y="3136175"/>
            <a:ext cx="1360200" cy="1346100"/>
          </a:xfrm>
          <a:prstGeom prst="ellipse">
            <a:avLst/>
          </a:prstGeom>
          <a:solidFill>
            <a:srgbClr val="E7742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4479200" y="3136175"/>
            <a:ext cx="1360200" cy="1346100"/>
          </a:xfrm>
          <a:prstGeom prst="ellipse">
            <a:avLst/>
          </a:prstGeom>
          <a:solidFill>
            <a:srgbClr val="7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nvSpPr>
        <p:spPr>
          <a:xfrm>
            <a:off x="929625" y="1730600"/>
            <a:ext cx="701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300">
                <a:solidFill>
                  <a:srgbClr val="FFFFFF"/>
                </a:solidFill>
                <a:latin typeface="Proxima Nova"/>
                <a:ea typeface="Proxima Nova"/>
                <a:cs typeface="Proxima Nova"/>
                <a:sym typeface="Proxima Nova"/>
              </a:rPr>
              <a:t>01</a:t>
            </a:r>
            <a:endParaRPr b="1" sz="3300">
              <a:solidFill>
                <a:srgbClr val="FFFFFF"/>
              </a:solidFill>
              <a:latin typeface="Proxima Nova"/>
              <a:ea typeface="Proxima Nova"/>
              <a:cs typeface="Proxima Nova"/>
              <a:sym typeface="Proxima Nova"/>
            </a:endParaRPr>
          </a:p>
        </p:txBody>
      </p:sp>
      <p:sp>
        <p:nvSpPr>
          <p:cNvPr id="98" name="Google Shape;98;p14"/>
          <p:cNvSpPr txBox="1"/>
          <p:nvPr/>
        </p:nvSpPr>
        <p:spPr>
          <a:xfrm>
            <a:off x="4808600" y="1730600"/>
            <a:ext cx="701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300">
                <a:solidFill>
                  <a:srgbClr val="FFFFFF"/>
                </a:solidFill>
                <a:latin typeface="Proxima Nova"/>
                <a:ea typeface="Proxima Nova"/>
                <a:cs typeface="Proxima Nova"/>
                <a:sym typeface="Proxima Nova"/>
              </a:rPr>
              <a:t>0</a:t>
            </a:r>
            <a:r>
              <a:rPr b="1" lang="en-GB" sz="3300">
                <a:solidFill>
                  <a:srgbClr val="FFFFFF"/>
                </a:solidFill>
                <a:latin typeface="Proxima Nova"/>
                <a:ea typeface="Proxima Nova"/>
                <a:cs typeface="Proxima Nova"/>
                <a:sym typeface="Proxima Nova"/>
              </a:rPr>
              <a:t>2</a:t>
            </a:r>
            <a:endParaRPr b="1" sz="3300">
              <a:solidFill>
                <a:srgbClr val="FFFFFF"/>
              </a:solidFill>
              <a:latin typeface="Proxima Nova"/>
              <a:ea typeface="Proxima Nova"/>
              <a:cs typeface="Proxima Nova"/>
              <a:sym typeface="Proxima Nova"/>
            </a:endParaRPr>
          </a:p>
        </p:txBody>
      </p:sp>
      <p:sp>
        <p:nvSpPr>
          <p:cNvPr id="99" name="Google Shape;99;p14"/>
          <p:cNvSpPr txBox="1"/>
          <p:nvPr/>
        </p:nvSpPr>
        <p:spPr>
          <a:xfrm>
            <a:off x="929625" y="3462875"/>
            <a:ext cx="701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300">
                <a:solidFill>
                  <a:srgbClr val="FFFFFF"/>
                </a:solidFill>
                <a:latin typeface="Proxima Nova"/>
                <a:ea typeface="Proxima Nova"/>
                <a:cs typeface="Proxima Nova"/>
                <a:sym typeface="Proxima Nova"/>
              </a:rPr>
              <a:t>0</a:t>
            </a:r>
            <a:r>
              <a:rPr b="1" lang="en-GB" sz="3300">
                <a:solidFill>
                  <a:srgbClr val="FFFFFF"/>
                </a:solidFill>
                <a:latin typeface="Proxima Nova"/>
                <a:ea typeface="Proxima Nova"/>
                <a:cs typeface="Proxima Nova"/>
                <a:sym typeface="Proxima Nova"/>
              </a:rPr>
              <a:t>3</a:t>
            </a:r>
            <a:endParaRPr b="1" sz="3300">
              <a:solidFill>
                <a:srgbClr val="FFFFFF"/>
              </a:solidFill>
              <a:latin typeface="Proxima Nova"/>
              <a:ea typeface="Proxima Nova"/>
              <a:cs typeface="Proxima Nova"/>
              <a:sym typeface="Proxima Nova"/>
            </a:endParaRPr>
          </a:p>
        </p:txBody>
      </p:sp>
      <p:sp>
        <p:nvSpPr>
          <p:cNvPr id="100" name="Google Shape;100;p14"/>
          <p:cNvSpPr txBox="1"/>
          <p:nvPr/>
        </p:nvSpPr>
        <p:spPr>
          <a:xfrm>
            <a:off x="4808600" y="3462875"/>
            <a:ext cx="701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300">
                <a:solidFill>
                  <a:srgbClr val="FFFFFF"/>
                </a:solidFill>
                <a:latin typeface="Proxima Nova"/>
                <a:ea typeface="Proxima Nova"/>
                <a:cs typeface="Proxima Nova"/>
                <a:sym typeface="Proxima Nova"/>
              </a:rPr>
              <a:t>0</a:t>
            </a:r>
            <a:r>
              <a:rPr b="1" lang="en-GB" sz="3300">
                <a:solidFill>
                  <a:srgbClr val="FFFFFF"/>
                </a:solidFill>
                <a:latin typeface="Proxima Nova"/>
                <a:ea typeface="Proxima Nova"/>
                <a:cs typeface="Proxima Nova"/>
                <a:sym typeface="Proxima Nova"/>
              </a:rPr>
              <a:t>4</a:t>
            </a:r>
            <a:endParaRPr b="1" sz="3300">
              <a:solidFill>
                <a:srgbClr val="FFFFFF"/>
              </a:solidFill>
              <a:latin typeface="Proxima Nova"/>
              <a:ea typeface="Proxima Nova"/>
              <a:cs typeface="Proxima Nova"/>
              <a:sym typeface="Proxima Nova"/>
            </a:endParaRPr>
          </a:p>
        </p:txBody>
      </p:sp>
      <p:sp>
        <p:nvSpPr>
          <p:cNvPr id="101" name="Google Shape;101;p14"/>
          <p:cNvSpPr txBox="1"/>
          <p:nvPr/>
        </p:nvSpPr>
        <p:spPr>
          <a:xfrm>
            <a:off x="2048125" y="1734600"/>
            <a:ext cx="23163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rgbClr val="FFAB40"/>
                </a:solidFill>
                <a:latin typeface="Lato"/>
                <a:ea typeface="Lato"/>
                <a:cs typeface="Lato"/>
                <a:sym typeface="Lato"/>
              </a:rPr>
              <a:t>Problématique:</a:t>
            </a:r>
            <a:endParaRPr b="1" sz="1900">
              <a:solidFill>
                <a:srgbClr val="FFAB40"/>
              </a:solidFill>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Définition du problème, et présentation des données</a:t>
            </a:r>
            <a:endParaRPr>
              <a:latin typeface="Lato"/>
              <a:ea typeface="Lato"/>
              <a:cs typeface="Lato"/>
              <a:sym typeface="Lato"/>
            </a:endParaRPr>
          </a:p>
        </p:txBody>
      </p:sp>
      <p:sp>
        <p:nvSpPr>
          <p:cNvPr id="102" name="Google Shape;102;p14"/>
          <p:cNvSpPr txBox="1"/>
          <p:nvPr/>
        </p:nvSpPr>
        <p:spPr>
          <a:xfrm>
            <a:off x="5954175" y="1734600"/>
            <a:ext cx="23163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rgbClr val="C8F483"/>
                </a:solidFill>
                <a:latin typeface="Lato"/>
                <a:ea typeface="Lato"/>
                <a:cs typeface="Lato"/>
                <a:sym typeface="Lato"/>
              </a:rPr>
              <a:t>Data Analysis</a:t>
            </a:r>
            <a:r>
              <a:rPr b="1" lang="en-GB" sz="1900">
                <a:solidFill>
                  <a:srgbClr val="C8F483"/>
                </a:solidFill>
                <a:latin typeface="Lato"/>
                <a:ea typeface="Lato"/>
                <a:cs typeface="Lato"/>
                <a:sym typeface="Lato"/>
              </a:rPr>
              <a:t>:</a:t>
            </a:r>
            <a:endParaRPr b="1" sz="1900">
              <a:solidFill>
                <a:srgbClr val="C8F483"/>
              </a:solidFill>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Exploration et nettoyage des données</a:t>
            </a:r>
            <a:endParaRPr>
              <a:latin typeface="Lato"/>
              <a:ea typeface="Lato"/>
              <a:cs typeface="Lato"/>
              <a:sym typeface="Lato"/>
            </a:endParaRPr>
          </a:p>
        </p:txBody>
      </p:sp>
      <p:sp>
        <p:nvSpPr>
          <p:cNvPr id="103" name="Google Shape;103;p14"/>
          <p:cNvSpPr txBox="1"/>
          <p:nvPr/>
        </p:nvSpPr>
        <p:spPr>
          <a:xfrm>
            <a:off x="2061663" y="3355175"/>
            <a:ext cx="23163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rgbClr val="E77423"/>
                </a:solidFill>
                <a:latin typeface="Lato"/>
                <a:ea typeface="Lato"/>
                <a:cs typeface="Lato"/>
                <a:sym typeface="Lato"/>
              </a:rPr>
              <a:t>Segmentation</a:t>
            </a:r>
            <a:r>
              <a:rPr b="1" lang="en-GB" sz="1900">
                <a:solidFill>
                  <a:srgbClr val="E77423"/>
                </a:solidFill>
                <a:latin typeface="Lato"/>
                <a:ea typeface="Lato"/>
                <a:cs typeface="Lato"/>
                <a:sym typeface="Lato"/>
              </a:rPr>
              <a:t>:</a:t>
            </a:r>
            <a:endParaRPr b="1" sz="1900">
              <a:solidFill>
                <a:srgbClr val="E77423"/>
              </a:solidFill>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RFM, K-means, CAH, et DBSCAN</a:t>
            </a:r>
            <a:endParaRPr>
              <a:latin typeface="Lato"/>
              <a:ea typeface="Lato"/>
              <a:cs typeface="Lato"/>
              <a:sym typeface="Lato"/>
            </a:endParaRPr>
          </a:p>
        </p:txBody>
      </p:sp>
      <p:sp>
        <p:nvSpPr>
          <p:cNvPr id="104" name="Google Shape;104;p14"/>
          <p:cNvSpPr txBox="1"/>
          <p:nvPr/>
        </p:nvSpPr>
        <p:spPr>
          <a:xfrm>
            <a:off x="5940613" y="3462875"/>
            <a:ext cx="2316300" cy="11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rgbClr val="E77423"/>
                </a:solidFill>
                <a:latin typeface="Lato"/>
                <a:ea typeface="Lato"/>
                <a:cs typeface="Lato"/>
                <a:sym typeface="Lato"/>
              </a:rPr>
              <a:t>Conclusion</a:t>
            </a:r>
            <a:r>
              <a:rPr b="1" lang="en-GB" sz="1900">
                <a:solidFill>
                  <a:srgbClr val="E77423"/>
                </a:solidFill>
                <a:latin typeface="Lato"/>
                <a:ea typeface="Lato"/>
                <a:cs typeface="Lato"/>
                <a:sym typeface="Lato"/>
              </a:rPr>
              <a:t>:</a:t>
            </a:r>
            <a:endParaRPr b="1" sz="1900">
              <a:solidFill>
                <a:srgbClr val="E77423"/>
              </a:solidFill>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Sélection du meilleur modèle , maintenance, et perspectives </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727650" y="507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CAH</a:t>
            </a:r>
            <a:endParaRPr/>
          </a:p>
        </p:txBody>
      </p:sp>
      <p:pic>
        <p:nvPicPr>
          <p:cNvPr id="282" name="Google Shape;282;p32"/>
          <p:cNvPicPr preferRelativeResize="0"/>
          <p:nvPr/>
        </p:nvPicPr>
        <p:blipFill>
          <a:blip r:embed="rId3">
            <a:alphaModFix/>
          </a:blip>
          <a:stretch>
            <a:fillRect/>
          </a:stretch>
        </p:blipFill>
        <p:spPr>
          <a:xfrm>
            <a:off x="152400" y="1042475"/>
            <a:ext cx="2402826" cy="1920624"/>
          </a:xfrm>
          <a:prstGeom prst="rect">
            <a:avLst/>
          </a:prstGeom>
          <a:noFill/>
          <a:ln>
            <a:noFill/>
          </a:ln>
        </p:spPr>
      </p:pic>
      <p:pic>
        <p:nvPicPr>
          <p:cNvPr id="283" name="Google Shape;283;p32"/>
          <p:cNvPicPr preferRelativeResize="0"/>
          <p:nvPr/>
        </p:nvPicPr>
        <p:blipFill>
          <a:blip r:embed="rId4">
            <a:alphaModFix/>
          </a:blip>
          <a:stretch>
            <a:fillRect/>
          </a:stretch>
        </p:blipFill>
        <p:spPr>
          <a:xfrm>
            <a:off x="152400" y="3079550"/>
            <a:ext cx="2402825" cy="2063950"/>
          </a:xfrm>
          <a:prstGeom prst="rect">
            <a:avLst/>
          </a:prstGeom>
          <a:noFill/>
          <a:ln>
            <a:noFill/>
          </a:ln>
        </p:spPr>
      </p:pic>
      <p:pic>
        <p:nvPicPr>
          <p:cNvPr id="284" name="Google Shape;284;p32"/>
          <p:cNvPicPr preferRelativeResize="0"/>
          <p:nvPr/>
        </p:nvPicPr>
        <p:blipFill>
          <a:blip r:embed="rId5">
            <a:alphaModFix/>
          </a:blip>
          <a:stretch>
            <a:fillRect/>
          </a:stretch>
        </p:blipFill>
        <p:spPr>
          <a:xfrm>
            <a:off x="3044600" y="571902"/>
            <a:ext cx="2289075" cy="1457850"/>
          </a:xfrm>
          <a:prstGeom prst="rect">
            <a:avLst/>
          </a:prstGeom>
          <a:noFill/>
          <a:ln>
            <a:noFill/>
          </a:ln>
        </p:spPr>
      </p:pic>
      <p:pic>
        <p:nvPicPr>
          <p:cNvPr id="285" name="Google Shape;285;p32"/>
          <p:cNvPicPr preferRelativeResize="0"/>
          <p:nvPr/>
        </p:nvPicPr>
        <p:blipFill>
          <a:blip r:embed="rId6">
            <a:alphaModFix/>
          </a:blip>
          <a:stretch>
            <a:fillRect/>
          </a:stretch>
        </p:blipFill>
        <p:spPr>
          <a:xfrm>
            <a:off x="5682350" y="566550"/>
            <a:ext cx="2402825" cy="1457850"/>
          </a:xfrm>
          <a:prstGeom prst="rect">
            <a:avLst/>
          </a:prstGeom>
          <a:noFill/>
          <a:ln>
            <a:noFill/>
          </a:ln>
        </p:spPr>
      </p:pic>
      <p:pic>
        <p:nvPicPr>
          <p:cNvPr id="286" name="Google Shape;286;p32"/>
          <p:cNvPicPr preferRelativeResize="0"/>
          <p:nvPr/>
        </p:nvPicPr>
        <p:blipFill>
          <a:blip r:embed="rId7">
            <a:alphaModFix/>
          </a:blip>
          <a:stretch>
            <a:fillRect/>
          </a:stretch>
        </p:blipFill>
        <p:spPr>
          <a:xfrm>
            <a:off x="3214751" y="2120185"/>
            <a:ext cx="5615766" cy="291438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727650" y="507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DBSCAN</a:t>
            </a:r>
            <a:endParaRPr/>
          </a:p>
        </p:txBody>
      </p:sp>
      <p:pic>
        <p:nvPicPr>
          <p:cNvPr id="292" name="Google Shape;292;p33"/>
          <p:cNvPicPr preferRelativeResize="0"/>
          <p:nvPr/>
        </p:nvPicPr>
        <p:blipFill>
          <a:blip r:embed="rId3">
            <a:alphaModFix/>
          </a:blip>
          <a:stretch>
            <a:fillRect/>
          </a:stretch>
        </p:blipFill>
        <p:spPr>
          <a:xfrm>
            <a:off x="268300" y="1042475"/>
            <a:ext cx="2715589" cy="3796225"/>
          </a:xfrm>
          <a:prstGeom prst="rect">
            <a:avLst/>
          </a:prstGeom>
          <a:noFill/>
          <a:ln>
            <a:noFill/>
          </a:ln>
        </p:spPr>
      </p:pic>
      <p:pic>
        <p:nvPicPr>
          <p:cNvPr id="293" name="Google Shape;293;p33"/>
          <p:cNvPicPr preferRelativeResize="0"/>
          <p:nvPr/>
        </p:nvPicPr>
        <p:blipFill>
          <a:blip r:embed="rId4">
            <a:alphaModFix/>
          </a:blip>
          <a:stretch>
            <a:fillRect/>
          </a:stretch>
        </p:blipFill>
        <p:spPr>
          <a:xfrm>
            <a:off x="3055302" y="116150"/>
            <a:ext cx="2356800" cy="2328801"/>
          </a:xfrm>
          <a:prstGeom prst="rect">
            <a:avLst/>
          </a:prstGeom>
          <a:noFill/>
          <a:ln>
            <a:noFill/>
          </a:ln>
        </p:spPr>
      </p:pic>
      <p:sp>
        <p:nvSpPr>
          <p:cNvPr id="294" name="Google Shape;294;p33"/>
          <p:cNvSpPr/>
          <p:nvPr/>
        </p:nvSpPr>
        <p:spPr>
          <a:xfrm>
            <a:off x="245325" y="3574650"/>
            <a:ext cx="2715600" cy="144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5" name="Google Shape;295;p33"/>
          <p:cNvPicPr preferRelativeResize="0"/>
          <p:nvPr/>
        </p:nvPicPr>
        <p:blipFill>
          <a:blip r:embed="rId5">
            <a:alphaModFix/>
          </a:blip>
          <a:stretch>
            <a:fillRect/>
          </a:stretch>
        </p:blipFill>
        <p:spPr>
          <a:xfrm>
            <a:off x="3641339" y="2571751"/>
            <a:ext cx="4775010" cy="2393749"/>
          </a:xfrm>
          <a:prstGeom prst="rect">
            <a:avLst/>
          </a:prstGeom>
          <a:noFill/>
          <a:ln>
            <a:noFill/>
          </a:ln>
        </p:spPr>
      </p:pic>
      <p:sp>
        <p:nvSpPr>
          <p:cNvPr id="296" name="Google Shape;296;p33"/>
          <p:cNvSpPr txBox="1"/>
          <p:nvPr/>
        </p:nvSpPr>
        <p:spPr>
          <a:xfrm>
            <a:off x="5839400" y="541200"/>
            <a:ext cx="30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Distribution des clients par clusters</a:t>
            </a:r>
            <a:endParaRPr>
              <a:latin typeface="Lato"/>
              <a:ea typeface="Lato"/>
              <a:cs typeface="Lato"/>
              <a:sym typeface="Lato"/>
            </a:endParaRPr>
          </a:p>
        </p:txBody>
      </p:sp>
      <p:pic>
        <p:nvPicPr>
          <p:cNvPr id="297" name="Google Shape;297;p33"/>
          <p:cNvPicPr preferRelativeResize="0"/>
          <p:nvPr/>
        </p:nvPicPr>
        <p:blipFill>
          <a:blip r:embed="rId6">
            <a:alphaModFix/>
          </a:blip>
          <a:stretch>
            <a:fillRect/>
          </a:stretch>
        </p:blipFill>
        <p:spPr>
          <a:xfrm>
            <a:off x="6481575" y="941400"/>
            <a:ext cx="1339747" cy="13853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4"/>
          <p:cNvSpPr txBox="1"/>
          <p:nvPr>
            <p:ph idx="1" type="body"/>
          </p:nvPr>
        </p:nvSpPr>
        <p:spPr>
          <a:xfrm>
            <a:off x="729450" y="1213000"/>
            <a:ext cx="7701000" cy="35622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GB" sz="1400">
                <a:solidFill>
                  <a:srgbClr val="FFFF00"/>
                </a:solidFill>
              </a:rPr>
              <a:t>K-Means : </a:t>
            </a:r>
            <a:r>
              <a:rPr lang="en-GB" sz="1400"/>
              <a:t>Le silhouette score = 0.21.  Les clients ont été divisés en 7 groupes distincts.</a:t>
            </a:r>
            <a:endParaRPr sz="1400"/>
          </a:p>
          <a:p>
            <a:pPr indent="-317500" lvl="0" marL="457200" rtl="0" algn="just">
              <a:spcBef>
                <a:spcPts val="0"/>
              </a:spcBef>
              <a:spcAft>
                <a:spcPts val="0"/>
              </a:spcAft>
              <a:buSzPts val="1400"/>
              <a:buChar char="●"/>
            </a:pPr>
            <a:r>
              <a:rPr lang="en-GB" sz="1400">
                <a:solidFill>
                  <a:srgbClr val="FFFF00"/>
                </a:solidFill>
              </a:rPr>
              <a:t>CAH :</a:t>
            </a:r>
            <a:r>
              <a:rPr lang="en-GB" sz="1400"/>
              <a:t> Le silhouette score = 0.18. Les</a:t>
            </a:r>
            <a:r>
              <a:rPr lang="en-GB" sz="1400"/>
              <a:t> clients ont été divis</a:t>
            </a:r>
            <a:r>
              <a:rPr lang="en-GB" sz="1400"/>
              <a:t>é</a:t>
            </a:r>
            <a:r>
              <a:rPr lang="en-GB" sz="1400"/>
              <a:t>s en 7 groupes distincts. Toutefois, il convient de souligner que CAH peut ne pas être idéal pour l'analyse de grands ensembles de données en raison de son temps de calcul considérable. </a:t>
            </a:r>
            <a:endParaRPr sz="1400"/>
          </a:p>
          <a:p>
            <a:pPr indent="-317500" lvl="0" marL="457200" rtl="0" algn="just">
              <a:spcBef>
                <a:spcPts val="0"/>
              </a:spcBef>
              <a:spcAft>
                <a:spcPts val="0"/>
              </a:spcAft>
              <a:buSzPts val="1400"/>
              <a:buChar char="●"/>
            </a:pPr>
            <a:r>
              <a:rPr lang="en-GB" sz="1400">
                <a:solidFill>
                  <a:srgbClr val="FFFF00"/>
                </a:solidFill>
              </a:rPr>
              <a:t>DBSCAN :</a:t>
            </a:r>
            <a:r>
              <a:rPr lang="en-GB" sz="1400"/>
              <a:t>Le silhouette score = 0.16.  Les clusters issus de l'analyse du jeu de données sont très déséquilibrés et le bruit est identifié comme le deuxième cluster. Par conséquent, on peut en déduire que l'algorithme DBSCAN ne convient pas pour ce jeu de données.</a:t>
            </a:r>
            <a:endParaRPr sz="1400"/>
          </a:p>
          <a:p>
            <a:pPr indent="0" lvl="0" marL="0" rtl="0" algn="just">
              <a:spcBef>
                <a:spcPts val="1200"/>
              </a:spcBef>
              <a:spcAft>
                <a:spcPts val="0"/>
              </a:spcAft>
              <a:buNone/>
            </a:pPr>
            <a:r>
              <a:rPr lang="en-GB" sz="1400"/>
              <a:t>Le K-means a une fonction de prédiction contrairement à DBSCAN et CAH.  </a:t>
            </a:r>
            <a:r>
              <a:rPr lang="en-GB" sz="1400"/>
              <a:t>Pour</a:t>
            </a:r>
            <a:r>
              <a:rPr lang="en-GB" sz="1400"/>
              <a:t> faire une</a:t>
            </a:r>
            <a:r>
              <a:rPr lang="en-GB" sz="1400"/>
              <a:t> </a:t>
            </a:r>
            <a:r>
              <a:rPr lang="en-GB" sz="1400"/>
              <a:t>analyse de la stabilité dans le </a:t>
            </a:r>
            <a:r>
              <a:rPr lang="en-GB" sz="1400"/>
              <a:t>temps, on choisit le modèle</a:t>
            </a:r>
            <a:r>
              <a:rPr lang="en-GB" sz="1400"/>
              <a:t> K-means. </a:t>
            </a:r>
            <a:endParaRPr sz="1400"/>
          </a:p>
          <a:p>
            <a:pPr indent="0" lvl="0" marL="0" rtl="0" algn="just">
              <a:spcBef>
                <a:spcPts val="1200"/>
              </a:spcBef>
              <a:spcAft>
                <a:spcPts val="0"/>
              </a:spcAft>
              <a:buNone/>
            </a:pPr>
            <a:r>
              <a:t/>
            </a:r>
            <a:endParaRPr sz="1400"/>
          </a:p>
          <a:p>
            <a:pPr indent="0" lvl="0" marL="0" rtl="0" algn="l">
              <a:spcBef>
                <a:spcPts val="1200"/>
              </a:spcBef>
              <a:spcAft>
                <a:spcPts val="1200"/>
              </a:spcAft>
              <a:buNone/>
            </a:pPr>
            <a:r>
              <a:t/>
            </a:r>
            <a:endParaRPr/>
          </a:p>
        </p:txBody>
      </p:sp>
      <p:sp>
        <p:nvSpPr>
          <p:cNvPr id="303" name="Google Shape;303;p34"/>
          <p:cNvSpPr txBox="1"/>
          <p:nvPr>
            <p:ph type="title"/>
          </p:nvPr>
        </p:nvSpPr>
        <p:spPr>
          <a:xfrm>
            <a:off x="729450" y="255825"/>
            <a:ext cx="7502100" cy="7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200"/>
              <a:t>Choix de l’algorithme</a:t>
            </a:r>
            <a:endParaRPr sz="4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5"/>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Contrat de maintenance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6"/>
          <p:cNvSpPr txBox="1"/>
          <p:nvPr>
            <p:ph type="title"/>
          </p:nvPr>
        </p:nvSpPr>
        <p:spPr>
          <a:xfrm>
            <a:off x="729450" y="576525"/>
            <a:ext cx="8001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340"/>
              <a:t>Analyse de la stabilité des clusters au cours du temps</a:t>
            </a:r>
            <a:endParaRPr sz="1440"/>
          </a:p>
        </p:txBody>
      </p:sp>
      <p:sp>
        <p:nvSpPr>
          <p:cNvPr id="314" name="Google Shape;314;p36"/>
          <p:cNvSpPr/>
          <p:nvPr/>
        </p:nvSpPr>
        <p:spPr>
          <a:xfrm>
            <a:off x="145350" y="1111725"/>
            <a:ext cx="1471500" cy="1108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6"/>
          <p:cNvSpPr/>
          <p:nvPr/>
        </p:nvSpPr>
        <p:spPr>
          <a:xfrm>
            <a:off x="1616850" y="2226300"/>
            <a:ext cx="1471500" cy="8619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p:nvPr/>
        </p:nvSpPr>
        <p:spPr>
          <a:xfrm>
            <a:off x="145350" y="3088200"/>
            <a:ext cx="1471500" cy="12543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
          <p:cNvSpPr/>
          <p:nvPr/>
        </p:nvSpPr>
        <p:spPr>
          <a:xfrm>
            <a:off x="1622475" y="3929550"/>
            <a:ext cx="1471500" cy="11082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145350" y="1111725"/>
            <a:ext cx="1407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1"/>
                </a:solidFill>
                <a:latin typeface="Lato"/>
                <a:ea typeface="Lato"/>
                <a:cs typeface="Lato"/>
                <a:sym typeface="Lato"/>
              </a:rPr>
              <a:t>B</a:t>
            </a:r>
            <a:r>
              <a:rPr lang="en-GB" sz="1100">
                <a:solidFill>
                  <a:schemeClr val="lt1"/>
                </a:solidFill>
                <a:latin typeface="Lato"/>
                <a:ea typeface="Lato"/>
                <a:cs typeface="Lato"/>
                <a:sym typeface="Lato"/>
              </a:rPr>
              <a:t>ase de données d’un an B0, et base de futur B1 , B2…</a:t>
            </a:r>
            <a:endParaRPr sz="1100">
              <a:solidFill>
                <a:schemeClr val="lt1"/>
              </a:solidFill>
              <a:latin typeface="Lato"/>
              <a:ea typeface="Lato"/>
              <a:cs typeface="Lato"/>
              <a:sym typeface="Lato"/>
            </a:endParaRPr>
          </a:p>
          <a:p>
            <a:pPr indent="0" lvl="0" marL="0" rtl="0" algn="l">
              <a:spcBef>
                <a:spcPts val="0"/>
              </a:spcBef>
              <a:spcAft>
                <a:spcPts val="0"/>
              </a:spcAft>
              <a:buNone/>
            </a:pPr>
            <a:r>
              <a:rPr lang="en-GB" sz="1100">
                <a:solidFill>
                  <a:schemeClr val="lt1"/>
                </a:solidFill>
                <a:latin typeface="Lato"/>
                <a:ea typeface="Lato"/>
                <a:cs typeface="Lato"/>
                <a:sym typeface="Lato"/>
              </a:rPr>
              <a:t>B1 = B0 + 1 mois, B2 = B0 + 2 mois…</a:t>
            </a:r>
            <a:endParaRPr>
              <a:solidFill>
                <a:schemeClr val="lt1"/>
              </a:solidFill>
              <a:latin typeface="Lato"/>
              <a:ea typeface="Lato"/>
              <a:cs typeface="Lato"/>
              <a:sym typeface="Lato"/>
            </a:endParaRPr>
          </a:p>
        </p:txBody>
      </p:sp>
      <p:sp>
        <p:nvSpPr>
          <p:cNvPr id="319" name="Google Shape;319;p36"/>
          <p:cNvSpPr txBox="1"/>
          <p:nvPr/>
        </p:nvSpPr>
        <p:spPr>
          <a:xfrm>
            <a:off x="1552725" y="2179200"/>
            <a:ext cx="1611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1"/>
                </a:solidFill>
                <a:latin typeface="Lato"/>
                <a:ea typeface="Lato"/>
                <a:cs typeface="Lato"/>
                <a:sym typeface="Lato"/>
              </a:rPr>
              <a:t>Modélisation: </a:t>
            </a:r>
            <a:endParaRPr sz="1200">
              <a:solidFill>
                <a:schemeClr val="lt1"/>
              </a:solidFill>
              <a:latin typeface="Lato"/>
              <a:ea typeface="Lato"/>
              <a:cs typeface="Lato"/>
              <a:sym typeface="Lato"/>
            </a:endParaRPr>
          </a:p>
          <a:p>
            <a:pPr indent="0" lvl="0" marL="0" rtl="0" algn="l">
              <a:spcBef>
                <a:spcPts val="0"/>
              </a:spcBef>
              <a:spcAft>
                <a:spcPts val="0"/>
              </a:spcAft>
              <a:buNone/>
            </a:pPr>
            <a:r>
              <a:rPr lang="en-GB" sz="1200">
                <a:solidFill>
                  <a:schemeClr val="lt1"/>
                </a:solidFill>
                <a:latin typeface="Lato"/>
                <a:ea typeface="Lato"/>
                <a:cs typeface="Lato"/>
                <a:sym typeface="Lato"/>
              </a:rPr>
              <a:t>C0 = model0.fit(B0)</a:t>
            </a:r>
            <a:endParaRPr sz="1200">
              <a:solidFill>
                <a:schemeClr val="lt1"/>
              </a:solidFill>
              <a:latin typeface="Lato"/>
              <a:ea typeface="Lato"/>
              <a:cs typeface="Lato"/>
              <a:sym typeface="Lato"/>
            </a:endParaRPr>
          </a:p>
          <a:p>
            <a:pPr indent="0" lvl="0" marL="0" rtl="0" algn="l">
              <a:spcBef>
                <a:spcPts val="0"/>
              </a:spcBef>
              <a:spcAft>
                <a:spcPts val="0"/>
              </a:spcAft>
              <a:buNone/>
            </a:pPr>
            <a:r>
              <a:rPr lang="en-GB" sz="1200">
                <a:solidFill>
                  <a:schemeClr val="lt1"/>
                </a:solidFill>
                <a:latin typeface="Lato"/>
                <a:ea typeface="Lato"/>
                <a:cs typeface="Lato"/>
                <a:sym typeface="Lato"/>
              </a:rPr>
              <a:t>C1 = model1.fit(B1)</a:t>
            </a:r>
            <a:endParaRPr sz="1200">
              <a:solidFill>
                <a:schemeClr val="lt1"/>
              </a:solidFill>
              <a:latin typeface="Lato"/>
              <a:ea typeface="Lato"/>
              <a:cs typeface="Lato"/>
              <a:sym typeface="Lato"/>
            </a:endParaRPr>
          </a:p>
          <a:p>
            <a:pPr indent="0" lvl="0" marL="0" rtl="0" algn="l">
              <a:spcBef>
                <a:spcPts val="0"/>
              </a:spcBef>
              <a:spcAft>
                <a:spcPts val="0"/>
              </a:spcAft>
              <a:buNone/>
            </a:pPr>
            <a:r>
              <a:rPr lang="en-GB" sz="1200">
                <a:solidFill>
                  <a:schemeClr val="lt1"/>
                </a:solidFill>
                <a:latin typeface="Lato"/>
                <a:ea typeface="Lato"/>
                <a:cs typeface="Lato"/>
                <a:sym typeface="Lato"/>
              </a:rPr>
              <a:t>C2= model2.fit(B2)...</a:t>
            </a:r>
            <a:endParaRPr sz="1200">
              <a:solidFill>
                <a:schemeClr val="lt1"/>
              </a:solidFill>
              <a:latin typeface="Lato"/>
              <a:ea typeface="Lato"/>
              <a:cs typeface="Lato"/>
              <a:sym typeface="Lato"/>
            </a:endParaRPr>
          </a:p>
        </p:txBody>
      </p:sp>
      <p:sp>
        <p:nvSpPr>
          <p:cNvPr id="320" name="Google Shape;320;p36"/>
          <p:cNvSpPr txBox="1"/>
          <p:nvPr/>
        </p:nvSpPr>
        <p:spPr>
          <a:xfrm>
            <a:off x="81300" y="3012475"/>
            <a:ext cx="15354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lt1"/>
                </a:solidFill>
                <a:latin typeface="Lato"/>
                <a:ea typeface="Lato"/>
                <a:cs typeface="Lato"/>
                <a:sym typeface="Lato"/>
              </a:rPr>
              <a:t>Segmentation:</a:t>
            </a:r>
            <a:endParaRPr sz="1100">
              <a:solidFill>
                <a:schemeClr val="lt1"/>
              </a:solidFill>
              <a:latin typeface="Lato"/>
              <a:ea typeface="Lato"/>
              <a:cs typeface="Lato"/>
              <a:sym typeface="Lato"/>
            </a:endParaRPr>
          </a:p>
          <a:p>
            <a:pPr indent="0" lvl="0" marL="0" rtl="0" algn="l">
              <a:spcBef>
                <a:spcPts val="0"/>
              </a:spcBef>
              <a:spcAft>
                <a:spcPts val="0"/>
              </a:spcAft>
              <a:buNone/>
            </a:pPr>
            <a:r>
              <a:rPr lang="en-GB" sz="1100">
                <a:solidFill>
                  <a:schemeClr val="lt1"/>
                </a:solidFill>
                <a:latin typeface="Lato"/>
                <a:ea typeface="Lato"/>
                <a:cs typeface="Lato"/>
                <a:sym typeface="Lato"/>
              </a:rPr>
              <a:t>B1_by_C0 = model0.predict(B1)</a:t>
            </a:r>
            <a:endParaRPr sz="1100">
              <a:solidFill>
                <a:schemeClr val="lt1"/>
              </a:solidFill>
              <a:latin typeface="Lato"/>
              <a:ea typeface="Lato"/>
              <a:cs typeface="Lato"/>
              <a:sym typeface="Lato"/>
            </a:endParaRPr>
          </a:p>
          <a:p>
            <a:pPr indent="0" lvl="0" marL="0" rtl="0" algn="l">
              <a:spcBef>
                <a:spcPts val="0"/>
              </a:spcBef>
              <a:spcAft>
                <a:spcPts val="0"/>
              </a:spcAft>
              <a:buNone/>
            </a:pPr>
            <a:r>
              <a:rPr lang="en-GB" sz="1100">
                <a:solidFill>
                  <a:schemeClr val="lt1"/>
                </a:solidFill>
                <a:latin typeface="Lato"/>
                <a:ea typeface="Lato"/>
                <a:cs typeface="Lato"/>
                <a:sym typeface="Lato"/>
              </a:rPr>
              <a:t>…… puis calculer:</a:t>
            </a:r>
            <a:endParaRPr sz="1100">
              <a:solidFill>
                <a:schemeClr val="lt1"/>
              </a:solidFill>
              <a:latin typeface="Lato"/>
              <a:ea typeface="Lato"/>
              <a:cs typeface="Lato"/>
              <a:sym typeface="Lato"/>
            </a:endParaRPr>
          </a:p>
          <a:p>
            <a:pPr indent="0" lvl="0" marL="0" rtl="0" algn="l">
              <a:spcBef>
                <a:spcPts val="0"/>
              </a:spcBef>
              <a:spcAft>
                <a:spcPts val="0"/>
              </a:spcAft>
              <a:buNone/>
            </a:pPr>
            <a:r>
              <a:rPr lang="en-GB" sz="1100">
                <a:solidFill>
                  <a:schemeClr val="lt1"/>
                </a:solidFill>
                <a:latin typeface="Lato"/>
                <a:ea typeface="Lato"/>
                <a:cs typeface="Lato"/>
                <a:sym typeface="Lato"/>
              </a:rPr>
              <a:t>B1_by_C1 = model1.predict(B1)...</a:t>
            </a:r>
            <a:endParaRPr sz="1100">
              <a:solidFill>
                <a:schemeClr val="lt1"/>
              </a:solidFill>
              <a:latin typeface="Lato"/>
              <a:ea typeface="Lato"/>
              <a:cs typeface="Lato"/>
              <a:sym typeface="Lato"/>
            </a:endParaRPr>
          </a:p>
        </p:txBody>
      </p:sp>
      <p:sp>
        <p:nvSpPr>
          <p:cNvPr id="321" name="Google Shape;321;p36"/>
          <p:cNvSpPr/>
          <p:nvPr/>
        </p:nvSpPr>
        <p:spPr>
          <a:xfrm rot="5400000">
            <a:off x="1603351" y="3402320"/>
            <a:ext cx="447900" cy="420900"/>
          </a:xfrm>
          <a:prstGeom prst="bentArrow">
            <a:avLst>
              <a:gd fmla="val 25000" name="adj1"/>
              <a:gd fmla="val 25000" name="adj2"/>
              <a:gd fmla="val 25000" name="adj3"/>
              <a:gd fmla="val 43750" name="adj4"/>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p:nvPr/>
        </p:nvSpPr>
        <p:spPr>
          <a:xfrm flipH="1" rot="-5400000">
            <a:off x="1127400" y="2587225"/>
            <a:ext cx="444900" cy="405600"/>
          </a:xfrm>
          <a:prstGeom prst="bentArrow">
            <a:avLst>
              <a:gd fmla="val 25000" name="adj1"/>
              <a:gd fmla="val 25000" name="adj2"/>
              <a:gd fmla="val 25000" name="adj3"/>
              <a:gd fmla="val 43750" name="adj4"/>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rot="5400000">
            <a:off x="1567350" y="1708800"/>
            <a:ext cx="519900" cy="420900"/>
          </a:xfrm>
          <a:prstGeom prst="bentArrow">
            <a:avLst>
              <a:gd fmla="val 25000" name="adj1"/>
              <a:gd fmla="val 25000" name="adj2"/>
              <a:gd fmla="val 25000" name="adj3"/>
              <a:gd fmla="val 43750" name="adj4"/>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txBox="1"/>
          <p:nvPr/>
        </p:nvSpPr>
        <p:spPr>
          <a:xfrm>
            <a:off x="1616850" y="3991050"/>
            <a:ext cx="14715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lt1"/>
                </a:solidFill>
                <a:latin typeface="Lato"/>
                <a:ea typeface="Lato"/>
                <a:cs typeface="Lato"/>
                <a:sym typeface="Lato"/>
              </a:rPr>
              <a:t>Calcul</a:t>
            </a:r>
            <a:r>
              <a:rPr lang="en-GB" sz="1100">
                <a:solidFill>
                  <a:schemeClr val="lt1"/>
                </a:solidFill>
                <a:latin typeface="Lato"/>
                <a:ea typeface="Lato"/>
                <a:cs typeface="Lato"/>
                <a:sym typeface="Lato"/>
              </a:rPr>
              <a:t> de </a:t>
            </a:r>
            <a:r>
              <a:rPr b="1" lang="en-GB" sz="1100">
                <a:solidFill>
                  <a:schemeClr val="lt1"/>
                </a:solidFill>
                <a:latin typeface="Lato"/>
                <a:ea typeface="Lato"/>
                <a:cs typeface="Lato"/>
                <a:sym typeface="Lato"/>
              </a:rPr>
              <a:t>ARI</a:t>
            </a:r>
            <a:r>
              <a:rPr lang="en-GB" sz="1100">
                <a:solidFill>
                  <a:schemeClr val="lt1"/>
                </a:solidFill>
                <a:latin typeface="Lato"/>
                <a:ea typeface="Lato"/>
                <a:cs typeface="Lato"/>
                <a:sym typeface="Lato"/>
              </a:rPr>
              <a:t> score entre :</a:t>
            </a:r>
            <a:endParaRPr sz="1100">
              <a:solidFill>
                <a:schemeClr val="lt1"/>
              </a:solidFill>
              <a:latin typeface="Lato"/>
              <a:ea typeface="Lato"/>
              <a:cs typeface="Lato"/>
              <a:sym typeface="Lato"/>
            </a:endParaRPr>
          </a:p>
          <a:p>
            <a:pPr indent="0" lvl="0" marL="0" rtl="0" algn="l">
              <a:spcBef>
                <a:spcPts val="0"/>
              </a:spcBef>
              <a:spcAft>
                <a:spcPts val="0"/>
              </a:spcAft>
              <a:buNone/>
            </a:pPr>
            <a:r>
              <a:rPr lang="en-GB" sz="1000">
                <a:solidFill>
                  <a:schemeClr val="lt1"/>
                </a:solidFill>
                <a:latin typeface="Lato"/>
                <a:ea typeface="Lato"/>
                <a:cs typeface="Lato"/>
                <a:sym typeface="Lato"/>
              </a:rPr>
              <a:t>Les </a:t>
            </a:r>
            <a:r>
              <a:rPr lang="en-GB" sz="1000">
                <a:solidFill>
                  <a:schemeClr val="lt1"/>
                </a:solidFill>
                <a:latin typeface="Lato"/>
                <a:ea typeface="Lato"/>
                <a:cs typeface="Lato"/>
                <a:sym typeface="Lato"/>
              </a:rPr>
              <a:t>segments</a:t>
            </a:r>
            <a:r>
              <a:rPr lang="en-GB" sz="1000">
                <a:solidFill>
                  <a:schemeClr val="lt1"/>
                </a:solidFill>
                <a:latin typeface="Lato"/>
                <a:ea typeface="Lato"/>
                <a:cs typeface="Lato"/>
                <a:sym typeface="Lato"/>
              </a:rPr>
              <a:t> obtenu avec model0 et le modelX pour une BX. </a:t>
            </a:r>
            <a:endParaRPr sz="1000">
              <a:solidFill>
                <a:schemeClr val="lt1"/>
              </a:solidFill>
              <a:latin typeface="Lato"/>
              <a:ea typeface="Lato"/>
              <a:cs typeface="Lato"/>
              <a:sym typeface="Lato"/>
            </a:endParaRPr>
          </a:p>
        </p:txBody>
      </p:sp>
      <p:pic>
        <p:nvPicPr>
          <p:cNvPr id="325" name="Google Shape;325;p36"/>
          <p:cNvPicPr preferRelativeResize="0"/>
          <p:nvPr/>
        </p:nvPicPr>
        <p:blipFill>
          <a:blip r:embed="rId3">
            <a:alphaModFix/>
          </a:blip>
          <a:stretch>
            <a:fillRect/>
          </a:stretch>
        </p:blipFill>
        <p:spPr>
          <a:xfrm>
            <a:off x="3316125" y="1264125"/>
            <a:ext cx="5306436" cy="3726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7"/>
          <p:cNvSpPr txBox="1"/>
          <p:nvPr>
            <p:ph type="title"/>
          </p:nvPr>
        </p:nvSpPr>
        <p:spPr>
          <a:xfrm>
            <a:off x="806200" y="196575"/>
            <a:ext cx="7688400" cy="77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300"/>
              <a:t>conclusion</a:t>
            </a:r>
            <a:endParaRPr sz="4300"/>
          </a:p>
        </p:txBody>
      </p:sp>
      <p:sp>
        <p:nvSpPr>
          <p:cNvPr id="331" name="Google Shape;331;p37"/>
          <p:cNvSpPr txBox="1"/>
          <p:nvPr>
            <p:ph idx="1" type="body"/>
          </p:nvPr>
        </p:nvSpPr>
        <p:spPr>
          <a:xfrm>
            <a:off x="729450" y="968775"/>
            <a:ext cx="7688400" cy="3979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Le </a:t>
            </a:r>
            <a:r>
              <a:rPr lang="en-GB" sz="1400"/>
              <a:t>modèle</a:t>
            </a:r>
            <a:r>
              <a:rPr lang="en-GB" sz="1400"/>
              <a:t> </a:t>
            </a:r>
            <a:r>
              <a:rPr lang="en-GB" sz="1400"/>
              <a:t>choisi</a:t>
            </a:r>
            <a:r>
              <a:rPr lang="en-GB" sz="1400"/>
              <a:t> est le K-means avec K = 7.</a:t>
            </a:r>
            <a:endParaRPr sz="1400"/>
          </a:p>
          <a:p>
            <a:pPr indent="-317500" lvl="0" marL="457200" rtl="0" algn="l">
              <a:spcBef>
                <a:spcPts val="0"/>
              </a:spcBef>
              <a:spcAft>
                <a:spcPts val="0"/>
              </a:spcAft>
              <a:buSzPts val="1400"/>
              <a:buChar char="❖"/>
            </a:pPr>
            <a:r>
              <a:rPr lang="en-GB" sz="1400"/>
              <a:t>Segmentation en 7 types de clients.</a:t>
            </a:r>
            <a:endParaRPr sz="1400"/>
          </a:p>
          <a:p>
            <a:pPr indent="-317500" lvl="0" marL="457200" rtl="0" algn="l">
              <a:spcBef>
                <a:spcPts val="0"/>
              </a:spcBef>
              <a:spcAft>
                <a:spcPts val="0"/>
              </a:spcAft>
              <a:buSzPts val="1400"/>
              <a:buChar char="❖"/>
            </a:pPr>
            <a:r>
              <a:rPr lang="en-GB" sz="1400"/>
              <a:t>Délai de maintenance : tous les mois</a:t>
            </a:r>
            <a:endParaRPr sz="1400"/>
          </a:p>
          <a:p>
            <a:pPr indent="-317500" lvl="0" marL="457200" rtl="0" algn="l">
              <a:spcBef>
                <a:spcPts val="0"/>
              </a:spcBef>
              <a:spcAft>
                <a:spcPts val="0"/>
              </a:spcAft>
              <a:buSzPts val="1400"/>
              <a:buChar char="❖"/>
            </a:pPr>
            <a:r>
              <a:rPr lang="en-GB" sz="1400"/>
              <a:t>Il manque des informations dans le jeu de données tel que : le genre, </a:t>
            </a:r>
            <a:r>
              <a:rPr lang="en-GB" sz="1400"/>
              <a:t>l'âge</a:t>
            </a:r>
            <a:r>
              <a:rPr lang="en-GB" sz="1400"/>
              <a:t> …etc. Avec les données </a:t>
            </a:r>
            <a:r>
              <a:rPr lang="en-GB" sz="1400"/>
              <a:t>disponibles</a:t>
            </a:r>
            <a:r>
              <a:rPr lang="en-GB" sz="1400"/>
              <a:t> on distingue des micro </a:t>
            </a:r>
            <a:r>
              <a:rPr lang="en-GB" sz="1400"/>
              <a:t>comportements</a:t>
            </a:r>
            <a:r>
              <a:rPr lang="en-GB" sz="1400"/>
              <a:t> de clients. </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GB" sz="1400"/>
              <a:t>Axe d’amélioration:</a:t>
            </a:r>
            <a:endParaRPr sz="1400"/>
          </a:p>
          <a:p>
            <a:pPr indent="-317500" lvl="1" marL="914400" rtl="0" algn="l">
              <a:spcBef>
                <a:spcPts val="0"/>
              </a:spcBef>
              <a:spcAft>
                <a:spcPts val="0"/>
              </a:spcAft>
              <a:buSzPts val="1400"/>
              <a:buChar char="➢"/>
            </a:pPr>
            <a:r>
              <a:rPr lang="en-GB" sz="1400"/>
              <a:t>Enrichir la base de données avec plus d’information (numérique et catégorielle tel que le genre).</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MERCI</a:t>
            </a:r>
            <a:r>
              <a:rPr lang="en-GB"/>
              <a:t> :)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280500" y="1322450"/>
            <a:ext cx="5157900" cy="35418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GB" sz="1800"/>
              <a:t>Olist, entreprise brésilienne qui propose une solution de vente sur les marketplaces en ligne.</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342900" lvl="0" marL="457200" rtl="0" algn="just">
              <a:spcBef>
                <a:spcPts val="0"/>
              </a:spcBef>
              <a:spcAft>
                <a:spcPts val="0"/>
              </a:spcAft>
              <a:buClr>
                <a:srgbClr val="FFD966"/>
              </a:buClr>
              <a:buSzPts val="1800"/>
              <a:buChar char="●"/>
            </a:pPr>
            <a:r>
              <a:rPr lang="en-GB" sz="1800">
                <a:solidFill>
                  <a:srgbClr val="FFD966"/>
                </a:solidFill>
              </a:rPr>
              <a:t>Mission: </a:t>
            </a:r>
            <a:endParaRPr sz="1800"/>
          </a:p>
          <a:p>
            <a:pPr indent="-342900" lvl="1" marL="914400" rtl="0" algn="just">
              <a:spcBef>
                <a:spcPts val="0"/>
              </a:spcBef>
              <a:spcAft>
                <a:spcPts val="0"/>
              </a:spcAft>
              <a:buClr>
                <a:srgbClr val="FFD966"/>
              </a:buClr>
              <a:buSzPts val="1800"/>
              <a:buChar char="○"/>
            </a:pPr>
            <a:r>
              <a:rPr lang="en-GB" sz="1800"/>
              <a:t>fournir à l’équipe e-commerce une segmentation clients actionnable pour optimiser les  </a:t>
            </a:r>
            <a:r>
              <a:rPr lang="en-GB" sz="1800"/>
              <a:t>campagnes</a:t>
            </a:r>
            <a:r>
              <a:rPr lang="en-GB" sz="1800"/>
              <a:t> de communication.</a:t>
            </a:r>
            <a:endParaRPr sz="1800"/>
          </a:p>
          <a:p>
            <a:pPr indent="-342900" lvl="1" marL="914400" rtl="0" algn="just">
              <a:spcBef>
                <a:spcPts val="0"/>
              </a:spcBef>
              <a:spcAft>
                <a:spcPts val="0"/>
              </a:spcAft>
              <a:buSzPts val="1800"/>
              <a:buChar char="○"/>
            </a:pPr>
            <a:r>
              <a:rPr lang="en-GB" sz="1800"/>
              <a:t>Proposer un contrat de maintenance de cette segmentation</a:t>
            </a:r>
            <a:endParaRPr sz="1800"/>
          </a:p>
        </p:txBody>
      </p:sp>
      <p:sp>
        <p:nvSpPr>
          <p:cNvPr id="110" name="Google Shape;110;p15"/>
          <p:cNvSpPr txBox="1"/>
          <p:nvPr/>
        </p:nvSpPr>
        <p:spPr>
          <a:xfrm>
            <a:off x="570275" y="445100"/>
            <a:ext cx="3680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solidFill>
                  <a:srgbClr val="FFAB40"/>
                </a:solidFill>
                <a:latin typeface="Lato"/>
                <a:ea typeface="Lato"/>
                <a:cs typeface="Lato"/>
                <a:sym typeface="Lato"/>
              </a:rPr>
              <a:t>Problématique</a:t>
            </a:r>
            <a:endParaRPr b="1" sz="2400">
              <a:solidFill>
                <a:srgbClr val="FFAB40"/>
              </a:solidFill>
              <a:latin typeface="Lato"/>
              <a:ea typeface="Lato"/>
              <a:cs typeface="Lato"/>
              <a:sym typeface="Lato"/>
            </a:endParaRPr>
          </a:p>
        </p:txBody>
      </p:sp>
      <p:pic>
        <p:nvPicPr>
          <p:cNvPr id="111" name="Google Shape;111;p15"/>
          <p:cNvPicPr preferRelativeResize="0"/>
          <p:nvPr/>
        </p:nvPicPr>
        <p:blipFill>
          <a:blip r:embed="rId3">
            <a:alphaModFix/>
          </a:blip>
          <a:stretch>
            <a:fillRect/>
          </a:stretch>
        </p:blipFill>
        <p:spPr>
          <a:xfrm>
            <a:off x="5670299" y="1825050"/>
            <a:ext cx="3354899" cy="1997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495850" y="521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Présentation du jeu de données</a:t>
            </a:r>
            <a:endParaRPr/>
          </a:p>
        </p:txBody>
      </p:sp>
      <p:pic>
        <p:nvPicPr>
          <p:cNvPr id="117" name="Google Shape;117;p16"/>
          <p:cNvPicPr preferRelativeResize="0"/>
          <p:nvPr/>
        </p:nvPicPr>
        <p:blipFill>
          <a:blip r:embed="rId3">
            <a:alphaModFix/>
          </a:blip>
          <a:stretch>
            <a:fillRect/>
          </a:stretch>
        </p:blipFill>
        <p:spPr>
          <a:xfrm>
            <a:off x="5406113" y="850800"/>
            <a:ext cx="3777925" cy="2276549"/>
          </a:xfrm>
          <a:prstGeom prst="rect">
            <a:avLst/>
          </a:prstGeom>
          <a:noFill/>
          <a:ln>
            <a:noFill/>
          </a:ln>
        </p:spPr>
      </p:pic>
      <p:sp>
        <p:nvSpPr>
          <p:cNvPr id="118" name="Google Shape;118;p16"/>
          <p:cNvSpPr/>
          <p:nvPr/>
        </p:nvSpPr>
        <p:spPr>
          <a:xfrm>
            <a:off x="570275" y="1792550"/>
            <a:ext cx="4795800" cy="3245400"/>
          </a:xfrm>
          <a:prstGeom prst="rect">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txBox="1"/>
          <p:nvPr/>
        </p:nvSpPr>
        <p:spPr>
          <a:xfrm>
            <a:off x="555800" y="1299925"/>
            <a:ext cx="4016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rgbClr val="1155CC"/>
                </a:solidFill>
                <a:latin typeface="Lato"/>
                <a:ea typeface="Lato"/>
                <a:cs typeface="Lato"/>
                <a:sym typeface="Lato"/>
              </a:rPr>
              <a:t>Principales étapes de nettoyage</a:t>
            </a:r>
            <a:endParaRPr b="1" sz="1700">
              <a:solidFill>
                <a:srgbClr val="1155CC"/>
              </a:solidFill>
              <a:latin typeface="Lato"/>
              <a:ea typeface="Lato"/>
              <a:cs typeface="Lato"/>
              <a:sym typeface="Lato"/>
            </a:endParaRPr>
          </a:p>
        </p:txBody>
      </p:sp>
      <p:sp>
        <p:nvSpPr>
          <p:cNvPr id="120" name="Google Shape;120;p16"/>
          <p:cNvSpPr txBox="1"/>
          <p:nvPr/>
        </p:nvSpPr>
        <p:spPr>
          <a:xfrm>
            <a:off x="686175" y="1922950"/>
            <a:ext cx="4549500" cy="2678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Lato"/>
              <a:buChar char="-"/>
            </a:pPr>
            <a:r>
              <a:rPr lang="en-GB" sz="1600">
                <a:solidFill>
                  <a:schemeClr val="lt1"/>
                </a:solidFill>
                <a:latin typeface="Lato"/>
                <a:ea typeface="Lato"/>
                <a:cs typeface="Lato"/>
                <a:sym typeface="Lato"/>
              </a:rPr>
              <a:t>Traiter les types de données (datetime)</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GB" sz="1600">
                <a:solidFill>
                  <a:schemeClr val="lt1"/>
                </a:solidFill>
                <a:latin typeface="Lato"/>
                <a:ea typeface="Lato"/>
                <a:cs typeface="Lato"/>
                <a:sym typeface="Lato"/>
              </a:rPr>
              <a:t>Suppression des données avant 01/2017 et après 09/2018 par manque de données.</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GB" sz="1600">
                <a:solidFill>
                  <a:schemeClr val="lt1"/>
                </a:solidFill>
                <a:latin typeface="Lato"/>
                <a:ea typeface="Lato"/>
                <a:cs typeface="Lato"/>
                <a:sym typeface="Lato"/>
              </a:rPr>
              <a:t>Conservation des commandes “delivered”.</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GB" sz="1600">
                <a:solidFill>
                  <a:schemeClr val="lt1"/>
                </a:solidFill>
                <a:latin typeface="Lato"/>
                <a:ea typeface="Lato"/>
                <a:cs typeface="Lato"/>
                <a:sym typeface="Lato"/>
              </a:rPr>
              <a:t>Suppression des colonnes inutiles (‘review_comment_title’...etc.)</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GB" sz="1600">
                <a:solidFill>
                  <a:schemeClr val="lt1"/>
                </a:solidFill>
                <a:latin typeface="Lato"/>
                <a:ea typeface="Lato"/>
                <a:cs typeface="Lato"/>
                <a:sym typeface="Lato"/>
              </a:rPr>
              <a:t>Jointure dans une table unique.</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GB" sz="1600">
                <a:solidFill>
                  <a:schemeClr val="lt1"/>
                </a:solidFill>
                <a:latin typeface="Lato"/>
                <a:ea typeface="Lato"/>
                <a:cs typeface="Lato"/>
                <a:sym typeface="Lato"/>
              </a:rPr>
              <a:t>Suppression des doublons</a:t>
            </a:r>
            <a:endParaRPr sz="16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lang="en-GB" sz="1600">
                <a:solidFill>
                  <a:schemeClr val="lt1"/>
                </a:solidFill>
                <a:latin typeface="Lato"/>
                <a:ea typeface="Lato"/>
                <a:cs typeface="Lato"/>
                <a:sym typeface="Lato"/>
              </a:rPr>
              <a:t>Suppression des lignes qui ont des valeurs manquantes</a:t>
            </a:r>
            <a:r>
              <a:rPr lang="en-GB" sz="1700">
                <a:solidFill>
                  <a:schemeClr val="lt1"/>
                </a:solidFill>
                <a:latin typeface="Lato"/>
                <a:ea typeface="Lato"/>
                <a:cs typeface="Lato"/>
                <a:sym typeface="Lato"/>
              </a:rPr>
              <a:t> </a:t>
            </a:r>
            <a:endParaRPr sz="1700">
              <a:solidFill>
                <a:schemeClr val="lt1"/>
              </a:solidFill>
              <a:latin typeface="Lato"/>
              <a:ea typeface="Lato"/>
              <a:cs typeface="Lato"/>
              <a:sym typeface="Lato"/>
            </a:endParaRPr>
          </a:p>
        </p:txBody>
      </p:sp>
      <p:pic>
        <p:nvPicPr>
          <p:cNvPr id="121" name="Google Shape;121;p16"/>
          <p:cNvPicPr preferRelativeResize="0"/>
          <p:nvPr/>
        </p:nvPicPr>
        <p:blipFill>
          <a:blip r:embed="rId4">
            <a:alphaModFix/>
          </a:blip>
          <a:stretch>
            <a:fillRect/>
          </a:stretch>
        </p:blipFill>
        <p:spPr>
          <a:xfrm>
            <a:off x="5542850" y="3180450"/>
            <a:ext cx="3504451" cy="1774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729450" y="532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Analyse Descriptive</a:t>
            </a:r>
            <a:endParaRPr/>
          </a:p>
        </p:txBody>
      </p:sp>
      <p:pic>
        <p:nvPicPr>
          <p:cNvPr id="127" name="Google Shape;127;p17"/>
          <p:cNvPicPr preferRelativeResize="0"/>
          <p:nvPr/>
        </p:nvPicPr>
        <p:blipFill>
          <a:blip r:embed="rId3">
            <a:alphaModFix/>
          </a:blip>
          <a:stretch>
            <a:fillRect/>
          </a:stretch>
        </p:blipFill>
        <p:spPr>
          <a:xfrm>
            <a:off x="244550" y="1062662"/>
            <a:ext cx="2788825" cy="2142625"/>
          </a:xfrm>
          <a:prstGeom prst="rect">
            <a:avLst/>
          </a:prstGeom>
          <a:noFill/>
          <a:ln>
            <a:noFill/>
          </a:ln>
        </p:spPr>
      </p:pic>
      <p:pic>
        <p:nvPicPr>
          <p:cNvPr id="128" name="Google Shape;128;p17"/>
          <p:cNvPicPr preferRelativeResize="0"/>
          <p:nvPr/>
        </p:nvPicPr>
        <p:blipFill>
          <a:blip r:embed="rId4">
            <a:alphaModFix/>
          </a:blip>
          <a:stretch>
            <a:fillRect/>
          </a:stretch>
        </p:blipFill>
        <p:spPr>
          <a:xfrm>
            <a:off x="244550" y="3183500"/>
            <a:ext cx="2788825" cy="1960000"/>
          </a:xfrm>
          <a:prstGeom prst="rect">
            <a:avLst/>
          </a:prstGeom>
          <a:noFill/>
          <a:ln>
            <a:noFill/>
          </a:ln>
        </p:spPr>
      </p:pic>
      <p:pic>
        <p:nvPicPr>
          <p:cNvPr id="129" name="Google Shape;129;p17"/>
          <p:cNvPicPr preferRelativeResize="0"/>
          <p:nvPr/>
        </p:nvPicPr>
        <p:blipFill>
          <a:blip r:embed="rId5">
            <a:alphaModFix/>
          </a:blip>
          <a:stretch>
            <a:fillRect/>
          </a:stretch>
        </p:blipFill>
        <p:spPr>
          <a:xfrm>
            <a:off x="3245498" y="1513850"/>
            <a:ext cx="2656601" cy="2820365"/>
          </a:xfrm>
          <a:prstGeom prst="rect">
            <a:avLst/>
          </a:prstGeom>
          <a:noFill/>
          <a:ln>
            <a:noFill/>
          </a:ln>
        </p:spPr>
      </p:pic>
      <p:pic>
        <p:nvPicPr>
          <p:cNvPr id="130" name="Google Shape;130;p17"/>
          <p:cNvPicPr preferRelativeResize="0"/>
          <p:nvPr/>
        </p:nvPicPr>
        <p:blipFill>
          <a:blip r:embed="rId6">
            <a:alphaModFix/>
          </a:blip>
          <a:stretch>
            <a:fillRect/>
          </a:stretch>
        </p:blipFill>
        <p:spPr>
          <a:xfrm>
            <a:off x="6023975" y="1513850"/>
            <a:ext cx="2788825" cy="282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652100" y="532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Analyse Descriptive</a:t>
            </a:r>
            <a:endParaRPr/>
          </a:p>
        </p:txBody>
      </p:sp>
      <p:pic>
        <p:nvPicPr>
          <p:cNvPr id="136" name="Google Shape;136;p18"/>
          <p:cNvPicPr preferRelativeResize="0"/>
          <p:nvPr/>
        </p:nvPicPr>
        <p:blipFill rotWithShape="1">
          <a:blip r:embed="rId3">
            <a:alphaModFix/>
          </a:blip>
          <a:srcRect b="-2289" l="0" r="0" t="2290"/>
          <a:stretch/>
        </p:blipFill>
        <p:spPr>
          <a:xfrm>
            <a:off x="229750" y="977275"/>
            <a:ext cx="3740950" cy="2098588"/>
          </a:xfrm>
          <a:prstGeom prst="rect">
            <a:avLst/>
          </a:prstGeom>
          <a:noFill/>
          <a:ln>
            <a:noFill/>
          </a:ln>
        </p:spPr>
      </p:pic>
      <p:pic>
        <p:nvPicPr>
          <p:cNvPr id="137" name="Google Shape;137;p18"/>
          <p:cNvPicPr preferRelativeResize="0"/>
          <p:nvPr/>
        </p:nvPicPr>
        <p:blipFill>
          <a:blip r:embed="rId4">
            <a:alphaModFix/>
          </a:blip>
          <a:stretch>
            <a:fillRect/>
          </a:stretch>
        </p:blipFill>
        <p:spPr>
          <a:xfrm>
            <a:off x="164450" y="3124000"/>
            <a:ext cx="3740950" cy="2019500"/>
          </a:xfrm>
          <a:prstGeom prst="rect">
            <a:avLst/>
          </a:prstGeom>
          <a:noFill/>
          <a:ln>
            <a:noFill/>
          </a:ln>
        </p:spPr>
      </p:pic>
      <p:sp>
        <p:nvSpPr>
          <p:cNvPr id="138" name="Google Shape;138;p18"/>
          <p:cNvSpPr txBox="1"/>
          <p:nvPr/>
        </p:nvSpPr>
        <p:spPr>
          <a:xfrm>
            <a:off x="1487100" y="3000000"/>
            <a:ext cx="2939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Lato"/>
                <a:ea typeface="Lato"/>
                <a:cs typeface="Lato"/>
                <a:sym typeface="Lato"/>
              </a:rPr>
              <a:t>Les 10 produits les plus commander</a:t>
            </a:r>
            <a:endParaRPr sz="900">
              <a:latin typeface="Lato"/>
              <a:ea typeface="Lato"/>
              <a:cs typeface="Lato"/>
              <a:sym typeface="Lato"/>
            </a:endParaRPr>
          </a:p>
        </p:txBody>
      </p:sp>
      <p:pic>
        <p:nvPicPr>
          <p:cNvPr id="139" name="Google Shape;139;p18"/>
          <p:cNvPicPr preferRelativeResize="0"/>
          <p:nvPr/>
        </p:nvPicPr>
        <p:blipFill>
          <a:blip r:embed="rId5">
            <a:alphaModFix/>
          </a:blip>
          <a:stretch>
            <a:fillRect/>
          </a:stretch>
        </p:blipFill>
        <p:spPr>
          <a:xfrm>
            <a:off x="4681725" y="840075"/>
            <a:ext cx="3405549" cy="2159925"/>
          </a:xfrm>
          <a:prstGeom prst="rect">
            <a:avLst/>
          </a:prstGeom>
          <a:noFill/>
          <a:ln>
            <a:noFill/>
          </a:ln>
        </p:spPr>
      </p:pic>
      <p:pic>
        <p:nvPicPr>
          <p:cNvPr id="140" name="Google Shape;140;p18"/>
          <p:cNvPicPr preferRelativeResize="0"/>
          <p:nvPr/>
        </p:nvPicPr>
        <p:blipFill>
          <a:blip r:embed="rId6">
            <a:alphaModFix/>
          </a:blip>
          <a:stretch>
            <a:fillRect/>
          </a:stretch>
        </p:blipFill>
        <p:spPr>
          <a:xfrm>
            <a:off x="5135250" y="2959050"/>
            <a:ext cx="2939089" cy="200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6000"/>
              <a:t>La segmentation</a:t>
            </a:r>
            <a:endParaRPr sz="6000"/>
          </a:p>
        </p:txBody>
      </p:sp>
      <p:sp>
        <p:nvSpPr>
          <p:cNvPr id="146" name="Google Shape;146;p19"/>
          <p:cNvSpPr txBox="1"/>
          <p:nvPr/>
        </p:nvSpPr>
        <p:spPr>
          <a:xfrm>
            <a:off x="2531275" y="2819525"/>
            <a:ext cx="4099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rgbClr val="FFFF00"/>
                </a:solidFill>
                <a:latin typeface="Lato"/>
                <a:ea typeface="Lato"/>
                <a:cs typeface="Lato"/>
                <a:sym typeface="Lato"/>
              </a:rPr>
              <a:t>RFM , K-means , CAH , DBSCAN</a:t>
            </a:r>
            <a:endParaRPr sz="2200">
              <a:solidFill>
                <a:srgbClr val="FFFF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626325" y="558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Segmentation RFM</a:t>
            </a:r>
            <a:endParaRPr/>
          </a:p>
        </p:txBody>
      </p:sp>
      <p:sp>
        <p:nvSpPr>
          <p:cNvPr id="152" name="Google Shape;152;p20"/>
          <p:cNvSpPr txBox="1"/>
          <p:nvPr>
            <p:ph idx="1" type="body"/>
          </p:nvPr>
        </p:nvSpPr>
        <p:spPr>
          <a:xfrm>
            <a:off x="729450" y="1414400"/>
            <a:ext cx="7688700" cy="342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La segmentation </a:t>
            </a:r>
            <a:r>
              <a:rPr b="1" lang="en-GB" sz="1500"/>
              <a:t>RFM</a:t>
            </a:r>
            <a:r>
              <a:rPr lang="en-GB" sz="1500"/>
              <a:t> consiste à segmenter les clients en fonction de leur comportement d’achat.</a:t>
            </a:r>
            <a:endParaRPr sz="1500"/>
          </a:p>
          <a:p>
            <a:pPr indent="0" lvl="0" marL="0" rtl="0" algn="l">
              <a:spcBef>
                <a:spcPts val="1200"/>
              </a:spcBef>
              <a:spcAft>
                <a:spcPts val="0"/>
              </a:spcAft>
              <a:buNone/>
            </a:pPr>
            <a:r>
              <a:rPr lang="en-GB" sz="1500"/>
              <a:t>Création des variables </a:t>
            </a:r>
            <a:r>
              <a:rPr b="1" lang="en-GB" sz="1500"/>
              <a:t>RFM </a:t>
            </a:r>
            <a:r>
              <a:rPr lang="en-GB" sz="1500"/>
              <a:t>: </a:t>
            </a:r>
            <a:endParaRPr sz="1500"/>
          </a:p>
          <a:p>
            <a:pPr indent="-323850" lvl="0" marL="457200" rtl="0" algn="l">
              <a:spcBef>
                <a:spcPts val="1200"/>
              </a:spcBef>
              <a:spcAft>
                <a:spcPts val="0"/>
              </a:spcAft>
              <a:buSzPts val="1500"/>
              <a:buChar char="-"/>
            </a:pPr>
            <a:r>
              <a:rPr b="1" lang="en-GB" sz="1500"/>
              <a:t>Recency</a:t>
            </a:r>
            <a:r>
              <a:rPr lang="en-GB" sz="1500"/>
              <a:t>: la date de la dernière activité du client ( calculer en utilisant  la variable “order_purchase_timestamp”).</a:t>
            </a:r>
            <a:endParaRPr sz="1500"/>
          </a:p>
          <a:p>
            <a:pPr indent="-323850" lvl="0" marL="457200" rtl="0" algn="l">
              <a:spcBef>
                <a:spcPts val="0"/>
              </a:spcBef>
              <a:spcAft>
                <a:spcPts val="0"/>
              </a:spcAft>
              <a:buSzPts val="1500"/>
              <a:buChar char="-"/>
            </a:pPr>
            <a:r>
              <a:rPr b="1" lang="en-GB" sz="1500"/>
              <a:t>Frequency</a:t>
            </a:r>
            <a:r>
              <a:rPr lang="en-GB" sz="1500"/>
              <a:t>: le nombre de </a:t>
            </a:r>
            <a:r>
              <a:rPr lang="en-GB" sz="1500"/>
              <a:t>commandes</a:t>
            </a:r>
            <a:r>
              <a:rPr lang="en-GB" sz="1500"/>
              <a:t> pour un client (</a:t>
            </a:r>
            <a:r>
              <a:rPr lang="en-GB" sz="1500"/>
              <a:t>calculer en utilisant  la variable </a:t>
            </a:r>
            <a:r>
              <a:rPr lang="en-GB" sz="1500"/>
              <a:t>“order_id”).</a:t>
            </a:r>
            <a:endParaRPr sz="1500"/>
          </a:p>
          <a:p>
            <a:pPr indent="-323850" lvl="0" marL="457200" rtl="0" algn="l">
              <a:spcBef>
                <a:spcPts val="0"/>
              </a:spcBef>
              <a:spcAft>
                <a:spcPts val="0"/>
              </a:spcAft>
              <a:buSzPts val="1500"/>
              <a:buChar char="-"/>
            </a:pPr>
            <a:r>
              <a:rPr b="1" lang="en-GB" sz="1500"/>
              <a:t>MonetaryValue</a:t>
            </a:r>
            <a:r>
              <a:rPr lang="en-GB" sz="1500"/>
              <a:t>: le montant des </a:t>
            </a:r>
            <a:r>
              <a:rPr lang="en-GB" sz="1500"/>
              <a:t>commandes</a:t>
            </a:r>
            <a:r>
              <a:rPr lang="en-GB" sz="1500"/>
              <a:t> d’un client (</a:t>
            </a:r>
            <a:r>
              <a:rPr lang="en-GB" sz="1500"/>
              <a:t>calculer en utilisant  la variable </a:t>
            </a:r>
            <a:r>
              <a:rPr lang="en-GB" sz="1500"/>
              <a:t>“payment_value”).</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1"/>
          <p:cNvPicPr preferRelativeResize="0"/>
          <p:nvPr/>
        </p:nvPicPr>
        <p:blipFill>
          <a:blip r:embed="rId3">
            <a:alphaModFix/>
          </a:blip>
          <a:stretch>
            <a:fillRect/>
          </a:stretch>
        </p:blipFill>
        <p:spPr>
          <a:xfrm>
            <a:off x="750675" y="1044049"/>
            <a:ext cx="7399401" cy="2631950"/>
          </a:xfrm>
          <a:prstGeom prst="rect">
            <a:avLst/>
          </a:prstGeom>
          <a:noFill/>
          <a:ln>
            <a:noFill/>
          </a:ln>
        </p:spPr>
      </p:pic>
      <p:sp>
        <p:nvSpPr>
          <p:cNvPr id="158" name="Google Shape;158;p21"/>
          <p:cNvSpPr txBox="1"/>
          <p:nvPr>
            <p:ph type="title"/>
          </p:nvPr>
        </p:nvSpPr>
        <p:spPr>
          <a:xfrm>
            <a:off x="514575" y="583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Segmentation RFM</a:t>
            </a:r>
            <a:endParaRPr/>
          </a:p>
        </p:txBody>
      </p:sp>
      <p:sp>
        <p:nvSpPr>
          <p:cNvPr id="159" name="Google Shape;159;p21"/>
          <p:cNvSpPr/>
          <p:nvPr/>
        </p:nvSpPr>
        <p:spPr>
          <a:xfrm>
            <a:off x="4954950" y="1009575"/>
            <a:ext cx="554100" cy="27009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5560650" y="1009575"/>
            <a:ext cx="618600" cy="2700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txBox="1"/>
          <p:nvPr/>
        </p:nvSpPr>
        <p:spPr>
          <a:xfrm>
            <a:off x="336350" y="3754000"/>
            <a:ext cx="16536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latin typeface="Lato"/>
                <a:ea typeface="Lato"/>
                <a:cs typeface="Lato"/>
                <a:sym typeface="Lato"/>
              </a:rPr>
              <a:t>R</a:t>
            </a:r>
            <a:r>
              <a:rPr lang="en-GB" sz="1200">
                <a:latin typeface="Lato"/>
                <a:ea typeface="Lato"/>
                <a:cs typeface="Lato"/>
                <a:sym typeface="Lato"/>
              </a:rPr>
              <a:t>ecency et </a:t>
            </a:r>
            <a:r>
              <a:rPr b="1" lang="en-GB" sz="1200">
                <a:latin typeface="Lato"/>
                <a:ea typeface="Lato"/>
                <a:cs typeface="Lato"/>
                <a:sym typeface="Lato"/>
              </a:rPr>
              <a:t>M</a:t>
            </a:r>
            <a:r>
              <a:rPr lang="en-GB" sz="1200">
                <a:latin typeface="Lato"/>
                <a:ea typeface="Lato"/>
                <a:cs typeface="Lato"/>
                <a:sym typeface="Lato"/>
              </a:rPr>
              <a:t>onetaryValue sont </a:t>
            </a:r>
            <a:r>
              <a:rPr lang="en-GB" sz="1200">
                <a:latin typeface="Lato"/>
                <a:ea typeface="Lato"/>
                <a:cs typeface="Lato"/>
                <a:sym typeface="Lato"/>
              </a:rPr>
              <a:t>découpés en 1,2,3,4,5 par quartile.</a:t>
            </a:r>
            <a:endParaRPr sz="1200">
              <a:latin typeface="Lato"/>
              <a:ea typeface="Lato"/>
              <a:cs typeface="Lato"/>
              <a:sym typeface="Lato"/>
            </a:endParaRPr>
          </a:p>
          <a:p>
            <a:pPr indent="0" lvl="0" marL="0" rtl="0" algn="l">
              <a:spcBef>
                <a:spcPts val="0"/>
              </a:spcBef>
              <a:spcAft>
                <a:spcPts val="0"/>
              </a:spcAft>
              <a:buNone/>
            </a:pPr>
            <a:r>
              <a:rPr b="1" lang="en-GB" sz="1200">
                <a:latin typeface="Lato"/>
                <a:ea typeface="Lato"/>
                <a:cs typeface="Lato"/>
                <a:sym typeface="Lato"/>
              </a:rPr>
              <a:t>F</a:t>
            </a:r>
            <a:r>
              <a:rPr lang="en-GB" sz="1200">
                <a:latin typeface="Lato"/>
                <a:ea typeface="Lato"/>
                <a:cs typeface="Lato"/>
                <a:sym typeface="Lato"/>
              </a:rPr>
              <a:t>requency est découpé en 1,2,3,4. </a:t>
            </a:r>
            <a:r>
              <a:rPr lang="en-GB">
                <a:latin typeface="Lato"/>
                <a:ea typeface="Lato"/>
                <a:cs typeface="Lato"/>
                <a:sym typeface="Lato"/>
              </a:rPr>
              <a:t>  </a:t>
            </a:r>
            <a:endParaRPr>
              <a:latin typeface="Lato"/>
              <a:ea typeface="Lato"/>
              <a:cs typeface="Lato"/>
              <a:sym typeface="Lato"/>
            </a:endParaRPr>
          </a:p>
        </p:txBody>
      </p:sp>
      <p:sp>
        <p:nvSpPr>
          <p:cNvPr id="162" name="Google Shape;162;p21"/>
          <p:cNvSpPr/>
          <p:nvPr/>
        </p:nvSpPr>
        <p:spPr>
          <a:xfrm>
            <a:off x="336350" y="3846525"/>
            <a:ext cx="1879200" cy="11505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2342875" y="3846701"/>
            <a:ext cx="1973400" cy="1150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txBox="1"/>
          <p:nvPr/>
        </p:nvSpPr>
        <p:spPr>
          <a:xfrm>
            <a:off x="2389982" y="3898612"/>
            <a:ext cx="1879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RFM score</a:t>
            </a:r>
            <a:r>
              <a:rPr lang="en-GB">
                <a:latin typeface="Lato"/>
                <a:ea typeface="Lato"/>
                <a:cs typeface="Lato"/>
                <a:sym typeface="Lato"/>
              </a:rPr>
              <a:t> est calculer en concaténant les trois indicateurs RFM</a:t>
            </a:r>
            <a:endParaRPr>
              <a:latin typeface="Lato"/>
              <a:ea typeface="Lato"/>
              <a:cs typeface="Lato"/>
              <a:sym typeface="Lato"/>
            </a:endParaRPr>
          </a:p>
        </p:txBody>
      </p:sp>
      <p:sp>
        <p:nvSpPr>
          <p:cNvPr id="165" name="Google Shape;165;p21"/>
          <p:cNvSpPr/>
          <p:nvPr/>
        </p:nvSpPr>
        <p:spPr>
          <a:xfrm>
            <a:off x="6230838" y="1009575"/>
            <a:ext cx="651900" cy="27009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4443600" y="3846525"/>
            <a:ext cx="2032200" cy="11505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6934350" y="1009575"/>
            <a:ext cx="1250400" cy="27009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6650225" y="3846700"/>
            <a:ext cx="2032200" cy="11505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txBox="1"/>
          <p:nvPr/>
        </p:nvSpPr>
        <p:spPr>
          <a:xfrm>
            <a:off x="4632900" y="3898600"/>
            <a:ext cx="1653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R+meanFM </a:t>
            </a:r>
            <a:r>
              <a:rPr lang="en-GB">
                <a:latin typeface="Lato"/>
                <a:ea typeface="Lato"/>
                <a:cs typeface="Lato"/>
                <a:sym typeface="Lato"/>
              </a:rPr>
              <a:t>: concaténation de R et moyenne entre F et M.</a:t>
            </a:r>
            <a:endParaRPr>
              <a:latin typeface="Lato"/>
              <a:ea typeface="Lato"/>
              <a:cs typeface="Lato"/>
              <a:sym typeface="Lato"/>
            </a:endParaRPr>
          </a:p>
        </p:txBody>
      </p:sp>
      <p:sp>
        <p:nvSpPr>
          <p:cNvPr id="170" name="Google Shape;170;p21"/>
          <p:cNvSpPr txBox="1"/>
          <p:nvPr/>
        </p:nvSpPr>
        <p:spPr>
          <a:xfrm>
            <a:off x="6728000" y="3892450"/>
            <a:ext cx="1879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La segmentation clientèle manuelle. On distingue 7 segments clients.</a:t>
            </a:r>
            <a:endParaRPr b="1">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