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3803598d2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3803598d2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a27018a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a27018a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a27018ad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a27018ad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En combinant les probabilités de génération de document et les probabilités de génération de mots, LDA est capable de générer un modèle statistique probabiliste qui décrit comment chaque document est constitué d'une combinaison de sujets, et comment chaque sujet est constitué d'une combinaison de mots.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32068db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32068db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32068db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32068db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32068d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32068d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3803598d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3803598d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1a27018a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1a27018a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3803598d2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3803598d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3803598d2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3803598d2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05bcf6f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05bcf6f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3803598d2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3803598d2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3803598d2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3803598d2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3803598d2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3803598d2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3803598d2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3803598d2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44db7e7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44db7e7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3803598d2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3803598d2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3803598d2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3803598d2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3803598d2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3803598d2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3803598d2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43803598d2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3803598d2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43803598d2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1a27018a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1a27018a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1a27018ad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1a27018ad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1a27018a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1a27018a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a27018a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a27018a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1a27018a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1a27018a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32068db5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32068db5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2068db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2068db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6.png"/><Relationship Id="rId4" Type="http://schemas.openxmlformats.org/officeDocument/2006/relationships/image" Target="../media/image2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4.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question-tagger.onrender.com/" TargetMode="External"/><Relationship Id="rId4" Type="http://schemas.openxmlformats.org/officeDocument/2006/relationships/image" Target="../media/image41.png"/><Relationship Id="rId5" Type="http://schemas.openxmlformats.org/officeDocument/2006/relationships/image" Target="../media/image47.png"/><Relationship Id="rId6"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91350"/>
            <a:ext cx="8520600" cy="246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GB" sz="3959"/>
              <a:t>Catégorisez </a:t>
            </a:r>
            <a:r>
              <a:rPr lang="en-GB" sz="3959"/>
              <a:t>automatiquement des questions</a:t>
            </a:r>
            <a:endParaRPr sz="3959"/>
          </a:p>
        </p:txBody>
      </p:sp>
      <p:sp>
        <p:nvSpPr>
          <p:cNvPr id="68" name="Google Shape;68;p13"/>
          <p:cNvSpPr txBox="1"/>
          <p:nvPr>
            <p:ph idx="1" type="subTitle"/>
          </p:nvPr>
        </p:nvSpPr>
        <p:spPr>
          <a:xfrm>
            <a:off x="412275" y="2756489"/>
            <a:ext cx="8222100" cy="13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Asma Djaidri</a:t>
            </a:r>
            <a:endParaRPr/>
          </a:p>
          <a:p>
            <a:pPr indent="0" lvl="0" marL="0" rtl="0" algn="l">
              <a:spcBef>
                <a:spcPts val="0"/>
              </a:spcBef>
              <a:spcAft>
                <a:spcPts val="0"/>
              </a:spcAft>
              <a:buNone/>
            </a:pPr>
            <a:r>
              <a:rPr lang="en-GB"/>
              <a:t>Projet 5 : parcours IML OpenClassrooms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5677400" y="2756500"/>
            <a:ext cx="2455050" cy="1407825"/>
          </a:xfrm>
          <a:prstGeom prst="rect">
            <a:avLst/>
          </a:prstGeom>
          <a:noFill/>
          <a:ln>
            <a:noFill/>
          </a:ln>
        </p:spPr>
      </p:pic>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3200"/>
              <a:t>Extraction des features</a:t>
            </a:r>
            <a:endParaRPr/>
          </a:p>
        </p:txBody>
      </p:sp>
      <p:sp>
        <p:nvSpPr>
          <p:cNvPr id="152" name="Google Shape;152;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2"/>
          <p:cNvSpPr txBox="1"/>
          <p:nvPr>
            <p:ph idx="4294967295" type="body"/>
          </p:nvPr>
        </p:nvSpPr>
        <p:spPr>
          <a:xfrm>
            <a:off x="295775" y="754675"/>
            <a:ext cx="8454000" cy="430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Pour traiter nos données textuelles dans des modèles de ML, nous devons les convertir en données numériques.</a:t>
            </a:r>
            <a:endParaRPr/>
          </a:p>
          <a:p>
            <a:pPr indent="-334327" lvl="0" marL="457200" rtl="0" algn="l">
              <a:spcBef>
                <a:spcPts val="1200"/>
              </a:spcBef>
              <a:spcAft>
                <a:spcPts val="0"/>
              </a:spcAft>
              <a:buSzPct val="100000"/>
              <a:buChar char="➢"/>
            </a:pPr>
            <a:r>
              <a:rPr b="1" lang="en-GB"/>
              <a:t>TF-IDF</a:t>
            </a:r>
            <a:r>
              <a:rPr lang="en-GB"/>
              <a:t> (Term-Frequency- Inverse Document Frequency): Calcule le poids d’un mot dans un document en fonction de sa fréquence dans le doc, et le divise par sa fréquence inverse dans l'ensemble du corpus. Nous avons </a:t>
            </a:r>
            <a:r>
              <a:rPr lang="en-GB"/>
              <a:t>éliminé</a:t>
            </a:r>
            <a:r>
              <a:rPr lang="en-GB"/>
              <a:t> les mots qui apparaissent dans plus de 60% des documents.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b="1" lang="en-GB"/>
              <a:t>Word Embeddings</a:t>
            </a:r>
            <a:r>
              <a:rPr lang="en-GB"/>
              <a:t>: Une technique d'apprentissage automatique utilisée pour représenter des mots sous forme de vecteurs de nombres réels dans un espace multidimensionnel. Ces vecteurs capturent les caractéristiques sémantiques et syntaxiques du mot, telles que son contexte, sa similarité avec d'autres mots, etc.</a:t>
            </a:r>
            <a:endParaRPr/>
          </a:p>
          <a:p>
            <a:pPr indent="-310832" lvl="1" marL="914400" rtl="0" algn="l">
              <a:spcBef>
                <a:spcPts val="0"/>
              </a:spcBef>
              <a:spcAft>
                <a:spcPts val="0"/>
              </a:spcAft>
              <a:buSzPct val="100000"/>
              <a:buChar char="○"/>
            </a:pPr>
            <a:r>
              <a:rPr lang="en-GB"/>
              <a:t>Word Embeddings Classique: </a:t>
            </a:r>
            <a:r>
              <a:rPr b="1" lang="en-GB"/>
              <a:t>Word2vec</a:t>
            </a:r>
            <a:r>
              <a:rPr lang="en-GB"/>
              <a:t>.</a:t>
            </a:r>
            <a:endParaRPr/>
          </a:p>
          <a:p>
            <a:pPr indent="-310832" lvl="1" marL="914400" rtl="0" algn="l">
              <a:spcBef>
                <a:spcPts val="0"/>
              </a:spcBef>
              <a:spcAft>
                <a:spcPts val="0"/>
              </a:spcAft>
              <a:buSzPct val="100000"/>
              <a:buChar char="○"/>
            </a:pPr>
            <a:r>
              <a:rPr lang="en-GB"/>
              <a:t>Word Embeddings Contextuelle: </a:t>
            </a:r>
            <a:r>
              <a:rPr b="1" lang="en-GB"/>
              <a:t>SBERT</a:t>
            </a:r>
            <a:r>
              <a:rPr lang="en-GB"/>
              <a:t> et </a:t>
            </a:r>
            <a:r>
              <a:rPr b="1" lang="en-GB"/>
              <a:t>USE</a:t>
            </a:r>
            <a:r>
              <a:rPr lang="en-GB"/>
              <a:t>.</a:t>
            </a:r>
            <a:endParaRPr/>
          </a:p>
          <a:p>
            <a:pPr indent="0" lvl="0" marL="0" rtl="0" algn="l">
              <a:spcBef>
                <a:spcPts val="1200"/>
              </a:spcBef>
              <a:spcAft>
                <a:spcPts val="1200"/>
              </a:spcAft>
              <a:buNone/>
            </a:pPr>
            <a:r>
              <a:rPr lang="en-GB"/>
              <a:t>Nous convertirons les tags (outputs) avec ‘</a:t>
            </a:r>
            <a:r>
              <a:rPr b="1" lang="en-GB"/>
              <a:t>MultiLabelBinarizer</a:t>
            </a:r>
            <a:r>
              <a:rPr lang="en-GB"/>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Modélisation Non-supervisée</a:t>
            </a:r>
            <a:endParaRPr/>
          </a:p>
        </p:txBody>
      </p:sp>
      <p:sp>
        <p:nvSpPr>
          <p:cNvPr id="159" name="Google Shape;159;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Modélisation: </a:t>
            </a:r>
            <a:r>
              <a:rPr lang="en-GB"/>
              <a:t>Latent Dirichlet Allocation (LDA) </a:t>
            </a:r>
            <a:endParaRPr/>
          </a:p>
        </p:txBody>
      </p:sp>
      <p:sp>
        <p:nvSpPr>
          <p:cNvPr id="165" name="Google Shape;165;p24"/>
          <p:cNvSpPr/>
          <p:nvPr/>
        </p:nvSpPr>
        <p:spPr>
          <a:xfrm>
            <a:off x="301325" y="760725"/>
            <a:ext cx="8481600" cy="1686900"/>
          </a:xfrm>
          <a:prstGeom prst="rect">
            <a:avLst/>
          </a:prstGeom>
          <a:gradFill>
            <a:gsLst>
              <a:gs pos="0">
                <a:srgbClr val="2531B5"/>
              </a:gs>
              <a:gs pos="100000">
                <a:srgbClr val="121745"/>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366275" y="877775"/>
            <a:ext cx="8351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GB" sz="1800">
                <a:solidFill>
                  <a:schemeClr val="lt1"/>
                </a:solidFill>
                <a:latin typeface="Roboto"/>
                <a:ea typeface="Roboto"/>
                <a:cs typeface="Roboto"/>
                <a:sym typeface="Roboto"/>
              </a:rPr>
              <a:t>LDA est un modèle </a:t>
            </a:r>
            <a:r>
              <a:rPr lang="en-GB" sz="1800">
                <a:solidFill>
                  <a:schemeClr val="lt1"/>
                </a:solidFill>
                <a:latin typeface="Roboto"/>
                <a:ea typeface="Roboto"/>
                <a:cs typeface="Roboto"/>
                <a:sym typeface="Roboto"/>
              </a:rPr>
              <a:t>non supervisé</a:t>
            </a:r>
            <a:r>
              <a:rPr lang="en-GB" sz="1800">
                <a:solidFill>
                  <a:schemeClr val="lt1"/>
                </a:solidFill>
                <a:latin typeface="Roboto"/>
                <a:ea typeface="Roboto"/>
                <a:cs typeface="Roboto"/>
                <a:sym typeface="Roboto"/>
              </a:rPr>
              <a:t> probabiliste génératif qui permet de découvrir des thèmes latents dans un corpus de documents.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GB" sz="1800">
                <a:solidFill>
                  <a:schemeClr val="lt1"/>
                </a:solidFill>
                <a:latin typeface="Roboto"/>
                <a:ea typeface="Roboto"/>
                <a:cs typeface="Roboto"/>
                <a:sym typeface="Roboto"/>
              </a:rPr>
              <a:t>LDA  utilise deux types de probabilités : les probabilités de génération de document</a:t>
            </a:r>
            <a:r>
              <a:rPr i="1" lang="en-GB" sz="1800">
                <a:solidFill>
                  <a:schemeClr val="lt1"/>
                </a:solidFill>
                <a:latin typeface="Roboto"/>
                <a:ea typeface="Roboto"/>
                <a:cs typeface="Roboto"/>
                <a:sym typeface="Roboto"/>
              </a:rPr>
              <a:t> </a:t>
            </a:r>
            <a:r>
              <a:rPr lang="en-GB" sz="1800">
                <a:solidFill>
                  <a:schemeClr val="lt1"/>
                </a:solidFill>
                <a:latin typeface="Roboto"/>
                <a:ea typeface="Roboto"/>
                <a:cs typeface="Roboto"/>
                <a:sym typeface="Roboto"/>
              </a:rPr>
              <a:t> </a:t>
            </a:r>
            <a:r>
              <a:rPr b="1" lang="en-GB" sz="1800">
                <a:solidFill>
                  <a:schemeClr val="lt1"/>
                </a:solidFill>
                <a:latin typeface="Roboto"/>
                <a:ea typeface="Roboto"/>
                <a:cs typeface="Roboto"/>
                <a:sym typeface="Roboto"/>
              </a:rPr>
              <a:t>P(Topic|document) </a:t>
            </a:r>
            <a:r>
              <a:rPr lang="en-GB" sz="1800">
                <a:solidFill>
                  <a:schemeClr val="lt1"/>
                </a:solidFill>
                <a:latin typeface="Roboto"/>
                <a:ea typeface="Roboto"/>
                <a:cs typeface="Roboto"/>
                <a:sym typeface="Roboto"/>
              </a:rPr>
              <a:t>et les probabilités de génération de mots </a:t>
            </a:r>
            <a:r>
              <a:rPr b="1" lang="en-GB" sz="1800">
                <a:solidFill>
                  <a:schemeClr val="lt1"/>
                </a:solidFill>
                <a:latin typeface="Roboto"/>
                <a:ea typeface="Roboto"/>
                <a:cs typeface="Roboto"/>
                <a:sym typeface="Roboto"/>
              </a:rPr>
              <a:t>P(Word|topic)</a:t>
            </a:r>
            <a:r>
              <a:rPr lang="en-GB" sz="1800">
                <a:solidFill>
                  <a:schemeClr val="lt1"/>
                </a:solidFill>
                <a:latin typeface="Roboto"/>
                <a:ea typeface="Roboto"/>
                <a:cs typeface="Roboto"/>
                <a:sym typeface="Roboto"/>
              </a:rPr>
              <a:t>.</a:t>
            </a:r>
            <a:endParaRPr sz="1800">
              <a:solidFill>
                <a:schemeClr val="lt1"/>
              </a:solidFill>
              <a:latin typeface="Roboto"/>
              <a:ea typeface="Roboto"/>
              <a:cs typeface="Roboto"/>
              <a:sym typeface="Roboto"/>
            </a:endParaRPr>
          </a:p>
        </p:txBody>
      </p:sp>
      <p:sp>
        <p:nvSpPr>
          <p:cNvPr id="167" name="Google Shape;167;p24"/>
          <p:cNvSpPr/>
          <p:nvPr/>
        </p:nvSpPr>
        <p:spPr>
          <a:xfrm>
            <a:off x="1684453" y="2598075"/>
            <a:ext cx="6516900" cy="1046700"/>
          </a:xfrm>
          <a:prstGeom prst="roundRect">
            <a:avLst>
              <a:gd fmla="val 16667" name="adj"/>
            </a:avLst>
          </a:prstGeom>
          <a:solidFill>
            <a:srgbClr val="F78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nvSpPr>
        <p:spPr>
          <a:xfrm>
            <a:off x="1818175" y="2589275"/>
            <a:ext cx="638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Pré</a:t>
            </a:r>
            <a:r>
              <a:rPr lang="en-GB">
                <a:latin typeface="Roboto"/>
                <a:ea typeface="Roboto"/>
                <a:cs typeface="Roboto"/>
                <a:sym typeface="Roboto"/>
              </a:rPr>
              <a:t>-traitement de LDA avec Sklearn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Appliquer  </a:t>
            </a:r>
            <a:r>
              <a:rPr b="1" lang="en-GB">
                <a:latin typeface="Roboto"/>
                <a:ea typeface="Roboto"/>
                <a:cs typeface="Roboto"/>
                <a:sym typeface="Roboto"/>
              </a:rPr>
              <a:t>TfidfVectorizer</a:t>
            </a:r>
            <a:r>
              <a:rPr lang="en-GB">
                <a:latin typeface="Roboto"/>
                <a:ea typeface="Roboto"/>
                <a:cs typeface="Roboto"/>
                <a:sym typeface="Roboto"/>
              </a:rPr>
              <a:t> sur les données d’apprentissage.</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Rechercher les meilleurs paramètres avec </a:t>
            </a:r>
            <a:r>
              <a:rPr b="1" lang="en-GB">
                <a:latin typeface="Roboto"/>
                <a:ea typeface="Roboto"/>
                <a:cs typeface="Roboto"/>
                <a:sym typeface="Roboto"/>
              </a:rPr>
              <a:t>GridSearchCV</a:t>
            </a:r>
            <a:r>
              <a:rPr lang="en-GB">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latin typeface="Roboto"/>
                <a:ea typeface="Roboto"/>
                <a:cs typeface="Roboto"/>
                <a:sym typeface="Roboto"/>
              </a:rPr>
              <a:t>n_components</a:t>
            </a:r>
            <a:r>
              <a:rPr lang="en-GB">
                <a:latin typeface="Roboto"/>
                <a:ea typeface="Roboto"/>
                <a:cs typeface="Roboto"/>
                <a:sym typeface="Roboto"/>
              </a:rPr>
              <a:t> (nbr de topics) et </a:t>
            </a:r>
            <a:r>
              <a:rPr b="1" lang="en-GB">
                <a:latin typeface="Roboto"/>
                <a:ea typeface="Roboto"/>
                <a:cs typeface="Roboto"/>
                <a:sym typeface="Roboto"/>
              </a:rPr>
              <a:t>learning_decay </a:t>
            </a:r>
            <a:r>
              <a:rPr lang="en-GB">
                <a:latin typeface="Roboto"/>
                <a:ea typeface="Roboto"/>
                <a:cs typeface="Roboto"/>
                <a:sym typeface="Roboto"/>
              </a:rPr>
              <a:t>(taux d’apprentissage)</a:t>
            </a:r>
            <a:r>
              <a:rPr lang="en-GB">
                <a:latin typeface="Roboto"/>
                <a:ea typeface="Roboto"/>
                <a:cs typeface="Roboto"/>
                <a:sym typeface="Roboto"/>
              </a:rPr>
              <a:t>.</a:t>
            </a:r>
            <a:endParaRPr>
              <a:latin typeface="Roboto"/>
              <a:ea typeface="Roboto"/>
              <a:cs typeface="Roboto"/>
              <a:sym typeface="Roboto"/>
            </a:endParaRPr>
          </a:p>
        </p:txBody>
      </p:sp>
      <p:pic>
        <p:nvPicPr>
          <p:cNvPr id="169" name="Google Shape;169;p24"/>
          <p:cNvPicPr preferRelativeResize="0"/>
          <p:nvPr/>
        </p:nvPicPr>
        <p:blipFill>
          <a:blip r:embed="rId3">
            <a:alphaModFix/>
          </a:blip>
          <a:stretch>
            <a:fillRect/>
          </a:stretch>
        </p:blipFill>
        <p:spPr>
          <a:xfrm>
            <a:off x="362113" y="4177825"/>
            <a:ext cx="4119475" cy="447075"/>
          </a:xfrm>
          <a:prstGeom prst="rect">
            <a:avLst/>
          </a:prstGeom>
          <a:noFill/>
          <a:ln>
            <a:noFill/>
          </a:ln>
        </p:spPr>
      </p:pic>
      <p:sp>
        <p:nvSpPr>
          <p:cNvPr id="170" name="Google Shape;170;p24"/>
          <p:cNvSpPr txBox="1"/>
          <p:nvPr/>
        </p:nvSpPr>
        <p:spPr>
          <a:xfrm>
            <a:off x="301325" y="37776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latin typeface="Roboto"/>
                <a:ea typeface="Roboto"/>
                <a:cs typeface="Roboto"/>
                <a:sym typeface="Roboto"/>
              </a:rPr>
              <a:t>Meilleur modèle:</a:t>
            </a:r>
            <a:endParaRPr b="1">
              <a:solidFill>
                <a:srgbClr val="FF0000"/>
              </a:solidFill>
              <a:latin typeface="Roboto"/>
              <a:ea typeface="Roboto"/>
              <a:cs typeface="Roboto"/>
              <a:sym typeface="Roboto"/>
            </a:endParaRPr>
          </a:p>
        </p:txBody>
      </p:sp>
      <p:sp>
        <p:nvSpPr>
          <p:cNvPr id="171" name="Google Shape;171;p24"/>
          <p:cNvSpPr/>
          <p:nvPr/>
        </p:nvSpPr>
        <p:spPr>
          <a:xfrm>
            <a:off x="3253575" y="4190925"/>
            <a:ext cx="1227900" cy="163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nvSpPr>
        <p:spPr>
          <a:xfrm>
            <a:off x="4572000" y="4087875"/>
            <a:ext cx="427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CC0000"/>
                </a:solidFill>
                <a:latin typeface="Roboto"/>
                <a:ea typeface="Roboto"/>
                <a:cs typeface="Roboto"/>
                <a:sym typeface="Roboto"/>
              </a:rPr>
              <a:t>Nombre de topics optimal pour le jeu de donnée</a:t>
            </a:r>
            <a:endParaRPr sz="1200">
              <a:solidFill>
                <a:srgbClr val="CC0000"/>
              </a:solidFill>
              <a:latin typeface="Roboto"/>
              <a:ea typeface="Roboto"/>
              <a:cs typeface="Roboto"/>
              <a:sym typeface="Roboto"/>
            </a:endParaRPr>
          </a:p>
        </p:txBody>
      </p:sp>
      <p:sp>
        <p:nvSpPr>
          <p:cNvPr id="173" name="Google Shape;173;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LDA- Visualisation des topics avec PyLDAvis</a:t>
            </a:r>
            <a:endParaRPr/>
          </a:p>
        </p:txBody>
      </p:sp>
      <p:pic>
        <p:nvPicPr>
          <p:cNvPr id="179" name="Google Shape;179;p25"/>
          <p:cNvPicPr preferRelativeResize="0"/>
          <p:nvPr/>
        </p:nvPicPr>
        <p:blipFill>
          <a:blip r:embed="rId3">
            <a:alphaModFix/>
          </a:blip>
          <a:stretch>
            <a:fillRect/>
          </a:stretch>
        </p:blipFill>
        <p:spPr>
          <a:xfrm>
            <a:off x="232550" y="1022175"/>
            <a:ext cx="5834148" cy="3322124"/>
          </a:xfrm>
          <a:prstGeom prst="rect">
            <a:avLst/>
          </a:prstGeom>
          <a:noFill/>
          <a:ln>
            <a:noFill/>
          </a:ln>
        </p:spPr>
      </p:pic>
      <p:sp>
        <p:nvSpPr>
          <p:cNvPr id="180" name="Google Shape;180;p25"/>
          <p:cNvSpPr txBox="1"/>
          <p:nvPr/>
        </p:nvSpPr>
        <p:spPr>
          <a:xfrm>
            <a:off x="6106425" y="1833000"/>
            <a:ext cx="2946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Grâce</a:t>
            </a:r>
            <a:r>
              <a:rPr lang="en-GB">
                <a:latin typeface="Roboto"/>
                <a:ea typeface="Roboto"/>
                <a:cs typeface="Roboto"/>
                <a:sym typeface="Roboto"/>
              </a:rPr>
              <a:t> à la bibliothèque PyLDAvis, il est possible de visualiser les topics </a:t>
            </a:r>
            <a:r>
              <a:rPr lang="en-GB">
                <a:latin typeface="Roboto"/>
                <a:ea typeface="Roboto"/>
                <a:cs typeface="Roboto"/>
                <a:sym typeface="Roboto"/>
              </a:rPr>
              <a:t>créés</a:t>
            </a:r>
            <a:r>
              <a:rPr lang="en-GB">
                <a:latin typeface="Roboto"/>
                <a:ea typeface="Roboto"/>
                <a:cs typeface="Roboto"/>
                <a:sym typeface="Roboto"/>
              </a:rPr>
              <a:t> sur le premier plan factoriel ainsi que les 30 mots les plus représentatifs de chaque topic.</a:t>
            </a:r>
            <a:endParaRPr>
              <a:latin typeface="Roboto"/>
              <a:ea typeface="Roboto"/>
              <a:cs typeface="Roboto"/>
              <a:sym typeface="Roboto"/>
            </a:endParaRPr>
          </a:p>
        </p:txBody>
      </p:sp>
      <p:sp>
        <p:nvSpPr>
          <p:cNvPr id="181" name="Google Shape;181;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LDA </a:t>
            </a:r>
            <a:endParaRPr/>
          </a:p>
        </p:txBody>
      </p:sp>
      <p:pic>
        <p:nvPicPr>
          <p:cNvPr id="187" name="Google Shape;187;p26"/>
          <p:cNvPicPr preferRelativeResize="0"/>
          <p:nvPr/>
        </p:nvPicPr>
        <p:blipFill>
          <a:blip r:embed="rId3">
            <a:alphaModFix/>
          </a:blip>
          <a:stretch>
            <a:fillRect/>
          </a:stretch>
        </p:blipFill>
        <p:spPr>
          <a:xfrm>
            <a:off x="396225" y="108525"/>
            <a:ext cx="7703850" cy="961000"/>
          </a:xfrm>
          <a:prstGeom prst="rect">
            <a:avLst/>
          </a:prstGeom>
          <a:noFill/>
          <a:ln>
            <a:noFill/>
          </a:ln>
        </p:spPr>
      </p:pic>
      <p:pic>
        <p:nvPicPr>
          <p:cNvPr id="188" name="Google Shape;188;p26"/>
          <p:cNvPicPr preferRelativeResize="0"/>
          <p:nvPr/>
        </p:nvPicPr>
        <p:blipFill>
          <a:blip r:embed="rId4">
            <a:alphaModFix/>
          </a:blip>
          <a:stretch>
            <a:fillRect/>
          </a:stretch>
        </p:blipFill>
        <p:spPr>
          <a:xfrm>
            <a:off x="7094950" y="1406508"/>
            <a:ext cx="1842450" cy="1954280"/>
          </a:xfrm>
          <a:prstGeom prst="rect">
            <a:avLst/>
          </a:prstGeom>
          <a:noFill/>
          <a:ln>
            <a:noFill/>
          </a:ln>
        </p:spPr>
      </p:pic>
      <p:sp>
        <p:nvSpPr>
          <p:cNvPr id="189" name="Google Shape;189;p26"/>
          <p:cNvSpPr txBox="1"/>
          <p:nvPr/>
        </p:nvSpPr>
        <p:spPr>
          <a:xfrm>
            <a:off x="465625" y="3697750"/>
            <a:ext cx="83820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Char char="-"/>
            </a:pPr>
            <a:r>
              <a:rPr lang="en-GB" sz="1300">
                <a:latin typeface="Roboto"/>
                <a:ea typeface="Roboto"/>
                <a:cs typeface="Roboto"/>
                <a:sym typeface="Roboto"/>
              </a:rPr>
              <a:t>Les topics créés par LDA sont difficilement interprétables et parfois très proches.</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GB" sz="1300">
                <a:latin typeface="Roboto"/>
                <a:ea typeface="Roboto"/>
                <a:cs typeface="Roboto"/>
                <a:sym typeface="Roboto"/>
              </a:rPr>
              <a:t>LDA n’a pas de méthode de prédiction.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GB" sz="1300">
                <a:latin typeface="Roboto"/>
                <a:ea typeface="Roboto"/>
                <a:cs typeface="Roboto"/>
                <a:sym typeface="Roboto"/>
              </a:rPr>
              <a:t>À fin d’affecter des tags aux documents en fonction des topics </a:t>
            </a:r>
            <a:r>
              <a:rPr lang="en-GB" sz="1300">
                <a:latin typeface="Roboto"/>
                <a:ea typeface="Roboto"/>
                <a:cs typeface="Roboto"/>
                <a:sym typeface="Roboto"/>
              </a:rPr>
              <a:t>créés</a:t>
            </a:r>
            <a:r>
              <a:rPr lang="en-GB" sz="1300">
                <a:latin typeface="Roboto"/>
                <a:ea typeface="Roboto"/>
                <a:cs typeface="Roboto"/>
                <a:sym typeface="Roboto"/>
              </a:rPr>
              <a:t>, il est </a:t>
            </a:r>
            <a:r>
              <a:rPr lang="en-GB" sz="1300">
                <a:latin typeface="Roboto"/>
                <a:ea typeface="Roboto"/>
                <a:cs typeface="Roboto"/>
                <a:sym typeface="Roboto"/>
              </a:rPr>
              <a:t>nécessaire</a:t>
            </a:r>
            <a:r>
              <a:rPr lang="en-GB" sz="1300">
                <a:latin typeface="Roboto"/>
                <a:ea typeface="Roboto"/>
                <a:cs typeface="Roboto"/>
                <a:sym typeface="Roboto"/>
              </a:rPr>
              <a:t> de </a:t>
            </a:r>
            <a:r>
              <a:rPr lang="en-GB" sz="1300">
                <a:latin typeface="Roboto"/>
                <a:ea typeface="Roboto"/>
                <a:cs typeface="Roboto"/>
                <a:sym typeface="Roboto"/>
              </a:rPr>
              <a:t>créer</a:t>
            </a:r>
            <a:r>
              <a:rPr lang="en-GB" sz="1300">
                <a:latin typeface="Roboto"/>
                <a:ea typeface="Roboto"/>
                <a:cs typeface="Roboto"/>
                <a:sym typeface="Roboto"/>
              </a:rPr>
              <a:t> la matrice </a:t>
            </a:r>
            <a:r>
              <a:rPr b="1" lang="en-GB" sz="1300">
                <a:latin typeface="Roboto"/>
                <a:ea typeface="Roboto"/>
                <a:cs typeface="Roboto"/>
                <a:sym typeface="Roboto"/>
              </a:rPr>
              <a:t>Topic/tags</a:t>
            </a:r>
            <a:r>
              <a:rPr lang="en-GB" sz="1300">
                <a:latin typeface="Roboto"/>
                <a:ea typeface="Roboto"/>
                <a:cs typeface="Roboto"/>
                <a:sym typeface="Roboto"/>
              </a:rPr>
              <a:t> en réalisant un produit matricielle des matrices </a:t>
            </a:r>
            <a:r>
              <a:rPr b="1" lang="en-GB" sz="1300">
                <a:latin typeface="Roboto"/>
                <a:ea typeface="Roboto"/>
                <a:cs typeface="Roboto"/>
                <a:sym typeface="Roboto"/>
              </a:rPr>
              <a:t>document/topics</a:t>
            </a:r>
            <a:r>
              <a:rPr lang="en-GB" sz="1300">
                <a:latin typeface="Roboto"/>
                <a:ea typeface="Roboto"/>
                <a:cs typeface="Roboto"/>
                <a:sym typeface="Roboto"/>
              </a:rPr>
              <a:t> et  </a:t>
            </a:r>
            <a:r>
              <a:rPr b="1" lang="en-GB" sz="1300">
                <a:latin typeface="Roboto"/>
                <a:ea typeface="Roboto"/>
                <a:cs typeface="Roboto"/>
                <a:sym typeface="Roboto"/>
              </a:rPr>
              <a:t>document/tags</a:t>
            </a:r>
            <a:r>
              <a:rPr lang="en-GB" sz="1300">
                <a:latin typeface="Roboto"/>
                <a:ea typeface="Roboto"/>
                <a:cs typeface="Roboto"/>
                <a:sym typeface="Roboto"/>
              </a:rPr>
              <a:t>.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pic>
        <p:nvPicPr>
          <p:cNvPr id="190" name="Google Shape;190;p26"/>
          <p:cNvPicPr preferRelativeResize="0"/>
          <p:nvPr/>
        </p:nvPicPr>
        <p:blipFill>
          <a:blip r:embed="rId5">
            <a:alphaModFix/>
          </a:blip>
          <a:stretch>
            <a:fillRect/>
          </a:stretch>
        </p:blipFill>
        <p:spPr>
          <a:xfrm>
            <a:off x="165900" y="1346725"/>
            <a:ext cx="3367738" cy="2279900"/>
          </a:xfrm>
          <a:prstGeom prst="rect">
            <a:avLst/>
          </a:prstGeom>
          <a:noFill/>
          <a:ln>
            <a:noFill/>
          </a:ln>
        </p:spPr>
      </p:pic>
      <p:pic>
        <p:nvPicPr>
          <p:cNvPr id="191" name="Google Shape;191;p26"/>
          <p:cNvPicPr preferRelativeResize="0"/>
          <p:nvPr/>
        </p:nvPicPr>
        <p:blipFill>
          <a:blip r:embed="rId6">
            <a:alphaModFix/>
          </a:blip>
          <a:stretch>
            <a:fillRect/>
          </a:stretch>
        </p:blipFill>
        <p:spPr>
          <a:xfrm>
            <a:off x="4047376" y="1140662"/>
            <a:ext cx="2787125" cy="2485974"/>
          </a:xfrm>
          <a:prstGeom prst="rect">
            <a:avLst/>
          </a:prstGeom>
          <a:noFill/>
          <a:ln>
            <a:noFill/>
          </a:ln>
        </p:spPr>
      </p:pic>
      <p:sp>
        <p:nvSpPr>
          <p:cNvPr id="192" name="Google Shape;192;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Les métriques d’évaluation</a:t>
            </a:r>
            <a:endParaRPr/>
          </a:p>
        </p:txBody>
      </p:sp>
      <p:pic>
        <p:nvPicPr>
          <p:cNvPr id="198" name="Google Shape;198;p27"/>
          <p:cNvPicPr preferRelativeResize="0"/>
          <p:nvPr/>
        </p:nvPicPr>
        <p:blipFill>
          <a:blip r:embed="rId3">
            <a:alphaModFix/>
          </a:blip>
          <a:stretch>
            <a:fillRect/>
          </a:stretch>
        </p:blipFill>
        <p:spPr>
          <a:xfrm>
            <a:off x="380750" y="978050"/>
            <a:ext cx="1469050" cy="494300"/>
          </a:xfrm>
          <a:prstGeom prst="rect">
            <a:avLst/>
          </a:prstGeom>
          <a:noFill/>
          <a:ln>
            <a:noFill/>
          </a:ln>
        </p:spPr>
      </p:pic>
      <p:pic>
        <p:nvPicPr>
          <p:cNvPr id="199" name="Google Shape;199;p27"/>
          <p:cNvPicPr preferRelativeResize="0"/>
          <p:nvPr/>
        </p:nvPicPr>
        <p:blipFill>
          <a:blip r:embed="rId3">
            <a:alphaModFix/>
          </a:blip>
          <a:stretch>
            <a:fillRect/>
          </a:stretch>
        </p:blipFill>
        <p:spPr>
          <a:xfrm>
            <a:off x="3492950" y="978050"/>
            <a:ext cx="1469040" cy="494300"/>
          </a:xfrm>
          <a:prstGeom prst="rect">
            <a:avLst/>
          </a:prstGeom>
          <a:noFill/>
          <a:ln>
            <a:noFill/>
          </a:ln>
        </p:spPr>
      </p:pic>
      <p:pic>
        <p:nvPicPr>
          <p:cNvPr id="200" name="Google Shape;200;p27"/>
          <p:cNvPicPr preferRelativeResize="0"/>
          <p:nvPr/>
        </p:nvPicPr>
        <p:blipFill>
          <a:blip r:embed="rId3">
            <a:alphaModFix/>
          </a:blip>
          <a:stretch>
            <a:fillRect/>
          </a:stretch>
        </p:blipFill>
        <p:spPr>
          <a:xfrm>
            <a:off x="6397550" y="978050"/>
            <a:ext cx="1469040" cy="494300"/>
          </a:xfrm>
          <a:prstGeom prst="rect">
            <a:avLst/>
          </a:prstGeom>
          <a:noFill/>
          <a:ln>
            <a:noFill/>
          </a:ln>
        </p:spPr>
      </p:pic>
      <p:sp>
        <p:nvSpPr>
          <p:cNvPr id="201" name="Google Shape;201;p27"/>
          <p:cNvSpPr txBox="1"/>
          <p:nvPr/>
        </p:nvSpPr>
        <p:spPr>
          <a:xfrm>
            <a:off x="785100" y="1025100"/>
            <a:ext cx="12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Accuracy</a:t>
            </a:r>
            <a:endParaRPr b="1">
              <a:latin typeface="Roboto"/>
              <a:ea typeface="Roboto"/>
              <a:cs typeface="Roboto"/>
              <a:sym typeface="Roboto"/>
            </a:endParaRPr>
          </a:p>
        </p:txBody>
      </p:sp>
      <p:sp>
        <p:nvSpPr>
          <p:cNvPr id="202" name="Google Shape;202;p27"/>
          <p:cNvSpPr txBox="1"/>
          <p:nvPr/>
        </p:nvSpPr>
        <p:spPr>
          <a:xfrm>
            <a:off x="4005000" y="1025100"/>
            <a:ext cx="9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F1-score</a:t>
            </a:r>
            <a:endParaRPr b="1">
              <a:latin typeface="Roboto"/>
              <a:ea typeface="Roboto"/>
              <a:cs typeface="Roboto"/>
              <a:sym typeface="Roboto"/>
            </a:endParaRPr>
          </a:p>
        </p:txBody>
      </p:sp>
      <p:sp>
        <p:nvSpPr>
          <p:cNvPr id="203" name="Google Shape;203;p27"/>
          <p:cNvSpPr txBox="1"/>
          <p:nvPr/>
        </p:nvSpPr>
        <p:spPr>
          <a:xfrm>
            <a:off x="6939925" y="1025100"/>
            <a:ext cx="10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Jaccard</a:t>
            </a:r>
            <a:endParaRPr b="1">
              <a:latin typeface="Roboto"/>
              <a:ea typeface="Roboto"/>
              <a:cs typeface="Roboto"/>
              <a:sym typeface="Roboto"/>
            </a:endParaRPr>
          </a:p>
        </p:txBody>
      </p:sp>
      <p:sp>
        <p:nvSpPr>
          <p:cNvPr id="204" name="Google Shape;204;p27"/>
          <p:cNvSpPr/>
          <p:nvPr/>
        </p:nvSpPr>
        <p:spPr>
          <a:xfrm>
            <a:off x="252275" y="1581100"/>
            <a:ext cx="2185800" cy="1847100"/>
          </a:xfrm>
          <a:prstGeom prst="rect">
            <a:avLst/>
          </a:prstGeom>
          <a:solidFill>
            <a:srgbClr val="EEEC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7"/>
          <p:cNvPicPr preferRelativeResize="0"/>
          <p:nvPr/>
        </p:nvPicPr>
        <p:blipFill>
          <a:blip r:embed="rId4">
            <a:alphaModFix/>
          </a:blip>
          <a:stretch>
            <a:fillRect/>
          </a:stretch>
        </p:blipFill>
        <p:spPr>
          <a:xfrm>
            <a:off x="3118962" y="1624750"/>
            <a:ext cx="2358358" cy="1803450"/>
          </a:xfrm>
          <a:prstGeom prst="rect">
            <a:avLst/>
          </a:prstGeom>
          <a:noFill/>
          <a:ln>
            <a:noFill/>
          </a:ln>
        </p:spPr>
      </p:pic>
      <p:pic>
        <p:nvPicPr>
          <p:cNvPr id="206" name="Google Shape;206;p27"/>
          <p:cNvPicPr preferRelativeResize="0"/>
          <p:nvPr/>
        </p:nvPicPr>
        <p:blipFill>
          <a:blip r:embed="rId5">
            <a:alphaModFix/>
          </a:blip>
          <a:stretch>
            <a:fillRect/>
          </a:stretch>
        </p:blipFill>
        <p:spPr>
          <a:xfrm>
            <a:off x="6343008" y="1624750"/>
            <a:ext cx="2063206" cy="1803450"/>
          </a:xfrm>
          <a:prstGeom prst="rect">
            <a:avLst/>
          </a:prstGeom>
          <a:noFill/>
          <a:ln>
            <a:noFill/>
          </a:ln>
        </p:spPr>
      </p:pic>
      <p:pic>
        <p:nvPicPr>
          <p:cNvPr id="207" name="Google Shape;207;p27"/>
          <p:cNvPicPr preferRelativeResize="0"/>
          <p:nvPr/>
        </p:nvPicPr>
        <p:blipFill>
          <a:blip r:embed="rId6">
            <a:alphaModFix/>
          </a:blip>
          <a:stretch>
            <a:fillRect/>
          </a:stretch>
        </p:blipFill>
        <p:spPr>
          <a:xfrm>
            <a:off x="285225" y="2281500"/>
            <a:ext cx="2119900" cy="446300"/>
          </a:xfrm>
          <a:prstGeom prst="rect">
            <a:avLst/>
          </a:prstGeom>
          <a:noFill/>
          <a:ln>
            <a:noFill/>
          </a:ln>
        </p:spPr>
      </p:pic>
      <p:sp>
        <p:nvSpPr>
          <p:cNvPr id="208" name="Google Shape;208;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9" name="Google Shape;209;p27"/>
          <p:cNvSpPr txBox="1"/>
          <p:nvPr/>
        </p:nvSpPr>
        <p:spPr>
          <a:xfrm>
            <a:off x="3216850" y="3658075"/>
            <a:ext cx="235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Roboto"/>
                <a:ea typeface="Roboto"/>
                <a:cs typeface="Roboto"/>
                <a:sym typeface="Roboto"/>
              </a:rPr>
              <a:t>F1-score combine </a:t>
            </a:r>
            <a:r>
              <a:rPr b="1" lang="en-GB" sz="1200">
                <a:latin typeface="Roboto"/>
                <a:ea typeface="Roboto"/>
                <a:cs typeface="Roboto"/>
                <a:sym typeface="Roboto"/>
              </a:rPr>
              <a:t>la précision</a:t>
            </a:r>
            <a:r>
              <a:rPr lang="en-GB" sz="1200">
                <a:latin typeface="Roboto"/>
                <a:ea typeface="Roboto"/>
                <a:cs typeface="Roboto"/>
                <a:sym typeface="Roboto"/>
              </a:rPr>
              <a:t> et l</a:t>
            </a:r>
            <a:r>
              <a:rPr b="1" lang="en-GB" sz="1200">
                <a:latin typeface="Roboto"/>
                <a:ea typeface="Roboto"/>
                <a:cs typeface="Roboto"/>
                <a:sym typeface="Roboto"/>
              </a:rPr>
              <a:t>e rappel</a:t>
            </a:r>
            <a:r>
              <a:rPr lang="en-GB" sz="1200">
                <a:latin typeface="Roboto"/>
                <a:ea typeface="Roboto"/>
                <a:cs typeface="Roboto"/>
                <a:sym typeface="Roboto"/>
              </a:rPr>
              <a:t>.</a:t>
            </a:r>
            <a:endParaRPr sz="1200">
              <a:latin typeface="Roboto"/>
              <a:ea typeface="Roboto"/>
              <a:cs typeface="Roboto"/>
              <a:sym typeface="Roboto"/>
            </a:endParaRPr>
          </a:p>
        </p:txBody>
      </p:sp>
      <p:sp>
        <p:nvSpPr>
          <p:cNvPr id="210" name="Google Shape;210;p27"/>
          <p:cNvSpPr txBox="1"/>
          <p:nvPr/>
        </p:nvSpPr>
        <p:spPr>
          <a:xfrm>
            <a:off x="6385325" y="3658075"/>
            <a:ext cx="20208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100">
                <a:latin typeface="Roboto"/>
                <a:ea typeface="Roboto"/>
                <a:cs typeface="Roboto"/>
                <a:sym typeface="Roboto"/>
              </a:rPr>
              <a:t>L’indice de jaccard est une mesure de </a:t>
            </a:r>
            <a:r>
              <a:rPr b="1" lang="en-GB" sz="1100">
                <a:latin typeface="Roboto"/>
                <a:ea typeface="Roboto"/>
                <a:cs typeface="Roboto"/>
                <a:sym typeface="Roboto"/>
              </a:rPr>
              <a:t>similarité</a:t>
            </a:r>
            <a:r>
              <a:rPr b="1" lang="en-GB" sz="1100">
                <a:latin typeface="Roboto"/>
                <a:ea typeface="Roboto"/>
                <a:cs typeface="Roboto"/>
                <a:sym typeface="Roboto"/>
              </a:rPr>
              <a:t> entre deux ensemble </a:t>
            </a:r>
            <a:r>
              <a:rPr b="1" lang="en-GB" sz="1100">
                <a:latin typeface="Roboto"/>
                <a:ea typeface="Roboto"/>
                <a:cs typeface="Roboto"/>
                <a:sym typeface="Roboto"/>
              </a:rPr>
              <a:t>d'objets.</a:t>
            </a:r>
            <a:r>
              <a:rPr lang="en-GB" sz="1100">
                <a:latin typeface="Roboto"/>
                <a:ea typeface="Roboto"/>
                <a:cs typeface="Roboto"/>
                <a:sym typeface="Roboto"/>
              </a:rPr>
              <a:t> Elle représente le cardinale d’intersection divisé par le cardinal de l’union</a:t>
            </a:r>
            <a:r>
              <a:rPr lang="en-GB" sz="1100">
                <a:latin typeface="Roboto"/>
                <a:ea typeface="Roboto"/>
                <a:cs typeface="Roboto"/>
                <a:sym typeface="Roboto"/>
              </a:rPr>
              <a:t> </a:t>
            </a:r>
            <a:endParaRPr sz="1100">
              <a:latin typeface="Roboto"/>
              <a:ea typeface="Roboto"/>
              <a:cs typeface="Roboto"/>
              <a:sym typeface="Roboto"/>
            </a:endParaRPr>
          </a:p>
        </p:txBody>
      </p:sp>
      <p:sp>
        <p:nvSpPr>
          <p:cNvPr id="211" name="Google Shape;211;p27"/>
          <p:cNvSpPr txBox="1"/>
          <p:nvPr/>
        </p:nvSpPr>
        <p:spPr>
          <a:xfrm>
            <a:off x="385875" y="3658075"/>
            <a:ext cx="20208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100">
                <a:latin typeface="Roboto"/>
                <a:ea typeface="Roboto"/>
                <a:cs typeface="Roboto"/>
                <a:sym typeface="Roboto"/>
              </a:rPr>
              <a:t>L’accuracy mesure l’efficacité d’un modèle à prédire correctement à la fois les individus </a:t>
            </a:r>
            <a:r>
              <a:rPr b="1" lang="en-GB" sz="1100">
                <a:latin typeface="Roboto"/>
                <a:ea typeface="Roboto"/>
                <a:cs typeface="Roboto"/>
                <a:sym typeface="Roboto"/>
              </a:rPr>
              <a:t>positifs </a:t>
            </a:r>
            <a:r>
              <a:rPr lang="en-GB" sz="1100">
                <a:latin typeface="Roboto"/>
                <a:ea typeface="Roboto"/>
                <a:cs typeface="Roboto"/>
                <a:sym typeface="Roboto"/>
              </a:rPr>
              <a:t>et</a:t>
            </a:r>
            <a:r>
              <a:rPr b="1" lang="en-GB" sz="1100">
                <a:latin typeface="Roboto"/>
                <a:ea typeface="Roboto"/>
                <a:cs typeface="Roboto"/>
                <a:sym typeface="Roboto"/>
              </a:rPr>
              <a:t> négatifs.</a:t>
            </a:r>
            <a:endParaRPr b="1" sz="11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Scores LDA</a:t>
            </a:r>
            <a:endParaRPr/>
          </a:p>
        </p:txBody>
      </p:sp>
      <p:sp>
        <p:nvSpPr>
          <p:cNvPr id="217" name="Google Shape;217;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18" name="Google Shape;218;p28"/>
          <p:cNvSpPr/>
          <p:nvPr/>
        </p:nvSpPr>
        <p:spPr>
          <a:xfrm>
            <a:off x="4145275" y="2292650"/>
            <a:ext cx="3218700" cy="7974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nvSpPr>
        <p:spPr>
          <a:xfrm>
            <a:off x="4112575" y="2275700"/>
            <a:ext cx="328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Les métriques obtenues sur les scores </a:t>
            </a:r>
            <a:r>
              <a:rPr b="1" lang="en-GB">
                <a:latin typeface="Roboto"/>
                <a:ea typeface="Roboto"/>
                <a:cs typeface="Roboto"/>
                <a:sym typeface="Roboto"/>
              </a:rPr>
              <a:t>Accuracy</a:t>
            </a:r>
            <a:r>
              <a:rPr lang="en-GB">
                <a:latin typeface="Roboto"/>
                <a:ea typeface="Roboto"/>
                <a:cs typeface="Roboto"/>
                <a:sym typeface="Roboto"/>
              </a:rPr>
              <a:t>,</a:t>
            </a:r>
            <a:r>
              <a:rPr b="1" lang="en-GB">
                <a:latin typeface="Roboto"/>
                <a:ea typeface="Roboto"/>
                <a:cs typeface="Roboto"/>
                <a:sym typeface="Roboto"/>
              </a:rPr>
              <a:t>F1-score</a:t>
            </a:r>
            <a:r>
              <a:rPr lang="en-GB">
                <a:latin typeface="Roboto"/>
                <a:ea typeface="Roboto"/>
                <a:cs typeface="Roboto"/>
                <a:sym typeface="Roboto"/>
              </a:rPr>
              <a:t> et </a:t>
            </a:r>
            <a:r>
              <a:rPr b="1" lang="en-GB">
                <a:latin typeface="Roboto"/>
                <a:ea typeface="Roboto"/>
                <a:cs typeface="Roboto"/>
                <a:sym typeface="Roboto"/>
              </a:rPr>
              <a:t>Jaccard</a:t>
            </a:r>
            <a:r>
              <a:rPr lang="en-GB">
                <a:latin typeface="Roboto"/>
                <a:ea typeface="Roboto"/>
                <a:cs typeface="Roboto"/>
                <a:sym typeface="Roboto"/>
              </a:rPr>
              <a:t> sont faibles. Ils servirent de baseline. </a:t>
            </a:r>
            <a:endParaRPr>
              <a:latin typeface="Roboto"/>
              <a:ea typeface="Roboto"/>
              <a:cs typeface="Roboto"/>
              <a:sym typeface="Roboto"/>
            </a:endParaRPr>
          </a:p>
        </p:txBody>
      </p:sp>
      <p:pic>
        <p:nvPicPr>
          <p:cNvPr id="220" name="Google Shape;220;p28"/>
          <p:cNvPicPr preferRelativeResize="0"/>
          <p:nvPr/>
        </p:nvPicPr>
        <p:blipFill>
          <a:blip r:embed="rId3">
            <a:alphaModFix/>
          </a:blip>
          <a:stretch>
            <a:fillRect/>
          </a:stretch>
        </p:blipFill>
        <p:spPr>
          <a:xfrm>
            <a:off x="1750925" y="1796000"/>
            <a:ext cx="1457325" cy="179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Modélisation </a:t>
            </a:r>
            <a:endParaRPr/>
          </a:p>
          <a:p>
            <a:pPr indent="0" lvl="0" marL="0" rtl="0" algn="l">
              <a:spcBef>
                <a:spcPts val="0"/>
              </a:spcBef>
              <a:spcAft>
                <a:spcPts val="0"/>
              </a:spcAft>
              <a:buNone/>
            </a:pPr>
            <a:r>
              <a:rPr lang="en-GB"/>
              <a:t>Supervisée</a:t>
            </a:r>
            <a:endParaRPr/>
          </a:p>
        </p:txBody>
      </p:sp>
      <p:sp>
        <p:nvSpPr>
          <p:cNvPr id="226" name="Google Shape;226;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547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L’approche </a:t>
            </a:r>
            <a:endParaRPr/>
          </a:p>
        </p:txBody>
      </p:sp>
      <p:sp>
        <p:nvSpPr>
          <p:cNvPr id="232" name="Google Shape;232;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233" name="Google Shape;233;p30"/>
          <p:cNvCxnSpPr/>
          <p:nvPr/>
        </p:nvCxnSpPr>
        <p:spPr>
          <a:xfrm>
            <a:off x="1551088" y="2404550"/>
            <a:ext cx="0" cy="455100"/>
          </a:xfrm>
          <a:prstGeom prst="straightConnector1">
            <a:avLst/>
          </a:prstGeom>
          <a:noFill/>
          <a:ln cap="flat" cmpd="sng" w="19050">
            <a:solidFill>
              <a:srgbClr val="374151"/>
            </a:solidFill>
            <a:prstDash val="solid"/>
            <a:round/>
            <a:headEnd len="med" w="med" type="none"/>
            <a:tailEnd len="med" w="med" type="none"/>
          </a:ln>
        </p:spPr>
      </p:cxnSp>
      <p:cxnSp>
        <p:nvCxnSpPr>
          <p:cNvPr id="234" name="Google Shape;234;p30"/>
          <p:cNvCxnSpPr/>
          <p:nvPr/>
        </p:nvCxnSpPr>
        <p:spPr>
          <a:xfrm>
            <a:off x="2522163" y="2918100"/>
            <a:ext cx="0" cy="455100"/>
          </a:xfrm>
          <a:prstGeom prst="straightConnector1">
            <a:avLst/>
          </a:prstGeom>
          <a:noFill/>
          <a:ln cap="flat" cmpd="sng" w="19050">
            <a:solidFill>
              <a:srgbClr val="374151"/>
            </a:solidFill>
            <a:prstDash val="solid"/>
            <a:round/>
            <a:headEnd len="med" w="med" type="none"/>
            <a:tailEnd len="med" w="med" type="none"/>
          </a:ln>
        </p:spPr>
      </p:cxnSp>
      <p:cxnSp>
        <p:nvCxnSpPr>
          <p:cNvPr id="235" name="Google Shape;235;p30"/>
          <p:cNvCxnSpPr/>
          <p:nvPr/>
        </p:nvCxnSpPr>
        <p:spPr>
          <a:xfrm>
            <a:off x="3514100" y="2404550"/>
            <a:ext cx="0" cy="455100"/>
          </a:xfrm>
          <a:prstGeom prst="straightConnector1">
            <a:avLst/>
          </a:prstGeom>
          <a:noFill/>
          <a:ln cap="flat" cmpd="sng" w="19050">
            <a:solidFill>
              <a:srgbClr val="374151"/>
            </a:solidFill>
            <a:prstDash val="solid"/>
            <a:round/>
            <a:headEnd len="med" w="med" type="none"/>
            <a:tailEnd len="med" w="med" type="none"/>
          </a:ln>
        </p:spPr>
      </p:cxnSp>
      <p:cxnSp>
        <p:nvCxnSpPr>
          <p:cNvPr id="236" name="Google Shape;236;p30"/>
          <p:cNvCxnSpPr/>
          <p:nvPr/>
        </p:nvCxnSpPr>
        <p:spPr>
          <a:xfrm>
            <a:off x="4755975" y="2976550"/>
            <a:ext cx="0" cy="455100"/>
          </a:xfrm>
          <a:prstGeom prst="straightConnector1">
            <a:avLst/>
          </a:prstGeom>
          <a:noFill/>
          <a:ln cap="flat" cmpd="sng" w="19050">
            <a:solidFill>
              <a:srgbClr val="374151"/>
            </a:solidFill>
            <a:prstDash val="solid"/>
            <a:round/>
            <a:headEnd len="med" w="med" type="none"/>
            <a:tailEnd len="med" w="med" type="none"/>
          </a:ln>
        </p:spPr>
      </p:cxnSp>
      <p:cxnSp>
        <p:nvCxnSpPr>
          <p:cNvPr id="237" name="Google Shape;237;p30"/>
          <p:cNvCxnSpPr/>
          <p:nvPr/>
        </p:nvCxnSpPr>
        <p:spPr>
          <a:xfrm>
            <a:off x="1034400" y="2918100"/>
            <a:ext cx="7075200" cy="0"/>
          </a:xfrm>
          <a:prstGeom prst="straightConnector1">
            <a:avLst/>
          </a:prstGeom>
          <a:noFill/>
          <a:ln cap="flat" cmpd="sng" w="28575">
            <a:solidFill>
              <a:srgbClr val="374151"/>
            </a:solidFill>
            <a:prstDash val="solid"/>
            <a:round/>
            <a:headEnd len="med" w="med" type="none"/>
            <a:tailEnd len="med" w="med" type="none"/>
          </a:ln>
        </p:spPr>
      </p:cxnSp>
      <p:grpSp>
        <p:nvGrpSpPr>
          <p:cNvPr id="238" name="Google Shape;238;p30"/>
          <p:cNvGrpSpPr/>
          <p:nvPr/>
        </p:nvGrpSpPr>
        <p:grpSpPr>
          <a:xfrm>
            <a:off x="1372725" y="2731350"/>
            <a:ext cx="373500" cy="373500"/>
            <a:chOff x="1372725" y="1912500"/>
            <a:chExt cx="373500" cy="373500"/>
          </a:xfrm>
        </p:grpSpPr>
        <p:sp>
          <p:nvSpPr>
            <p:cNvPr id="239" name="Google Shape;239;p30"/>
            <p:cNvSpPr/>
            <p:nvPr/>
          </p:nvSpPr>
          <p:spPr>
            <a:xfrm>
              <a:off x="1464063" y="2003850"/>
              <a:ext cx="190800" cy="19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1372725" y="1912500"/>
              <a:ext cx="373500" cy="373500"/>
            </a:xfrm>
            <a:prstGeom prst="donut">
              <a:avLst>
                <a:gd fmla="val 10193" name="adj"/>
              </a:avLst>
            </a:pr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30"/>
          <p:cNvGrpSpPr/>
          <p:nvPr/>
        </p:nvGrpSpPr>
        <p:grpSpPr>
          <a:xfrm>
            <a:off x="2345842" y="2731350"/>
            <a:ext cx="373500" cy="373500"/>
            <a:chOff x="3212675" y="1912500"/>
            <a:chExt cx="373500" cy="373500"/>
          </a:xfrm>
        </p:grpSpPr>
        <p:sp>
          <p:nvSpPr>
            <p:cNvPr id="242" name="Google Shape;242;p30"/>
            <p:cNvSpPr/>
            <p:nvPr/>
          </p:nvSpPr>
          <p:spPr>
            <a:xfrm>
              <a:off x="3304013" y="2003850"/>
              <a:ext cx="190800" cy="190800"/>
            </a:xfrm>
            <a:prstGeom prst="ellipse">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3212675" y="1912500"/>
              <a:ext cx="373500" cy="373500"/>
            </a:xfrm>
            <a:prstGeom prst="donut">
              <a:avLst>
                <a:gd fmla="val 10193" name="adj"/>
              </a:avLst>
            </a:pr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0"/>
          <p:cNvGrpSpPr/>
          <p:nvPr/>
        </p:nvGrpSpPr>
        <p:grpSpPr>
          <a:xfrm>
            <a:off x="3318971" y="2731350"/>
            <a:ext cx="373500" cy="373500"/>
            <a:chOff x="5557850" y="1912500"/>
            <a:chExt cx="373500" cy="373500"/>
          </a:xfrm>
        </p:grpSpPr>
        <p:sp>
          <p:nvSpPr>
            <p:cNvPr id="245" name="Google Shape;245;p30"/>
            <p:cNvSpPr/>
            <p:nvPr/>
          </p:nvSpPr>
          <p:spPr>
            <a:xfrm>
              <a:off x="5649188" y="2003850"/>
              <a:ext cx="190800" cy="1908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557850" y="1912500"/>
              <a:ext cx="373500" cy="373500"/>
            </a:xfrm>
            <a:prstGeom prst="donut">
              <a:avLst>
                <a:gd fmla="val 10193" name="adj"/>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30"/>
          <p:cNvGrpSpPr/>
          <p:nvPr/>
        </p:nvGrpSpPr>
        <p:grpSpPr>
          <a:xfrm>
            <a:off x="4569238" y="2731350"/>
            <a:ext cx="373500" cy="373500"/>
            <a:chOff x="7457825" y="1912500"/>
            <a:chExt cx="373500" cy="373500"/>
          </a:xfrm>
        </p:grpSpPr>
        <p:sp>
          <p:nvSpPr>
            <p:cNvPr id="248" name="Google Shape;248;p30"/>
            <p:cNvSpPr/>
            <p:nvPr/>
          </p:nvSpPr>
          <p:spPr>
            <a:xfrm>
              <a:off x="7549163" y="2003850"/>
              <a:ext cx="190800" cy="1908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7457825" y="1912500"/>
              <a:ext cx="373500" cy="373500"/>
            </a:xfrm>
            <a:prstGeom prst="donut">
              <a:avLst>
                <a:gd fmla="val 10193" name="adj"/>
              </a:avLst>
            </a:prstGeom>
            <a:solidFill>
              <a:srgbClr val="F649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0"/>
          <p:cNvSpPr txBox="1"/>
          <p:nvPr/>
        </p:nvSpPr>
        <p:spPr>
          <a:xfrm>
            <a:off x="376750" y="1199025"/>
            <a:ext cx="20877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Split des données</a:t>
            </a: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Créer un jeu </a:t>
            </a:r>
            <a:r>
              <a:rPr lang="en-GB" sz="1200">
                <a:latin typeface="Roboto"/>
                <a:ea typeface="Roboto"/>
                <a:cs typeface="Roboto"/>
                <a:sym typeface="Roboto"/>
              </a:rPr>
              <a:t>d'entraînement</a:t>
            </a:r>
            <a:r>
              <a:rPr lang="en-GB" sz="1200">
                <a:latin typeface="Roboto"/>
                <a:ea typeface="Roboto"/>
                <a:cs typeface="Roboto"/>
                <a:sym typeface="Roboto"/>
              </a:rPr>
              <a:t> et un jeu de test (30%) à partir des </a:t>
            </a:r>
            <a:r>
              <a:rPr lang="en-GB" sz="1200">
                <a:latin typeface="Roboto"/>
                <a:ea typeface="Roboto"/>
                <a:cs typeface="Roboto"/>
                <a:sym typeface="Roboto"/>
              </a:rPr>
              <a:t>données</a:t>
            </a:r>
            <a:r>
              <a:rPr lang="en-GB" sz="1200">
                <a:latin typeface="Roboto"/>
                <a:ea typeface="Roboto"/>
                <a:cs typeface="Roboto"/>
                <a:sym typeface="Roboto"/>
              </a:rPr>
              <a:t> </a:t>
            </a:r>
            <a:r>
              <a:rPr lang="en-GB" sz="1200">
                <a:latin typeface="Roboto"/>
                <a:ea typeface="Roboto"/>
                <a:cs typeface="Roboto"/>
                <a:sym typeface="Roboto"/>
              </a:rPr>
              <a:t>encodées</a:t>
            </a:r>
            <a:r>
              <a:rPr lang="en-GB" sz="1200">
                <a:latin typeface="Roboto"/>
                <a:ea typeface="Roboto"/>
                <a:cs typeface="Roboto"/>
                <a:sym typeface="Roboto"/>
              </a:rPr>
              <a:t> avec TF-IDF.</a:t>
            </a:r>
            <a:endParaRPr sz="1200">
              <a:latin typeface="Roboto"/>
              <a:ea typeface="Roboto"/>
              <a:cs typeface="Roboto"/>
              <a:sym typeface="Roboto"/>
            </a:endParaRPr>
          </a:p>
        </p:txBody>
      </p:sp>
      <p:sp>
        <p:nvSpPr>
          <p:cNvPr id="251" name="Google Shape;251;p30"/>
          <p:cNvSpPr txBox="1"/>
          <p:nvPr/>
        </p:nvSpPr>
        <p:spPr>
          <a:xfrm>
            <a:off x="1369575" y="3329700"/>
            <a:ext cx="23052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GridsearchCV</a:t>
            </a:r>
            <a:endParaRPr b="1">
              <a:latin typeface="Roboto"/>
              <a:ea typeface="Roboto"/>
              <a:cs typeface="Roboto"/>
              <a:sym typeface="Roboto"/>
            </a:endParaRPr>
          </a:p>
          <a:p>
            <a:pPr indent="0" lvl="0" marL="0" rtl="0" algn="just">
              <a:spcBef>
                <a:spcPts val="0"/>
              </a:spcBef>
              <a:spcAft>
                <a:spcPts val="0"/>
              </a:spcAft>
              <a:buNone/>
            </a:pPr>
            <a:r>
              <a:rPr lang="en-GB" sz="1200">
                <a:latin typeface="Roboto"/>
                <a:ea typeface="Roboto"/>
                <a:cs typeface="Roboto"/>
                <a:sym typeface="Roboto"/>
              </a:rPr>
              <a:t>Rechercher</a:t>
            </a:r>
            <a:r>
              <a:rPr lang="en-GB" sz="1200">
                <a:latin typeface="Roboto"/>
                <a:ea typeface="Roboto"/>
                <a:cs typeface="Roboto"/>
                <a:sym typeface="Roboto"/>
              </a:rPr>
              <a:t> les meilleurs hyper-paramètres pour chacun des modèles: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GB" sz="1200">
                <a:latin typeface="Roboto"/>
                <a:ea typeface="Roboto"/>
                <a:cs typeface="Roboto"/>
                <a:sym typeface="Roboto"/>
              </a:rPr>
              <a:t>Logistic Regression</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GB" sz="1200">
                <a:latin typeface="Roboto"/>
                <a:ea typeface="Roboto"/>
                <a:cs typeface="Roboto"/>
                <a:sym typeface="Roboto"/>
              </a:rPr>
              <a:t>Decision Tree,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GB" sz="1200">
                <a:latin typeface="Roboto"/>
                <a:ea typeface="Roboto"/>
                <a:cs typeface="Roboto"/>
                <a:sym typeface="Roboto"/>
              </a:rPr>
              <a:t>Random Forest</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GB" sz="1200">
                <a:latin typeface="Roboto"/>
                <a:ea typeface="Roboto"/>
                <a:cs typeface="Roboto"/>
                <a:sym typeface="Roboto"/>
              </a:rPr>
              <a:t>XGBOOST </a:t>
            </a:r>
            <a:endParaRPr sz="1200">
              <a:latin typeface="Roboto"/>
              <a:ea typeface="Roboto"/>
              <a:cs typeface="Roboto"/>
              <a:sym typeface="Roboto"/>
            </a:endParaRPr>
          </a:p>
        </p:txBody>
      </p:sp>
      <p:sp>
        <p:nvSpPr>
          <p:cNvPr id="252" name="Google Shape;252;p30"/>
          <p:cNvSpPr txBox="1"/>
          <p:nvPr/>
        </p:nvSpPr>
        <p:spPr>
          <a:xfrm>
            <a:off x="2597775" y="1199013"/>
            <a:ext cx="18159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L’entrainement</a:t>
            </a:r>
            <a:endParaRPr b="1">
              <a:latin typeface="Roboto"/>
              <a:ea typeface="Roboto"/>
              <a:cs typeface="Roboto"/>
              <a:sym typeface="Roboto"/>
            </a:endParaRPr>
          </a:p>
          <a:p>
            <a:pPr indent="0" lvl="0" marL="0" rtl="0" algn="just">
              <a:spcBef>
                <a:spcPts val="0"/>
              </a:spcBef>
              <a:spcAft>
                <a:spcPts val="0"/>
              </a:spcAft>
              <a:buNone/>
            </a:pPr>
            <a:r>
              <a:rPr lang="en-GB" sz="1200">
                <a:latin typeface="Roboto"/>
                <a:ea typeface="Roboto"/>
                <a:cs typeface="Roboto"/>
                <a:sym typeface="Roboto"/>
              </a:rPr>
              <a:t>Entraînement</a:t>
            </a:r>
            <a:r>
              <a:rPr lang="en-GB" sz="1200">
                <a:latin typeface="Roboto"/>
                <a:ea typeface="Roboto"/>
                <a:cs typeface="Roboto"/>
                <a:sym typeface="Roboto"/>
              </a:rPr>
              <a:t> sur le corpus de train avec les best-paramètres pour chaque modèle.</a:t>
            </a:r>
            <a:endParaRPr sz="1200">
              <a:latin typeface="Roboto"/>
              <a:ea typeface="Roboto"/>
              <a:cs typeface="Roboto"/>
              <a:sym typeface="Roboto"/>
            </a:endParaRPr>
          </a:p>
        </p:txBody>
      </p:sp>
      <p:sp>
        <p:nvSpPr>
          <p:cNvPr id="253" name="Google Shape;253;p30"/>
          <p:cNvSpPr txBox="1"/>
          <p:nvPr/>
        </p:nvSpPr>
        <p:spPr>
          <a:xfrm>
            <a:off x="3815350" y="3431650"/>
            <a:ext cx="1881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Prédiction</a:t>
            </a:r>
            <a:endParaRPr b="1">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Prédiction sur les corpus de test</a:t>
            </a:r>
            <a:endParaRPr sz="1200">
              <a:latin typeface="Roboto"/>
              <a:ea typeface="Roboto"/>
              <a:cs typeface="Roboto"/>
              <a:sym typeface="Roboto"/>
            </a:endParaRPr>
          </a:p>
        </p:txBody>
      </p:sp>
      <p:cxnSp>
        <p:nvCxnSpPr>
          <p:cNvPr id="254" name="Google Shape;254;p30"/>
          <p:cNvCxnSpPr/>
          <p:nvPr/>
        </p:nvCxnSpPr>
        <p:spPr>
          <a:xfrm>
            <a:off x="5724163" y="2404550"/>
            <a:ext cx="0" cy="455100"/>
          </a:xfrm>
          <a:prstGeom prst="straightConnector1">
            <a:avLst/>
          </a:prstGeom>
          <a:noFill/>
          <a:ln cap="flat" cmpd="sng" w="19050">
            <a:solidFill>
              <a:srgbClr val="374151"/>
            </a:solidFill>
            <a:prstDash val="solid"/>
            <a:round/>
            <a:headEnd len="med" w="med" type="none"/>
            <a:tailEnd len="med" w="med" type="none"/>
          </a:ln>
        </p:spPr>
      </p:cxnSp>
      <p:grpSp>
        <p:nvGrpSpPr>
          <p:cNvPr id="255" name="Google Shape;255;p30"/>
          <p:cNvGrpSpPr/>
          <p:nvPr/>
        </p:nvGrpSpPr>
        <p:grpSpPr>
          <a:xfrm>
            <a:off x="5545800" y="2731350"/>
            <a:ext cx="373500" cy="373500"/>
            <a:chOff x="1372725" y="1912500"/>
            <a:chExt cx="373500" cy="373500"/>
          </a:xfrm>
        </p:grpSpPr>
        <p:sp>
          <p:nvSpPr>
            <p:cNvPr id="256" name="Google Shape;256;p30"/>
            <p:cNvSpPr/>
            <p:nvPr/>
          </p:nvSpPr>
          <p:spPr>
            <a:xfrm>
              <a:off x="1464063" y="2003850"/>
              <a:ext cx="190800" cy="19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1372725" y="1912500"/>
              <a:ext cx="373500" cy="373500"/>
            </a:xfrm>
            <a:prstGeom prst="donut">
              <a:avLst>
                <a:gd fmla="val 10193" name="adj"/>
              </a:avLst>
            </a:pr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30"/>
          <p:cNvSpPr txBox="1"/>
          <p:nvPr/>
        </p:nvSpPr>
        <p:spPr>
          <a:xfrm>
            <a:off x="4783525" y="1391800"/>
            <a:ext cx="1881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Calcul</a:t>
            </a:r>
            <a:r>
              <a:rPr b="1" lang="en-GB">
                <a:latin typeface="Roboto"/>
                <a:ea typeface="Roboto"/>
                <a:cs typeface="Roboto"/>
                <a:sym typeface="Roboto"/>
              </a:rPr>
              <a:t> des metrics</a:t>
            </a:r>
            <a:endParaRPr b="1">
              <a:latin typeface="Roboto"/>
              <a:ea typeface="Roboto"/>
              <a:cs typeface="Roboto"/>
              <a:sym typeface="Roboto"/>
            </a:endParaRPr>
          </a:p>
          <a:p>
            <a:pPr indent="0" lvl="0" marL="0" rtl="0" algn="just">
              <a:spcBef>
                <a:spcPts val="0"/>
              </a:spcBef>
              <a:spcAft>
                <a:spcPts val="0"/>
              </a:spcAft>
              <a:buNone/>
            </a:pPr>
            <a:r>
              <a:rPr lang="en-GB" sz="1200">
                <a:latin typeface="Roboto"/>
                <a:ea typeface="Roboto"/>
                <a:cs typeface="Roboto"/>
                <a:sym typeface="Roboto"/>
              </a:rPr>
              <a:t>Calculer les scores d’évaluation pour choisir le </a:t>
            </a:r>
            <a:r>
              <a:rPr lang="en-GB" sz="1200">
                <a:latin typeface="Roboto"/>
                <a:ea typeface="Roboto"/>
                <a:cs typeface="Roboto"/>
                <a:sym typeface="Roboto"/>
              </a:rPr>
              <a:t>meilleur</a:t>
            </a:r>
            <a:r>
              <a:rPr lang="en-GB" sz="1200">
                <a:latin typeface="Roboto"/>
                <a:ea typeface="Roboto"/>
                <a:cs typeface="Roboto"/>
                <a:sym typeface="Roboto"/>
              </a:rPr>
              <a:t> modèle.</a:t>
            </a:r>
            <a:endParaRPr sz="1200">
              <a:latin typeface="Roboto"/>
              <a:ea typeface="Roboto"/>
              <a:cs typeface="Roboto"/>
              <a:sym typeface="Roboto"/>
            </a:endParaRPr>
          </a:p>
        </p:txBody>
      </p:sp>
      <p:cxnSp>
        <p:nvCxnSpPr>
          <p:cNvPr id="259" name="Google Shape;259;p30"/>
          <p:cNvCxnSpPr/>
          <p:nvPr/>
        </p:nvCxnSpPr>
        <p:spPr>
          <a:xfrm>
            <a:off x="6763263" y="2918100"/>
            <a:ext cx="0" cy="455100"/>
          </a:xfrm>
          <a:prstGeom prst="straightConnector1">
            <a:avLst/>
          </a:prstGeom>
          <a:noFill/>
          <a:ln cap="flat" cmpd="sng" w="19050">
            <a:solidFill>
              <a:srgbClr val="374151"/>
            </a:solidFill>
            <a:prstDash val="solid"/>
            <a:round/>
            <a:headEnd len="med" w="med" type="none"/>
            <a:tailEnd len="med" w="med" type="none"/>
          </a:ln>
        </p:spPr>
      </p:cxnSp>
      <p:grpSp>
        <p:nvGrpSpPr>
          <p:cNvPr id="260" name="Google Shape;260;p30"/>
          <p:cNvGrpSpPr/>
          <p:nvPr/>
        </p:nvGrpSpPr>
        <p:grpSpPr>
          <a:xfrm>
            <a:off x="6576517" y="2717475"/>
            <a:ext cx="373500" cy="373500"/>
            <a:chOff x="3212675" y="1912500"/>
            <a:chExt cx="373500" cy="373500"/>
          </a:xfrm>
        </p:grpSpPr>
        <p:sp>
          <p:nvSpPr>
            <p:cNvPr id="261" name="Google Shape;261;p30"/>
            <p:cNvSpPr/>
            <p:nvPr/>
          </p:nvSpPr>
          <p:spPr>
            <a:xfrm>
              <a:off x="3304013" y="2003850"/>
              <a:ext cx="190800" cy="190800"/>
            </a:xfrm>
            <a:prstGeom prst="ellipse">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3212675" y="1912500"/>
              <a:ext cx="373500" cy="373500"/>
            </a:xfrm>
            <a:prstGeom prst="donut">
              <a:avLst>
                <a:gd fmla="val 10193" name="adj"/>
              </a:avLst>
            </a:pr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0"/>
          <p:cNvSpPr txBox="1"/>
          <p:nvPr/>
        </p:nvSpPr>
        <p:spPr>
          <a:xfrm>
            <a:off x="5837225" y="3422100"/>
            <a:ext cx="18159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Tester les WE</a:t>
            </a:r>
            <a:endParaRPr b="1">
              <a:latin typeface="Roboto"/>
              <a:ea typeface="Roboto"/>
              <a:cs typeface="Roboto"/>
              <a:sym typeface="Roboto"/>
            </a:endParaRPr>
          </a:p>
          <a:p>
            <a:pPr indent="0" lvl="0" marL="0" rtl="0" algn="just">
              <a:spcBef>
                <a:spcPts val="0"/>
              </a:spcBef>
              <a:spcAft>
                <a:spcPts val="0"/>
              </a:spcAft>
              <a:buNone/>
            </a:pPr>
            <a:r>
              <a:rPr lang="en-GB" sz="1200">
                <a:latin typeface="Roboto"/>
                <a:ea typeface="Roboto"/>
                <a:cs typeface="Roboto"/>
                <a:sym typeface="Roboto"/>
              </a:rPr>
              <a:t>Calculer les WE du jeu de </a:t>
            </a:r>
            <a:r>
              <a:rPr lang="en-GB" sz="1200">
                <a:latin typeface="Roboto"/>
                <a:ea typeface="Roboto"/>
                <a:cs typeface="Roboto"/>
                <a:sym typeface="Roboto"/>
              </a:rPr>
              <a:t>données</a:t>
            </a:r>
            <a:r>
              <a:rPr lang="en-GB" sz="1200">
                <a:latin typeface="Roboto"/>
                <a:ea typeface="Roboto"/>
                <a:cs typeface="Roboto"/>
                <a:sym typeface="Roboto"/>
              </a:rPr>
              <a:t>, puis refaire un split des </a:t>
            </a:r>
            <a:r>
              <a:rPr lang="en-GB" sz="1200">
                <a:latin typeface="Roboto"/>
                <a:ea typeface="Roboto"/>
                <a:cs typeface="Roboto"/>
                <a:sym typeface="Roboto"/>
              </a:rPr>
              <a:t>données. Ensuite, entraîner le corpus d'apprentissage avec le meilleur modèle.</a:t>
            </a:r>
            <a:endParaRPr sz="1200">
              <a:latin typeface="Roboto"/>
              <a:ea typeface="Roboto"/>
              <a:cs typeface="Roboto"/>
              <a:sym typeface="Roboto"/>
            </a:endParaRPr>
          </a:p>
        </p:txBody>
      </p:sp>
      <p:cxnSp>
        <p:nvCxnSpPr>
          <p:cNvPr id="264" name="Google Shape;264;p30"/>
          <p:cNvCxnSpPr/>
          <p:nvPr/>
        </p:nvCxnSpPr>
        <p:spPr>
          <a:xfrm>
            <a:off x="7867625" y="2404550"/>
            <a:ext cx="0" cy="455100"/>
          </a:xfrm>
          <a:prstGeom prst="straightConnector1">
            <a:avLst/>
          </a:prstGeom>
          <a:noFill/>
          <a:ln cap="flat" cmpd="sng" w="19050">
            <a:solidFill>
              <a:srgbClr val="374151"/>
            </a:solidFill>
            <a:prstDash val="solid"/>
            <a:round/>
            <a:headEnd len="med" w="med" type="none"/>
            <a:tailEnd len="med" w="med" type="none"/>
          </a:ln>
        </p:spPr>
      </p:cxnSp>
      <p:grpSp>
        <p:nvGrpSpPr>
          <p:cNvPr id="265" name="Google Shape;265;p30"/>
          <p:cNvGrpSpPr/>
          <p:nvPr/>
        </p:nvGrpSpPr>
        <p:grpSpPr>
          <a:xfrm>
            <a:off x="7672496" y="2731350"/>
            <a:ext cx="373500" cy="373500"/>
            <a:chOff x="5557850" y="1912500"/>
            <a:chExt cx="373500" cy="373500"/>
          </a:xfrm>
        </p:grpSpPr>
        <p:sp>
          <p:nvSpPr>
            <p:cNvPr id="266" name="Google Shape;266;p30"/>
            <p:cNvSpPr/>
            <p:nvPr/>
          </p:nvSpPr>
          <p:spPr>
            <a:xfrm>
              <a:off x="5649188" y="2003850"/>
              <a:ext cx="190800" cy="1908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5557850" y="1912500"/>
              <a:ext cx="373500" cy="373500"/>
            </a:xfrm>
            <a:prstGeom prst="donut">
              <a:avLst>
                <a:gd fmla="val 10193" name="adj"/>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0"/>
          <p:cNvSpPr txBox="1"/>
          <p:nvPr/>
        </p:nvSpPr>
        <p:spPr>
          <a:xfrm>
            <a:off x="7037775" y="1581100"/>
            <a:ext cx="169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Choisir le meilleur modèle pour l’API</a:t>
            </a:r>
            <a:endParaRPr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p:nvPr/>
        </p:nvSpPr>
        <p:spPr>
          <a:xfrm>
            <a:off x="165300" y="3690700"/>
            <a:ext cx="8826600" cy="1109100"/>
          </a:xfrm>
          <a:prstGeom prst="rect">
            <a:avLst/>
          </a:prstGeom>
          <a:noFill/>
          <a:ln cap="flat" cmpd="sng" w="1905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Logistic Regression </a:t>
            </a:r>
            <a:endParaRPr/>
          </a:p>
        </p:txBody>
      </p:sp>
      <p:sp>
        <p:nvSpPr>
          <p:cNvPr id="275" name="Google Shape;275;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76" name="Google Shape;276;p31"/>
          <p:cNvPicPr preferRelativeResize="0"/>
          <p:nvPr/>
        </p:nvPicPr>
        <p:blipFill>
          <a:blip r:embed="rId3">
            <a:alphaModFix/>
          </a:blip>
          <a:stretch>
            <a:fillRect/>
          </a:stretch>
        </p:blipFill>
        <p:spPr>
          <a:xfrm>
            <a:off x="185025" y="735800"/>
            <a:ext cx="5110499" cy="1932725"/>
          </a:xfrm>
          <a:prstGeom prst="rect">
            <a:avLst/>
          </a:prstGeom>
          <a:noFill/>
          <a:ln>
            <a:noFill/>
          </a:ln>
        </p:spPr>
      </p:pic>
      <p:sp>
        <p:nvSpPr>
          <p:cNvPr id="277" name="Google Shape;277;p31"/>
          <p:cNvSpPr txBox="1"/>
          <p:nvPr/>
        </p:nvSpPr>
        <p:spPr>
          <a:xfrm>
            <a:off x="5732875" y="787300"/>
            <a:ext cx="3012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Le modèle de </a:t>
            </a:r>
            <a:r>
              <a:rPr b="1" lang="en-GB">
                <a:latin typeface="Roboto"/>
                <a:ea typeface="Roboto"/>
                <a:cs typeface="Roboto"/>
                <a:sym typeface="Roboto"/>
              </a:rPr>
              <a:t>régression logistique </a:t>
            </a:r>
            <a:r>
              <a:rPr lang="en-GB">
                <a:latin typeface="Roboto"/>
                <a:ea typeface="Roboto"/>
                <a:cs typeface="Roboto"/>
                <a:sym typeface="Roboto"/>
              </a:rPr>
              <a:t>est </a:t>
            </a:r>
            <a:r>
              <a:rPr lang="en-GB">
                <a:latin typeface="Roboto"/>
                <a:ea typeface="Roboto"/>
                <a:cs typeface="Roboto"/>
                <a:sym typeface="Roboto"/>
              </a:rPr>
              <a:t>entraîné</a:t>
            </a:r>
            <a:r>
              <a:rPr lang="en-GB">
                <a:latin typeface="Roboto"/>
                <a:ea typeface="Roboto"/>
                <a:cs typeface="Roboto"/>
                <a:sym typeface="Roboto"/>
              </a:rPr>
              <a:t> avec le classifieur </a:t>
            </a:r>
            <a:r>
              <a:rPr b="1" lang="en-GB">
                <a:latin typeface="Roboto"/>
                <a:ea typeface="Roboto"/>
                <a:cs typeface="Roboto"/>
                <a:sym typeface="Roboto"/>
              </a:rPr>
              <a:t>OneVsRestClassifier</a:t>
            </a:r>
            <a:r>
              <a:rPr lang="en-GB">
                <a:latin typeface="Roboto"/>
                <a:ea typeface="Roboto"/>
                <a:cs typeface="Roboto"/>
                <a:sym typeface="Roboto"/>
              </a:rPr>
              <a:t>. Cet estimateur est utilisé pour résoudre des problèmes de </a:t>
            </a:r>
            <a:r>
              <a:rPr b="1" lang="en-GB">
                <a:latin typeface="Roboto"/>
                <a:ea typeface="Roboto"/>
                <a:cs typeface="Roboto"/>
                <a:sym typeface="Roboto"/>
              </a:rPr>
              <a:t>classification multi-classes</a:t>
            </a:r>
            <a:r>
              <a:rPr lang="en-GB">
                <a:latin typeface="Roboto"/>
                <a:ea typeface="Roboto"/>
                <a:cs typeface="Roboto"/>
                <a:sym typeface="Roboto"/>
              </a:rPr>
              <a:t> en transformant le problème en plusieurs problèmes de </a:t>
            </a:r>
            <a:r>
              <a:rPr b="1" lang="en-GB">
                <a:latin typeface="Roboto"/>
                <a:ea typeface="Roboto"/>
                <a:cs typeface="Roboto"/>
                <a:sym typeface="Roboto"/>
              </a:rPr>
              <a:t>classification binaire</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p:txBody>
      </p:sp>
      <p:pic>
        <p:nvPicPr>
          <p:cNvPr id="278" name="Google Shape;278;p31"/>
          <p:cNvPicPr preferRelativeResize="0"/>
          <p:nvPr/>
        </p:nvPicPr>
        <p:blipFill>
          <a:blip r:embed="rId4">
            <a:alphaModFix/>
          </a:blip>
          <a:stretch>
            <a:fillRect/>
          </a:stretch>
        </p:blipFill>
        <p:spPr>
          <a:xfrm>
            <a:off x="185025" y="2816800"/>
            <a:ext cx="5189001" cy="692975"/>
          </a:xfrm>
          <a:prstGeom prst="rect">
            <a:avLst/>
          </a:prstGeom>
          <a:noFill/>
          <a:ln>
            <a:noFill/>
          </a:ln>
        </p:spPr>
      </p:pic>
      <p:pic>
        <p:nvPicPr>
          <p:cNvPr id="279" name="Google Shape;279;p31"/>
          <p:cNvPicPr preferRelativeResize="0"/>
          <p:nvPr/>
        </p:nvPicPr>
        <p:blipFill>
          <a:blip r:embed="rId5">
            <a:alphaModFix/>
          </a:blip>
          <a:stretch>
            <a:fillRect/>
          </a:stretch>
        </p:blipFill>
        <p:spPr>
          <a:xfrm>
            <a:off x="185025" y="4058275"/>
            <a:ext cx="8739826" cy="692975"/>
          </a:xfrm>
          <a:prstGeom prst="rect">
            <a:avLst/>
          </a:prstGeom>
          <a:noFill/>
          <a:ln>
            <a:noFill/>
          </a:ln>
        </p:spPr>
      </p:pic>
      <p:sp>
        <p:nvSpPr>
          <p:cNvPr id="280" name="Google Shape;280;p31"/>
          <p:cNvSpPr txBox="1"/>
          <p:nvPr/>
        </p:nvSpPr>
        <p:spPr>
          <a:xfrm>
            <a:off x="98250" y="3658075"/>
            <a:ext cx="86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Suite à la transformation inverse de </a:t>
            </a:r>
            <a:r>
              <a:rPr lang="en-GB">
                <a:latin typeface="Roboto"/>
                <a:ea typeface="Roboto"/>
                <a:cs typeface="Roboto"/>
                <a:sym typeface="Roboto"/>
              </a:rPr>
              <a:t>Multilabel Binariser, nous pouvons </a:t>
            </a:r>
            <a:r>
              <a:rPr b="1" lang="en-GB">
                <a:latin typeface="Roboto"/>
                <a:ea typeface="Roboto"/>
                <a:cs typeface="Roboto"/>
                <a:sym typeface="Roboto"/>
              </a:rPr>
              <a:t>visualiser</a:t>
            </a:r>
            <a:r>
              <a:rPr lang="en-GB">
                <a:latin typeface="Roboto"/>
                <a:ea typeface="Roboto"/>
                <a:cs typeface="Roboto"/>
                <a:sym typeface="Roboto"/>
              </a:rPr>
              <a:t> les premières prédictions</a:t>
            </a: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Plan</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Problématique et objectif</a:t>
            </a:r>
            <a:endParaRPr/>
          </a:p>
          <a:p>
            <a:pPr indent="-342900" lvl="0" marL="457200" rtl="0" algn="l">
              <a:spcBef>
                <a:spcPts val="0"/>
              </a:spcBef>
              <a:spcAft>
                <a:spcPts val="0"/>
              </a:spcAft>
              <a:buSzPts val="1800"/>
              <a:buChar char="-"/>
            </a:pPr>
            <a:r>
              <a:rPr lang="en-GB"/>
              <a:t>Nettoyage et exploration des données</a:t>
            </a:r>
            <a:endParaRPr/>
          </a:p>
          <a:p>
            <a:pPr indent="-342900" lvl="0" marL="457200" rtl="0" algn="l">
              <a:spcBef>
                <a:spcPts val="0"/>
              </a:spcBef>
              <a:spcAft>
                <a:spcPts val="0"/>
              </a:spcAft>
              <a:buSzPts val="1800"/>
              <a:buChar char="-"/>
            </a:pPr>
            <a:r>
              <a:rPr lang="en-GB"/>
              <a:t>Extraction des features</a:t>
            </a:r>
            <a:endParaRPr/>
          </a:p>
          <a:p>
            <a:pPr indent="-342900" lvl="0" marL="457200" rtl="0" algn="l">
              <a:spcBef>
                <a:spcPts val="0"/>
              </a:spcBef>
              <a:spcAft>
                <a:spcPts val="0"/>
              </a:spcAft>
              <a:buSzPts val="1800"/>
              <a:buChar char="-"/>
            </a:pPr>
            <a:r>
              <a:rPr lang="en-GB"/>
              <a:t>Modélisation non-</a:t>
            </a:r>
            <a:r>
              <a:rPr lang="en-GB"/>
              <a:t>supervisée</a:t>
            </a:r>
            <a:endParaRPr/>
          </a:p>
          <a:p>
            <a:pPr indent="-342900" lvl="0" marL="457200" rtl="0" algn="l">
              <a:spcBef>
                <a:spcPts val="0"/>
              </a:spcBef>
              <a:spcAft>
                <a:spcPts val="0"/>
              </a:spcAft>
              <a:buSzPts val="1800"/>
              <a:buChar char="-"/>
            </a:pPr>
            <a:r>
              <a:rPr lang="en-GB"/>
              <a:t>Modélisation supervisée</a:t>
            </a:r>
            <a:endParaRPr/>
          </a:p>
          <a:p>
            <a:pPr indent="-342900" lvl="0" marL="457200" rtl="0" algn="l">
              <a:spcBef>
                <a:spcPts val="0"/>
              </a:spcBef>
              <a:spcAft>
                <a:spcPts val="0"/>
              </a:spcAft>
              <a:buSzPts val="1800"/>
              <a:buChar char="-"/>
            </a:pPr>
            <a:r>
              <a:rPr lang="en-GB"/>
              <a:t>Déploiement d’API</a:t>
            </a:r>
            <a:r>
              <a:rPr lang="en-GB"/>
              <a:t>  </a:t>
            </a:r>
            <a:endParaRPr/>
          </a:p>
          <a:p>
            <a:pPr indent="-342900" lvl="0" marL="457200" rtl="0" algn="l">
              <a:spcBef>
                <a:spcPts val="0"/>
              </a:spcBef>
              <a:spcAft>
                <a:spcPts val="0"/>
              </a:spcAft>
              <a:buSzPts val="1800"/>
              <a:buChar char="-"/>
            </a:pPr>
            <a:r>
              <a:rPr lang="en-GB"/>
              <a:t>Conclusion</a:t>
            </a:r>
            <a:endParaRPr/>
          </a:p>
        </p:txBody>
      </p:sp>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Decision Tree</a:t>
            </a:r>
            <a:endParaRPr/>
          </a:p>
        </p:txBody>
      </p:sp>
      <p:sp>
        <p:nvSpPr>
          <p:cNvPr id="286" name="Google Shape;286;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87" name="Google Shape;287;p32"/>
          <p:cNvPicPr preferRelativeResize="0"/>
          <p:nvPr/>
        </p:nvPicPr>
        <p:blipFill>
          <a:blip r:embed="rId3">
            <a:alphaModFix/>
          </a:blip>
          <a:stretch>
            <a:fillRect/>
          </a:stretch>
        </p:blipFill>
        <p:spPr>
          <a:xfrm>
            <a:off x="152400" y="771450"/>
            <a:ext cx="4797551" cy="2712650"/>
          </a:xfrm>
          <a:prstGeom prst="rect">
            <a:avLst/>
          </a:prstGeom>
          <a:noFill/>
          <a:ln>
            <a:noFill/>
          </a:ln>
        </p:spPr>
      </p:pic>
      <p:sp>
        <p:nvSpPr>
          <p:cNvPr id="288" name="Google Shape;288;p32"/>
          <p:cNvSpPr txBox="1"/>
          <p:nvPr/>
        </p:nvSpPr>
        <p:spPr>
          <a:xfrm>
            <a:off x="5341400" y="863400"/>
            <a:ext cx="339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Ici encore, les hyperparamètres sont testés avec gridsearchcv avec </a:t>
            </a:r>
            <a:r>
              <a:rPr lang="en-GB">
                <a:latin typeface="Roboto"/>
                <a:ea typeface="Roboto"/>
                <a:cs typeface="Roboto"/>
                <a:sym typeface="Roboto"/>
              </a:rPr>
              <a:t>cross validation sur le corpus de train</a:t>
            </a:r>
            <a:r>
              <a:rPr lang="en-GB">
                <a:latin typeface="Roboto"/>
                <a:ea typeface="Roboto"/>
                <a:cs typeface="Roboto"/>
                <a:sym typeface="Roboto"/>
              </a:rPr>
              <a:t> </a:t>
            </a:r>
            <a:endParaRPr>
              <a:latin typeface="Roboto"/>
              <a:ea typeface="Roboto"/>
              <a:cs typeface="Roboto"/>
              <a:sym typeface="Roboto"/>
            </a:endParaRPr>
          </a:p>
        </p:txBody>
      </p:sp>
      <p:sp>
        <p:nvSpPr>
          <p:cNvPr id="289" name="Google Shape;289;p32"/>
          <p:cNvSpPr txBox="1"/>
          <p:nvPr/>
        </p:nvSpPr>
        <p:spPr>
          <a:xfrm>
            <a:off x="5493650" y="1907325"/>
            <a:ext cx="2979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GB">
                <a:latin typeface="Roboto"/>
                <a:ea typeface="Roboto"/>
                <a:cs typeface="Roboto"/>
                <a:sym typeface="Roboto"/>
              </a:rPr>
              <a:t>Max-depth: </a:t>
            </a:r>
            <a:r>
              <a:rPr lang="en-GB">
                <a:latin typeface="Roboto"/>
                <a:ea typeface="Roboto"/>
                <a:cs typeface="Roboto"/>
                <a:sym typeface="Roboto"/>
              </a:rPr>
              <a:t>profondeur </a:t>
            </a:r>
            <a:r>
              <a:rPr lang="en-GB">
                <a:latin typeface="Roboto"/>
                <a:ea typeface="Roboto"/>
                <a:cs typeface="Roboto"/>
                <a:sym typeface="Roboto"/>
              </a:rPr>
              <a:t>maximal</a:t>
            </a:r>
            <a:r>
              <a:rPr lang="en-GB">
                <a:latin typeface="Roboto"/>
                <a:ea typeface="Roboto"/>
                <a:cs typeface="Roboto"/>
                <a:sym typeface="Roboto"/>
              </a:rPr>
              <a:t> de l’arbre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latin typeface="Roboto"/>
                <a:ea typeface="Roboto"/>
                <a:cs typeface="Roboto"/>
                <a:sym typeface="Roboto"/>
              </a:rPr>
              <a:t>Min_samples_leaf</a:t>
            </a:r>
            <a:r>
              <a:rPr lang="en-GB">
                <a:latin typeface="Roboto"/>
                <a:ea typeface="Roboto"/>
                <a:cs typeface="Roboto"/>
                <a:sym typeface="Roboto"/>
              </a:rPr>
              <a:t>:  nbr min d’</a:t>
            </a:r>
            <a:r>
              <a:rPr lang="en-GB">
                <a:latin typeface="Roboto"/>
                <a:ea typeface="Roboto"/>
                <a:cs typeface="Roboto"/>
                <a:sym typeface="Roboto"/>
              </a:rPr>
              <a:t>échantillons dans un nœud feuille.  </a:t>
            </a: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90" name="Google Shape;290;p32"/>
          <p:cNvPicPr preferRelativeResize="0"/>
          <p:nvPr/>
        </p:nvPicPr>
        <p:blipFill>
          <a:blip r:embed="rId4">
            <a:alphaModFix/>
          </a:blip>
          <a:stretch>
            <a:fillRect/>
          </a:stretch>
        </p:blipFill>
        <p:spPr>
          <a:xfrm>
            <a:off x="152400" y="4104075"/>
            <a:ext cx="7485425" cy="906723"/>
          </a:xfrm>
          <a:prstGeom prst="rect">
            <a:avLst/>
          </a:prstGeom>
          <a:noFill/>
          <a:ln>
            <a:noFill/>
          </a:ln>
        </p:spPr>
      </p:pic>
      <p:pic>
        <p:nvPicPr>
          <p:cNvPr id="291" name="Google Shape;291;p32"/>
          <p:cNvPicPr preferRelativeResize="0"/>
          <p:nvPr/>
        </p:nvPicPr>
        <p:blipFill>
          <a:blip r:embed="rId5">
            <a:alphaModFix/>
          </a:blip>
          <a:stretch>
            <a:fillRect/>
          </a:stretch>
        </p:blipFill>
        <p:spPr>
          <a:xfrm>
            <a:off x="152401" y="3484088"/>
            <a:ext cx="7156201" cy="67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RandomForest</a:t>
            </a:r>
            <a:endParaRPr/>
          </a:p>
        </p:txBody>
      </p:sp>
      <p:sp>
        <p:nvSpPr>
          <p:cNvPr id="297" name="Google Shape;297;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98" name="Google Shape;298;p33"/>
          <p:cNvPicPr preferRelativeResize="0"/>
          <p:nvPr/>
        </p:nvPicPr>
        <p:blipFill>
          <a:blip r:embed="rId3">
            <a:alphaModFix/>
          </a:blip>
          <a:stretch>
            <a:fillRect/>
          </a:stretch>
        </p:blipFill>
        <p:spPr>
          <a:xfrm>
            <a:off x="362238" y="668063"/>
            <a:ext cx="5761826" cy="2767025"/>
          </a:xfrm>
          <a:prstGeom prst="rect">
            <a:avLst/>
          </a:prstGeom>
          <a:noFill/>
          <a:ln>
            <a:noFill/>
          </a:ln>
        </p:spPr>
      </p:pic>
      <p:pic>
        <p:nvPicPr>
          <p:cNvPr id="299" name="Google Shape;299;p33"/>
          <p:cNvPicPr preferRelativeResize="0"/>
          <p:nvPr/>
        </p:nvPicPr>
        <p:blipFill>
          <a:blip r:embed="rId4">
            <a:alphaModFix/>
          </a:blip>
          <a:stretch>
            <a:fillRect/>
          </a:stretch>
        </p:blipFill>
        <p:spPr>
          <a:xfrm>
            <a:off x="362238" y="3459600"/>
            <a:ext cx="8068174" cy="670975"/>
          </a:xfrm>
          <a:prstGeom prst="rect">
            <a:avLst/>
          </a:prstGeom>
          <a:noFill/>
          <a:ln>
            <a:noFill/>
          </a:ln>
        </p:spPr>
      </p:pic>
      <p:pic>
        <p:nvPicPr>
          <p:cNvPr id="300" name="Google Shape;300;p33"/>
          <p:cNvPicPr preferRelativeResize="0"/>
          <p:nvPr/>
        </p:nvPicPr>
        <p:blipFill>
          <a:blip r:embed="rId5">
            <a:alphaModFix/>
          </a:blip>
          <a:stretch>
            <a:fillRect/>
          </a:stretch>
        </p:blipFill>
        <p:spPr>
          <a:xfrm>
            <a:off x="362250" y="4155075"/>
            <a:ext cx="7338851" cy="874075"/>
          </a:xfrm>
          <a:prstGeom prst="rect">
            <a:avLst/>
          </a:prstGeom>
          <a:noFill/>
          <a:ln>
            <a:noFill/>
          </a:ln>
        </p:spPr>
      </p:pic>
      <p:sp>
        <p:nvSpPr>
          <p:cNvPr id="301" name="Google Shape;301;p33"/>
          <p:cNvSpPr txBox="1"/>
          <p:nvPr/>
        </p:nvSpPr>
        <p:spPr>
          <a:xfrm>
            <a:off x="6124075" y="1300575"/>
            <a:ext cx="2979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GB">
                <a:latin typeface="Roboto"/>
                <a:ea typeface="Roboto"/>
                <a:cs typeface="Roboto"/>
                <a:sym typeface="Roboto"/>
              </a:rPr>
              <a:t>Max-depth: </a:t>
            </a:r>
            <a:r>
              <a:rPr lang="en-GB">
                <a:latin typeface="Roboto"/>
                <a:ea typeface="Roboto"/>
                <a:cs typeface="Roboto"/>
                <a:sym typeface="Roboto"/>
              </a:rPr>
              <a:t>profondeur maximal de l’arbre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latin typeface="Roboto"/>
                <a:ea typeface="Roboto"/>
                <a:cs typeface="Roboto"/>
                <a:sym typeface="Roboto"/>
              </a:rPr>
              <a:t>Min_samples_leaf</a:t>
            </a:r>
            <a:r>
              <a:rPr lang="en-GB">
                <a:latin typeface="Roboto"/>
                <a:ea typeface="Roboto"/>
                <a:cs typeface="Roboto"/>
                <a:sym typeface="Roboto"/>
              </a:rPr>
              <a:t>:  nbr min d’échantillons dans un nœud feuille.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p:nvPr/>
        </p:nvSpPr>
        <p:spPr>
          <a:xfrm>
            <a:off x="5200025" y="2357550"/>
            <a:ext cx="3240600" cy="10440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XGBOOST</a:t>
            </a:r>
            <a:endParaRPr/>
          </a:p>
        </p:txBody>
      </p:sp>
      <p:sp>
        <p:nvSpPr>
          <p:cNvPr id="308" name="Google Shape;308;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09" name="Google Shape;309;p34"/>
          <p:cNvPicPr preferRelativeResize="0"/>
          <p:nvPr/>
        </p:nvPicPr>
        <p:blipFill>
          <a:blip r:embed="rId3">
            <a:alphaModFix/>
          </a:blip>
          <a:stretch>
            <a:fillRect/>
          </a:stretch>
        </p:blipFill>
        <p:spPr>
          <a:xfrm>
            <a:off x="152400" y="923700"/>
            <a:ext cx="4762675" cy="1483850"/>
          </a:xfrm>
          <a:prstGeom prst="rect">
            <a:avLst/>
          </a:prstGeom>
          <a:noFill/>
          <a:ln>
            <a:noFill/>
          </a:ln>
        </p:spPr>
      </p:pic>
      <p:pic>
        <p:nvPicPr>
          <p:cNvPr id="310" name="Google Shape;310;p34"/>
          <p:cNvPicPr preferRelativeResize="0"/>
          <p:nvPr/>
        </p:nvPicPr>
        <p:blipFill>
          <a:blip r:embed="rId4">
            <a:alphaModFix/>
          </a:blip>
          <a:stretch>
            <a:fillRect/>
          </a:stretch>
        </p:blipFill>
        <p:spPr>
          <a:xfrm>
            <a:off x="152400" y="3068150"/>
            <a:ext cx="4938900" cy="714550"/>
          </a:xfrm>
          <a:prstGeom prst="rect">
            <a:avLst/>
          </a:prstGeom>
          <a:noFill/>
          <a:ln>
            <a:noFill/>
          </a:ln>
        </p:spPr>
      </p:pic>
      <p:pic>
        <p:nvPicPr>
          <p:cNvPr id="311" name="Google Shape;311;p34"/>
          <p:cNvPicPr preferRelativeResize="0"/>
          <p:nvPr/>
        </p:nvPicPr>
        <p:blipFill>
          <a:blip r:embed="rId5">
            <a:alphaModFix/>
          </a:blip>
          <a:stretch>
            <a:fillRect/>
          </a:stretch>
        </p:blipFill>
        <p:spPr>
          <a:xfrm>
            <a:off x="91950" y="3864525"/>
            <a:ext cx="8839202" cy="831102"/>
          </a:xfrm>
          <a:prstGeom prst="rect">
            <a:avLst/>
          </a:prstGeom>
          <a:noFill/>
          <a:ln>
            <a:noFill/>
          </a:ln>
        </p:spPr>
      </p:pic>
      <p:sp>
        <p:nvSpPr>
          <p:cNvPr id="312" name="Google Shape;312;p34"/>
          <p:cNvSpPr txBox="1"/>
          <p:nvPr/>
        </p:nvSpPr>
        <p:spPr>
          <a:xfrm>
            <a:off x="5439250" y="841675"/>
            <a:ext cx="3001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GB">
                <a:latin typeface="Roboto"/>
                <a:ea typeface="Roboto"/>
                <a:cs typeface="Roboto"/>
                <a:sym typeface="Roboto"/>
              </a:rPr>
              <a:t>Max_depth:</a:t>
            </a:r>
            <a:r>
              <a:rPr lang="en-GB">
                <a:latin typeface="Roboto"/>
                <a:ea typeface="Roboto"/>
                <a:cs typeface="Roboto"/>
                <a:sym typeface="Roboto"/>
              </a:rPr>
              <a:t> La profondeur maximale d'un arbre.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latin typeface="Roboto"/>
                <a:ea typeface="Roboto"/>
                <a:cs typeface="Roboto"/>
                <a:sym typeface="Roboto"/>
              </a:rPr>
              <a:t>Min_child_weight:</a:t>
            </a:r>
            <a:r>
              <a:rPr lang="en-GB">
                <a:latin typeface="Roboto"/>
                <a:ea typeface="Roboto"/>
                <a:cs typeface="Roboto"/>
                <a:sym typeface="Roboto"/>
              </a:rPr>
              <a:t> La somme minimale de poids d'instance nécessaire chez un enfant.</a:t>
            </a:r>
            <a:endParaRPr>
              <a:latin typeface="Roboto"/>
              <a:ea typeface="Roboto"/>
              <a:cs typeface="Roboto"/>
              <a:sym typeface="Roboto"/>
            </a:endParaRPr>
          </a:p>
        </p:txBody>
      </p:sp>
      <p:sp>
        <p:nvSpPr>
          <p:cNvPr id="313" name="Google Shape;313;p34"/>
          <p:cNvSpPr txBox="1"/>
          <p:nvPr/>
        </p:nvSpPr>
        <p:spPr>
          <a:xfrm>
            <a:off x="5319550" y="2571750"/>
            <a:ext cx="32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Les prédictions </a:t>
            </a:r>
            <a:r>
              <a:rPr b="1" lang="en-GB">
                <a:latin typeface="Roboto"/>
                <a:ea typeface="Roboto"/>
                <a:cs typeface="Roboto"/>
                <a:sym typeface="Roboto"/>
              </a:rPr>
              <a:t>obtenues</a:t>
            </a:r>
            <a:r>
              <a:rPr b="1" lang="en-GB">
                <a:latin typeface="Roboto"/>
                <a:ea typeface="Roboto"/>
                <a:cs typeface="Roboto"/>
                <a:sym typeface="Roboto"/>
              </a:rPr>
              <a:t> varient entre les </a:t>
            </a:r>
            <a:r>
              <a:rPr b="1" lang="en-GB">
                <a:latin typeface="Roboto"/>
                <a:ea typeface="Roboto"/>
                <a:cs typeface="Roboto"/>
                <a:sym typeface="Roboto"/>
              </a:rPr>
              <a:t>différents</a:t>
            </a:r>
            <a:r>
              <a:rPr b="1" lang="en-GB">
                <a:latin typeface="Roboto"/>
                <a:ea typeface="Roboto"/>
                <a:cs typeface="Roboto"/>
                <a:sym typeface="Roboto"/>
              </a:rPr>
              <a:t> modèles.</a:t>
            </a:r>
            <a:endParaRPr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89075" y="862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Comparaison</a:t>
            </a:r>
            <a:endParaRPr/>
          </a:p>
        </p:txBody>
      </p:sp>
      <p:sp>
        <p:nvSpPr>
          <p:cNvPr id="319" name="Google Shape;319;p3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20" name="Google Shape;320;p35"/>
          <p:cNvPicPr preferRelativeResize="0"/>
          <p:nvPr/>
        </p:nvPicPr>
        <p:blipFill>
          <a:blip r:embed="rId3">
            <a:alphaModFix/>
          </a:blip>
          <a:stretch>
            <a:fillRect/>
          </a:stretch>
        </p:blipFill>
        <p:spPr>
          <a:xfrm>
            <a:off x="3936575" y="1392625"/>
            <a:ext cx="5048250" cy="1924050"/>
          </a:xfrm>
          <a:prstGeom prst="rect">
            <a:avLst/>
          </a:prstGeom>
          <a:noFill/>
          <a:ln>
            <a:noFill/>
          </a:ln>
        </p:spPr>
      </p:pic>
      <p:sp>
        <p:nvSpPr>
          <p:cNvPr id="321" name="Google Shape;321;p35"/>
          <p:cNvSpPr txBox="1"/>
          <p:nvPr/>
        </p:nvSpPr>
        <p:spPr>
          <a:xfrm>
            <a:off x="78300" y="1146150"/>
            <a:ext cx="3784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Les modèles </a:t>
            </a:r>
            <a:r>
              <a:rPr lang="en-GB">
                <a:solidFill>
                  <a:schemeClr val="lt1"/>
                </a:solidFill>
                <a:latin typeface="Roboto"/>
                <a:ea typeface="Roboto"/>
                <a:cs typeface="Roboto"/>
                <a:sym typeface="Roboto"/>
              </a:rPr>
              <a:t>supervisés</a:t>
            </a:r>
            <a:r>
              <a:rPr lang="en-GB">
                <a:solidFill>
                  <a:schemeClr val="lt1"/>
                </a:solidFill>
                <a:latin typeface="Roboto"/>
                <a:ea typeface="Roboto"/>
                <a:cs typeface="Roboto"/>
                <a:sym typeface="Roboto"/>
              </a:rPr>
              <a:t> permettent d’obtenir directement des tags prédits en sortie.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Les </a:t>
            </a:r>
            <a:r>
              <a:rPr lang="en-GB">
                <a:solidFill>
                  <a:schemeClr val="lt1"/>
                </a:solidFill>
                <a:latin typeface="Roboto"/>
                <a:ea typeface="Roboto"/>
                <a:cs typeface="Roboto"/>
                <a:sym typeface="Roboto"/>
              </a:rPr>
              <a:t>métriques</a:t>
            </a:r>
            <a:r>
              <a:rPr lang="en-GB">
                <a:solidFill>
                  <a:schemeClr val="lt1"/>
                </a:solidFill>
                <a:latin typeface="Roboto"/>
                <a:ea typeface="Roboto"/>
                <a:cs typeface="Roboto"/>
                <a:sym typeface="Roboto"/>
              </a:rPr>
              <a:t> des modèles supervisés sont bien  meilleures que </a:t>
            </a:r>
            <a:r>
              <a:rPr lang="en-GB">
                <a:solidFill>
                  <a:schemeClr val="lt1"/>
                </a:solidFill>
                <a:latin typeface="Roboto"/>
                <a:ea typeface="Roboto"/>
                <a:cs typeface="Roboto"/>
                <a:sym typeface="Roboto"/>
              </a:rPr>
              <a:t>celles</a:t>
            </a:r>
            <a:r>
              <a:rPr lang="en-GB">
                <a:solidFill>
                  <a:schemeClr val="lt1"/>
                </a:solidFill>
                <a:latin typeface="Roboto"/>
                <a:ea typeface="Roboto"/>
                <a:cs typeface="Roboto"/>
                <a:sym typeface="Roboto"/>
              </a:rPr>
              <a:t> des modèles </a:t>
            </a:r>
            <a:r>
              <a:rPr lang="en-GB">
                <a:solidFill>
                  <a:schemeClr val="lt1"/>
                </a:solidFill>
                <a:latin typeface="Roboto"/>
                <a:ea typeface="Roboto"/>
                <a:cs typeface="Roboto"/>
                <a:sym typeface="Roboto"/>
              </a:rPr>
              <a:t>non supervisés</a:t>
            </a:r>
            <a:r>
              <a:rPr lang="en-GB">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Les temps </a:t>
            </a:r>
            <a:r>
              <a:rPr lang="en-GB">
                <a:solidFill>
                  <a:schemeClr val="lt1"/>
                </a:solidFill>
                <a:latin typeface="Roboto"/>
                <a:ea typeface="Roboto"/>
                <a:cs typeface="Roboto"/>
                <a:sym typeface="Roboto"/>
              </a:rPr>
              <a:t>d'entraînement des modèles supervisés</a:t>
            </a:r>
            <a:r>
              <a:rPr lang="en-GB">
                <a:solidFill>
                  <a:schemeClr val="lt1"/>
                </a:solidFill>
                <a:latin typeface="Roboto"/>
                <a:ea typeface="Roboto"/>
                <a:cs typeface="Roboto"/>
                <a:sym typeface="Roboto"/>
              </a:rPr>
              <a:t> sont en </a:t>
            </a:r>
            <a:r>
              <a:rPr lang="en-GB">
                <a:solidFill>
                  <a:schemeClr val="lt1"/>
                </a:solidFill>
                <a:latin typeface="Roboto"/>
                <a:ea typeface="Roboto"/>
                <a:cs typeface="Roboto"/>
                <a:sym typeface="Roboto"/>
              </a:rPr>
              <a:t>revanche beaucoup plus importants.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XGBOOST  est l’algorithme le plus performant, mais pour des contraintes de consommation mémoire de la plateforme PaaS, nous choisissons le 2eme meilleurs algorithme selon les métriques: </a:t>
            </a:r>
            <a:r>
              <a:rPr b="1" lang="en-GB">
                <a:solidFill>
                  <a:schemeClr val="lt1"/>
                </a:solidFill>
                <a:latin typeface="Roboto"/>
                <a:ea typeface="Roboto"/>
                <a:cs typeface="Roboto"/>
                <a:sym typeface="Roboto"/>
              </a:rPr>
              <a:t>Accuracy, F1-score et Jaccard. </a:t>
            </a:r>
            <a:endParaRPr b="1">
              <a:solidFill>
                <a:schemeClr val="lt1"/>
              </a:solidFill>
              <a:latin typeface="Roboto"/>
              <a:ea typeface="Roboto"/>
              <a:cs typeface="Roboto"/>
              <a:sym typeface="Roboto"/>
            </a:endParaRPr>
          </a:p>
        </p:txBody>
      </p:sp>
      <p:sp>
        <p:nvSpPr>
          <p:cNvPr id="322" name="Google Shape;322;p35"/>
          <p:cNvSpPr/>
          <p:nvPr/>
        </p:nvSpPr>
        <p:spPr>
          <a:xfrm>
            <a:off x="4014750" y="1755100"/>
            <a:ext cx="761100" cy="816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5526275" y="1733350"/>
            <a:ext cx="706800" cy="282600"/>
          </a:xfrm>
          <a:prstGeom prst="rect">
            <a:avLst/>
          </a:prstGeom>
          <a:noFill/>
          <a:ln cap="flat" cmpd="sng" w="28575">
            <a:solidFill>
              <a:srgbClr val="F78D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7385925" y="2022100"/>
            <a:ext cx="706800" cy="549600"/>
          </a:xfrm>
          <a:prstGeom prst="rect">
            <a:avLst/>
          </a:prstGeom>
          <a:noFill/>
          <a:ln cap="flat" cmpd="sng" w="28575">
            <a:solidFill>
              <a:srgbClr val="F78D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5830750" y="1167900"/>
            <a:ext cx="293700" cy="3261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7538175" y="1167900"/>
            <a:ext cx="293700" cy="3261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FF"/>
                </a:solidFill>
              </a:rPr>
              <a:t>Les Word Embeddings</a:t>
            </a:r>
            <a:endParaRPr/>
          </a:p>
        </p:txBody>
      </p:sp>
      <p:sp>
        <p:nvSpPr>
          <p:cNvPr id="332" name="Google Shape;332;p3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33" name="Google Shape;333;p36"/>
          <p:cNvPicPr preferRelativeResize="0"/>
          <p:nvPr/>
        </p:nvPicPr>
        <p:blipFill>
          <a:blip r:embed="rId3">
            <a:alphaModFix/>
          </a:blip>
          <a:stretch>
            <a:fillRect/>
          </a:stretch>
        </p:blipFill>
        <p:spPr>
          <a:xfrm>
            <a:off x="152400" y="771450"/>
            <a:ext cx="5812275" cy="3234600"/>
          </a:xfrm>
          <a:prstGeom prst="rect">
            <a:avLst/>
          </a:prstGeom>
          <a:noFill/>
          <a:ln>
            <a:noFill/>
          </a:ln>
        </p:spPr>
      </p:pic>
      <p:pic>
        <p:nvPicPr>
          <p:cNvPr id="334" name="Google Shape;334;p36"/>
          <p:cNvPicPr preferRelativeResize="0"/>
          <p:nvPr/>
        </p:nvPicPr>
        <p:blipFill>
          <a:blip r:embed="rId4">
            <a:alphaModFix/>
          </a:blip>
          <a:stretch>
            <a:fillRect/>
          </a:stretch>
        </p:blipFill>
        <p:spPr>
          <a:xfrm>
            <a:off x="3023700" y="771450"/>
            <a:ext cx="5901151" cy="4180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158700" y="4897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Utiliser </a:t>
            </a:r>
            <a:r>
              <a:rPr b="1" lang="en-GB"/>
              <a:t>Word2Vec</a:t>
            </a:r>
            <a:r>
              <a:rPr lang="en-GB"/>
              <a:t> avec le meilleur modèle</a:t>
            </a:r>
            <a:endParaRPr/>
          </a:p>
        </p:txBody>
      </p:sp>
      <p:sp>
        <p:nvSpPr>
          <p:cNvPr id="340" name="Google Shape;340;p3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41" name="Google Shape;341;p37"/>
          <p:cNvPicPr preferRelativeResize="0"/>
          <p:nvPr/>
        </p:nvPicPr>
        <p:blipFill>
          <a:blip r:embed="rId3">
            <a:alphaModFix/>
          </a:blip>
          <a:stretch>
            <a:fillRect/>
          </a:stretch>
        </p:blipFill>
        <p:spPr>
          <a:xfrm>
            <a:off x="152400" y="771450"/>
            <a:ext cx="8839201" cy="1743311"/>
          </a:xfrm>
          <a:prstGeom prst="rect">
            <a:avLst/>
          </a:prstGeom>
          <a:noFill/>
          <a:ln>
            <a:noFill/>
          </a:ln>
        </p:spPr>
      </p:pic>
      <p:sp>
        <p:nvSpPr>
          <p:cNvPr id="342" name="Google Shape;342;p37"/>
          <p:cNvSpPr/>
          <p:nvPr/>
        </p:nvSpPr>
        <p:spPr>
          <a:xfrm>
            <a:off x="1546300" y="1070025"/>
            <a:ext cx="652500" cy="27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3297050" y="1396250"/>
            <a:ext cx="630600" cy="50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241400" y="2664950"/>
            <a:ext cx="868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Pour  représenter un document avec Word2vec, nous avons </a:t>
            </a:r>
            <a:r>
              <a:rPr lang="en-GB">
                <a:latin typeface="Roboto"/>
                <a:ea typeface="Roboto"/>
                <a:cs typeface="Roboto"/>
                <a:sym typeface="Roboto"/>
              </a:rPr>
              <a:t>utilisé</a:t>
            </a:r>
            <a:r>
              <a:rPr lang="en-GB">
                <a:latin typeface="Roboto"/>
                <a:ea typeface="Roboto"/>
                <a:cs typeface="Roboto"/>
                <a:sym typeface="Roboto"/>
              </a:rPr>
              <a:t> deux méthodes: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Calculer </a:t>
            </a:r>
            <a:r>
              <a:rPr b="1" lang="en-GB">
                <a:latin typeface="Roboto"/>
                <a:ea typeface="Roboto"/>
                <a:cs typeface="Roboto"/>
                <a:sym typeface="Roboto"/>
              </a:rPr>
              <a:t>la somme</a:t>
            </a:r>
            <a:r>
              <a:rPr lang="en-GB">
                <a:latin typeface="Roboto"/>
                <a:ea typeface="Roboto"/>
                <a:cs typeface="Roboto"/>
                <a:sym typeface="Roboto"/>
              </a:rPr>
              <a:t> des vecteurs embeddings des mots du document.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Calculer </a:t>
            </a:r>
            <a:r>
              <a:rPr b="1" lang="en-GB">
                <a:latin typeface="Roboto"/>
                <a:ea typeface="Roboto"/>
                <a:cs typeface="Roboto"/>
                <a:sym typeface="Roboto"/>
              </a:rPr>
              <a:t>la moyenne</a:t>
            </a:r>
            <a:r>
              <a:rPr lang="en-GB">
                <a:latin typeface="Roboto"/>
                <a:ea typeface="Roboto"/>
                <a:cs typeface="Roboto"/>
                <a:sym typeface="Roboto"/>
              </a:rPr>
              <a:t> des vecteurs embeddings des mots du document.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La représentation d’un document avec la moyenne des vecteurs embeddings est plus performante que la représentation qui calcul la somme des vecteurs embeddings.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Nous avons </a:t>
            </a:r>
            <a:r>
              <a:rPr lang="en-GB">
                <a:latin typeface="Roboto"/>
                <a:ea typeface="Roboto"/>
                <a:cs typeface="Roboto"/>
                <a:sym typeface="Roboto"/>
              </a:rPr>
              <a:t>entraîné deux modèles avec Random forest et Logistic regression sur des données encodées avec Word2Vec.  Le modèle de régression logistique surpasse</a:t>
            </a:r>
            <a:r>
              <a:rPr b="1" lang="en-GB">
                <a:latin typeface="Roboto"/>
                <a:ea typeface="Roboto"/>
                <a:cs typeface="Roboto"/>
                <a:sym typeface="Roboto"/>
              </a:rPr>
              <a:t> </a:t>
            </a:r>
            <a:r>
              <a:rPr lang="en-GB">
                <a:latin typeface="Roboto"/>
                <a:ea typeface="Roboto"/>
                <a:cs typeface="Roboto"/>
                <a:sym typeface="Roboto"/>
              </a:rPr>
              <a:t>le modèle Random Forest pour les 3 métriques.    </a:t>
            </a:r>
            <a:r>
              <a:rPr b="1" lang="en-GB">
                <a:latin typeface="Roboto"/>
                <a:ea typeface="Roboto"/>
                <a:cs typeface="Roboto"/>
                <a:sym typeface="Roboto"/>
              </a:rPr>
              <a:t>⇒</a:t>
            </a:r>
            <a:r>
              <a:rPr lang="en-GB">
                <a:latin typeface="Roboto"/>
                <a:ea typeface="Roboto"/>
                <a:cs typeface="Roboto"/>
                <a:sym typeface="Roboto"/>
              </a:rPr>
              <a:t> </a:t>
            </a:r>
            <a:r>
              <a:rPr b="1" lang="en-GB">
                <a:latin typeface="Roboto"/>
                <a:ea typeface="Roboto"/>
                <a:cs typeface="Roboto"/>
                <a:sym typeface="Roboto"/>
              </a:rPr>
              <a:t>Nous choisissons Régression logistique pour la suite.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45" name="Google Shape;345;p37"/>
          <p:cNvSpPr/>
          <p:nvPr/>
        </p:nvSpPr>
        <p:spPr>
          <a:xfrm>
            <a:off x="6363650" y="798175"/>
            <a:ext cx="2628000" cy="1716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4634575" y="798175"/>
            <a:ext cx="1688100" cy="1716600"/>
          </a:xfrm>
          <a:prstGeom prst="rect">
            <a:avLst/>
          </a:prstGeom>
          <a:noFill/>
          <a:ln cap="flat" cmpd="sng" w="19050">
            <a:solidFill>
              <a:srgbClr val="F78D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6646325" y="513025"/>
            <a:ext cx="870000" cy="271800"/>
          </a:xfrm>
          <a:prstGeom prst="rect">
            <a:avLst/>
          </a:prstGeom>
          <a:solidFill>
            <a:srgbClr val="F78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Somme</a:t>
            </a:r>
            <a:endParaRPr/>
          </a:p>
        </p:txBody>
      </p:sp>
      <p:sp>
        <p:nvSpPr>
          <p:cNvPr id="348" name="Google Shape;348;p37"/>
          <p:cNvSpPr/>
          <p:nvPr/>
        </p:nvSpPr>
        <p:spPr>
          <a:xfrm>
            <a:off x="7940525" y="526525"/>
            <a:ext cx="984300" cy="271800"/>
          </a:xfrm>
          <a:prstGeom prst="rect">
            <a:avLst/>
          </a:prstGeom>
          <a:solidFill>
            <a:srgbClr val="F78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moyenne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Logistic Regression</a:t>
            </a:r>
            <a:r>
              <a:rPr lang="en-GB"/>
              <a:t> + (SBERT et USE)</a:t>
            </a:r>
            <a:endParaRPr/>
          </a:p>
        </p:txBody>
      </p:sp>
      <p:sp>
        <p:nvSpPr>
          <p:cNvPr id="354" name="Google Shape;354;p3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55" name="Google Shape;355;p38"/>
          <p:cNvPicPr preferRelativeResize="0"/>
          <p:nvPr/>
        </p:nvPicPr>
        <p:blipFill>
          <a:blip r:embed="rId3">
            <a:alphaModFix/>
          </a:blip>
          <a:stretch>
            <a:fillRect/>
          </a:stretch>
        </p:blipFill>
        <p:spPr>
          <a:xfrm>
            <a:off x="598225" y="771525"/>
            <a:ext cx="2762250" cy="1800225"/>
          </a:xfrm>
          <a:prstGeom prst="rect">
            <a:avLst/>
          </a:prstGeom>
          <a:noFill/>
          <a:ln>
            <a:noFill/>
          </a:ln>
        </p:spPr>
      </p:pic>
      <p:pic>
        <p:nvPicPr>
          <p:cNvPr id="356" name="Google Shape;356;p38"/>
          <p:cNvPicPr preferRelativeResize="0"/>
          <p:nvPr/>
        </p:nvPicPr>
        <p:blipFill>
          <a:blip r:embed="rId4">
            <a:alphaModFix/>
          </a:blip>
          <a:stretch>
            <a:fillRect/>
          </a:stretch>
        </p:blipFill>
        <p:spPr>
          <a:xfrm>
            <a:off x="5748150" y="771450"/>
            <a:ext cx="2916125" cy="2560400"/>
          </a:xfrm>
          <a:prstGeom prst="rect">
            <a:avLst/>
          </a:prstGeom>
          <a:noFill/>
          <a:ln>
            <a:noFill/>
          </a:ln>
        </p:spPr>
      </p:pic>
      <p:sp>
        <p:nvSpPr>
          <p:cNvPr id="357" name="Google Shape;357;p38"/>
          <p:cNvSpPr/>
          <p:nvPr/>
        </p:nvSpPr>
        <p:spPr>
          <a:xfrm>
            <a:off x="1437575" y="761125"/>
            <a:ext cx="989700" cy="1821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txBox="1"/>
          <p:nvPr/>
        </p:nvSpPr>
        <p:spPr>
          <a:xfrm>
            <a:off x="382775" y="2809900"/>
            <a:ext cx="4373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Nous avons </a:t>
            </a:r>
            <a:r>
              <a:rPr lang="en-GB">
                <a:latin typeface="Roboto"/>
                <a:ea typeface="Roboto"/>
                <a:cs typeface="Roboto"/>
                <a:sym typeface="Roboto"/>
              </a:rPr>
              <a:t>testé</a:t>
            </a:r>
            <a:r>
              <a:rPr lang="en-GB">
                <a:latin typeface="Roboto"/>
                <a:ea typeface="Roboto"/>
                <a:cs typeface="Roboto"/>
                <a:sym typeface="Roboto"/>
              </a:rPr>
              <a:t> aussi la représentation des documents avec les word Embeddings </a:t>
            </a:r>
            <a:r>
              <a:rPr lang="en-GB">
                <a:latin typeface="Roboto"/>
                <a:ea typeface="Roboto"/>
                <a:cs typeface="Roboto"/>
                <a:sym typeface="Roboto"/>
              </a:rPr>
              <a:t>contextuels</a:t>
            </a:r>
            <a:r>
              <a:rPr lang="en-GB">
                <a:latin typeface="Roboto"/>
                <a:ea typeface="Roboto"/>
                <a:cs typeface="Roboto"/>
                <a:sym typeface="Roboto"/>
              </a:rPr>
              <a:t> : Sentence-BERT transformer (SBERT) et </a:t>
            </a:r>
            <a:r>
              <a:rPr lang="en-GB">
                <a:latin typeface="Roboto"/>
                <a:ea typeface="Roboto"/>
                <a:cs typeface="Roboto"/>
                <a:sym typeface="Roboto"/>
              </a:rPr>
              <a:t>Universal</a:t>
            </a:r>
            <a:r>
              <a:rPr lang="en-GB">
                <a:latin typeface="Roboto"/>
                <a:ea typeface="Roboto"/>
                <a:cs typeface="Roboto"/>
                <a:sym typeface="Roboto"/>
              </a:rPr>
              <a:t> Sentence Encoder (USE).</a:t>
            </a:r>
            <a:endParaRPr>
              <a:latin typeface="Roboto"/>
              <a:ea typeface="Roboto"/>
              <a:cs typeface="Roboto"/>
              <a:sym typeface="Roboto"/>
            </a:endParaRPr>
          </a:p>
        </p:txBody>
      </p:sp>
      <p:pic>
        <p:nvPicPr>
          <p:cNvPr id="359" name="Google Shape;359;p38"/>
          <p:cNvPicPr preferRelativeResize="0"/>
          <p:nvPr/>
        </p:nvPicPr>
        <p:blipFill>
          <a:blip r:embed="rId5">
            <a:alphaModFix/>
          </a:blip>
          <a:stretch>
            <a:fillRect/>
          </a:stretch>
        </p:blipFill>
        <p:spPr>
          <a:xfrm>
            <a:off x="3306100" y="761125"/>
            <a:ext cx="1396075" cy="1821000"/>
          </a:xfrm>
          <a:prstGeom prst="rect">
            <a:avLst/>
          </a:prstGeom>
          <a:noFill/>
          <a:ln>
            <a:noFill/>
          </a:ln>
        </p:spPr>
      </p:pic>
      <p:sp>
        <p:nvSpPr>
          <p:cNvPr id="360" name="Google Shape;360;p38"/>
          <p:cNvSpPr txBox="1"/>
          <p:nvPr/>
        </p:nvSpPr>
        <p:spPr>
          <a:xfrm>
            <a:off x="382775" y="4006050"/>
            <a:ext cx="8112300" cy="61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latin typeface="Roboto"/>
                <a:ea typeface="Roboto"/>
                <a:cs typeface="Roboto"/>
                <a:sym typeface="Roboto"/>
              </a:rPr>
              <a:t>L’utilisation de </a:t>
            </a:r>
            <a:r>
              <a:rPr b="1" lang="en-GB">
                <a:latin typeface="Roboto"/>
                <a:ea typeface="Roboto"/>
                <a:cs typeface="Roboto"/>
                <a:sym typeface="Roboto"/>
              </a:rPr>
              <a:t>SBERT +Logistic Regression</a:t>
            </a:r>
            <a:r>
              <a:rPr lang="en-GB">
                <a:latin typeface="Roboto"/>
                <a:ea typeface="Roboto"/>
                <a:cs typeface="Roboto"/>
                <a:sym typeface="Roboto"/>
              </a:rPr>
              <a:t> a </a:t>
            </a:r>
            <a:r>
              <a:rPr lang="en-GB">
                <a:latin typeface="Roboto"/>
                <a:ea typeface="Roboto"/>
                <a:cs typeface="Roboto"/>
                <a:sym typeface="Roboto"/>
              </a:rPr>
              <a:t>donné</a:t>
            </a:r>
            <a:r>
              <a:rPr lang="en-GB">
                <a:latin typeface="Roboto"/>
                <a:ea typeface="Roboto"/>
                <a:cs typeface="Roboto"/>
                <a:sym typeface="Roboto"/>
              </a:rPr>
              <a:t> les </a:t>
            </a:r>
            <a:r>
              <a:rPr lang="en-GB">
                <a:latin typeface="Roboto"/>
                <a:ea typeface="Roboto"/>
                <a:cs typeface="Roboto"/>
                <a:sym typeface="Roboto"/>
              </a:rPr>
              <a:t>meilleures</a:t>
            </a:r>
            <a:r>
              <a:rPr lang="en-GB">
                <a:latin typeface="Roboto"/>
                <a:ea typeface="Roboto"/>
                <a:cs typeface="Roboto"/>
                <a:sym typeface="Roboto"/>
              </a:rPr>
              <a:t> </a:t>
            </a:r>
            <a:r>
              <a:rPr lang="en-GB">
                <a:latin typeface="Roboto"/>
                <a:ea typeface="Roboto"/>
                <a:cs typeface="Roboto"/>
                <a:sym typeface="Roboto"/>
              </a:rPr>
              <a:t>performances</a:t>
            </a:r>
            <a:r>
              <a:rPr lang="en-GB">
                <a:latin typeface="Roboto"/>
                <a:ea typeface="Roboto"/>
                <a:cs typeface="Roboto"/>
                <a:sym typeface="Roboto"/>
              </a:rPr>
              <a:t> pour tous les métriques.    Nous choisissons ce modèle pour le </a:t>
            </a:r>
            <a:r>
              <a:rPr lang="en-GB">
                <a:latin typeface="Roboto"/>
                <a:ea typeface="Roboto"/>
                <a:cs typeface="Roboto"/>
                <a:sym typeface="Roboto"/>
              </a:rPr>
              <a:t>déployer</a:t>
            </a:r>
            <a:r>
              <a:rPr lang="en-GB">
                <a:latin typeface="Roboto"/>
                <a:ea typeface="Roboto"/>
                <a:cs typeface="Roboto"/>
                <a:sym typeface="Roboto"/>
              </a:rPr>
              <a:t> dans une API pour un test en ligne. </a:t>
            </a:r>
            <a:endParaRPr>
              <a:latin typeface="Roboto"/>
              <a:ea typeface="Roboto"/>
              <a:cs typeface="Roboto"/>
              <a:sym typeface="Roboto"/>
            </a:endParaRPr>
          </a:p>
        </p:txBody>
      </p:sp>
      <p:pic>
        <p:nvPicPr>
          <p:cNvPr id="361" name="Google Shape;361;p38"/>
          <p:cNvPicPr preferRelativeResize="0"/>
          <p:nvPr/>
        </p:nvPicPr>
        <p:blipFill>
          <a:blip r:embed="rId6">
            <a:alphaModFix/>
          </a:blip>
          <a:stretch>
            <a:fillRect/>
          </a:stretch>
        </p:blipFill>
        <p:spPr>
          <a:xfrm>
            <a:off x="4756475" y="731875"/>
            <a:ext cx="802411" cy="1821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API </a:t>
            </a:r>
            <a:endParaRPr/>
          </a:p>
        </p:txBody>
      </p:sp>
      <p:sp>
        <p:nvSpPr>
          <p:cNvPr id="367" name="Google Shape;367;p3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68" name="Google Shape;368;p39"/>
          <p:cNvSpPr txBox="1"/>
          <p:nvPr/>
        </p:nvSpPr>
        <p:spPr>
          <a:xfrm>
            <a:off x="415400" y="732925"/>
            <a:ext cx="834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Une API a été </a:t>
            </a:r>
            <a:r>
              <a:rPr lang="en-GB">
                <a:latin typeface="Roboto"/>
                <a:ea typeface="Roboto"/>
                <a:cs typeface="Roboto"/>
                <a:sym typeface="Roboto"/>
              </a:rPr>
              <a:t>développée en Python (FastAPI + Github) afin de pouvoir tester en ligne le modèle pré-entraîné Logistic regression + SBERT. </a:t>
            </a: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La documentation est disponible en ligne sur render à l’adresse: </a:t>
            </a:r>
            <a:r>
              <a:rPr lang="en-GB" u="sng">
                <a:solidFill>
                  <a:schemeClr val="hlink"/>
                </a:solidFill>
                <a:latin typeface="Roboto"/>
                <a:ea typeface="Roboto"/>
                <a:cs typeface="Roboto"/>
                <a:sym typeface="Roboto"/>
                <a:hlinkClick r:id="rId3"/>
              </a:rPr>
              <a:t>https://question-tagger.onrender.com/</a:t>
            </a:r>
            <a:r>
              <a:rPr lang="en-GB">
                <a:latin typeface="Roboto"/>
                <a:ea typeface="Roboto"/>
                <a:cs typeface="Roboto"/>
                <a:sym typeface="Roboto"/>
              </a:rPr>
              <a:t> </a:t>
            </a:r>
            <a:endParaRPr>
              <a:latin typeface="Roboto"/>
              <a:ea typeface="Roboto"/>
              <a:cs typeface="Roboto"/>
              <a:sym typeface="Roboto"/>
            </a:endParaRPr>
          </a:p>
        </p:txBody>
      </p:sp>
      <p:pic>
        <p:nvPicPr>
          <p:cNvPr id="369" name="Google Shape;369;p39"/>
          <p:cNvPicPr preferRelativeResize="0"/>
          <p:nvPr/>
        </p:nvPicPr>
        <p:blipFill>
          <a:blip r:embed="rId4">
            <a:alphaModFix/>
          </a:blip>
          <a:stretch>
            <a:fillRect/>
          </a:stretch>
        </p:blipFill>
        <p:spPr>
          <a:xfrm>
            <a:off x="170625" y="1831125"/>
            <a:ext cx="4401381" cy="2289100"/>
          </a:xfrm>
          <a:prstGeom prst="rect">
            <a:avLst/>
          </a:prstGeom>
          <a:noFill/>
          <a:ln>
            <a:noFill/>
          </a:ln>
        </p:spPr>
      </p:pic>
      <p:pic>
        <p:nvPicPr>
          <p:cNvPr id="370" name="Google Shape;370;p39"/>
          <p:cNvPicPr preferRelativeResize="0"/>
          <p:nvPr/>
        </p:nvPicPr>
        <p:blipFill>
          <a:blip r:embed="rId5">
            <a:alphaModFix/>
          </a:blip>
          <a:stretch>
            <a:fillRect/>
          </a:stretch>
        </p:blipFill>
        <p:spPr>
          <a:xfrm>
            <a:off x="6021931" y="2108888"/>
            <a:ext cx="1790700" cy="1733550"/>
          </a:xfrm>
          <a:prstGeom prst="rect">
            <a:avLst/>
          </a:prstGeom>
          <a:noFill/>
          <a:ln>
            <a:noFill/>
          </a:ln>
        </p:spPr>
      </p:pic>
      <p:pic>
        <p:nvPicPr>
          <p:cNvPr id="371" name="Google Shape;371;p39"/>
          <p:cNvPicPr preferRelativeResize="0"/>
          <p:nvPr/>
        </p:nvPicPr>
        <p:blipFill>
          <a:blip r:embed="rId6">
            <a:alphaModFix/>
          </a:blip>
          <a:stretch>
            <a:fillRect/>
          </a:stretch>
        </p:blipFill>
        <p:spPr>
          <a:xfrm>
            <a:off x="0" y="4171733"/>
            <a:ext cx="9144000" cy="6304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77" name="Google Shape;377;p40"/>
          <p:cNvSpPr txBox="1"/>
          <p:nvPr>
            <p:ph idx="1" type="body"/>
          </p:nvPr>
        </p:nvSpPr>
        <p:spPr>
          <a:xfrm>
            <a:off x="471900" y="1919075"/>
            <a:ext cx="79686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Appliquer des approches de ML à un problème de NLP. </a:t>
            </a:r>
            <a:endParaRPr/>
          </a:p>
          <a:p>
            <a:pPr indent="-317500" lvl="0" marL="457200" rtl="0" algn="l">
              <a:spcBef>
                <a:spcPts val="0"/>
              </a:spcBef>
              <a:spcAft>
                <a:spcPts val="0"/>
              </a:spcAft>
              <a:buSzPts val="1400"/>
              <a:buChar char="★"/>
            </a:pPr>
            <a:r>
              <a:rPr lang="en-GB"/>
              <a:t>Déployer</a:t>
            </a:r>
            <a:r>
              <a:rPr lang="en-GB"/>
              <a:t> une API de suggestion des Tags pour les questions pour le site StackOverflow. </a:t>
            </a:r>
            <a:endParaRPr/>
          </a:p>
          <a:p>
            <a:pPr indent="-317500" lvl="0" marL="457200" rtl="0" algn="l">
              <a:spcBef>
                <a:spcPts val="0"/>
              </a:spcBef>
              <a:spcAft>
                <a:spcPts val="0"/>
              </a:spcAft>
              <a:buSzPts val="1400"/>
              <a:buChar char="★"/>
            </a:pPr>
            <a:r>
              <a:rPr lang="en-GB"/>
              <a:t>Meilleur modèle : représentation des données avec </a:t>
            </a:r>
            <a:r>
              <a:rPr lang="en-GB"/>
              <a:t>SBERT</a:t>
            </a:r>
            <a:r>
              <a:rPr lang="en-GB"/>
              <a:t> + modélisation avec Logistic Regression.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Axe d’amélioration:</a:t>
            </a:r>
            <a:endParaRPr/>
          </a:p>
          <a:p>
            <a:pPr indent="0" lvl="0" marL="0" rtl="0" algn="l">
              <a:spcBef>
                <a:spcPts val="1200"/>
              </a:spcBef>
              <a:spcAft>
                <a:spcPts val="1200"/>
              </a:spcAft>
              <a:buNone/>
            </a:pPr>
            <a:r>
              <a:rPr lang="en-GB"/>
              <a:t>Fine tune un modèle de Word Embeddings </a:t>
            </a:r>
            <a:r>
              <a:rPr lang="en-GB"/>
              <a:t>adapté au sujet Question/tags. </a:t>
            </a:r>
            <a:r>
              <a:rPr lang="en-GB"/>
              <a:t> </a:t>
            </a:r>
            <a:endParaRPr/>
          </a:p>
        </p:txBody>
      </p:sp>
      <p:sp>
        <p:nvSpPr>
          <p:cNvPr id="378" name="Google Shape;378;p4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Merci </a:t>
            </a:r>
            <a:endParaRPr/>
          </a:p>
        </p:txBody>
      </p:sp>
      <p:sp>
        <p:nvSpPr>
          <p:cNvPr id="384" name="Google Shape;384;p4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Problématique / objectif</a:t>
            </a:r>
            <a:endParaRPr/>
          </a:p>
        </p:txBody>
      </p:sp>
      <p:sp>
        <p:nvSpPr>
          <p:cNvPr id="83" name="Google Shape;83;p15"/>
          <p:cNvSpPr txBox="1"/>
          <p:nvPr>
            <p:ph idx="1" type="body"/>
          </p:nvPr>
        </p:nvSpPr>
        <p:spPr>
          <a:xfrm>
            <a:off x="471900" y="1919075"/>
            <a:ext cx="8066400" cy="1173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Stackoverflow est une grande  </a:t>
            </a:r>
            <a:r>
              <a:rPr lang="en-GB"/>
              <a:t>plateforme Questions/réponses liée au développement informatique, basé sur un système de votes. </a:t>
            </a:r>
            <a:endParaRPr/>
          </a:p>
          <a:p>
            <a:pPr indent="-317500" lvl="0" marL="457200" rtl="0" algn="l">
              <a:spcBef>
                <a:spcPts val="0"/>
              </a:spcBef>
              <a:spcAft>
                <a:spcPts val="0"/>
              </a:spcAft>
              <a:buSzPts val="1400"/>
              <a:buChar char="❖"/>
            </a:pPr>
            <a:r>
              <a:rPr lang="en-GB"/>
              <a:t>Pour poser une question, il faut entrer plusieurs tags liés à la question.</a:t>
            </a:r>
            <a:endParaRPr/>
          </a:p>
          <a:p>
            <a:pPr indent="-317500" lvl="0" marL="457200" rtl="0" algn="l">
              <a:spcBef>
                <a:spcPts val="0"/>
              </a:spcBef>
              <a:spcAft>
                <a:spcPts val="0"/>
              </a:spcAft>
              <a:buSzPts val="1400"/>
              <a:buChar char="❖"/>
            </a:pPr>
            <a:r>
              <a:rPr lang="en-GB"/>
              <a:t>Tâche fastidieuse pour les nouveaux utilisateurs </a:t>
            </a:r>
            <a:r>
              <a:rPr lang="en-GB"/>
              <a:t> </a:t>
            </a:r>
            <a:endParaRPr/>
          </a:p>
        </p:txBody>
      </p:sp>
      <p:pic>
        <p:nvPicPr>
          <p:cNvPr id="84" name="Google Shape;84;p15"/>
          <p:cNvPicPr preferRelativeResize="0"/>
          <p:nvPr/>
        </p:nvPicPr>
        <p:blipFill>
          <a:blip r:embed="rId3">
            <a:alphaModFix/>
          </a:blip>
          <a:stretch>
            <a:fillRect/>
          </a:stretch>
        </p:blipFill>
        <p:spPr>
          <a:xfrm>
            <a:off x="6300850" y="98600"/>
            <a:ext cx="2455050" cy="1407825"/>
          </a:xfrm>
          <a:prstGeom prst="rect">
            <a:avLst/>
          </a:prstGeom>
          <a:noFill/>
          <a:ln>
            <a:noFill/>
          </a:ln>
        </p:spPr>
      </p:pic>
      <p:sp>
        <p:nvSpPr>
          <p:cNvPr id="85" name="Google Shape;85;p15"/>
          <p:cNvSpPr/>
          <p:nvPr/>
        </p:nvSpPr>
        <p:spPr>
          <a:xfrm>
            <a:off x="796000" y="3179625"/>
            <a:ext cx="7263900" cy="1511400"/>
          </a:xfrm>
          <a:prstGeom prst="roundRect">
            <a:avLst>
              <a:gd fmla="val 16667" name="adj"/>
            </a:avLst>
          </a:prstGeom>
          <a:solidFill>
            <a:srgbClr val="F78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937375" y="3299225"/>
            <a:ext cx="1511400" cy="456600"/>
          </a:xfrm>
          <a:prstGeom prst="round2DiagRect">
            <a:avLst>
              <a:gd fmla="val 16667" name="adj1"/>
              <a:gd fmla="val 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900">
                <a:solidFill>
                  <a:schemeClr val="lt1"/>
                </a:solidFill>
              </a:rPr>
              <a:t>O</a:t>
            </a:r>
            <a:r>
              <a:rPr lang="en-GB" sz="1900">
                <a:solidFill>
                  <a:schemeClr val="lt1"/>
                </a:solidFill>
              </a:rPr>
              <a:t>bjectif</a:t>
            </a:r>
            <a:endParaRPr sz="1900">
              <a:solidFill>
                <a:schemeClr val="lt1"/>
              </a:solidFill>
            </a:endParaRPr>
          </a:p>
        </p:txBody>
      </p:sp>
      <p:sp>
        <p:nvSpPr>
          <p:cNvPr id="87" name="Google Shape;87;p15"/>
          <p:cNvSpPr txBox="1"/>
          <p:nvPr/>
        </p:nvSpPr>
        <p:spPr>
          <a:xfrm>
            <a:off x="1057000" y="3832100"/>
            <a:ext cx="6915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Roboto"/>
                <a:ea typeface="Roboto"/>
                <a:cs typeface="Roboto"/>
                <a:sym typeface="Roboto"/>
              </a:rPr>
              <a:t>Développer</a:t>
            </a:r>
            <a:r>
              <a:rPr lang="en-GB" sz="1500">
                <a:latin typeface="Roboto"/>
                <a:ea typeface="Roboto"/>
                <a:cs typeface="Roboto"/>
                <a:sym typeface="Roboto"/>
              </a:rPr>
              <a:t> un </a:t>
            </a:r>
            <a:r>
              <a:rPr lang="en-GB" sz="1500">
                <a:latin typeface="Roboto"/>
                <a:ea typeface="Roboto"/>
                <a:cs typeface="Roboto"/>
                <a:sym typeface="Roboto"/>
              </a:rPr>
              <a:t>système</a:t>
            </a:r>
            <a:r>
              <a:rPr lang="en-GB" sz="1500">
                <a:latin typeface="Roboto"/>
                <a:ea typeface="Roboto"/>
                <a:cs typeface="Roboto"/>
                <a:sym typeface="Roboto"/>
              </a:rPr>
              <a:t> de </a:t>
            </a:r>
            <a:r>
              <a:rPr b="1" lang="en-GB" sz="1500">
                <a:latin typeface="Roboto"/>
                <a:ea typeface="Roboto"/>
                <a:cs typeface="Roboto"/>
                <a:sym typeface="Roboto"/>
              </a:rPr>
              <a:t>suggestion de tags</a:t>
            </a:r>
            <a:r>
              <a:rPr lang="en-GB" sz="1500">
                <a:latin typeface="Roboto"/>
                <a:ea typeface="Roboto"/>
                <a:cs typeface="Roboto"/>
                <a:sym typeface="Roboto"/>
              </a:rPr>
              <a:t>, </a:t>
            </a:r>
            <a:r>
              <a:rPr lang="en-GB" sz="1500">
                <a:latin typeface="Roboto"/>
                <a:ea typeface="Roboto"/>
                <a:cs typeface="Roboto"/>
                <a:sym typeface="Roboto"/>
              </a:rPr>
              <a:t>permettant d’assigner  plusieurs tags pertinents à une question, en utilisant les algorithmes d'</a:t>
            </a:r>
            <a:r>
              <a:rPr b="1" lang="en-GB" sz="1500">
                <a:latin typeface="Roboto"/>
                <a:ea typeface="Roboto"/>
                <a:cs typeface="Roboto"/>
                <a:sym typeface="Roboto"/>
              </a:rPr>
              <a:t>apprentissage automatique</a:t>
            </a:r>
            <a:r>
              <a:rPr lang="en-GB" sz="1500">
                <a:latin typeface="Roboto"/>
                <a:ea typeface="Roboto"/>
                <a:cs typeface="Roboto"/>
                <a:sym typeface="Roboto"/>
              </a:rPr>
              <a:t> et de la </a:t>
            </a:r>
            <a:r>
              <a:rPr b="1" lang="en-GB" sz="1500">
                <a:latin typeface="Roboto"/>
                <a:ea typeface="Roboto"/>
                <a:cs typeface="Roboto"/>
                <a:sym typeface="Roboto"/>
              </a:rPr>
              <a:t>classification multi-labels.</a:t>
            </a:r>
            <a:endParaRPr b="1" sz="1500">
              <a:latin typeface="Roboto"/>
              <a:ea typeface="Roboto"/>
              <a:cs typeface="Roboto"/>
              <a:sym typeface="Roboto"/>
            </a:endParaRPr>
          </a:p>
        </p:txBody>
      </p:sp>
      <p:sp>
        <p:nvSpPr>
          <p:cNvPr id="88" name="Google Shape;88;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Comment ?</a:t>
            </a:r>
            <a:endParaRPr/>
          </a:p>
        </p:txBody>
      </p:sp>
      <p:sp>
        <p:nvSpPr>
          <p:cNvPr id="94" name="Google Shape;94;p16"/>
          <p:cNvSpPr txBox="1"/>
          <p:nvPr>
            <p:ph idx="1" type="body"/>
          </p:nvPr>
        </p:nvSpPr>
        <p:spPr>
          <a:xfrm>
            <a:off x="317525" y="1973425"/>
            <a:ext cx="8681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Recenser une base de données depuis la plateforme </a:t>
            </a:r>
            <a:r>
              <a:rPr b="1" lang="en-GB"/>
              <a:t>“StackExchange Data Explorer”</a:t>
            </a:r>
            <a:r>
              <a:rPr lang="en-GB"/>
              <a:t> proposer par </a:t>
            </a:r>
            <a:r>
              <a:rPr b="1" lang="en-GB"/>
              <a:t>“Stack OverFlow”</a:t>
            </a:r>
            <a:r>
              <a:rPr lang="en-GB"/>
              <a:t>  </a:t>
            </a:r>
            <a:endParaRPr/>
          </a:p>
          <a:p>
            <a:pPr indent="-342900" lvl="0" marL="457200" rtl="0" algn="l">
              <a:spcBef>
                <a:spcPts val="0"/>
              </a:spcBef>
              <a:spcAft>
                <a:spcPts val="0"/>
              </a:spcAft>
              <a:buSzPts val="1800"/>
              <a:buChar char="-"/>
            </a:pPr>
            <a:r>
              <a:rPr lang="en-GB"/>
              <a:t>Prétraitement et </a:t>
            </a:r>
            <a:r>
              <a:rPr lang="en-GB"/>
              <a:t>nettoyage</a:t>
            </a:r>
            <a:r>
              <a:rPr lang="en-GB"/>
              <a:t> du corpus.</a:t>
            </a:r>
            <a:endParaRPr/>
          </a:p>
          <a:p>
            <a:pPr indent="-342900" lvl="0" marL="457200" rtl="0" algn="l">
              <a:spcBef>
                <a:spcPts val="0"/>
              </a:spcBef>
              <a:spcAft>
                <a:spcPts val="0"/>
              </a:spcAft>
              <a:buSzPts val="1800"/>
              <a:buChar char="-"/>
            </a:pPr>
            <a:r>
              <a:rPr lang="en-GB"/>
              <a:t>Tester des approches de machine learning et choisir le meilleur modèle.</a:t>
            </a:r>
            <a:endParaRPr/>
          </a:p>
          <a:p>
            <a:pPr indent="-342900" lvl="0" marL="457200" rtl="0" algn="l">
              <a:spcBef>
                <a:spcPts val="0"/>
              </a:spcBef>
              <a:spcAft>
                <a:spcPts val="0"/>
              </a:spcAft>
              <a:buSzPts val="1800"/>
              <a:buChar char="-"/>
            </a:pPr>
            <a:r>
              <a:rPr lang="en-GB"/>
              <a:t>Développer</a:t>
            </a:r>
            <a:r>
              <a:rPr lang="en-GB"/>
              <a:t> une API permettant </a:t>
            </a:r>
            <a:r>
              <a:rPr lang="en-GB"/>
              <a:t>d'assigner plusieurs tags pertinents à une question.</a:t>
            </a:r>
            <a:r>
              <a:rPr lang="en-GB"/>
              <a:t> </a:t>
            </a:r>
            <a:endParaRPr/>
          </a:p>
        </p:txBody>
      </p:sp>
      <p:sp>
        <p:nvSpPr>
          <p:cNvPr id="95" name="Google Shape;95;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6" name="Google Shape;96;p16"/>
          <p:cNvPicPr preferRelativeResize="0"/>
          <p:nvPr/>
        </p:nvPicPr>
        <p:blipFill>
          <a:blip r:embed="rId3">
            <a:alphaModFix/>
          </a:blip>
          <a:stretch>
            <a:fillRect/>
          </a:stretch>
        </p:blipFill>
        <p:spPr>
          <a:xfrm>
            <a:off x="5656513" y="265850"/>
            <a:ext cx="2867025" cy="10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Jeu de données</a:t>
            </a:r>
            <a:endParaRPr/>
          </a:p>
        </p:txBody>
      </p:sp>
      <p:pic>
        <p:nvPicPr>
          <p:cNvPr id="102" name="Google Shape;102;p17"/>
          <p:cNvPicPr preferRelativeResize="0"/>
          <p:nvPr/>
        </p:nvPicPr>
        <p:blipFill>
          <a:blip r:embed="rId3">
            <a:alphaModFix/>
          </a:blip>
          <a:stretch>
            <a:fillRect/>
          </a:stretch>
        </p:blipFill>
        <p:spPr>
          <a:xfrm>
            <a:off x="98250" y="880200"/>
            <a:ext cx="8172450" cy="904875"/>
          </a:xfrm>
          <a:prstGeom prst="rect">
            <a:avLst/>
          </a:prstGeom>
          <a:noFill/>
          <a:ln>
            <a:noFill/>
          </a:ln>
        </p:spPr>
      </p:pic>
      <p:pic>
        <p:nvPicPr>
          <p:cNvPr id="103" name="Google Shape;103;p17"/>
          <p:cNvPicPr preferRelativeResize="0"/>
          <p:nvPr/>
        </p:nvPicPr>
        <p:blipFill>
          <a:blip r:embed="rId4">
            <a:alphaModFix/>
          </a:blip>
          <a:stretch>
            <a:fillRect/>
          </a:stretch>
        </p:blipFill>
        <p:spPr>
          <a:xfrm>
            <a:off x="6872650" y="-30702"/>
            <a:ext cx="1948500" cy="696815"/>
          </a:xfrm>
          <a:prstGeom prst="rect">
            <a:avLst/>
          </a:prstGeom>
          <a:noFill/>
          <a:ln>
            <a:noFill/>
          </a:ln>
        </p:spPr>
      </p:pic>
      <p:pic>
        <p:nvPicPr>
          <p:cNvPr id="104" name="Google Shape;104;p17"/>
          <p:cNvPicPr preferRelativeResize="0"/>
          <p:nvPr/>
        </p:nvPicPr>
        <p:blipFill>
          <a:blip r:embed="rId5">
            <a:alphaModFix/>
          </a:blip>
          <a:stretch>
            <a:fillRect/>
          </a:stretch>
        </p:blipFill>
        <p:spPr>
          <a:xfrm>
            <a:off x="2327250" y="1948350"/>
            <a:ext cx="3513882" cy="3053625"/>
          </a:xfrm>
          <a:prstGeom prst="rect">
            <a:avLst/>
          </a:prstGeom>
          <a:noFill/>
          <a:ln>
            <a:noFill/>
          </a:ln>
        </p:spPr>
      </p:pic>
      <p:sp>
        <p:nvSpPr>
          <p:cNvPr id="105" name="Google Shape;10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Nettoyage et exploration de données</a:t>
            </a:r>
            <a:endParaRPr/>
          </a:p>
        </p:txBody>
      </p:sp>
      <p:pic>
        <p:nvPicPr>
          <p:cNvPr id="111" name="Google Shape;111;p18"/>
          <p:cNvPicPr preferRelativeResize="0"/>
          <p:nvPr/>
        </p:nvPicPr>
        <p:blipFill>
          <a:blip r:embed="rId3">
            <a:alphaModFix/>
          </a:blip>
          <a:stretch>
            <a:fillRect/>
          </a:stretch>
        </p:blipFill>
        <p:spPr>
          <a:xfrm>
            <a:off x="54375" y="680438"/>
            <a:ext cx="4437451" cy="2678001"/>
          </a:xfrm>
          <a:prstGeom prst="rect">
            <a:avLst/>
          </a:prstGeom>
          <a:noFill/>
          <a:ln>
            <a:noFill/>
          </a:ln>
        </p:spPr>
      </p:pic>
      <p:pic>
        <p:nvPicPr>
          <p:cNvPr id="112" name="Google Shape;112;p18"/>
          <p:cNvPicPr preferRelativeResize="0"/>
          <p:nvPr/>
        </p:nvPicPr>
        <p:blipFill>
          <a:blip r:embed="rId4">
            <a:alphaModFix/>
          </a:blip>
          <a:stretch>
            <a:fillRect/>
          </a:stretch>
        </p:blipFill>
        <p:spPr>
          <a:xfrm>
            <a:off x="4572000" y="680438"/>
            <a:ext cx="4528323" cy="2752929"/>
          </a:xfrm>
          <a:prstGeom prst="rect">
            <a:avLst/>
          </a:prstGeom>
          <a:noFill/>
          <a:ln>
            <a:noFill/>
          </a:ln>
        </p:spPr>
      </p:pic>
      <p:sp>
        <p:nvSpPr>
          <p:cNvPr id="113" name="Google Shape;113;p18"/>
          <p:cNvSpPr txBox="1"/>
          <p:nvPr/>
        </p:nvSpPr>
        <p:spPr>
          <a:xfrm>
            <a:off x="1533600" y="3826825"/>
            <a:ext cx="6076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Les modélisations portent sur les </a:t>
            </a:r>
            <a:r>
              <a:rPr lang="en-GB">
                <a:latin typeface="Roboto"/>
                <a:ea typeface="Roboto"/>
                <a:cs typeface="Roboto"/>
                <a:sym typeface="Roboto"/>
              </a:rPr>
              <a:t>variables</a:t>
            </a:r>
            <a:r>
              <a:rPr lang="en-GB">
                <a:latin typeface="Roboto"/>
                <a:ea typeface="Roboto"/>
                <a:cs typeface="Roboto"/>
                <a:sym typeface="Roboto"/>
              </a:rPr>
              <a:t> ‘Titre’ et ‘body’.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GB">
                <a:latin typeface="Roboto"/>
                <a:ea typeface="Roboto"/>
                <a:cs typeface="Roboto"/>
                <a:sym typeface="Roboto"/>
              </a:rPr>
              <a:t>Les titres comptent en </a:t>
            </a:r>
            <a:r>
              <a:rPr lang="en-GB">
                <a:latin typeface="Roboto"/>
                <a:ea typeface="Roboto"/>
                <a:cs typeface="Roboto"/>
                <a:sym typeface="Roboto"/>
              </a:rPr>
              <a:t>médiane</a:t>
            </a:r>
            <a:r>
              <a:rPr lang="en-GB">
                <a:latin typeface="Roboto"/>
                <a:ea typeface="Roboto"/>
                <a:cs typeface="Roboto"/>
                <a:sym typeface="Roboto"/>
              </a:rPr>
              <a:t> 52 caractères.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GB">
                <a:latin typeface="Roboto"/>
                <a:ea typeface="Roboto"/>
                <a:cs typeface="Roboto"/>
                <a:sym typeface="Roboto"/>
              </a:rPr>
              <a:t>Les corps </a:t>
            </a:r>
            <a:r>
              <a:rPr lang="en-GB">
                <a:latin typeface="Roboto"/>
                <a:ea typeface="Roboto"/>
                <a:cs typeface="Roboto"/>
                <a:sym typeface="Roboto"/>
              </a:rPr>
              <a:t>comptent</a:t>
            </a:r>
            <a:r>
              <a:rPr lang="en-GB">
                <a:latin typeface="Roboto"/>
                <a:ea typeface="Roboto"/>
                <a:cs typeface="Roboto"/>
                <a:sym typeface="Roboto"/>
              </a:rPr>
              <a:t> en médiane 506 caractères</a:t>
            </a:r>
            <a:endParaRPr>
              <a:latin typeface="Roboto"/>
              <a:ea typeface="Roboto"/>
              <a:cs typeface="Roboto"/>
              <a:sym typeface="Roboto"/>
            </a:endParaRPr>
          </a:p>
        </p:txBody>
      </p:sp>
      <p:sp>
        <p:nvSpPr>
          <p:cNvPr id="114" name="Google Shape;114;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92350" y="4185875"/>
            <a:ext cx="8638403" cy="781200"/>
          </a:xfrm>
          <a:prstGeom prst="rect">
            <a:avLst/>
          </a:prstGeom>
          <a:noFill/>
          <a:ln>
            <a:noFill/>
          </a:ln>
        </p:spPr>
      </p:pic>
      <p:sp>
        <p:nvSpPr>
          <p:cNvPr id="120" name="Google Shape;120;p19"/>
          <p:cNvSpPr/>
          <p:nvPr/>
        </p:nvSpPr>
        <p:spPr>
          <a:xfrm>
            <a:off x="460950" y="754275"/>
            <a:ext cx="8101200" cy="24177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Nettoyage et exploration des données</a:t>
            </a:r>
            <a:endParaRPr/>
          </a:p>
        </p:txBody>
      </p:sp>
      <p:pic>
        <p:nvPicPr>
          <p:cNvPr id="122" name="Google Shape;122;p19"/>
          <p:cNvPicPr preferRelativeResize="0"/>
          <p:nvPr/>
        </p:nvPicPr>
        <p:blipFill>
          <a:blip r:embed="rId4">
            <a:alphaModFix/>
          </a:blip>
          <a:stretch>
            <a:fillRect/>
          </a:stretch>
        </p:blipFill>
        <p:spPr>
          <a:xfrm>
            <a:off x="201250" y="3323325"/>
            <a:ext cx="8477250" cy="781050"/>
          </a:xfrm>
          <a:prstGeom prst="rect">
            <a:avLst/>
          </a:prstGeom>
          <a:noFill/>
          <a:ln>
            <a:noFill/>
          </a:ln>
        </p:spPr>
      </p:pic>
      <p:sp>
        <p:nvSpPr>
          <p:cNvPr id="123" name="Google Shape;123;p19"/>
          <p:cNvSpPr txBox="1"/>
          <p:nvPr/>
        </p:nvSpPr>
        <p:spPr>
          <a:xfrm>
            <a:off x="371900" y="754275"/>
            <a:ext cx="8558100" cy="26322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SzPts val="1350"/>
              <a:buFont typeface="Roboto"/>
              <a:buChar char="❏"/>
            </a:pPr>
            <a:r>
              <a:rPr lang="en-GB" sz="1350">
                <a:latin typeface="Roboto"/>
                <a:ea typeface="Roboto"/>
                <a:cs typeface="Roboto"/>
                <a:sym typeface="Roboto"/>
              </a:rPr>
              <a:t>Filtrer le corps suivant la langue </a:t>
            </a:r>
            <a:r>
              <a:rPr b="1" lang="en-GB" sz="1350">
                <a:latin typeface="Roboto"/>
                <a:ea typeface="Roboto"/>
                <a:cs typeface="Roboto"/>
                <a:sym typeface="Roboto"/>
              </a:rPr>
              <a:t>anglaise</a:t>
            </a:r>
            <a:r>
              <a:rPr lang="en-GB" sz="1350">
                <a:latin typeface="Roboto"/>
                <a:ea typeface="Roboto"/>
                <a:cs typeface="Roboto"/>
                <a:sym typeface="Roboto"/>
              </a:rPr>
              <a:t>. </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Suppression</a:t>
            </a:r>
            <a:r>
              <a:rPr lang="en-GB" sz="1350">
                <a:latin typeface="Roboto"/>
                <a:ea typeface="Roboto"/>
                <a:cs typeface="Roboto"/>
                <a:sym typeface="Roboto"/>
              </a:rPr>
              <a:t> des balises </a:t>
            </a:r>
            <a:r>
              <a:rPr b="1" lang="en-GB" sz="1350">
                <a:latin typeface="Roboto"/>
                <a:ea typeface="Roboto"/>
                <a:cs typeface="Roboto"/>
                <a:sym typeface="Roboto"/>
              </a:rPr>
              <a:t>HTML</a:t>
            </a:r>
            <a:r>
              <a:rPr lang="en-GB" sz="1350">
                <a:latin typeface="Roboto"/>
                <a:ea typeface="Roboto"/>
                <a:cs typeface="Roboto"/>
                <a:sym typeface="Roboto"/>
              </a:rPr>
              <a:t> avec </a:t>
            </a:r>
            <a:r>
              <a:rPr b="1" lang="en-GB" sz="1350">
                <a:latin typeface="Roboto"/>
                <a:ea typeface="Roboto"/>
                <a:cs typeface="Roboto"/>
                <a:sym typeface="Roboto"/>
              </a:rPr>
              <a:t>BeautifulSoup</a:t>
            </a:r>
            <a:r>
              <a:rPr lang="en-GB" sz="1350">
                <a:latin typeface="Roboto"/>
                <a:ea typeface="Roboto"/>
                <a:cs typeface="Roboto"/>
                <a:sym typeface="Roboto"/>
              </a:rPr>
              <a:t>.</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Nettoyage des chevrons des tags.</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Récupérer les 50 tags les plus populaires dans le jeu de données.</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Garder uniquement les questions qui ont au </a:t>
            </a:r>
            <a:r>
              <a:rPr lang="en-GB" sz="1350">
                <a:latin typeface="Roboto"/>
                <a:ea typeface="Roboto"/>
                <a:cs typeface="Roboto"/>
                <a:sym typeface="Roboto"/>
              </a:rPr>
              <a:t>moins</a:t>
            </a:r>
            <a:r>
              <a:rPr lang="en-GB" sz="1350">
                <a:latin typeface="Roboto"/>
                <a:ea typeface="Roboto"/>
                <a:cs typeface="Roboto"/>
                <a:sym typeface="Roboto"/>
              </a:rPr>
              <a:t> 1 tag parmis les 50 tags les plus populaires.</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Passage au </a:t>
            </a:r>
            <a:r>
              <a:rPr b="1" lang="en-GB" sz="1350">
                <a:latin typeface="Roboto"/>
                <a:ea typeface="Roboto"/>
                <a:cs typeface="Roboto"/>
                <a:sym typeface="Roboto"/>
              </a:rPr>
              <a:t>miniscule</a:t>
            </a:r>
            <a:r>
              <a:rPr lang="en-GB" sz="1350">
                <a:latin typeface="Roboto"/>
                <a:ea typeface="Roboto"/>
                <a:cs typeface="Roboto"/>
                <a:sym typeface="Roboto"/>
              </a:rPr>
              <a:t>.</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Supprimer la ponctuation, l’extra-espace et les </a:t>
            </a:r>
            <a:r>
              <a:rPr lang="en-GB" sz="1350">
                <a:latin typeface="Roboto"/>
                <a:ea typeface="Roboto"/>
                <a:cs typeface="Roboto"/>
                <a:sym typeface="Roboto"/>
              </a:rPr>
              <a:t>caractères</a:t>
            </a:r>
            <a:r>
              <a:rPr lang="en-GB" sz="1350">
                <a:latin typeface="Roboto"/>
                <a:ea typeface="Roboto"/>
                <a:cs typeface="Roboto"/>
                <a:sym typeface="Roboto"/>
              </a:rPr>
              <a:t> spéciaux , sauf + et #.</a:t>
            </a:r>
            <a:endParaRPr sz="1350">
              <a:latin typeface="Roboto"/>
              <a:ea typeface="Roboto"/>
              <a:cs typeface="Roboto"/>
              <a:sym typeface="Roboto"/>
            </a:endParaRPr>
          </a:p>
          <a:p>
            <a:pPr indent="-314325" lvl="0" marL="457200" rtl="0" algn="l">
              <a:spcBef>
                <a:spcPts val="0"/>
              </a:spcBef>
              <a:spcAft>
                <a:spcPts val="0"/>
              </a:spcAft>
              <a:buSzPts val="1350"/>
              <a:buFont typeface="Roboto"/>
              <a:buChar char="❏"/>
            </a:pPr>
            <a:r>
              <a:rPr b="1" lang="en-GB" sz="1350">
                <a:latin typeface="Roboto"/>
                <a:ea typeface="Roboto"/>
                <a:cs typeface="Roboto"/>
                <a:sym typeface="Roboto"/>
              </a:rPr>
              <a:t>Tokenization</a:t>
            </a:r>
            <a:endParaRPr b="1" sz="1350">
              <a:latin typeface="Roboto"/>
              <a:ea typeface="Roboto"/>
              <a:cs typeface="Roboto"/>
              <a:sym typeface="Roboto"/>
            </a:endParaRPr>
          </a:p>
          <a:p>
            <a:pPr indent="-314325" lvl="0" marL="457200" rtl="0" algn="l">
              <a:spcBef>
                <a:spcPts val="0"/>
              </a:spcBef>
              <a:spcAft>
                <a:spcPts val="0"/>
              </a:spcAft>
              <a:buSzPts val="1350"/>
              <a:buFont typeface="Roboto"/>
              <a:buChar char="❏"/>
            </a:pPr>
            <a:r>
              <a:rPr lang="en-GB" sz="1350">
                <a:latin typeface="Roboto"/>
                <a:ea typeface="Roboto"/>
                <a:cs typeface="Roboto"/>
                <a:sym typeface="Roboto"/>
              </a:rPr>
              <a:t>Supprimer</a:t>
            </a:r>
            <a:r>
              <a:rPr lang="en-GB" sz="1350">
                <a:latin typeface="Roboto"/>
                <a:ea typeface="Roboto"/>
                <a:cs typeface="Roboto"/>
                <a:sym typeface="Roboto"/>
              </a:rPr>
              <a:t> les mots </a:t>
            </a:r>
            <a:r>
              <a:rPr lang="en-GB" sz="1350">
                <a:latin typeface="Roboto"/>
                <a:ea typeface="Roboto"/>
                <a:cs typeface="Roboto"/>
                <a:sym typeface="Roboto"/>
              </a:rPr>
              <a:t>vides</a:t>
            </a:r>
            <a:r>
              <a:rPr lang="en-GB" sz="1350">
                <a:latin typeface="Roboto"/>
                <a:ea typeface="Roboto"/>
                <a:cs typeface="Roboto"/>
                <a:sym typeface="Roboto"/>
              </a:rPr>
              <a:t> (</a:t>
            </a:r>
            <a:r>
              <a:rPr b="1" lang="en-GB" sz="1350">
                <a:latin typeface="Roboto"/>
                <a:ea typeface="Roboto"/>
                <a:cs typeface="Roboto"/>
                <a:sym typeface="Roboto"/>
              </a:rPr>
              <a:t>stop words from NLTK</a:t>
            </a:r>
            <a:r>
              <a:rPr lang="en-GB" sz="1350">
                <a:latin typeface="Roboto"/>
                <a:ea typeface="Roboto"/>
                <a:cs typeface="Roboto"/>
                <a:sym typeface="Roboto"/>
              </a:rPr>
              <a:t>).</a:t>
            </a:r>
            <a:endParaRPr sz="1350">
              <a:latin typeface="Roboto"/>
              <a:ea typeface="Roboto"/>
              <a:cs typeface="Roboto"/>
              <a:sym typeface="Roboto"/>
            </a:endParaRPr>
          </a:p>
          <a:p>
            <a:pPr indent="0" lvl="0" marL="0" rtl="0" algn="l">
              <a:spcBef>
                <a:spcPts val="0"/>
              </a:spcBef>
              <a:spcAft>
                <a:spcPts val="0"/>
              </a:spcAft>
              <a:buNone/>
            </a:pPr>
            <a:r>
              <a:t/>
            </a:r>
            <a:endParaRPr sz="1050">
              <a:highlight>
                <a:srgbClr val="FFFFFF"/>
              </a:highlight>
            </a:endParaRPr>
          </a:p>
        </p:txBody>
      </p:sp>
      <p:pic>
        <p:nvPicPr>
          <p:cNvPr id="124" name="Google Shape;124;p19"/>
          <p:cNvPicPr preferRelativeResize="0"/>
          <p:nvPr/>
        </p:nvPicPr>
        <p:blipFill>
          <a:blip r:embed="rId5">
            <a:alphaModFix/>
          </a:blip>
          <a:stretch>
            <a:fillRect/>
          </a:stretch>
        </p:blipFill>
        <p:spPr>
          <a:xfrm>
            <a:off x="1990775" y="1941788"/>
            <a:ext cx="3590925" cy="257175"/>
          </a:xfrm>
          <a:prstGeom prst="rect">
            <a:avLst/>
          </a:prstGeom>
          <a:noFill/>
          <a:ln>
            <a:noFill/>
          </a:ln>
        </p:spPr>
      </p:pic>
      <p:sp>
        <p:nvSpPr>
          <p:cNvPr id="125" name="Google Shape;125;p19"/>
          <p:cNvSpPr/>
          <p:nvPr/>
        </p:nvSpPr>
        <p:spPr>
          <a:xfrm>
            <a:off x="201238" y="4185875"/>
            <a:ext cx="7409400" cy="781200"/>
          </a:xfrm>
          <a:prstGeom prst="rect">
            <a:avLst/>
          </a:prstGeom>
          <a:noFill/>
          <a:ln cap="flat" cmpd="sng" w="28575">
            <a:solidFill>
              <a:srgbClr val="4EAF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160825" y="3310363"/>
            <a:ext cx="8558100" cy="737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Nettoyage et exploration des données</a:t>
            </a:r>
            <a:endParaRPr/>
          </a:p>
        </p:txBody>
      </p:sp>
      <p:pic>
        <p:nvPicPr>
          <p:cNvPr id="133" name="Google Shape;133;p20"/>
          <p:cNvPicPr preferRelativeResize="0"/>
          <p:nvPr/>
        </p:nvPicPr>
        <p:blipFill>
          <a:blip r:embed="rId3">
            <a:alphaModFix/>
          </a:blip>
          <a:stretch>
            <a:fillRect/>
          </a:stretch>
        </p:blipFill>
        <p:spPr>
          <a:xfrm>
            <a:off x="152400" y="771450"/>
            <a:ext cx="4888551" cy="4219650"/>
          </a:xfrm>
          <a:prstGeom prst="rect">
            <a:avLst/>
          </a:prstGeom>
          <a:noFill/>
          <a:ln>
            <a:noFill/>
          </a:ln>
        </p:spPr>
      </p:pic>
      <p:sp>
        <p:nvSpPr>
          <p:cNvPr id="134" name="Google Shape;134;p20"/>
          <p:cNvSpPr txBox="1"/>
          <p:nvPr/>
        </p:nvSpPr>
        <p:spPr>
          <a:xfrm>
            <a:off x="5413550" y="2156100"/>
            <a:ext cx="30681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Les 50 tags les plus </a:t>
            </a:r>
            <a:r>
              <a:rPr lang="en-GB">
                <a:latin typeface="Roboto"/>
                <a:ea typeface="Roboto"/>
                <a:cs typeface="Roboto"/>
                <a:sym typeface="Roboto"/>
              </a:rPr>
              <a:t>populaires</a:t>
            </a:r>
            <a:r>
              <a:rPr lang="en-GB">
                <a:latin typeface="Roboto"/>
                <a:ea typeface="Roboto"/>
                <a:cs typeface="Roboto"/>
                <a:sym typeface="Roboto"/>
              </a:rPr>
              <a:t> dans le jeu de </a:t>
            </a:r>
            <a:r>
              <a:rPr lang="en-GB">
                <a:latin typeface="Roboto"/>
                <a:ea typeface="Roboto"/>
                <a:cs typeface="Roboto"/>
                <a:sym typeface="Roboto"/>
              </a:rPr>
              <a:t>données</a:t>
            </a:r>
            <a:r>
              <a:rPr lang="en-GB">
                <a:latin typeface="Roboto"/>
                <a:ea typeface="Roboto"/>
                <a:cs typeface="Roboto"/>
                <a:sym typeface="Roboto"/>
              </a:rPr>
              <a:t> : C# , java et javascript occupent le </a:t>
            </a:r>
            <a:r>
              <a:rPr b="1" lang="en-GB">
                <a:latin typeface="Roboto"/>
                <a:ea typeface="Roboto"/>
                <a:cs typeface="Roboto"/>
                <a:sym typeface="Roboto"/>
              </a:rPr>
              <a:t>TOP 3</a:t>
            </a:r>
            <a:r>
              <a:rPr lang="en-GB">
                <a:latin typeface="Roboto"/>
                <a:ea typeface="Roboto"/>
                <a:cs typeface="Roboto"/>
                <a:sym typeface="Roboto"/>
              </a:rPr>
              <a:t>. </a:t>
            </a:r>
            <a:endParaRPr>
              <a:latin typeface="Roboto"/>
              <a:ea typeface="Roboto"/>
              <a:cs typeface="Roboto"/>
              <a:sym typeface="Roboto"/>
            </a:endParaRPr>
          </a:p>
        </p:txBody>
      </p:sp>
      <p:sp>
        <p:nvSpPr>
          <p:cNvPr id="135" name="Google Shape;135;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Nettoyage et exploration des données</a:t>
            </a:r>
            <a:endParaRPr/>
          </a:p>
        </p:txBody>
      </p:sp>
      <p:pic>
        <p:nvPicPr>
          <p:cNvPr id="141" name="Google Shape;141;p21"/>
          <p:cNvPicPr preferRelativeResize="0"/>
          <p:nvPr/>
        </p:nvPicPr>
        <p:blipFill>
          <a:blip r:embed="rId3">
            <a:alphaModFix/>
          </a:blip>
          <a:stretch>
            <a:fillRect/>
          </a:stretch>
        </p:blipFill>
        <p:spPr>
          <a:xfrm>
            <a:off x="2131575" y="761500"/>
            <a:ext cx="3566775" cy="2032675"/>
          </a:xfrm>
          <a:prstGeom prst="rect">
            <a:avLst/>
          </a:prstGeom>
          <a:noFill/>
          <a:ln>
            <a:noFill/>
          </a:ln>
        </p:spPr>
      </p:pic>
      <p:sp>
        <p:nvSpPr>
          <p:cNvPr id="142" name="Google Shape;142;p21"/>
          <p:cNvSpPr txBox="1"/>
          <p:nvPr/>
        </p:nvSpPr>
        <p:spPr>
          <a:xfrm>
            <a:off x="6495900" y="1443750"/>
            <a:ext cx="23433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Afin de </a:t>
            </a:r>
            <a:r>
              <a:rPr lang="en-GB">
                <a:latin typeface="Roboto"/>
                <a:ea typeface="Roboto"/>
                <a:cs typeface="Roboto"/>
                <a:sym typeface="Roboto"/>
              </a:rPr>
              <a:t>visualiser</a:t>
            </a:r>
            <a:r>
              <a:rPr lang="en-GB">
                <a:latin typeface="Roboto"/>
                <a:ea typeface="Roboto"/>
                <a:cs typeface="Roboto"/>
                <a:sym typeface="Roboto"/>
              </a:rPr>
              <a:t> plus facilement les 300 tags les plus populaires, nous avons </a:t>
            </a:r>
            <a:r>
              <a:rPr lang="en-GB">
                <a:latin typeface="Roboto"/>
                <a:ea typeface="Roboto"/>
                <a:cs typeface="Roboto"/>
                <a:sym typeface="Roboto"/>
              </a:rPr>
              <a:t>projeté</a:t>
            </a:r>
            <a:r>
              <a:rPr lang="en-GB">
                <a:latin typeface="Roboto"/>
                <a:ea typeface="Roboto"/>
                <a:cs typeface="Roboto"/>
                <a:sym typeface="Roboto"/>
              </a:rPr>
              <a:t> un word cloud coloré.</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(La taille et les couleurs des mots nous </a:t>
            </a:r>
            <a:r>
              <a:rPr lang="en-GB">
                <a:latin typeface="Roboto"/>
                <a:ea typeface="Roboto"/>
                <a:cs typeface="Roboto"/>
                <a:sym typeface="Roboto"/>
              </a:rPr>
              <a:t>permettent</a:t>
            </a:r>
            <a:r>
              <a:rPr lang="en-GB">
                <a:latin typeface="Roboto"/>
                <a:ea typeface="Roboto"/>
                <a:cs typeface="Roboto"/>
                <a:sym typeface="Roboto"/>
              </a:rPr>
              <a:t> de voir facilement les tags les plus populaires.)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endParaRPr>
              <a:latin typeface="Roboto"/>
              <a:ea typeface="Roboto"/>
              <a:cs typeface="Roboto"/>
              <a:sym typeface="Roboto"/>
            </a:endParaRPr>
          </a:p>
        </p:txBody>
      </p:sp>
      <p:pic>
        <p:nvPicPr>
          <p:cNvPr id="143" name="Google Shape;143;p21"/>
          <p:cNvPicPr preferRelativeResize="0"/>
          <p:nvPr/>
        </p:nvPicPr>
        <p:blipFill>
          <a:blip r:embed="rId4">
            <a:alphaModFix/>
          </a:blip>
          <a:stretch>
            <a:fillRect/>
          </a:stretch>
        </p:blipFill>
        <p:spPr>
          <a:xfrm>
            <a:off x="2189563" y="3039913"/>
            <a:ext cx="3450800" cy="1946738"/>
          </a:xfrm>
          <a:prstGeom prst="rect">
            <a:avLst/>
          </a:prstGeom>
          <a:noFill/>
          <a:ln>
            <a:noFill/>
          </a:ln>
        </p:spPr>
      </p:pic>
      <p:sp>
        <p:nvSpPr>
          <p:cNvPr id="144" name="Google Shape;144;p21"/>
          <p:cNvSpPr txBox="1"/>
          <p:nvPr/>
        </p:nvSpPr>
        <p:spPr>
          <a:xfrm>
            <a:off x="313050" y="1374250"/>
            <a:ext cx="174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Les 300 tags les plus populaires dans la BDD </a:t>
            </a:r>
            <a:endParaRPr>
              <a:latin typeface="Roboto"/>
              <a:ea typeface="Roboto"/>
              <a:cs typeface="Roboto"/>
              <a:sym typeface="Roboto"/>
            </a:endParaRPr>
          </a:p>
        </p:txBody>
      </p:sp>
      <p:sp>
        <p:nvSpPr>
          <p:cNvPr id="145" name="Google Shape;145;p21"/>
          <p:cNvSpPr txBox="1"/>
          <p:nvPr/>
        </p:nvSpPr>
        <p:spPr>
          <a:xfrm>
            <a:off x="313050" y="3711150"/>
            <a:ext cx="174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Les 300 Token les plus populaires dans Body</a:t>
            </a:r>
            <a:endParaRPr>
              <a:latin typeface="Roboto"/>
              <a:ea typeface="Roboto"/>
              <a:cs typeface="Roboto"/>
              <a:sym typeface="Roboto"/>
            </a:endParaRPr>
          </a:p>
        </p:txBody>
      </p:sp>
      <p:sp>
        <p:nvSpPr>
          <p:cNvPr id="146" name="Google Shape;146;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