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0d3bc4701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0d3bc4701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highlight>
                  <a:srgbClr val="F7F7F8"/>
                </a:highlight>
                <a:latin typeface="Roboto"/>
                <a:ea typeface="Roboto"/>
                <a:cs typeface="Roboto"/>
                <a:sym typeface="Roboto"/>
              </a:rPr>
              <a:t>les filtres dans un CNN sont des matrices de poids qui sont appliquées lors de la convolution pour extraire des caractéristiques spécifiques d'une image et jouer un rôle essentiel dans la capacité du modèle à comprendre et à traiter les informations visuelles.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0d3bc4701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0d3bc470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50d3bc4701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50d3bc4701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0d3bc4701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0d3bc4701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0d3bc4701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0d3bc4701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50d3bc4701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50d3bc4701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0d3bc4701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0d3bc4701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0d3bc4701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0d3bc4701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0d3bc4701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0d3bc4701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0d3bc4701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50d3bc4701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0d3bc470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0d3bc470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50d3bc4701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50d3bc4701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50d3bc4701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50d3bc4701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50d3bc4701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50d3bc4701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50d3bc4701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50d3bc4701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50d3bc4701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50d3bc4701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50d3bc4701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50d3bc4701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50d3bc4701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50d3bc4701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50d3bc4701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50d3bc4701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50d3bc4701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50d3bc4701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0d3bc470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0d3bc470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0d3bc470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0d3bc470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0d3bc470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0d3bc470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0d3bc4701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0d3bc4701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0d3bc470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0d3bc470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0d3bc4701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0d3bc4701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0d3bc4701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0d3bc470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5.png"/><Relationship Id="rId7"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3.png"/><Relationship Id="rId6"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17.png"/><Relationship Id="rId6" Type="http://schemas.openxmlformats.org/officeDocument/2006/relationships/image" Target="../media/image27.png"/><Relationship Id="rId7" Type="http://schemas.openxmlformats.org/officeDocument/2006/relationships/image" Target="../media/image31.png"/><Relationship Id="rId8"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43.png"/><Relationship Id="rId7" Type="http://schemas.openxmlformats.org/officeDocument/2006/relationships/image" Target="../media/image28.png"/><Relationship Id="rId8"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0.png"/><Relationship Id="rId4" Type="http://schemas.openxmlformats.org/officeDocument/2006/relationships/image" Target="../media/image32.png"/><Relationship Id="rId5"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9.png"/><Relationship Id="rId4" Type="http://schemas.openxmlformats.org/officeDocument/2006/relationships/image" Target="../media/image45.png"/><Relationship Id="rId5" Type="http://schemas.openxmlformats.org/officeDocument/2006/relationships/image" Target="../media/image35.png"/><Relationship Id="rId6"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Classez des images à l'aide d'algorithmes de Deep Learning</a:t>
            </a:r>
            <a:endParaRPr/>
          </a:p>
        </p:txBody>
      </p:sp>
      <p:sp>
        <p:nvSpPr>
          <p:cNvPr id="86" name="Google Shape;86;p13"/>
          <p:cNvSpPr txBox="1"/>
          <p:nvPr>
            <p:ph idx="1" type="subTitle"/>
          </p:nvPr>
        </p:nvSpPr>
        <p:spPr>
          <a:xfrm>
            <a:off x="827725" y="2937921"/>
            <a:ext cx="8222100" cy="11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t>Djaidri Asma </a:t>
            </a:r>
            <a:endParaRPr sz="2300"/>
          </a:p>
          <a:p>
            <a:pPr indent="0" lvl="0" marL="0" rtl="0" algn="l">
              <a:spcBef>
                <a:spcPts val="0"/>
              </a:spcBef>
              <a:spcAft>
                <a:spcPts val="0"/>
              </a:spcAft>
              <a:buNone/>
            </a:pPr>
            <a:r>
              <a:rPr i="1" lang="en-GB" sz="1500"/>
              <a:t>Projet 6 : parcours IML </a:t>
            </a:r>
            <a:endParaRPr i="1" sz="1500"/>
          </a:p>
          <a:p>
            <a:pPr indent="0" lvl="0" marL="0" rtl="0" algn="l">
              <a:spcBef>
                <a:spcPts val="0"/>
              </a:spcBef>
              <a:spcAft>
                <a:spcPts val="0"/>
              </a:spcAft>
              <a:buNone/>
            </a:pPr>
            <a:r>
              <a:t/>
            </a:r>
            <a:endParaRPr i="1" sz="1500"/>
          </a:p>
        </p:txBody>
      </p:sp>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227525" y="58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CNN from scratch (architecture)</a:t>
            </a:r>
            <a:endParaRPr/>
          </a:p>
        </p:txBody>
      </p:sp>
      <p:sp>
        <p:nvSpPr>
          <p:cNvPr id="181" name="Google Shape;181;p22"/>
          <p:cNvSpPr txBox="1"/>
          <p:nvPr/>
        </p:nvSpPr>
        <p:spPr>
          <a:xfrm>
            <a:off x="2962125" y="666650"/>
            <a:ext cx="5832300" cy="3694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rgbClr val="212121"/>
                </a:solidFill>
                <a:highlight>
                  <a:srgbClr val="FFFFFF"/>
                </a:highlight>
                <a:latin typeface="Roboto"/>
                <a:ea typeface="Roboto"/>
                <a:cs typeface="Roboto"/>
                <a:sym typeface="Roboto"/>
              </a:rPr>
              <a:t>Une architecture simple avec 8 couches, dont 5 couches de convolution.</a:t>
            </a:r>
            <a:endParaRPr>
              <a:solidFill>
                <a:srgbClr val="21212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a:solidFill>
                <a:srgbClr val="212121"/>
              </a:solidFill>
              <a:highlight>
                <a:srgbClr val="FFFFFF"/>
              </a:highlight>
              <a:latin typeface="Roboto"/>
              <a:ea typeface="Roboto"/>
              <a:cs typeface="Roboto"/>
              <a:sym typeface="Roboto"/>
            </a:endParaRPr>
          </a:p>
          <a:p>
            <a:pPr indent="0" lvl="0" marL="0" rtl="0" algn="just">
              <a:spcBef>
                <a:spcPts val="0"/>
              </a:spcBef>
              <a:spcAft>
                <a:spcPts val="0"/>
              </a:spcAft>
              <a:buNone/>
            </a:pPr>
            <a:r>
              <a:rPr b="1" lang="en-GB">
                <a:solidFill>
                  <a:srgbClr val="212121"/>
                </a:solidFill>
                <a:highlight>
                  <a:srgbClr val="FFFFFF"/>
                </a:highlight>
                <a:latin typeface="Roboto"/>
                <a:ea typeface="Roboto"/>
                <a:cs typeface="Roboto"/>
                <a:sym typeface="Roboto"/>
              </a:rPr>
              <a:t>Les couches de convolution </a:t>
            </a:r>
            <a:r>
              <a:rPr lang="en-GB">
                <a:solidFill>
                  <a:srgbClr val="212121"/>
                </a:solidFill>
                <a:highlight>
                  <a:srgbClr val="FFFFFF"/>
                </a:highlight>
                <a:latin typeface="Roboto"/>
                <a:ea typeface="Roboto"/>
                <a:cs typeface="Roboto"/>
                <a:sym typeface="Roboto"/>
              </a:rPr>
              <a:t>sont spécifiquement conçues pour extraire des caractéristiques pertinentes </a:t>
            </a:r>
            <a:r>
              <a:rPr lang="en-GB">
                <a:solidFill>
                  <a:srgbClr val="212121"/>
                </a:solidFill>
                <a:highlight>
                  <a:srgbClr val="FFFFFF"/>
                </a:highlight>
                <a:latin typeface="Roboto"/>
                <a:ea typeface="Roboto"/>
                <a:cs typeface="Roboto"/>
                <a:sym typeface="Roboto"/>
              </a:rPr>
              <a:t>(features)</a:t>
            </a:r>
            <a:r>
              <a:rPr lang="en-GB">
                <a:solidFill>
                  <a:srgbClr val="212121"/>
                </a:solidFill>
                <a:highlight>
                  <a:srgbClr val="FFFFFF"/>
                </a:highlight>
                <a:latin typeface="Roboto"/>
                <a:ea typeface="Roboto"/>
                <a:cs typeface="Roboto"/>
                <a:sym typeface="Roboto"/>
              </a:rPr>
              <a:t> de l'image. </a:t>
            </a:r>
            <a:endParaRPr>
              <a:solidFill>
                <a:srgbClr val="212121"/>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b="1" lang="en-GB" sz="1500">
                <a:latin typeface="Roboto"/>
                <a:ea typeface="Roboto"/>
                <a:cs typeface="Roboto"/>
                <a:sym typeface="Roboto"/>
              </a:rPr>
              <a:t>Noyau (filtre) :</a:t>
            </a:r>
            <a:r>
              <a:rPr lang="en-GB">
                <a:latin typeface="Roboto"/>
                <a:ea typeface="Roboto"/>
                <a:cs typeface="Roboto"/>
                <a:sym typeface="Roboto"/>
              </a:rPr>
              <a:t> Une matrice de poids pour extraire les features en analysant les régions locales de l’img. </a:t>
            </a:r>
            <a:endParaRPr>
              <a:latin typeface="Roboto"/>
              <a:ea typeface="Roboto"/>
              <a:cs typeface="Roboto"/>
              <a:sym typeface="Roboto"/>
            </a:endParaRPr>
          </a:p>
          <a:p>
            <a:pPr indent="0" lvl="0" marL="0" rtl="0" algn="just">
              <a:spcBef>
                <a:spcPts val="0"/>
              </a:spcBef>
              <a:spcAft>
                <a:spcPts val="0"/>
              </a:spcAft>
              <a:buNone/>
            </a:pPr>
            <a:r>
              <a:rPr b="1" lang="en-GB" sz="1500">
                <a:latin typeface="Roboto"/>
                <a:ea typeface="Roboto"/>
                <a:cs typeface="Roboto"/>
                <a:sym typeface="Roboto"/>
              </a:rPr>
              <a:t>Kernel size: </a:t>
            </a:r>
            <a:r>
              <a:rPr lang="en-GB">
                <a:latin typeface="Roboto"/>
                <a:ea typeface="Roboto"/>
                <a:cs typeface="Roboto"/>
                <a:sym typeface="Roboto"/>
              </a:rPr>
              <a:t>La taille spatiale du noyau utilisé dans les opérations de convolution.</a:t>
            </a:r>
            <a:endParaRPr>
              <a:latin typeface="Roboto"/>
              <a:ea typeface="Roboto"/>
              <a:cs typeface="Roboto"/>
              <a:sym typeface="Roboto"/>
            </a:endParaRPr>
          </a:p>
          <a:p>
            <a:pPr indent="0" lvl="0" marL="0" rtl="0" algn="just">
              <a:spcBef>
                <a:spcPts val="0"/>
              </a:spcBef>
              <a:spcAft>
                <a:spcPts val="0"/>
              </a:spcAft>
              <a:buNone/>
            </a:pPr>
            <a:r>
              <a:rPr b="1" lang="en-GB" sz="1500">
                <a:latin typeface="Roboto"/>
                <a:ea typeface="Roboto"/>
                <a:cs typeface="Roboto"/>
                <a:sym typeface="Roboto"/>
              </a:rPr>
              <a:t>Stride: </a:t>
            </a:r>
            <a:r>
              <a:rPr lang="en-GB">
                <a:latin typeface="Roboto"/>
                <a:ea typeface="Roboto"/>
                <a:cs typeface="Roboto"/>
                <a:sym typeface="Roboto"/>
              </a:rPr>
              <a:t>Le nombre de pixels à sauter à chaque déplacement du noyau lors de la convolution .</a:t>
            </a:r>
            <a:endParaRPr>
              <a:latin typeface="Roboto"/>
              <a:ea typeface="Roboto"/>
              <a:cs typeface="Roboto"/>
              <a:sym typeface="Roboto"/>
            </a:endParaRPr>
          </a:p>
          <a:p>
            <a:pPr indent="0" lvl="0" marL="0" rtl="0" algn="just">
              <a:spcBef>
                <a:spcPts val="0"/>
              </a:spcBef>
              <a:spcAft>
                <a:spcPts val="0"/>
              </a:spcAft>
              <a:buNone/>
            </a:pPr>
            <a:r>
              <a:rPr b="1" lang="en-GB" sz="1500">
                <a:latin typeface="Roboto"/>
                <a:ea typeface="Roboto"/>
                <a:cs typeface="Roboto"/>
                <a:sym typeface="Roboto"/>
              </a:rPr>
              <a:t>Padding: </a:t>
            </a:r>
            <a:r>
              <a:rPr lang="en-GB">
                <a:latin typeface="Roboto"/>
                <a:ea typeface="Roboto"/>
                <a:cs typeface="Roboto"/>
                <a:sym typeface="Roboto"/>
              </a:rPr>
              <a:t>Une technique qui consiste à ajouter des pixels supplémentaires autour de l'image  avant la convolution afin de conserver la taille spatiale de l'entrée et de préserver les informations des bords lors de la convolution.</a:t>
            </a:r>
            <a:endParaRPr>
              <a:latin typeface="Roboto"/>
              <a:ea typeface="Roboto"/>
              <a:cs typeface="Roboto"/>
              <a:sym typeface="Roboto"/>
            </a:endParaRPr>
          </a:p>
        </p:txBody>
      </p:sp>
      <p:pic>
        <p:nvPicPr>
          <p:cNvPr id="182" name="Google Shape;182;p22"/>
          <p:cNvPicPr preferRelativeResize="0"/>
          <p:nvPr/>
        </p:nvPicPr>
        <p:blipFill>
          <a:blip r:embed="rId3">
            <a:alphaModFix/>
          </a:blip>
          <a:stretch>
            <a:fillRect/>
          </a:stretch>
        </p:blipFill>
        <p:spPr>
          <a:xfrm>
            <a:off x="152400" y="876675"/>
            <a:ext cx="2633676" cy="4114425"/>
          </a:xfrm>
          <a:prstGeom prst="rect">
            <a:avLst/>
          </a:prstGeom>
          <a:noFill/>
          <a:ln>
            <a:noFill/>
          </a:ln>
        </p:spPr>
      </p:pic>
      <p:pic>
        <p:nvPicPr>
          <p:cNvPr id="183" name="Google Shape;183;p22"/>
          <p:cNvPicPr preferRelativeResize="0"/>
          <p:nvPr/>
        </p:nvPicPr>
        <p:blipFill>
          <a:blip r:embed="rId4">
            <a:alphaModFix/>
          </a:blip>
          <a:stretch>
            <a:fillRect/>
          </a:stretch>
        </p:blipFill>
        <p:spPr>
          <a:xfrm>
            <a:off x="841950" y="615525"/>
            <a:ext cx="1944076" cy="318950"/>
          </a:xfrm>
          <a:prstGeom prst="rect">
            <a:avLst/>
          </a:prstGeom>
          <a:noFill/>
          <a:ln>
            <a:noFill/>
          </a:ln>
        </p:spPr>
      </p:pic>
      <p:sp>
        <p:nvSpPr>
          <p:cNvPr id="184" name="Google Shape;184;p22"/>
          <p:cNvSpPr/>
          <p:nvPr/>
        </p:nvSpPr>
        <p:spPr>
          <a:xfrm>
            <a:off x="887875" y="934475"/>
            <a:ext cx="1898100" cy="236400"/>
          </a:xfrm>
          <a:prstGeom prst="rect">
            <a:avLst/>
          </a:prstGeom>
          <a:solidFill>
            <a:srgbClr val="B6D7A8"/>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38761D"/>
                </a:solidFill>
              </a:rPr>
              <a:t>output</a:t>
            </a:r>
            <a:r>
              <a:rPr lang="en-GB">
                <a:solidFill>
                  <a:srgbClr val="38761D"/>
                </a:solidFill>
              </a:rPr>
              <a:t> 20</a:t>
            </a:r>
            <a:endParaRPr>
              <a:solidFill>
                <a:srgbClr val="38761D"/>
              </a:solidFill>
            </a:endParaRPr>
          </a:p>
        </p:txBody>
      </p:sp>
      <p:sp>
        <p:nvSpPr>
          <p:cNvPr id="185" name="Google Shape;185;p22"/>
          <p:cNvSpPr/>
          <p:nvPr/>
        </p:nvSpPr>
        <p:spPr>
          <a:xfrm>
            <a:off x="2962125" y="4270950"/>
            <a:ext cx="6031500" cy="720000"/>
          </a:xfrm>
          <a:prstGeom prst="rect">
            <a:avLst/>
          </a:prstGeom>
          <a:solidFill>
            <a:srgbClr val="C9DAF8"/>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GB" sz="1300"/>
              <a:t>Pooling:</a:t>
            </a:r>
            <a:r>
              <a:rPr lang="en-GB" sz="1300"/>
              <a:t> une opération utilisée pour réduire la taille spatiale des cartes de caractéristiques générées par les couches de convolution. Nous avons utilisé le type de pooling: </a:t>
            </a:r>
            <a:r>
              <a:rPr b="1" lang="en-GB" sz="1300"/>
              <a:t>Max Pooling</a:t>
            </a:r>
            <a:r>
              <a:rPr lang="en-GB" sz="1300"/>
              <a:t>. </a:t>
            </a:r>
            <a:endParaRPr sz="950">
              <a:highlight>
                <a:srgbClr val="F7F7F7"/>
              </a:highlight>
              <a:latin typeface="Courier New"/>
              <a:ea typeface="Courier New"/>
              <a:cs typeface="Courier New"/>
              <a:sym typeface="Courier New"/>
            </a:endParaRPr>
          </a:p>
        </p:txBody>
      </p:sp>
      <p:sp>
        <p:nvSpPr>
          <p:cNvPr id="186" name="Google Shape;186;p22"/>
          <p:cNvSpPr/>
          <p:nvPr/>
        </p:nvSpPr>
        <p:spPr>
          <a:xfrm>
            <a:off x="3015675" y="1324150"/>
            <a:ext cx="5778900" cy="607800"/>
          </a:xfrm>
          <a:prstGeom prst="roundRect">
            <a:avLst>
              <a:gd fmla="val 16667" name="adj"/>
            </a:avLst>
          </a:prstGeom>
          <a:noFill/>
          <a:ln cap="flat" cmpd="sng" w="2857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88" name="Google Shape;188;p22"/>
          <p:cNvPicPr preferRelativeResize="0"/>
          <p:nvPr/>
        </p:nvPicPr>
        <p:blipFill>
          <a:blip r:embed="rId5">
            <a:alphaModFix/>
          </a:blip>
          <a:stretch>
            <a:fillRect/>
          </a:stretch>
        </p:blipFill>
        <p:spPr>
          <a:xfrm>
            <a:off x="864887" y="3669667"/>
            <a:ext cx="1944075" cy="274458"/>
          </a:xfrm>
          <a:prstGeom prst="rect">
            <a:avLst/>
          </a:prstGeom>
          <a:noFill/>
          <a:ln>
            <a:noFill/>
          </a:ln>
        </p:spPr>
      </p:pic>
      <p:pic>
        <p:nvPicPr>
          <p:cNvPr id="189" name="Google Shape;189;p22"/>
          <p:cNvPicPr preferRelativeResize="0"/>
          <p:nvPr/>
        </p:nvPicPr>
        <p:blipFill>
          <a:blip r:embed="rId6">
            <a:alphaModFix/>
          </a:blip>
          <a:stretch>
            <a:fillRect/>
          </a:stretch>
        </p:blipFill>
        <p:spPr>
          <a:xfrm>
            <a:off x="864901" y="3407535"/>
            <a:ext cx="1944075" cy="252578"/>
          </a:xfrm>
          <a:prstGeom prst="rect">
            <a:avLst/>
          </a:prstGeom>
          <a:noFill/>
          <a:ln>
            <a:noFill/>
          </a:ln>
        </p:spPr>
      </p:pic>
      <p:pic>
        <p:nvPicPr>
          <p:cNvPr id="190" name="Google Shape;190;p22"/>
          <p:cNvPicPr preferRelativeResize="0"/>
          <p:nvPr/>
        </p:nvPicPr>
        <p:blipFill>
          <a:blip r:embed="rId7">
            <a:alphaModFix/>
          </a:blip>
          <a:stretch>
            <a:fillRect/>
          </a:stretch>
        </p:blipFill>
        <p:spPr>
          <a:xfrm>
            <a:off x="864900" y="2853797"/>
            <a:ext cx="1944075" cy="250603"/>
          </a:xfrm>
          <a:prstGeom prst="rect">
            <a:avLst/>
          </a:prstGeom>
          <a:noFill/>
          <a:ln>
            <a:noFill/>
          </a:ln>
        </p:spPr>
      </p:pic>
      <p:pic>
        <p:nvPicPr>
          <p:cNvPr id="191" name="Google Shape;191;p22"/>
          <p:cNvPicPr preferRelativeResize="0"/>
          <p:nvPr/>
        </p:nvPicPr>
        <p:blipFill>
          <a:blip r:embed="rId5">
            <a:alphaModFix/>
          </a:blip>
          <a:stretch>
            <a:fillRect/>
          </a:stretch>
        </p:blipFill>
        <p:spPr>
          <a:xfrm>
            <a:off x="864900" y="3123517"/>
            <a:ext cx="1944075" cy="2744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242825" y="1880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CNN from scratch (pré-traitement)</a:t>
            </a:r>
            <a:endParaRPr/>
          </a:p>
        </p:txBody>
      </p:sp>
      <p:sp>
        <p:nvSpPr>
          <p:cNvPr id="197" name="Google Shape;197;p23"/>
          <p:cNvSpPr/>
          <p:nvPr/>
        </p:nvSpPr>
        <p:spPr>
          <a:xfrm>
            <a:off x="466900" y="918475"/>
            <a:ext cx="3337200" cy="18369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txBox="1"/>
          <p:nvPr/>
        </p:nvSpPr>
        <p:spPr>
          <a:xfrm>
            <a:off x="466900" y="918475"/>
            <a:ext cx="333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rgbClr val="1C4587"/>
                </a:solidFill>
                <a:latin typeface="Roboto"/>
                <a:ea typeface="Roboto"/>
                <a:cs typeface="Roboto"/>
                <a:sym typeface="Roboto"/>
              </a:rPr>
              <a:t>Pré-traitement</a:t>
            </a:r>
            <a:endParaRPr b="1">
              <a:solidFill>
                <a:srgbClr val="1C4587"/>
              </a:solidFill>
              <a:latin typeface="Roboto"/>
              <a:ea typeface="Roboto"/>
              <a:cs typeface="Roboto"/>
              <a:sym typeface="Roboto"/>
            </a:endParaRPr>
          </a:p>
        </p:txBody>
      </p:sp>
      <p:sp>
        <p:nvSpPr>
          <p:cNvPr id="199" name="Google Shape;199;p23"/>
          <p:cNvSpPr txBox="1"/>
          <p:nvPr/>
        </p:nvSpPr>
        <p:spPr>
          <a:xfrm>
            <a:off x="283225" y="1239950"/>
            <a:ext cx="3559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GB">
                <a:solidFill>
                  <a:schemeClr val="lt1"/>
                </a:solidFill>
                <a:latin typeface="Roboto"/>
                <a:ea typeface="Roboto"/>
                <a:cs typeface="Roboto"/>
                <a:sym typeface="Roboto"/>
              </a:rPr>
              <a:t>Redimensionner</a:t>
            </a:r>
            <a:r>
              <a:rPr lang="en-GB">
                <a:solidFill>
                  <a:schemeClr val="lt1"/>
                </a:solidFill>
                <a:latin typeface="Roboto"/>
                <a:ea typeface="Roboto"/>
                <a:cs typeface="Roboto"/>
                <a:sym typeface="Roboto"/>
              </a:rPr>
              <a:t> les img(227*227*3)</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GB">
                <a:solidFill>
                  <a:schemeClr val="lt1"/>
                </a:solidFill>
                <a:latin typeface="Roboto"/>
                <a:ea typeface="Roboto"/>
                <a:cs typeface="Roboto"/>
                <a:sym typeface="Roboto"/>
              </a:rPr>
              <a:t>Convertir les images en vecteurs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GB">
                <a:solidFill>
                  <a:schemeClr val="lt1"/>
                </a:solidFill>
                <a:latin typeface="Roboto"/>
                <a:ea typeface="Roboto"/>
                <a:cs typeface="Roboto"/>
                <a:sym typeface="Roboto"/>
              </a:rPr>
              <a:t>Normaliser les images en /  par 255</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GB">
                <a:solidFill>
                  <a:schemeClr val="lt1"/>
                </a:solidFill>
                <a:latin typeface="Roboto"/>
                <a:ea typeface="Roboto"/>
                <a:cs typeface="Roboto"/>
                <a:sym typeface="Roboto"/>
              </a:rPr>
              <a:t>Mélanger les img</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GB">
                <a:solidFill>
                  <a:schemeClr val="lt1"/>
                </a:solidFill>
                <a:latin typeface="Roboto"/>
                <a:ea typeface="Roboto"/>
                <a:cs typeface="Roboto"/>
                <a:sym typeface="Roboto"/>
              </a:rPr>
              <a:t>Encoder les nom de races avec “</a:t>
            </a:r>
            <a:r>
              <a:rPr lang="en-GB" sz="1050">
                <a:highlight>
                  <a:srgbClr val="F7F7F7"/>
                </a:highlight>
                <a:latin typeface="Courier New"/>
                <a:ea typeface="Courier New"/>
                <a:cs typeface="Courier New"/>
                <a:sym typeface="Courier New"/>
              </a:rPr>
              <a:t>LabelEncoder()</a:t>
            </a:r>
            <a:r>
              <a:rPr lang="en-GB">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p:txBody>
      </p:sp>
      <p:sp>
        <p:nvSpPr>
          <p:cNvPr id="200" name="Google Shape;200;p23"/>
          <p:cNvSpPr/>
          <p:nvPr/>
        </p:nvSpPr>
        <p:spPr>
          <a:xfrm>
            <a:off x="3911200" y="933800"/>
            <a:ext cx="2625300" cy="18369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txBox="1"/>
          <p:nvPr/>
        </p:nvSpPr>
        <p:spPr>
          <a:xfrm>
            <a:off x="3926500" y="949100"/>
            <a:ext cx="262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Roboto"/>
                <a:ea typeface="Roboto"/>
                <a:cs typeface="Roboto"/>
                <a:sym typeface="Roboto"/>
              </a:rPr>
              <a:t>Partition</a:t>
            </a:r>
            <a:endParaRPr b="1">
              <a:latin typeface="Roboto"/>
              <a:ea typeface="Roboto"/>
              <a:cs typeface="Roboto"/>
              <a:sym typeface="Roboto"/>
            </a:endParaRPr>
          </a:p>
        </p:txBody>
      </p:sp>
      <p:sp>
        <p:nvSpPr>
          <p:cNvPr id="202" name="Google Shape;202;p23"/>
          <p:cNvSpPr/>
          <p:nvPr/>
        </p:nvSpPr>
        <p:spPr>
          <a:xfrm>
            <a:off x="3987750" y="1316500"/>
            <a:ext cx="1660500" cy="1331700"/>
          </a:xfrm>
          <a:prstGeom prst="rect">
            <a:avLst/>
          </a:prstGeom>
          <a:solidFill>
            <a:srgbClr val="F4CCC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4760375" y="1312850"/>
            <a:ext cx="888000" cy="1331700"/>
          </a:xfrm>
          <a:prstGeom prst="rect">
            <a:avLst/>
          </a:prstGeom>
          <a:solidFill>
            <a:srgbClr val="FCE5CD"/>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5762650" y="1316500"/>
            <a:ext cx="673500" cy="1331700"/>
          </a:xfrm>
          <a:prstGeom prst="rect">
            <a:avLst/>
          </a:prstGeom>
          <a:solidFill>
            <a:srgbClr val="D9EAD3"/>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txBox="1"/>
          <p:nvPr/>
        </p:nvSpPr>
        <p:spPr>
          <a:xfrm>
            <a:off x="4003050" y="1339450"/>
            <a:ext cx="67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CC0000"/>
                </a:solidFill>
                <a:latin typeface="Roboto"/>
                <a:ea typeface="Roboto"/>
                <a:cs typeface="Roboto"/>
                <a:sym typeface="Roboto"/>
              </a:rPr>
              <a:t>Train</a:t>
            </a:r>
            <a:endParaRPr>
              <a:solidFill>
                <a:srgbClr val="CC0000"/>
              </a:solidFill>
              <a:latin typeface="Roboto"/>
              <a:ea typeface="Roboto"/>
              <a:cs typeface="Roboto"/>
              <a:sym typeface="Roboto"/>
            </a:endParaRPr>
          </a:p>
          <a:p>
            <a:pPr indent="0" lvl="0" marL="0" rtl="0" algn="ctr">
              <a:spcBef>
                <a:spcPts val="0"/>
              </a:spcBef>
              <a:spcAft>
                <a:spcPts val="0"/>
              </a:spcAft>
              <a:buNone/>
            </a:pPr>
            <a:r>
              <a:rPr lang="en-GB">
                <a:latin typeface="Roboto"/>
                <a:ea typeface="Roboto"/>
                <a:cs typeface="Roboto"/>
                <a:sym typeface="Roboto"/>
              </a:rPr>
              <a:t>60%</a:t>
            </a:r>
            <a:endParaRPr>
              <a:latin typeface="Roboto"/>
              <a:ea typeface="Roboto"/>
              <a:cs typeface="Roboto"/>
              <a:sym typeface="Roboto"/>
            </a:endParaRPr>
          </a:p>
        </p:txBody>
      </p:sp>
      <p:sp>
        <p:nvSpPr>
          <p:cNvPr id="206" name="Google Shape;206;p23"/>
          <p:cNvSpPr txBox="1"/>
          <p:nvPr/>
        </p:nvSpPr>
        <p:spPr>
          <a:xfrm>
            <a:off x="4699250" y="1349300"/>
            <a:ext cx="104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E69138"/>
                </a:solidFill>
                <a:latin typeface="Roboto"/>
                <a:ea typeface="Roboto"/>
                <a:cs typeface="Roboto"/>
                <a:sym typeface="Roboto"/>
              </a:rPr>
              <a:t>Validation</a:t>
            </a:r>
            <a:endParaRPr>
              <a:solidFill>
                <a:srgbClr val="E69138"/>
              </a:solidFill>
              <a:latin typeface="Roboto"/>
              <a:ea typeface="Roboto"/>
              <a:cs typeface="Roboto"/>
              <a:sym typeface="Roboto"/>
            </a:endParaRPr>
          </a:p>
          <a:p>
            <a:pPr indent="0" lvl="0" marL="0" rtl="0" algn="ctr">
              <a:spcBef>
                <a:spcPts val="0"/>
              </a:spcBef>
              <a:spcAft>
                <a:spcPts val="0"/>
              </a:spcAft>
              <a:buNone/>
            </a:pPr>
            <a:r>
              <a:rPr lang="en-GB">
                <a:latin typeface="Roboto"/>
                <a:ea typeface="Roboto"/>
                <a:cs typeface="Roboto"/>
                <a:sym typeface="Roboto"/>
              </a:rPr>
              <a:t>20%</a:t>
            </a:r>
            <a:endParaRPr>
              <a:latin typeface="Roboto"/>
              <a:ea typeface="Roboto"/>
              <a:cs typeface="Roboto"/>
              <a:sym typeface="Roboto"/>
            </a:endParaRPr>
          </a:p>
        </p:txBody>
      </p:sp>
      <p:sp>
        <p:nvSpPr>
          <p:cNvPr id="207" name="Google Shape;207;p23"/>
          <p:cNvSpPr txBox="1"/>
          <p:nvPr/>
        </p:nvSpPr>
        <p:spPr>
          <a:xfrm>
            <a:off x="5808550" y="1339450"/>
            <a:ext cx="67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6AA84F"/>
                </a:solidFill>
                <a:latin typeface="Roboto"/>
                <a:ea typeface="Roboto"/>
                <a:cs typeface="Roboto"/>
                <a:sym typeface="Roboto"/>
              </a:rPr>
              <a:t>Test</a:t>
            </a:r>
            <a:endParaRPr>
              <a:solidFill>
                <a:srgbClr val="6AA84F"/>
              </a:solidFill>
              <a:latin typeface="Roboto"/>
              <a:ea typeface="Roboto"/>
              <a:cs typeface="Roboto"/>
              <a:sym typeface="Roboto"/>
            </a:endParaRPr>
          </a:p>
          <a:p>
            <a:pPr indent="0" lvl="0" marL="0" rtl="0" algn="ctr">
              <a:spcBef>
                <a:spcPts val="0"/>
              </a:spcBef>
              <a:spcAft>
                <a:spcPts val="0"/>
              </a:spcAft>
              <a:buNone/>
            </a:pPr>
            <a:r>
              <a:rPr lang="en-GB">
                <a:latin typeface="Roboto"/>
                <a:ea typeface="Roboto"/>
                <a:cs typeface="Roboto"/>
                <a:sym typeface="Roboto"/>
              </a:rPr>
              <a:t>20%</a:t>
            </a:r>
            <a:endParaRPr>
              <a:latin typeface="Roboto"/>
              <a:ea typeface="Roboto"/>
              <a:cs typeface="Roboto"/>
              <a:sym typeface="Roboto"/>
            </a:endParaRPr>
          </a:p>
        </p:txBody>
      </p:sp>
      <p:sp>
        <p:nvSpPr>
          <p:cNvPr id="208" name="Google Shape;208;p23"/>
          <p:cNvSpPr/>
          <p:nvPr/>
        </p:nvSpPr>
        <p:spPr>
          <a:xfrm>
            <a:off x="2663600" y="3306525"/>
            <a:ext cx="3520854" cy="1745118"/>
          </a:xfrm>
          <a:prstGeom prst="flowChartMultidocument">
            <a:avLst/>
          </a:prstGeom>
          <a:solidFill>
            <a:srgbClr val="D5A6BD"/>
          </a:solidFill>
          <a:ln cap="flat" cmpd="sng" w="952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txBox="1"/>
          <p:nvPr/>
        </p:nvSpPr>
        <p:spPr>
          <a:xfrm>
            <a:off x="2801150" y="3520850"/>
            <a:ext cx="287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lt1"/>
                </a:solidFill>
                <a:latin typeface="Roboto"/>
                <a:ea typeface="Roboto"/>
                <a:cs typeface="Roboto"/>
                <a:sym typeface="Roboto"/>
              </a:rPr>
              <a:t>Data augmentation </a:t>
            </a:r>
            <a:endParaRPr b="1">
              <a:solidFill>
                <a:schemeClr val="lt1"/>
              </a:solidFill>
              <a:latin typeface="Roboto"/>
              <a:ea typeface="Roboto"/>
              <a:cs typeface="Roboto"/>
              <a:sym typeface="Roboto"/>
            </a:endParaRPr>
          </a:p>
        </p:txBody>
      </p:sp>
      <p:sp>
        <p:nvSpPr>
          <p:cNvPr id="210" name="Google Shape;210;p23"/>
          <p:cNvSpPr/>
          <p:nvPr/>
        </p:nvSpPr>
        <p:spPr>
          <a:xfrm>
            <a:off x="7692300" y="1484875"/>
            <a:ext cx="505150" cy="742450"/>
          </a:xfrm>
          <a:prstGeom prst="flowChartCollat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txBox="1"/>
          <p:nvPr/>
        </p:nvSpPr>
        <p:spPr>
          <a:xfrm>
            <a:off x="7447350" y="1063900"/>
            <a:ext cx="9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Roboto"/>
                <a:ea typeface="Roboto"/>
                <a:cs typeface="Roboto"/>
                <a:sym typeface="Roboto"/>
              </a:rPr>
              <a:t>Training</a:t>
            </a:r>
            <a:endParaRPr b="1">
              <a:latin typeface="Roboto"/>
              <a:ea typeface="Roboto"/>
              <a:cs typeface="Roboto"/>
              <a:sym typeface="Roboto"/>
            </a:endParaRPr>
          </a:p>
        </p:txBody>
      </p:sp>
      <p:cxnSp>
        <p:nvCxnSpPr>
          <p:cNvPr id="212" name="Google Shape;212;p23"/>
          <p:cNvCxnSpPr/>
          <p:nvPr/>
        </p:nvCxnSpPr>
        <p:spPr>
          <a:xfrm>
            <a:off x="6720225" y="1829300"/>
            <a:ext cx="910800" cy="78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3"/>
          <p:cNvCxnSpPr/>
          <p:nvPr/>
        </p:nvCxnSpPr>
        <p:spPr>
          <a:xfrm>
            <a:off x="3734725" y="1851900"/>
            <a:ext cx="184500" cy="84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3"/>
          <p:cNvCxnSpPr>
            <a:stCxn id="200" idx="2"/>
            <a:endCxn id="208" idx="0"/>
          </p:cNvCxnSpPr>
          <p:nvPr/>
        </p:nvCxnSpPr>
        <p:spPr>
          <a:xfrm flipH="1">
            <a:off x="4666150" y="2770700"/>
            <a:ext cx="557700" cy="5358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23"/>
          <p:cNvSpPr txBox="1"/>
          <p:nvPr/>
        </p:nvSpPr>
        <p:spPr>
          <a:xfrm>
            <a:off x="2533475" y="3895900"/>
            <a:ext cx="31458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GB" sz="1200">
                <a:latin typeface="Roboto"/>
                <a:ea typeface="Roboto"/>
                <a:cs typeface="Roboto"/>
                <a:sym typeface="Roboto"/>
              </a:rPr>
              <a:t>Rotation, déplacement horizontal, déplacement vertical, cisaillement, zoom , retournement horizontal aléatoire</a:t>
            </a:r>
            <a:endParaRPr sz="1200">
              <a:latin typeface="Roboto"/>
              <a:ea typeface="Roboto"/>
              <a:cs typeface="Roboto"/>
              <a:sym typeface="Roboto"/>
            </a:endParaRPr>
          </a:p>
        </p:txBody>
      </p:sp>
      <p:sp>
        <p:nvSpPr>
          <p:cNvPr id="216" name="Google Shape;216;p23"/>
          <p:cNvSpPr/>
          <p:nvPr/>
        </p:nvSpPr>
        <p:spPr>
          <a:xfrm>
            <a:off x="7692288" y="3673950"/>
            <a:ext cx="505150" cy="742450"/>
          </a:xfrm>
          <a:prstGeom prst="flowChartCollat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txBox="1"/>
          <p:nvPr/>
        </p:nvSpPr>
        <p:spPr>
          <a:xfrm>
            <a:off x="7447338" y="3222350"/>
            <a:ext cx="9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Roboto"/>
                <a:ea typeface="Roboto"/>
                <a:cs typeface="Roboto"/>
                <a:sym typeface="Roboto"/>
              </a:rPr>
              <a:t>Training</a:t>
            </a:r>
            <a:endParaRPr b="1">
              <a:latin typeface="Roboto"/>
              <a:ea typeface="Roboto"/>
              <a:cs typeface="Roboto"/>
              <a:sym typeface="Roboto"/>
            </a:endParaRPr>
          </a:p>
        </p:txBody>
      </p:sp>
      <p:cxnSp>
        <p:nvCxnSpPr>
          <p:cNvPr id="218" name="Google Shape;218;p23"/>
          <p:cNvCxnSpPr/>
          <p:nvPr/>
        </p:nvCxnSpPr>
        <p:spPr>
          <a:xfrm>
            <a:off x="6349013" y="4003050"/>
            <a:ext cx="1343400" cy="15300"/>
          </a:xfrm>
          <a:prstGeom prst="straightConnector1">
            <a:avLst/>
          </a:prstGeom>
          <a:noFill/>
          <a:ln cap="flat" cmpd="sng" w="9525">
            <a:solidFill>
              <a:schemeClr val="dk2"/>
            </a:solidFill>
            <a:prstDash val="solid"/>
            <a:round/>
            <a:headEnd len="med" w="med" type="none"/>
            <a:tailEnd len="med" w="med" type="triangle"/>
          </a:ln>
        </p:spPr>
      </p:cxnSp>
      <p:sp>
        <p:nvSpPr>
          <p:cNvPr id="219" name="Google Shape;219;p23"/>
          <p:cNvSpPr txBox="1"/>
          <p:nvPr/>
        </p:nvSpPr>
        <p:spPr>
          <a:xfrm>
            <a:off x="7911600" y="2517075"/>
            <a:ext cx="123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Comparer les </a:t>
            </a:r>
            <a:r>
              <a:rPr lang="en-GB">
                <a:latin typeface="Roboto"/>
                <a:ea typeface="Roboto"/>
                <a:cs typeface="Roboto"/>
                <a:sym typeface="Roboto"/>
              </a:rPr>
              <a:t>résultats</a:t>
            </a:r>
            <a:endParaRPr>
              <a:latin typeface="Roboto"/>
              <a:ea typeface="Roboto"/>
              <a:cs typeface="Roboto"/>
              <a:sym typeface="Roboto"/>
            </a:endParaRPr>
          </a:p>
        </p:txBody>
      </p:sp>
      <p:sp>
        <p:nvSpPr>
          <p:cNvPr id="220" name="Google Shape;220;p23"/>
          <p:cNvSpPr/>
          <p:nvPr/>
        </p:nvSpPr>
        <p:spPr>
          <a:xfrm>
            <a:off x="7883650" y="2533475"/>
            <a:ext cx="1170900" cy="5991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txBox="1"/>
          <p:nvPr/>
        </p:nvSpPr>
        <p:spPr>
          <a:xfrm>
            <a:off x="6704925" y="1339450"/>
            <a:ext cx="987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latin typeface="Roboto"/>
                <a:ea typeface="Roboto"/>
                <a:cs typeface="Roboto"/>
                <a:sym typeface="Roboto"/>
              </a:rPr>
              <a:t>Entraînement</a:t>
            </a:r>
            <a:r>
              <a:rPr lang="en-GB" sz="800">
                <a:latin typeface="Roboto"/>
                <a:ea typeface="Roboto"/>
                <a:cs typeface="Roboto"/>
                <a:sym typeface="Roboto"/>
              </a:rPr>
              <a:t> sans data augmentation</a:t>
            </a:r>
            <a:endParaRPr sz="800">
              <a:latin typeface="Roboto"/>
              <a:ea typeface="Roboto"/>
              <a:cs typeface="Roboto"/>
              <a:sym typeface="Roboto"/>
            </a:endParaRPr>
          </a:p>
        </p:txBody>
      </p:sp>
      <p:sp>
        <p:nvSpPr>
          <p:cNvPr id="222" name="Google Shape;222;p23"/>
          <p:cNvSpPr txBox="1"/>
          <p:nvPr/>
        </p:nvSpPr>
        <p:spPr>
          <a:xfrm>
            <a:off x="6551800" y="4080550"/>
            <a:ext cx="987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latin typeface="Roboto"/>
                <a:ea typeface="Roboto"/>
                <a:cs typeface="Roboto"/>
                <a:sym typeface="Roboto"/>
              </a:rPr>
              <a:t>Entraînement avec data augmentation</a:t>
            </a:r>
            <a:endParaRPr sz="800">
              <a:latin typeface="Roboto"/>
              <a:ea typeface="Roboto"/>
              <a:cs typeface="Roboto"/>
              <a:sym typeface="Roboto"/>
            </a:endParaRPr>
          </a:p>
        </p:txBody>
      </p:sp>
      <p:sp>
        <p:nvSpPr>
          <p:cNvPr id="223" name="Google Shape;223;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311700" y="1727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CNN amélioré</a:t>
            </a:r>
            <a:endParaRPr/>
          </a:p>
        </p:txBody>
      </p:sp>
      <p:sp>
        <p:nvSpPr>
          <p:cNvPr id="229" name="Google Shape;229;p24"/>
          <p:cNvSpPr txBox="1"/>
          <p:nvPr/>
        </p:nvSpPr>
        <p:spPr>
          <a:xfrm>
            <a:off x="627625" y="903150"/>
            <a:ext cx="79524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Roboto"/>
                <a:ea typeface="Roboto"/>
                <a:cs typeface="Roboto"/>
                <a:sym typeface="Roboto"/>
              </a:rPr>
              <a:t>Afin d’améliorer les performances de notre modèle, nous rajoutons les fonctions : </a:t>
            </a:r>
            <a:r>
              <a:rPr lang="en-GB">
                <a:latin typeface="Roboto"/>
                <a:ea typeface="Roboto"/>
                <a:cs typeface="Roboto"/>
                <a:sym typeface="Roboto"/>
              </a:rPr>
              <a:t>Batch Normalisation</a:t>
            </a:r>
            <a:r>
              <a:rPr lang="en-GB">
                <a:latin typeface="Roboto"/>
                <a:ea typeface="Roboto"/>
                <a:cs typeface="Roboto"/>
                <a:sym typeface="Roboto"/>
              </a:rPr>
              <a:t> , Activation('relu') entre la couche Conv et pooling . </a:t>
            </a:r>
            <a:endParaRPr>
              <a:latin typeface="Roboto"/>
              <a:ea typeface="Roboto"/>
              <a:cs typeface="Roboto"/>
              <a:sym typeface="Roboto"/>
            </a:endParaRPr>
          </a:p>
        </p:txBody>
      </p:sp>
      <p:sp>
        <p:nvSpPr>
          <p:cNvPr id="230" name="Google Shape;230;p24"/>
          <p:cNvSpPr txBox="1"/>
          <p:nvPr/>
        </p:nvSpPr>
        <p:spPr>
          <a:xfrm>
            <a:off x="803675" y="1442000"/>
            <a:ext cx="7072500" cy="16623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Clr>
                <a:srgbClr val="212121"/>
              </a:buClr>
              <a:buSzPts val="1200"/>
              <a:buFont typeface="Roboto"/>
              <a:buChar char="●"/>
            </a:pPr>
            <a:r>
              <a:rPr b="1" lang="en-GB" sz="1200">
                <a:solidFill>
                  <a:srgbClr val="212121"/>
                </a:solidFill>
                <a:highlight>
                  <a:srgbClr val="FFFFFF"/>
                </a:highlight>
                <a:latin typeface="Roboto"/>
                <a:ea typeface="Roboto"/>
                <a:cs typeface="Roboto"/>
                <a:sym typeface="Roboto"/>
              </a:rPr>
              <a:t>BatchNormalization: </a:t>
            </a:r>
            <a:r>
              <a:rPr lang="en-GB" sz="1200">
                <a:solidFill>
                  <a:srgbClr val="212121"/>
                </a:solidFill>
                <a:highlight>
                  <a:srgbClr val="FFFFFF"/>
                </a:highlight>
                <a:latin typeface="Roboto"/>
                <a:ea typeface="Roboto"/>
                <a:cs typeface="Roboto"/>
                <a:sym typeface="Roboto"/>
              </a:rPr>
              <a:t>Elle a pour objectif d'accélérer l'entraînement du modèle, de faciliter la convergence et de stabiliser les poids du réseau. La normalisation par lots (batch normalization) est appliquée à une couche en calculant la moyenne et l'écart-type des activations pour chaque batch pendant l'entraînement.</a:t>
            </a:r>
            <a:endParaRPr sz="1200">
              <a:solidFill>
                <a:srgbClr val="212121"/>
              </a:solidFill>
              <a:highlight>
                <a:srgbClr val="FFFFFF"/>
              </a:highlight>
              <a:latin typeface="Roboto"/>
              <a:ea typeface="Roboto"/>
              <a:cs typeface="Roboto"/>
              <a:sym typeface="Roboto"/>
            </a:endParaRPr>
          </a:p>
          <a:p>
            <a:pPr indent="-304800" lvl="0" marL="457200" rtl="0" algn="just">
              <a:spcBef>
                <a:spcPts val="0"/>
              </a:spcBef>
              <a:spcAft>
                <a:spcPts val="0"/>
              </a:spcAft>
              <a:buClr>
                <a:srgbClr val="212121"/>
              </a:buClr>
              <a:buSzPts val="1200"/>
              <a:buFont typeface="Roboto"/>
              <a:buChar char="●"/>
            </a:pPr>
            <a:r>
              <a:rPr b="1" lang="en-GB" sz="1200">
                <a:solidFill>
                  <a:srgbClr val="212121"/>
                </a:solidFill>
                <a:highlight>
                  <a:srgbClr val="FFFFFF"/>
                </a:highlight>
                <a:latin typeface="Roboto"/>
                <a:ea typeface="Roboto"/>
                <a:cs typeface="Roboto"/>
                <a:sym typeface="Roboto"/>
              </a:rPr>
              <a:t>Activation('relu')</a:t>
            </a:r>
            <a:r>
              <a:rPr lang="en-GB" sz="1200">
                <a:solidFill>
                  <a:srgbClr val="212121"/>
                </a:solidFill>
                <a:highlight>
                  <a:srgbClr val="FFFFFF"/>
                </a:highlight>
                <a:latin typeface="Roboto"/>
                <a:ea typeface="Roboto"/>
                <a:cs typeface="Roboto"/>
                <a:sym typeface="Roboto"/>
              </a:rPr>
              <a:t>: La fonction d'activation ReLU est définie comme suit : ReLU(x) = max(0, x). Ce qui va remplacer </a:t>
            </a:r>
            <a:r>
              <a:rPr lang="en-GB" sz="1200">
                <a:solidFill>
                  <a:srgbClr val="212121"/>
                </a:solidFill>
                <a:highlight>
                  <a:srgbClr val="FFFFFF"/>
                </a:highlight>
                <a:latin typeface="Roboto"/>
                <a:ea typeface="Roboto"/>
                <a:cs typeface="Roboto"/>
                <a:sym typeface="Roboto"/>
              </a:rPr>
              <a:t>toutes</a:t>
            </a:r>
            <a:r>
              <a:rPr lang="en-GB" sz="1200">
                <a:solidFill>
                  <a:srgbClr val="212121"/>
                </a:solidFill>
                <a:highlight>
                  <a:srgbClr val="FFFFFF"/>
                </a:highlight>
                <a:latin typeface="Roboto"/>
                <a:ea typeface="Roboto"/>
                <a:cs typeface="Roboto"/>
                <a:sym typeface="Roboto"/>
              </a:rPr>
              <a:t> les valeurs négatives par un 0. </a:t>
            </a:r>
            <a:endParaRPr sz="1200">
              <a:solidFill>
                <a:srgbClr val="212121"/>
              </a:solidFill>
              <a:highlight>
                <a:srgbClr val="FFFFFF"/>
              </a:highlight>
              <a:latin typeface="Roboto"/>
              <a:ea typeface="Roboto"/>
              <a:cs typeface="Roboto"/>
              <a:sym typeface="Roboto"/>
            </a:endParaRPr>
          </a:p>
          <a:p>
            <a:pPr indent="-304800" lvl="0" marL="457200" rtl="0" algn="just">
              <a:spcBef>
                <a:spcPts val="0"/>
              </a:spcBef>
              <a:spcAft>
                <a:spcPts val="0"/>
              </a:spcAft>
              <a:buClr>
                <a:srgbClr val="212121"/>
              </a:buClr>
              <a:buSzPts val="1200"/>
              <a:buFont typeface="Roboto"/>
              <a:buChar char="●"/>
            </a:pPr>
            <a:r>
              <a:rPr b="1" lang="en-GB" sz="1200">
                <a:solidFill>
                  <a:srgbClr val="212121"/>
                </a:solidFill>
                <a:highlight>
                  <a:srgbClr val="FFFFFF"/>
                </a:highlight>
                <a:latin typeface="Roboto"/>
                <a:ea typeface="Roboto"/>
                <a:cs typeface="Roboto"/>
                <a:sym typeface="Roboto"/>
              </a:rPr>
              <a:t>Dropout : </a:t>
            </a:r>
            <a:r>
              <a:rPr lang="en-GB" sz="1200">
                <a:solidFill>
                  <a:srgbClr val="212121"/>
                </a:solidFill>
                <a:highlight>
                  <a:srgbClr val="FFFFFF"/>
                </a:highlight>
                <a:latin typeface="Roboto"/>
                <a:ea typeface="Roboto"/>
                <a:cs typeface="Roboto"/>
                <a:sym typeface="Roboto"/>
              </a:rPr>
              <a:t>Dropout est une couche de régularisation utilisée dans les réseaux de neurones pour prévenir le surapprentissage (overfitting). </a:t>
            </a:r>
            <a:endParaRPr sz="1200">
              <a:solidFill>
                <a:srgbClr val="212121"/>
              </a:solidFill>
              <a:highlight>
                <a:srgbClr val="FFFFFF"/>
              </a:highlight>
              <a:latin typeface="Roboto"/>
              <a:ea typeface="Roboto"/>
              <a:cs typeface="Roboto"/>
              <a:sym typeface="Roboto"/>
            </a:endParaRPr>
          </a:p>
        </p:txBody>
      </p:sp>
      <p:pic>
        <p:nvPicPr>
          <p:cNvPr id="231" name="Google Shape;231;p24"/>
          <p:cNvPicPr preferRelativeResize="0"/>
          <p:nvPr/>
        </p:nvPicPr>
        <p:blipFill>
          <a:blip r:embed="rId3">
            <a:alphaModFix/>
          </a:blip>
          <a:stretch>
            <a:fillRect/>
          </a:stretch>
        </p:blipFill>
        <p:spPr>
          <a:xfrm>
            <a:off x="351400" y="3089200"/>
            <a:ext cx="8374174" cy="676575"/>
          </a:xfrm>
          <a:prstGeom prst="rect">
            <a:avLst/>
          </a:prstGeom>
          <a:noFill/>
          <a:ln>
            <a:noFill/>
          </a:ln>
        </p:spPr>
      </p:pic>
      <p:pic>
        <p:nvPicPr>
          <p:cNvPr id="232" name="Google Shape;232;p24"/>
          <p:cNvPicPr preferRelativeResize="0"/>
          <p:nvPr/>
        </p:nvPicPr>
        <p:blipFill>
          <a:blip r:embed="rId4">
            <a:alphaModFix/>
          </a:blip>
          <a:stretch>
            <a:fillRect/>
          </a:stretch>
        </p:blipFill>
        <p:spPr>
          <a:xfrm>
            <a:off x="351388" y="4062475"/>
            <a:ext cx="8374176" cy="997500"/>
          </a:xfrm>
          <a:prstGeom prst="rect">
            <a:avLst/>
          </a:prstGeom>
          <a:noFill/>
          <a:ln>
            <a:noFill/>
          </a:ln>
        </p:spPr>
      </p:pic>
      <p:cxnSp>
        <p:nvCxnSpPr>
          <p:cNvPr id="233" name="Google Shape;233;p24"/>
          <p:cNvCxnSpPr>
            <a:stCxn id="231" idx="2"/>
            <a:endCxn id="232" idx="0"/>
          </p:cNvCxnSpPr>
          <p:nvPr/>
        </p:nvCxnSpPr>
        <p:spPr>
          <a:xfrm>
            <a:off x="4538487" y="3765775"/>
            <a:ext cx="0" cy="2967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4"/>
          <p:cNvSpPr/>
          <p:nvPr/>
        </p:nvSpPr>
        <p:spPr>
          <a:xfrm>
            <a:off x="6965175" y="4546500"/>
            <a:ext cx="1653300" cy="4062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Modèle améliorer</a:t>
            </a:r>
            <a:endParaRPr>
              <a:solidFill>
                <a:schemeClr val="lt1"/>
              </a:solidFill>
            </a:endParaRPr>
          </a:p>
        </p:txBody>
      </p:sp>
      <p:sp>
        <p:nvSpPr>
          <p:cNvPr id="235" name="Google Shape;235;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5"/>
          <p:cNvPicPr preferRelativeResize="0"/>
          <p:nvPr/>
        </p:nvPicPr>
        <p:blipFill>
          <a:blip r:embed="rId3">
            <a:alphaModFix/>
          </a:blip>
          <a:stretch>
            <a:fillRect/>
          </a:stretch>
        </p:blipFill>
        <p:spPr>
          <a:xfrm>
            <a:off x="2709875" y="619975"/>
            <a:ext cx="2800350" cy="1191450"/>
          </a:xfrm>
          <a:prstGeom prst="rect">
            <a:avLst/>
          </a:prstGeom>
          <a:noFill/>
          <a:ln>
            <a:noFill/>
          </a:ln>
        </p:spPr>
      </p:pic>
      <p:cxnSp>
        <p:nvCxnSpPr>
          <p:cNvPr id="241" name="Google Shape;241;p25"/>
          <p:cNvCxnSpPr>
            <a:stCxn id="240" idx="2"/>
            <a:endCxn id="242" idx="0"/>
          </p:cNvCxnSpPr>
          <p:nvPr/>
        </p:nvCxnSpPr>
        <p:spPr>
          <a:xfrm>
            <a:off x="4110050" y="1811425"/>
            <a:ext cx="0" cy="13005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25"/>
          <p:cNvSpPr txBox="1"/>
          <p:nvPr/>
        </p:nvSpPr>
        <p:spPr>
          <a:xfrm>
            <a:off x="5893600" y="992200"/>
            <a:ext cx="27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Modèle 1 from scratch</a:t>
            </a:r>
            <a:endParaRPr>
              <a:latin typeface="Roboto"/>
              <a:ea typeface="Roboto"/>
              <a:cs typeface="Roboto"/>
              <a:sym typeface="Roboto"/>
            </a:endParaRPr>
          </a:p>
        </p:txBody>
      </p:sp>
      <p:sp>
        <p:nvSpPr>
          <p:cNvPr id="244" name="Google Shape;244;p25"/>
          <p:cNvSpPr txBox="1"/>
          <p:nvPr/>
        </p:nvSpPr>
        <p:spPr>
          <a:xfrm>
            <a:off x="6061675" y="3845300"/>
            <a:ext cx="27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Modèle 2 from scratch amélioré</a:t>
            </a:r>
            <a:endParaRPr>
              <a:latin typeface="Roboto"/>
              <a:ea typeface="Roboto"/>
              <a:cs typeface="Roboto"/>
              <a:sym typeface="Roboto"/>
            </a:endParaRPr>
          </a:p>
        </p:txBody>
      </p:sp>
      <p:sp>
        <p:nvSpPr>
          <p:cNvPr id="245" name="Google Shape;245;p2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46" name="Google Shape;246;p25"/>
          <p:cNvPicPr preferRelativeResize="0"/>
          <p:nvPr/>
        </p:nvPicPr>
        <p:blipFill>
          <a:blip r:embed="rId4">
            <a:alphaModFix/>
          </a:blip>
          <a:stretch>
            <a:fillRect/>
          </a:stretch>
        </p:blipFill>
        <p:spPr>
          <a:xfrm>
            <a:off x="2709875" y="3245300"/>
            <a:ext cx="2800350" cy="160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311700" y="1956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Transfer learning</a:t>
            </a:r>
            <a:endParaRPr/>
          </a:p>
        </p:txBody>
      </p:sp>
      <p:sp>
        <p:nvSpPr>
          <p:cNvPr id="252" name="Google Shape;252;p2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53" name="Google Shape;253;p26"/>
          <p:cNvSpPr txBox="1"/>
          <p:nvPr/>
        </p:nvSpPr>
        <p:spPr>
          <a:xfrm>
            <a:off x="451575" y="1209350"/>
            <a:ext cx="7600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Le </a:t>
            </a:r>
            <a:r>
              <a:rPr b="1" lang="en-GB">
                <a:latin typeface="Roboto"/>
                <a:ea typeface="Roboto"/>
                <a:cs typeface="Roboto"/>
                <a:sym typeface="Roboto"/>
              </a:rPr>
              <a:t>transfer learning</a:t>
            </a:r>
            <a:r>
              <a:rPr lang="en-GB">
                <a:latin typeface="Roboto"/>
                <a:ea typeface="Roboto"/>
                <a:cs typeface="Roboto"/>
                <a:sym typeface="Roboto"/>
              </a:rPr>
              <a:t> consiste à utiliser </a:t>
            </a:r>
            <a:r>
              <a:rPr b="1" lang="en-GB">
                <a:latin typeface="Roboto"/>
                <a:ea typeface="Roboto"/>
                <a:cs typeface="Roboto"/>
                <a:sym typeface="Roboto"/>
              </a:rPr>
              <a:t>un modèle pré-entraîné </a:t>
            </a:r>
            <a:r>
              <a:rPr lang="en-GB">
                <a:latin typeface="Roboto"/>
                <a:ea typeface="Roboto"/>
                <a:cs typeface="Roboto"/>
                <a:sym typeface="Roboto"/>
              </a:rPr>
              <a:t>sur une tâche similaire comme point de départ pour résoudre une nouvelle tâche. Au lieu de créer un modèle à partir de zéro et de l'entraîner sur un grand ensemble de données, on utilise un modèle déjà entraîné sur une tâche liée, généralement sur un grand ensemble de données.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La logique derrière le transfer-learning est que les premières couches d'un CNN apprennent généralement à extraire des caractéristiques bas-niveau universelles telles que les bords, les textures, etc. Ces caractéristiques sont souvent transférables à d'autres tâches de vision par ordinateur.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59" name="Google Shape;259;p27"/>
          <p:cNvSpPr txBox="1"/>
          <p:nvPr>
            <p:ph type="title"/>
          </p:nvPr>
        </p:nvSpPr>
        <p:spPr>
          <a:xfrm>
            <a:off x="311700" y="1956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Transfer learning</a:t>
            </a:r>
            <a:endParaRPr/>
          </a:p>
        </p:txBody>
      </p:sp>
      <p:sp>
        <p:nvSpPr>
          <p:cNvPr id="260" name="Google Shape;260;p27"/>
          <p:cNvSpPr txBox="1"/>
          <p:nvPr/>
        </p:nvSpPr>
        <p:spPr>
          <a:xfrm>
            <a:off x="619975" y="1148100"/>
            <a:ext cx="7914300" cy="320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Roboto"/>
                <a:ea typeface="Roboto"/>
                <a:cs typeface="Roboto"/>
                <a:sym typeface="Roboto"/>
              </a:rPr>
              <a:t>On distingue deux approches principales pour le transfer learning: </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b="1" lang="en-GB">
                <a:latin typeface="Roboto"/>
                <a:ea typeface="Roboto"/>
                <a:cs typeface="Roboto"/>
                <a:sym typeface="Roboto"/>
              </a:rPr>
              <a:t>Feature extraction:</a:t>
            </a:r>
            <a:r>
              <a:rPr lang="en-GB">
                <a:latin typeface="Roboto"/>
                <a:ea typeface="Roboto"/>
                <a:cs typeface="Roboto"/>
                <a:sym typeface="Roboto"/>
              </a:rPr>
              <a:t> on utilise le modèle pré-entraîné comme un extracteur de caractéristiques fixe. On gèle tous les poids du modèle pré-entraîné et on utilise les sorties des couches intermédiaires comme représentations des données d'entrée. Ces représentations sont ensuite utilisées comme entrée pour un nouveau classificateur qui est spécifiquement entraîné pour la nouvelle tâche.</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b="1" lang="en-GB">
                <a:latin typeface="Roboto"/>
                <a:ea typeface="Roboto"/>
                <a:cs typeface="Roboto"/>
                <a:sym typeface="Roboto"/>
              </a:rPr>
              <a:t>Fine-tuning: </a:t>
            </a:r>
            <a:r>
              <a:rPr lang="en-GB">
                <a:latin typeface="Roboto"/>
                <a:ea typeface="Roboto"/>
                <a:cs typeface="Roboto"/>
                <a:sym typeface="Roboto"/>
              </a:rPr>
              <a:t>on prend un modèle pré-entraîné et on le "décongèle" en permettant l'apprentissage des poids des dernières couches du modèle. Cela permet d'adapter les caractéristiques apprises par le modèle pré-entraîné à la nouvelle tâche en modifiant uniquement les dernières couches du réseau.</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61" name="Google Shape;261;p27"/>
          <p:cNvSpPr/>
          <p:nvPr/>
        </p:nvSpPr>
        <p:spPr>
          <a:xfrm>
            <a:off x="903175" y="3995400"/>
            <a:ext cx="6988200" cy="742500"/>
          </a:xfrm>
          <a:prstGeom prst="rect">
            <a:avLst/>
          </a:prstGeom>
          <a:solidFill>
            <a:schemeClr val="accent4"/>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chemeClr val="lt1"/>
                </a:solidFill>
              </a:rPr>
              <a:t>Dans ce travail, on va utiliser l’approche feature extraction où on gèle tous les </a:t>
            </a:r>
            <a:r>
              <a:rPr lang="en-GB" sz="1600">
                <a:solidFill>
                  <a:schemeClr val="lt1"/>
                </a:solidFill>
              </a:rPr>
              <a:t>poids</a:t>
            </a:r>
            <a:r>
              <a:rPr lang="en-GB" sz="1600">
                <a:solidFill>
                  <a:schemeClr val="lt1"/>
                </a:solidFill>
              </a:rPr>
              <a:t> des modèles : EfficientNetV2 b0 , ConvNeXt Tiny, MobileNetV3. </a:t>
            </a:r>
            <a:endParaRPr sz="1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247925" y="963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Modèles tester</a:t>
            </a:r>
            <a:endParaRPr/>
          </a:p>
        </p:txBody>
      </p:sp>
      <p:sp>
        <p:nvSpPr>
          <p:cNvPr id="267" name="Google Shape;267;p2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68" name="Google Shape;268;p28"/>
          <p:cNvSpPr txBox="1"/>
          <p:nvPr/>
        </p:nvSpPr>
        <p:spPr>
          <a:xfrm>
            <a:off x="160725" y="704150"/>
            <a:ext cx="8520600" cy="400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latin typeface="Roboto"/>
                <a:ea typeface="Roboto"/>
                <a:cs typeface="Roboto"/>
                <a:sym typeface="Roboto"/>
              </a:rPr>
              <a:t>EfficientNetV2b0 :</a:t>
            </a:r>
            <a:endParaRPr b="1"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GB" sz="1300">
                <a:latin typeface="Roboto"/>
                <a:ea typeface="Roboto"/>
                <a:cs typeface="Roboto"/>
                <a:sym typeface="Roboto"/>
              </a:rPr>
              <a:t>EfficientNetV2 est une famille de modèles basés sur une architecture spécialement conçue pour atteindre un équilibre optimal entre la précision et l'efficacité des modèles de réseau de neurones convolutifs (CNN).EfficientNetV2b0 est la version la plus légère et la plus simple de la famille EfficientNetV2.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lang="en-GB" sz="1300">
                <a:latin typeface="Roboto"/>
                <a:ea typeface="Roboto"/>
                <a:cs typeface="Roboto"/>
                <a:sym typeface="Roboto"/>
              </a:rPr>
              <a:t>ConvNeXT Tiny :</a:t>
            </a:r>
            <a:endParaRPr b="1"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GB" sz="1300">
                <a:latin typeface="Roboto"/>
                <a:ea typeface="Roboto"/>
                <a:cs typeface="Roboto"/>
                <a:sym typeface="Roboto"/>
              </a:rPr>
              <a:t>ConvNeXT Tiny est un modèle spécifiquement conçu pour les applications de vision par ordinateur avec des contraintes de ressources. Son architecture légère et compacte permet de réduire la consommation de mémoire et de puissance, tout en conservant une performance adéquate en termes d'extraction de caractéristiques visuelles.</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lang="en-GB" sz="1300">
                <a:latin typeface="Roboto"/>
                <a:ea typeface="Roboto"/>
                <a:cs typeface="Roboto"/>
                <a:sym typeface="Roboto"/>
              </a:rPr>
              <a:t>MobileNetV3 :</a:t>
            </a:r>
            <a:endParaRPr b="1"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GB" sz="1300">
                <a:latin typeface="Roboto"/>
                <a:ea typeface="Roboto"/>
                <a:cs typeface="Roboto"/>
                <a:sym typeface="Roboto"/>
              </a:rPr>
              <a:t>MobileNet V3</a:t>
            </a:r>
            <a:r>
              <a:rPr lang="en-GB" sz="1300">
                <a:latin typeface="Roboto"/>
                <a:ea typeface="Roboto"/>
                <a:cs typeface="Roboto"/>
                <a:sym typeface="Roboto"/>
              </a:rPr>
              <a:t> utilise des techniques telles que la factorisation des convolutions et les blocs d'attention pour réduire le nombre de paramètres et d'opérations, ce qui permet d'obtenir des modèles plus légers et plus rapides tout en conservant des capacités de reconnaissance d'images satisfaisantes.</a:t>
            </a:r>
            <a:endParaRPr sz="13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p:nvPr/>
        </p:nvSpPr>
        <p:spPr>
          <a:xfrm>
            <a:off x="5595075" y="1047650"/>
            <a:ext cx="2150700" cy="1400700"/>
          </a:xfrm>
          <a:prstGeom prst="bevel">
            <a:avLst>
              <a:gd fmla="val 6011" name="adj"/>
            </a:avLst>
          </a:prstGeom>
          <a:no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txBox="1"/>
          <p:nvPr>
            <p:ph type="title"/>
          </p:nvPr>
        </p:nvSpPr>
        <p:spPr>
          <a:xfrm>
            <a:off x="250475" y="279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L’approche </a:t>
            </a:r>
            <a:endParaRPr/>
          </a:p>
        </p:txBody>
      </p:sp>
      <p:sp>
        <p:nvSpPr>
          <p:cNvPr id="275" name="Google Shape;275;p2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76" name="Google Shape;276;p29"/>
          <p:cNvSpPr/>
          <p:nvPr/>
        </p:nvSpPr>
        <p:spPr>
          <a:xfrm>
            <a:off x="3011400" y="1048600"/>
            <a:ext cx="2349900" cy="14850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Le téléchargement du modèle à partir de Keras.applications</a:t>
            </a:r>
            <a:endParaRPr>
              <a:solidFill>
                <a:schemeClr val="dk1"/>
              </a:solidFill>
            </a:endParaRPr>
          </a:p>
          <a:p>
            <a:pPr indent="-317500" lvl="0" marL="457200" rtl="0" algn="l">
              <a:spcBef>
                <a:spcPts val="0"/>
              </a:spcBef>
              <a:spcAft>
                <a:spcPts val="0"/>
              </a:spcAft>
              <a:buClr>
                <a:schemeClr val="accent4"/>
              </a:buClr>
              <a:buSzPts val="1400"/>
              <a:buChar char="-"/>
            </a:pPr>
            <a:r>
              <a:rPr lang="en-GB">
                <a:solidFill>
                  <a:schemeClr val="accent4"/>
                </a:solidFill>
              </a:rPr>
              <a:t>EfficientnetV2 b0</a:t>
            </a:r>
            <a:endParaRPr>
              <a:solidFill>
                <a:schemeClr val="accent4"/>
              </a:solidFill>
            </a:endParaRPr>
          </a:p>
          <a:p>
            <a:pPr indent="-317500" lvl="0" marL="457200" rtl="0" algn="l">
              <a:spcBef>
                <a:spcPts val="0"/>
              </a:spcBef>
              <a:spcAft>
                <a:spcPts val="0"/>
              </a:spcAft>
              <a:buClr>
                <a:schemeClr val="accent4"/>
              </a:buClr>
              <a:buSzPts val="1400"/>
              <a:buChar char="-"/>
            </a:pPr>
            <a:r>
              <a:rPr lang="en-GB">
                <a:solidFill>
                  <a:schemeClr val="accent4"/>
                </a:solidFill>
              </a:rPr>
              <a:t>convnext tiny</a:t>
            </a:r>
            <a:endParaRPr>
              <a:solidFill>
                <a:schemeClr val="accent4"/>
              </a:solidFill>
            </a:endParaRPr>
          </a:p>
          <a:p>
            <a:pPr indent="-317500" lvl="0" marL="457200" rtl="0" algn="l">
              <a:spcBef>
                <a:spcPts val="0"/>
              </a:spcBef>
              <a:spcAft>
                <a:spcPts val="0"/>
              </a:spcAft>
              <a:buClr>
                <a:schemeClr val="accent4"/>
              </a:buClr>
              <a:buSzPts val="1400"/>
              <a:buChar char="-"/>
            </a:pPr>
            <a:r>
              <a:rPr lang="en-GB">
                <a:solidFill>
                  <a:schemeClr val="accent4"/>
                </a:solidFill>
              </a:rPr>
              <a:t>MobileNetV3</a:t>
            </a:r>
            <a:endParaRPr sz="1800">
              <a:solidFill>
                <a:schemeClr val="accent4"/>
              </a:solidFill>
            </a:endParaRPr>
          </a:p>
        </p:txBody>
      </p:sp>
      <p:sp>
        <p:nvSpPr>
          <p:cNvPr id="277" name="Google Shape;277;p29"/>
          <p:cNvSpPr/>
          <p:nvPr/>
        </p:nvSpPr>
        <p:spPr>
          <a:xfrm>
            <a:off x="191350" y="1048600"/>
            <a:ext cx="2586300" cy="14850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chemeClr val="dk1"/>
                </a:solidFill>
              </a:rPr>
              <a:t>Le prétraitement :</a:t>
            </a:r>
            <a:endParaRPr b="1">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R</a:t>
            </a:r>
            <a:r>
              <a:rPr lang="en-GB">
                <a:solidFill>
                  <a:schemeClr val="dk1"/>
                </a:solidFill>
              </a:rPr>
              <a:t>esize (224*224*3)</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Img2array</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Shuffle(x,y)</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Encoder y </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Partition des données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Data augmentation</a:t>
            </a:r>
            <a:endParaRPr>
              <a:solidFill>
                <a:schemeClr val="dk1"/>
              </a:solidFill>
            </a:endParaRPr>
          </a:p>
        </p:txBody>
      </p:sp>
      <p:sp>
        <p:nvSpPr>
          <p:cNvPr id="278" name="Google Shape;278;p29"/>
          <p:cNvSpPr txBox="1"/>
          <p:nvPr/>
        </p:nvSpPr>
        <p:spPr>
          <a:xfrm>
            <a:off x="5725200" y="1224650"/>
            <a:ext cx="1982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Désactiver la partie supérieure du modèle en gelant les poids de ces couches.</a:t>
            </a:r>
            <a:endParaRPr>
              <a:solidFill>
                <a:schemeClr val="dk1"/>
              </a:solidFill>
              <a:latin typeface="Roboto"/>
              <a:ea typeface="Roboto"/>
              <a:cs typeface="Roboto"/>
              <a:sym typeface="Roboto"/>
            </a:endParaRPr>
          </a:p>
        </p:txBody>
      </p:sp>
      <p:cxnSp>
        <p:nvCxnSpPr>
          <p:cNvPr id="279" name="Google Shape;279;p29"/>
          <p:cNvCxnSpPr>
            <a:stCxn id="277" idx="3"/>
            <a:endCxn id="276" idx="1"/>
          </p:cNvCxnSpPr>
          <p:nvPr/>
        </p:nvCxnSpPr>
        <p:spPr>
          <a:xfrm>
            <a:off x="2777650" y="1791100"/>
            <a:ext cx="233700" cy="0"/>
          </a:xfrm>
          <a:prstGeom prst="straightConnector1">
            <a:avLst/>
          </a:prstGeom>
          <a:noFill/>
          <a:ln cap="flat" cmpd="sng" w="9525">
            <a:solidFill>
              <a:schemeClr val="dk2"/>
            </a:solidFill>
            <a:prstDash val="solid"/>
            <a:round/>
            <a:headEnd len="med" w="med" type="none"/>
            <a:tailEnd len="med" w="med" type="triangle"/>
          </a:ln>
        </p:spPr>
      </p:cxnSp>
      <p:cxnSp>
        <p:nvCxnSpPr>
          <p:cNvPr id="280" name="Google Shape;280;p29"/>
          <p:cNvCxnSpPr/>
          <p:nvPr/>
        </p:nvCxnSpPr>
        <p:spPr>
          <a:xfrm>
            <a:off x="5361300" y="1791100"/>
            <a:ext cx="233700" cy="0"/>
          </a:xfrm>
          <a:prstGeom prst="straightConnector1">
            <a:avLst/>
          </a:prstGeom>
          <a:noFill/>
          <a:ln cap="flat" cmpd="sng" w="9525">
            <a:solidFill>
              <a:schemeClr val="dk2"/>
            </a:solidFill>
            <a:prstDash val="solid"/>
            <a:round/>
            <a:headEnd len="med" w="med" type="none"/>
            <a:tailEnd len="med" w="med" type="triangle"/>
          </a:ln>
        </p:spPr>
      </p:cxnSp>
      <p:sp>
        <p:nvSpPr>
          <p:cNvPr id="281" name="Google Shape;281;p29"/>
          <p:cNvSpPr/>
          <p:nvPr/>
        </p:nvSpPr>
        <p:spPr>
          <a:xfrm>
            <a:off x="608050" y="3329500"/>
            <a:ext cx="1752900" cy="6078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Ajouter un nouveau classifieur</a:t>
            </a:r>
            <a:endParaRPr>
              <a:solidFill>
                <a:schemeClr val="lt1"/>
              </a:solidFill>
            </a:endParaRPr>
          </a:p>
        </p:txBody>
      </p:sp>
      <p:sp>
        <p:nvSpPr>
          <p:cNvPr id="282" name="Google Shape;282;p29"/>
          <p:cNvSpPr/>
          <p:nvPr/>
        </p:nvSpPr>
        <p:spPr>
          <a:xfrm>
            <a:off x="3011400" y="2890900"/>
            <a:ext cx="2349900" cy="14850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Compiler le modèle: on définition la fonction de pert, l’optimiseur et la métrique d’évaluation</a:t>
            </a:r>
            <a:endParaRPr>
              <a:solidFill>
                <a:schemeClr val="lt1"/>
              </a:solidFill>
            </a:endParaRPr>
          </a:p>
        </p:txBody>
      </p:sp>
      <p:cxnSp>
        <p:nvCxnSpPr>
          <p:cNvPr id="283" name="Google Shape;283;p29"/>
          <p:cNvCxnSpPr>
            <a:stCxn id="273" idx="2"/>
            <a:endCxn id="281" idx="0"/>
          </p:cNvCxnSpPr>
          <p:nvPr/>
        </p:nvCxnSpPr>
        <p:spPr>
          <a:xfrm rot="5400000">
            <a:off x="3636975" y="296000"/>
            <a:ext cx="881100" cy="5185800"/>
          </a:xfrm>
          <a:prstGeom prst="curvedConnector3">
            <a:avLst>
              <a:gd fmla="val 30510" name="adj1"/>
            </a:avLst>
          </a:prstGeom>
          <a:noFill/>
          <a:ln cap="flat" cmpd="sng" w="9525">
            <a:solidFill>
              <a:schemeClr val="dk2"/>
            </a:solidFill>
            <a:prstDash val="solid"/>
            <a:round/>
            <a:headEnd len="med" w="med" type="none"/>
            <a:tailEnd len="med" w="med" type="none"/>
          </a:ln>
        </p:spPr>
      </p:cxnSp>
      <p:cxnSp>
        <p:nvCxnSpPr>
          <p:cNvPr id="284" name="Google Shape;284;p29"/>
          <p:cNvCxnSpPr>
            <a:stCxn id="281" idx="3"/>
            <a:endCxn id="282" idx="1"/>
          </p:cNvCxnSpPr>
          <p:nvPr/>
        </p:nvCxnSpPr>
        <p:spPr>
          <a:xfrm>
            <a:off x="2360950" y="3633400"/>
            <a:ext cx="650400" cy="0"/>
          </a:xfrm>
          <a:prstGeom prst="straightConnector1">
            <a:avLst/>
          </a:prstGeom>
          <a:noFill/>
          <a:ln cap="flat" cmpd="sng" w="9525">
            <a:solidFill>
              <a:schemeClr val="dk2"/>
            </a:solidFill>
            <a:prstDash val="solid"/>
            <a:round/>
            <a:headEnd len="med" w="med" type="none"/>
            <a:tailEnd len="med" w="med" type="triangle"/>
          </a:ln>
        </p:spPr>
      </p:cxnSp>
      <p:cxnSp>
        <p:nvCxnSpPr>
          <p:cNvPr id="285" name="Google Shape;285;p29"/>
          <p:cNvCxnSpPr/>
          <p:nvPr/>
        </p:nvCxnSpPr>
        <p:spPr>
          <a:xfrm>
            <a:off x="5399250" y="3633400"/>
            <a:ext cx="650400" cy="0"/>
          </a:xfrm>
          <a:prstGeom prst="straightConnector1">
            <a:avLst/>
          </a:prstGeom>
          <a:noFill/>
          <a:ln cap="flat" cmpd="sng" w="9525">
            <a:solidFill>
              <a:schemeClr val="dk2"/>
            </a:solidFill>
            <a:prstDash val="solid"/>
            <a:round/>
            <a:headEnd len="med" w="med" type="none"/>
            <a:tailEnd len="med" w="med" type="triangle"/>
          </a:ln>
        </p:spPr>
      </p:cxnSp>
      <p:sp>
        <p:nvSpPr>
          <p:cNvPr id="286" name="Google Shape;286;p29"/>
          <p:cNvSpPr/>
          <p:nvPr/>
        </p:nvSpPr>
        <p:spPr>
          <a:xfrm>
            <a:off x="8350500" y="3233838"/>
            <a:ext cx="505150" cy="742450"/>
          </a:xfrm>
          <a:prstGeom prst="flowChartCollat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txBox="1"/>
          <p:nvPr/>
        </p:nvSpPr>
        <p:spPr>
          <a:xfrm>
            <a:off x="8140025" y="2890888"/>
            <a:ext cx="9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Roboto"/>
                <a:ea typeface="Roboto"/>
                <a:cs typeface="Roboto"/>
                <a:sym typeface="Roboto"/>
              </a:rPr>
              <a:t>Training</a:t>
            </a:r>
            <a:endParaRPr b="1">
              <a:latin typeface="Roboto"/>
              <a:ea typeface="Roboto"/>
              <a:cs typeface="Roboto"/>
              <a:sym typeface="Roboto"/>
            </a:endParaRPr>
          </a:p>
        </p:txBody>
      </p:sp>
      <p:cxnSp>
        <p:nvCxnSpPr>
          <p:cNvPr id="288" name="Google Shape;288;p29"/>
          <p:cNvCxnSpPr/>
          <p:nvPr/>
        </p:nvCxnSpPr>
        <p:spPr>
          <a:xfrm flipH="1" rot="10800000">
            <a:off x="7944900" y="3605075"/>
            <a:ext cx="405600" cy="8700"/>
          </a:xfrm>
          <a:prstGeom prst="straightConnector1">
            <a:avLst/>
          </a:prstGeom>
          <a:noFill/>
          <a:ln cap="flat" cmpd="sng" w="9525">
            <a:solidFill>
              <a:schemeClr val="dk2"/>
            </a:solidFill>
            <a:prstDash val="solid"/>
            <a:round/>
            <a:headEnd len="med" w="med" type="none"/>
            <a:tailEnd len="med" w="med" type="triangle"/>
          </a:ln>
        </p:spPr>
      </p:cxnSp>
      <p:sp>
        <p:nvSpPr>
          <p:cNvPr id="289" name="Google Shape;289;p29"/>
          <p:cNvSpPr/>
          <p:nvPr/>
        </p:nvSpPr>
        <p:spPr>
          <a:xfrm>
            <a:off x="6087600" y="3360125"/>
            <a:ext cx="1857300" cy="4899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Définir les callbacks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Les callbacks </a:t>
            </a:r>
            <a:endParaRPr/>
          </a:p>
        </p:txBody>
      </p:sp>
      <p:sp>
        <p:nvSpPr>
          <p:cNvPr id="295" name="Google Shape;295;p3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96" name="Google Shape;296;p30"/>
          <p:cNvSpPr txBox="1"/>
          <p:nvPr/>
        </p:nvSpPr>
        <p:spPr>
          <a:xfrm>
            <a:off x="688850" y="1102175"/>
            <a:ext cx="75621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Roboto"/>
                <a:ea typeface="Roboto"/>
                <a:cs typeface="Roboto"/>
                <a:sym typeface="Roboto"/>
              </a:rPr>
              <a:t>Les</a:t>
            </a:r>
            <a:r>
              <a:rPr lang="en-GB">
                <a:latin typeface="Roboto"/>
                <a:ea typeface="Roboto"/>
                <a:cs typeface="Roboto"/>
                <a:sym typeface="Roboto"/>
              </a:rPr>
              <a:t> callbacks sont des fonctions </a:t>
            </a:r>
            <a:r>
              <a:rPr lang="en-GB">
                <a:latin typeface="Roboto"/>
                <a:ea typeface="Roboto"/>
                <a:cs typeface="Roboto"/>
                <a:sym typeface="Roboto"/>
              </a:rPr>
              <a:t>utilisées</a:t>
            </a:r>
            <a:r>
              <a:rPr lang="en-GB">
                <a:latin typeface="Roboto"/>
                <a:ea typeface="Roboto"/>
                <a:cs typeface="Roboto"/>
                <a:sym typeface="Roboto"/>
              </a:rPr>
              <a:t> pour personnaliser le comportement de l'entraînement du modèle à différentes étapes. Les callbacks sont appelés à des moments spécifiques pendant l'entraînement, tels que la fin d'une époque ou lors de l'amélioration de la performance du modèle.</a:t>
            </a:r>
            <a:endParaRPr>
              <a:latin typeface="Roboto"/>
              <a:ea typeface="Roboto"/>
              <a:cs typeface="Roboto"/>
              <a:sym typeface="Roboto"/>
            </a:endParaRPr>
          </a:p>
        </p:txBody>
      </p:sp>
      <p:sp>
        <p:nvSpPr>
          <p:cNvPr id="297" name="Google Shape;297;p30"/>
          <p:cNvSpPr txBox="1"/>
          <p:nvPr/>
        </p:nvSpPr>
        <p:spPr>
          <a:xfrm>
            <a:off x="688850" y="2296225"/>
            <a:ext cx="70113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Roboto"/>
                <a:ea typeface="Roboto"/>
                <a:cs typeface="Roboto"/>
                <a:sym typeface="Roboto"/>
              </a:rPr>
              <a:t>Dans ce travail nous avons utiliser : </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b="1" lang="en-GB">
                <a:latin typeface="Roboto"/>
                <a:ea typeface="Roboto"/>
                <a:cs typeface="Roboto"/>
                <a:sym typeface="Roboto"/>
              </a:rPr>
              <a:t>EarlyStopping :</a:t>
            </a:r>
            <a:r>
              <a:rPr lang="en-GB">
                <a:latin typeface="Roboto"/>
                <a:ea typeface="Roboto"/>
                <a:cs typeface="Roboto"/>
                <a:sym typeface="Roboto"/>
              </a:rPr>
              <a:t> Ce callback permet de surveiller une métrique d'évaluation spécifique (loss / accuracy) et d'arrêter l'entraînement prématurément si cette métrique cesse de s'améliorer. Cela permet d'éviter le surapprentissage et de gagner du temps d'entraînement.</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b="1" lang="en-GB">
                <a:latin typeface="Roboto"/>
                <a:ea typeface="Roboto"/>
                <a:cs typeface="Roboto"/>
                <a:sym typeface="Roboto"/>
              </a:rPr>
              <a:t>ReduceLROnPlateau : </a:t>
            </a:r>
            <a:r>
              <a:rPr lang="en-GB">
                <a:latin typeface="Roboto"/>
                <a:ea typeface="Roboto"/>
                <a:cs typeface="Roboto"/>
                <a:sym typeface="Roboto"/>
              </a:rPr>
              <a:t>Ce callback permet de réduire automatiquement le taux d'apprentissage lorsque la performance du modèle cesse de s'améliorer pendant plusieurs époques consécutives. Cela peut aider à surmonter les plateaux de convergence et à améliorer la précision du modèle.</a:t>
            </a:r>
            <a:endParaRPr>
              <a:latin typeface="Roboto"/>
              <a:ea typeface="Roboto"/>
              <a:cs typeface="Roboto"/>
              <a:sym typeface="Roboto"/>
            </a:endParaRPr>
          </a:p>
          <a:p>
            <a:pPr indent="-317500" lvl="0" marL="457200" rtl="0" algn="just">
              <a:spcBef>
                <a:spcPts val="0"/>
              </a:spcBef>
              <a:spcAft>
                <a:spcPts val="0"/>
              </a:spcAft>
              <a:buSzPts val="1400"/>
              <a:buFont typeface="Roboto"/>
              <a:buChar char="-"/>
            </a:pPr>
            <a:r>
              <a:rPr b="1" lang="en-GB">
                <a:latin typeface="Roboto"/>
                <a:ea typeface="Roboto"/>
                <a:cs typeface="Roboto"/>
                <a:sym typeface="Roboto"/>
              </a:rPr>
              <a:t>ModelCheckpoint :</a:t>
            </a:r>
            <a:r>
              <a:rPr lang="en-GB">
                <a:latin typeface="Roboto"/>
                <a:ea typeface="Roboto"/>
                <a:cs typeface="Roboto"/>
                <a:sym typeface="Roboto"/>
              </a:rPr>
              <a:t>  permet de sauvegarder le modèle à différents points de contrôle pendant l'entraînement.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1"/>
          <p:cNvSpPr txBox="1"/>
          <p:nvPr>
            <p:ph type="title"/>
          </p:nvPr>
        </p:nvSpPr>
        <p:spPr>
          <a:xfrm>
            <a:off x="193538" y="807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Résultats - CNN V0</a:t>
            </a:r>
            <a:endParaRPr/>
          </a:p>
        </p:txBody>
      </p:sp>
      <p:sp>
        <p:nvSpPr>
          <p:cNvPr id="303" name="Google Shape;303;p3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04" name="Google Shape;304;p31"/>
          <p:cNvSpPr txBox="1"/>
          <p:nvPr/>
        </p:nvSpPr>
        <p:spPr>
          <a:xfrm>
            <a:off x="566400" y="788275"/>
            <a:ext cx="272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Modèle 1 : CNN from scratch </a:t>
            </a:r>
            <a:r>
              <a:rPr b="1" lang="en-GB">
                <a:latin typeface="Roboto"/>
                <a:ea typeface="Roboto"/>
                <a:cs typeface="Roboto"/>
                <a:sym typeface="Roboto"/>
              </a:rPr>
              <a:t>(sans data augmentation)</a:t>
            </a:r>
            <a:endParaRPr b="1">
              <a:latin typeface="Roboto"/>
              <a:ea typeface="Roboto"/>
              <a:cs typeface="Roboto"/>
              <a:sym typeface="Roboto"/>
            </a:endParaRPr>
          </a:p>
        </p:txBody>
      </p:sp>
      <p:sp>
        <p:nvSpPr>
          <p:cNvPr id="305" name="Google Shape;305;p31"/>
          <p:cNvSpPr txBox="1"/>
          <p:nvPr/>
        </p:nvSpPr>
        <p:spPr>
          <a:xfrm>
            <a:off x="5502525" y="788275"/>
            <a:ext cx="263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Modèle 1 : </a:t>
            </a:r>
            <a:r>
              <a:rPr lang="en-GB">
                <a:latin typeface="Roboto"/>
                <a:ea typeface="Roboto"/>
                <a:cs typeface="Roboto"/>
                <a:sym typeface="Roboto"/>
              </a:rPr>
              <a:t>CNN from scratch </a:t>
            </a:r>
            <a:r>
              <a:rPr b="1" lang="en-GB">
                <a:latin typeface="Roboto"/>
                <a:ea typeface="Roboto"/>
                <a:cs typeface="Roboto"/>
                <a:sym typeface="Roboto"/>
              </a:rPr>
              <a:t>(avec data augmentation)</a:t>
            </a:r>
            <a:endParaRPr b="1">
              <a:latin typeface="Roboto"/>
              <a:ea typeface="Roboto"/>
              <a:cs typeface="Roboto"/>
              <a:sym typeface="Roboto"/>
            </a:endParaRPr>
          </a:p>
        </p:txBody>
      </p:sp>
      <p:sp>
        <p:nvSpPr>
          <p:cNvPr id="306" name="Google Shape;306;p31"/>
          <p:cNvSpPr/>
          <p:nvPr/>
        </p:nvSpPr>
        <p:spPr>
          <a:xfrm>
            <a:off x="1844625" y="3934175"/>
            <a:ext cx="5074500" cy="534600"/>
          </a:xfrm>
          <a:prstGeom prst="rect">
            <a:avLst/>
          </a:prstGeom>
          <a:solidFill>
            <a:srgbClr val="FFD966"/>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GB">
                <a:solidFill>
                  <a:schemeClr val="dk1"/>
                </a:solidFill>
              </a:rPr>
              <a:t>Pour la suite de ce travail, on a choisi de faire un apprentissage </a:t>
            </a:r>
            <a:r>
              <a:rPr b="1" lang="en-GB">
                <a:solidFill>
                  <a:schemeClr val="dk1"/>
                </a:solidFill>
              </a:rPr>
              <a:t>avec data augmentation</a:t>
            </a:r>
            <a:endParaRPr b="1">
              <a:solidFill>
                <a:schemeClr val="dk1"/>
              </a:solidFill>
            </a:endParaRPr>
          </a:p>
        </p:txBody>
      </p:sp>
      <p:pic>
        <p:nvPicPr>
          <p:cNvPr id="307" name="Google Shape;307;p31"/>
          <p:cNvPicPr preferRelativeResize="0"/>
          <p:nvPr/>
        </p:nvPicPr>
        <p:blipFill>
          <a:blip r:embed="rId3">
            <a:alphaModFix/>
          </a:blip>
          <a:stretch>
            <a:fillRect/>
          </a:stretch>
        </p:blipFill>
        <p:spPr>
          <a:xfrm>
            <a:off x="4714875" y="1836175"/>
            <a:ext cx="1956950" cy="1590025"/>
          </a:xfrm>
          <a:prstGeom prst="rect">
            <a:avLst/>
          </a:prstGeom>
          <a:noFill/>
          <a:ln>
            <a:noFill/>
          </a:ln>
        </p:spPr>
      </p:pic>
      <p:pic>
        <p:nvPicPr>
          <p:cNvPr id="308" name="Google Shape;308;p31"/>
          <p:cNvPicPr preferRelativeResize="0"/>
          <p:nvPr/>
        </p:nvPicPr>
        <p:blipFill>
          <a:blip r:embed="rId4">
            <a:alphaModFix/>
          </a:blip>
          <a:stretch>
            <a:fillRect/>
          </a:stretch>
        </p:blipFill>
        <p:spPr>
          <a:xfrm>
            <a:off x="6954550" y="1836175"/>
            <a:ext cx="1956951" cy="1590025"/>
          </a:xfrm>
          <a:prstGeom prst="rect">
            <a:avLst/>
          </a:prstGeom>
          <a:noFill/>
          <a:ln>
            <a:noFill/>
          </a:ln>
        </p:spPr>
      </p:pic>
      <p:pic>
        <p:nvPicPr>
          <p:cNvPr id="309" name="Google Shape;309;p31"/>
          <p:cNvPicPr preferRelativeResize="0"/>
          <p:nvPr/>
        </p:nvPicPr>
        <p:blipFill>
          <a:blip r:embed="rId5">
            <a:alphaModFix/>
          </a:blip>
          <a:stretch>
            <a:fillRect/>
          </a:stretch>
        </p:blipFill>
        <p:spPr>
          <a:xfrm>
            <a:off x="100975" y="1836625"/>
            <a:ext cx="2003375" cy="1590035"/>
          </a:xfrm>
          <a:prstGeom prst="rect">
            <a:avLst/>
          </a:prstGeom>
          <a:noFill/>
          <a:ln>
            <a:noFill/>
          </a:ln>
        </p:spPr>
      </p:pic>
      <p:pic>
        <p:nvPicPr>
          <p:cNvPr id="310" name="Google Shape;310;p31"/>
          <p:cNvPicPr preferRelativeResize="0"/>
          <p:nvPr/>
        </p:nvPicPr>
        <p:blipFill>
          <a:blip r:embed="rId6">
            <a:alphaModFix/>
          </a:blip>
          <a:stretch>
            <a:fillRect/>
          </a:stretch>
        </p:blipFill>
        <p:spPr>
          <a:xfrm>
            <a:off x="2486562" y="1836623"/>
            <a:ext cx="1956946" cy="1590025"/>
          </a:xfrm>
          <a:prstGeom prst="rect">
            <a:avLst/>
          </a:prstGeom>
          <a:noFill/>
          <a:ln>
            <a:noFill/>
          </a:ln>
        </p:spPr>
      </p:pic>
      <p:cxnSp>
        <p:nvCxnSpPr>
          <p:cNvPr id="311" name="Google Shape;311;p31"/>
          <p:cNvCxnSpPr/>
          <p:nvPr/>
        </p:nvCxnSpPr>
        <p:spPr>
          <a:xfrm>
            <a:off x="4607725" y="635275"/>
            <a:ext cx="7800" cy="32070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Plan </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Problématique</a:t>
            </a:r>
            <a:endParaRPr/>
          </a:p>
          <a:p>
            <a:pPr indent="-342900" lvl="0" marL="457200" rtl="0" algn="l">
              <a:spcBef>
                <a:spcPts val="0"/>
              </a:spcBef>
              <a:spcAft>
                <a:spcPts val="0"/>
              </a:spcAft>
              <a:buSzPts val="1800"/>
              <a:buChar char="-"/>
            </a:pPr>
            <a:r>
              <a:rPr lang="en-GB"/>
              <a:t>Exploration des données </a:t>
            </a:r>
            <a:endParaRPr/>
          </a:p>
          <a:p>
            <a:pPr indent="-342900" lvl="0" marL="457200" rtl="0" algn="l">
              <a:spcBef>
                <a:spcPts val="0"/>
              </a:spcBef>
              <a:spcAft>
                <a:spcPts val="0"/>
              </a:spcAft>
              <a:buSzPts val="1800"/>
              <a:buChar char="-"/>
            </a:pPr>
            <a:r>
              <a:rPr lang="en-GB"/>
              <a:t>Modélisation</a:t>
            </a:r>
            <a:endParaRPr/>
          </a:p>
          <a:p>
            <a:pPr indent="-342900" lvl="0" marL="457200" rtl="0" algn="l">
              <a:spcBef>
                <a:spcPts val="0"/>
              </a:spcBef>
              <a:spcAft>
                <a:spcPts val="0"/>
              </a:spcAft>
              <a:buSzPts val="1800"/>
              <a:buChar char="-"/>
            </a:pPr>
            <a:r>
              <a:rPr lang="en-GB"/>
              <a:t>Présentation des </a:t>
            </a:r>
            <a:r>
              <a:rPr lang="en-GB"/>
              <a:t>résultats</a:t>
            </a:r>
            <a:r>
              <a:rPr lang="en-GB"/>
              <a:t> </a:t>
            </a:r>
            <a:endParaRPr/>
          </a:p>
          <a:p>
            <a:pPr indent="-342900" lvl="0" marL="457200" rtl="0" algn="l">
              <a:spcBef>
                <a:spcPts val="0"/>
              </a:spcBef>
              <a:spcAft>
                <a:spcPts val="0"/>
              </a:spcAft>
              <a:buSzPts val="1800"/>
              <a:buChar char="-"/>
            </a:pPr>
            <a:r>
              <a:rPr lang="en-GB"/>
              <a:t>Conclusion</a:t>
            </a:r>
            <a:endParaRPr/>
          </a:p>
        </p:txBody>
      </p:sp>
      <p:sp>
        <p:nvSpPr>
          <p:cNvPr id="94" name="Google Shape;94;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17" name="Google Shape;317;p32"/>
          <p:cNvSpPr txBox="1"/>
          <p:nvPr>
            <p:ph type="title"/>
          </p:nvPr>
        </p:nvSpPr>
        <p:spPr>
          <a:xfrm>
            <a:off x="311700" y="211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Résultats - CNN V1</a:t>
            </a:r>
            <a:endParaRPr/>
          </a:p>
        </p:txBody>
      </p:sp>
      <p:sp>
        <p:nvSpPr>
          <p:cNvPr id="318" name="Google Shape;318;p32"/>
          <p:cNvSpPr txBox="1"/>
          <p:nvPr/>
        </p:nvSpPr>
        <p:spPr>
          <a:xfrm>
            <a:off x="910875" y="1182238"/>
            <a:ext cx="24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Modèle 1 CNN from scratch</a:t>
            </a:r>
            <a:endParaRPr>
              <a:latin typeface="Roboto"/>
              <a:ea typeface="Roboto"/>
              <a:cs typeface="Roboto"/>
              <a:sym typeface="Roboto"/>
            </a:endParaRPr>
          </a:p>
        </p:txBody>
      </p:sp>
      <p:sp>
        <p:nvSpPr>
          <p:cNvPr id="319" name="Google Shape;319;p32"/>
          <p:cNvSpPr txBox="1"/>
          <p:nvPr/>
        </p:nvSpPr>
        <p:spPr>
          <a:xfrm>
            <a:off x="5133050" y="1182250"/>
            <a:ext cx="33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Modèle 2 CNN from scratch améliorer</a:t>
            </a:r>
            <a:endParaRPr>
              <a:latin typeface="Roboto"/>
              <a:ea typeface="Roboto"/>
              <a:cs typeface="Roboto"/>
              <a:sym typeface="Roboto"/>
            </a:endParaRPr>
          </a:p>
        </p:txBody>
      </p:sp>
      <p:sp>
        <p:nvSpPr>
          <p:cNvPr id="320" name="Google Shape;320;p32"/>
          <p:cNvSpPr/>
          <p:nvPr/>
        </p:nvSpPr>
        <p:spPr>
          <a:xfrm>
            <a:off x="819000" y="1167113"/>
            <a:ext cx="2472300" cy="4152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5188700" y="1174750"/>
            <a:ext cx="3138900" cy="4152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32"/>
          <p:cNvPicPr preferRelativeResize="0"/>
          <p:nvPr/>
        </p:nvPicPr>
        <p:blipFill>
          <a:blip r:embed="rId3">
            <a:alphaModFix/>
          </a:blip>
          <a:stretch>
            <a:fillRect/>
          </a:stretch>
        </p:blipFill>
        <p:spPr>
          <a:xfrm>
            <a:off x="84738" y="1655200"/>
            <a:ext cx="1955827" cy="1585075"/>
          </a:xfrm>
          <a:prstGeom prst="rect">
            <a:avLst/>
          </a:prstGeom>
          <a:noFill/>
          <a:ln>
            <a:noFill/>
          </a:ln>
        </p:spPr>
      </p:pic>
      <p:pic>
        <p:nvPicPr>
          <p:cNvPr id="323" name="Google Shape;323;p32"/>
          <p:cNvPicPr preferRelativeResize="0"/>
          <p:nvPr/>
        </p:nvPicPr>
        <p:blipFill>
          <a:blip r:embed="rId4">
            <a:alphaModFix/>
          </a:blip>
          <a:stretch>
            <a:fillRect/>
          </a:stretch>
        </p:blipFill>
        <p:spPr>
          <a:xfrm>
            <a:off x="2160091" y="1655200"/>
            <a:ext cx="1957322" cy="1585075"/>
          </a:xfrm>
          <a:prstGeom prst="rect">
            <a:avLst/>
          </a:prstGeom>
          <a:noFill/>
          <a:ln>
            <a:noFill/>
          </a:ln>
        </p:spPr>
      </p:pic>
      <p:pic>
        <p:nvPicPr>
          <p:cNvPr id="324" name="Google Shape;324;p32"/>
          <p:cNvPicPr preferRelativeResize="0"/>
          <p:nvPr/>
        </p:nvPicPr>
        <p:blipFill>
          <a:blip r:embed="rId5">
            <a:alphaModFix/>
          </a:blip>
          <a:stretch>
            <a:fillRect/>
          </a:stretch>
        </p:blipFill>
        <p:spPr>
          <a:xfrm>
            <a:off x="4692775" y="1686550"/>
            <a:ext cx="2073175" cy="1522350"/>
          </a:xfrm>
          <a:prstGeom prst="rect">
            <a:avLst/>
          </a:prstGeom>
          <a:noFill/>
          <a:ln>
            <a:noFill/>
          </a:ln>
        </p:spPr>
      </p:pic>
      <p:pic>
        <p:nvPicPr>
          <p:cNvPr id="325" name="Google Shape;325;p32"/>
          <p:cNvPicPr preferRelativeResize="0"/>
          <p:nvPr/>
        </p:nvPicPr>
        <p:blipFill>
          <a:blip r:embed="rId6">
            <a:alphaModFix/>
          </a:blip>
          <a:stretch>
            <a:fillRect/>
          </a:stretch>
        </p:blipFill>
        <p:spPr>
          <a:xfrm>
            <a:off x="6837425" y="1686550"/>
            <a:ext cx="2073174" cy="1522350"/>
          </a:xfrm>
          <a:prstGeom prst="rect">
            <a:avLst/>
          </a:prstGeom>
          <a:noFill/>
          <a:ln>
            <a:noFill/>
          </a:ln>
        </p:spPr>
      </p:pic>
      <p:pic>
        <p:nvPicPr>
          <p:cNvPr id="326" name="Google Shape;326;p32"/>
          <p:cNvPicPr preferRelativeResize="0"/>
          <p:nvPr/>
        </p:nvPicPr>
        <p:blipFill>
          <a:blip r:embed="rId7">
            <a:alphaModFix/>
          </a:blip>
          <a:stretch>
            <a:fillRect/>
          </a:stretch>
        </p:blipFill>
        <p:spPr>
          <a:xfrm>
            <a:off x="5220499" y="3507450"/>
            <a:ext cx="3162300" cy="209550"/>
          </a:xfrm>
          <a:prstGeom prst="rect">
            <a:avLst/>
          </a:prstGeom>
          <a:noFill/>
          <a:ln>
            <a:noFill/>
          </a:ln>
        </p:spPr>
      </p:pic>
      <p:pic>
        <p:nvPicPr>
          <p:cNvPr id="327" name="Google Shape;327;p32"/>
          <p:cNvPicPr preferRelativeResize="0"/>
          <p:nvPr/>
        </p:nvPicPr>
        <p:blipFill>
          <a:blip r:embed="rId8">
            <a:alphaModFix/>
          </a:blip>
          <a:stretch>
            <a:fillRect/>
          </a:stretch>
        </p:blipFill>
        <p:spPr>
          <a:xfrm>
            <a:off x="864950" y="3507448"/>
            <a:ext cx="2472300" cy="2095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33" name="Google Shape;333;p33"/>
          <p:cNvSpPr txBox="1"/>
          <p:nvPr>
            <p:ph type="title"/>
          </p:nvPr>
        </p:nvSpPr>
        <p:spPr>
          <a:xfrm>
            <a:off x="265775" y="1191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Résultats - Transfer Learning</a:t>
            </a:r>
            <a:endParaRPr/>
          </a:p>
        </p:txBody>
      </p:sp>
      <p:pic>
        <p:nvPicPr>
          <p:cNvPr id="334" name="Google Shape;334;p33"/>
          <p:cNvPicPr preferRelativeResize="0"/>
          <p:nvPr/>
        </p:nvPicPr>
        <p:blipFill>
          <a:blip r:embed="rId3">
            <a:alphaModFix/>
          </a:blip>
          <a:stretch>
            <a:fillRect/>
          </a:stretch>
        </p:blipFill>
        <p:spPr>
          <a:xfrm>
            <a:off x="535100" y="880225"/>
            <a:ext cx="1635599" cy="1248275"/>
          </a:xfrm>
          <a:prstGeom prst="rect">
            <a:avLst/>
          </a:prstGeom>
          <a:noFill/>
          <a:ln>
            <a:noFill/>
          </a:ln>
        </p:spPr>
      </p:pic>
      <p:pic>
        <p:nvPicPr>
          <p:cNvPr id="335" name="Google Shape;335;p33"/>
          <p:cNvPicPr preferRelativeResize="0"/>
          <p:nvPr/>
        </p:nvPicPr>
        <p:blipFill>
          <a:blip r:embed="rId4">
            <a:alphaModFix/>
          </a:blip>
          <a:stretch>
            <a:fillRect/>
          </a:stretch>
        </p:blipFill>
        <p:spPr>
          <a:xfrm>
            <a:off x="2234975" y="865262"/>
            <a:ext cx="1635600" cy="1263238"/>
          </a:xfrm>
          <a:prstGeom prst="rect">
            <a:avLst/>
          </a:prstGeom>
          <a:noFill/>
          <a:ln>
            <a:noFill/>
          </a:ln>
        </p:spPr>
      </p:pic>
      <p:sp>
        <p:nvSpPr>
          <p:cNvPr id="336" name="Google Shape;336;p33"/>
          <p:cNvSpPr txBox="1"/>
          <p:nvPr/>
        </p:nvSpPr>
        <p:spPr>
          <a:xfrm>
            <a:off x="1262900" y="2186850"/>
            <a:ext cx="224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latin typeface="Roboto"/>
                <a:ea typeface="Roboto"/>
                <a:cs typeface="Roboto"/>
                <a:sym typeface="Roboto"/>
              </a:rPr>
              <a:t>EfficientNetV2b0</a:t>
            </a:r>
            <a:endParaRPr>
              <a:latin typeface="Roboto"/>
              <a:ea typeface="Roboto"/>
              <a:cs typeface="Roboto"/>
              <a:sym typeface="Roboto"/>
            </a:endParaRPr>
          </a:p>
        </p:txBody>
      </p:sp>
      <p:pic>
        <p:nvPicPr>
          <p:cNvPr id="337" name="Google Shape;337;p33"/>
          <p:cNvPicPr preferRelativeResize="0"/>
          <p:nvPr/>
        </p:nvPicPr>
        <p:blipFill>
          <a:blip r:embed="rId5">
            <a:alphaModFix/>
          </a:blip>
          <a:stretch>
            <a:fillRect/>
          </a:stretch>
        </p:blipFill>
        <p:spPr>
          <a:xfrm>
            <a:off x="4651249" y="849388"/>
            <a:ext cx="1635600" cy="1294952"/>
          </a:xfrm>
          <a:prstGeom prst="rect">
            <a:avLst/>
          </a:prstGeom>
          <a:noFill/>
          <a:ln>
            <a:noFill/>
          </a:ln>
        </p:spPr>
      </p:pic>
      <p:pic>
        <p:nvPicPr>
          <p:cNvPr id="338" name="Google Shape;338;p33"/>
          <p:cNvPicPr preferRelativeResize="0"/>
          <p:nvPr/>
        </p:nvPicPr>
        <p:blipFill>
          <a:blip r:embed="rId6">
            <a:alphaModFix/>
          </a:blip>
          <a:stretch>
            <a:fillRect/>
          </a:stretch>
        </p:blipFill>
        <p:spPr>
          <a:xfrm>
            <a:off x="6432268" y="849388"/>
            <a:ext cx="1697981" cy="1294950"/>
          </a:xfrm>
          <a:prstGeom prst="rect">
            <a:avLst/>
          </a:prstGeom>
          <a:noFill/>
          <a:ln>
            <a:noFill/>
          </a:ln>
        </p:spPr>
      </p:pic>
      <p:sp>
        <p:nvSpPr>
          <p:cNvPr id="339" name="Google Shape;339;p33"/>
          <p:cNvSpPr txBox="1"/>
          <p:nvPr/>
        </p:nvSpPr>
        <p:spPr>
          <a:xfrm>
            <a:off x="5656325" y="2266800"/>
            <a:ext cx="171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latin typeface="Roboto"/>
                <a:ea typeface="Roboto"/>
                <a:cs typeface="Roboto"/>
                <a:sym typeface="Roboto"/>
              </a:rPr>
              <a:t>ConvNeXT Tiny </a:t>
            </a:r>
            <a:endParaRPr>
              <a:latin typeface="Roboto"/>
              <a:ea typeface="Roboto"/>
              <a:cs typeface="Roboto"/>
              <a:sym typeface="Roboto"/>
            </a:endParaRPr>
          </a:p>
        </p:txBody>
      </p:sp>
      <p:pic>
        <p:nvPicPr>
          <p:cNvPr id="340" name="Google Shape;340;p33"/>
          <p:cNvPicPr preferRelativeResize="0"/>
          <p:nvPr/>
        </p:nvPicPr>
        <p:blipFill>
          <a:blip r:embed="rId7">
            <a:alphaModFix/>
          </a:blip>
          <a:stretch>
            <a:fillRect/>
          </a:stretch>
        </p:blipFill>
        <p:spPr>
          <a:xfrm>
            <a:off x="2116075" y="2763525"/>
            <a:ext cx="1810424" cy="1423225"/>
          </a:xfrm>
          <a:prstGeom prst="rect">
            <a:avLst/>
          </a:prstGeom>
          <a:noFill/>
          <a:ln>
            <a:noFill/>
          </a:ln>
        </p:spPr>
      </p:pic>
      <p:pic>
        <p:nvPicPr>
          <p:cNvPr id="341" name="Google Shape;341;p33"/>
          <p:cNvPicPr preferRelativeResize="0"/>
          <p:nvPr/>
        </p:nvPicPr>
        <p:blipFill>
          <a:blip r:embed="rId8">
            <a:alphaModFix/>
          </a:blip>
          <a:stretch>
            <a:fillRect/>
          </a:stretch>
        </p:blipFill>
        <p:spPr>
          <a:xfrm>
            <a:off x="4249322" y="2774150"/>
            <a:ext cx="1876802" cy="1423225"/>
          </a:xfrm>
          <a:prstGeom prst="rect">
            <a:avLst/>
          </a:prstGeom>
          <a:noFill/>
          <a:ln>
            <a:noFill/>
          </a:ln>
        </p:spPr>
      </p:pic>
      <p:sp>
        <p:nvSpPr>
          <p:cNvPr id="342" name="Google Shape;342;p33"/>
          <p:cNvSpPr txBox="1"/>
          <p:nvPr/>
        </p:nvSpPr>
        <p:spPr>
          <a:xfrm>
            <a:off x="3505400" y="4301550"/>
            <a:ext cx="1898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latin typeface="Roboto"/>
                <a:ea typeface="Roboto"/>
                <a:cs typeface="Roboto"/>
                <a:sym typeface="Roboto"/>
              </a:rPr>
              <a:t>MobileNetV3</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34"/>
          <p:cNvPicPr preferRelativeResize="0"/>
          <p:nvPr/>
        </p:nvPicPr>
        <p:blipFill>
          <a:blip r:embed="rId3">
            <a:alphaModFix/>
          </a:blip>
          <a:stretch>
            <a:fillRect/>
          </a:stretch>
        </p:blipFill>
        <p:spPr>
          <a:xfrm>
            <a:off x="672725" y="886363"/>
            <a:ext cx="7353300" cy="2962275"/>
          </a:xfrm>
          <a:prstGeom prst="rect">
            <a:avLst/>
          </a:prstGeom>
          <a:noFill/>
          <a:ln>
            <a:noFill/>
          </a:ln>
        </p:spPr>
      </p:pic>
      <p:sp>
        <p:nvSpPr>
          <p:cNvPr id="348" name="Google Shape;348;p34"/>
          <p:cNvSpPr txBox="1"/>
          <p:nvPr>
            <p:ph type="title"/>
          </p:nvPr>
        </p:nvSpPr>
        <p:spPr>
          <a:xfrm>
            <a:off x="368450" y="1316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Résultats</a:t>
            </a:r>
            <a:endParaRPr/>
          </a:p>
        </p:txBody>
      </p:sp>
      <p:sp>
        <p:nvSpPr>
          <p:cNvPr id="349" name="Google Shape;349;p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50" name="Google Shape;350;p34"/>
          <p:cNvSpPr/>
          <p:nvPr/>
        </p:nvSpPr>
        <p:spPr>
          <a:xfrm>
            <a:off x="4327000" y="1193925"/>
            <a:ext cx="757800" cy="642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a:off x="6131025" y="1193925"/>
            <a:ext cx="949800" cy="6429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a:off x="5181213" y="1193925"/>
            <a:ext cx="949800" cy="642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4"/>
          <p:cNvSpPr/>
          <p:nvPr/>
        </p:nvSpPr>
        <p:spPr>
          <a:xfrm>
            <a:off x="3129800" y="1217000"/>
            <a:ext cx="757800" cy="30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txBox="1"/>
          <p:nvPr/>
        </p:nvSpPr>
        <p:spPr>
          <a:xfrm>
            <a:off x="238325" y="3881400"/>
            <a:ext cx="82221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chemeClr val="lt1"/>
                </a:solidFill>
                <a:latin typeface="Roboto"/>
                <a:ea typeface="Roboto"/>
                <a:cs typeface="Roboto"/>
                <a:sym typeface="Roboto"/>
              </a:rPr>
              <a:t>Le modèle</a:t>
            </a:r>
            <a:r>
              <a:rPr lang="en-GB">
                <a:solidFill>
                  <a:schemeClr val="lt1"/>
                </a:solidFill>
                <a:latin typeface="Roboto"/>
                <a:ea typeface="Roboto"/>
                <a:cs typeface="Roboto"/>
                <a:sym typeface="Roboto"/>
              </a:rPr>
              <a:t> ConvNextTiny est celui qui obtient le score d'accuracy le plus élevé avec 0.98. Cependant, il nécessite </a:t>
            </a:r>
            <a:r>
              <a:rPr lang="en-GB">
                <a:solidFill>
                  <a:schemeClr val="lt1"/>
                </a:solidFill>
                <a:latin typeface="Roboto"/>
                <a:ea typeface="Roboto"/>
                <a:cs typeface="Roboto"/>
                <a:sym typeface="Roboto"/>
              </a:rPr>
              <a:t>également plus</a:t>
            </a:r>
            <a:r>
              <a:rPr lang="en-GB">
                <a:solidFill>
                  <a:schemeClr val="lt1"/>
                </a:solidFill>
                <a:latin typeface="Roboto"/>
                <a:ea typeface="Roboto"/>
                <a:cs typeface="Roboto"/>
                <a:sym typeface="Roboto"/>
              </a:rPr>
              <a:t> de temps de calcul et un plus grand nombre de paramètres. D'autre part, le modèle EfficientNetV2B0 est également performant avec une accuracy de 0.96, mais il nécessite moins de paramètres et moins de temps. Pour cette raison, nous avons choisi de poursuivre le reste de notre travail avec le modèle </a:t>
            </a:r>
            <a:r>
              <a:rPr b="1" lang="en-GB">
                <a:solidFill>
                  <a:schemeClr val="lt1"/>
                </a:solidFill>
                <a:latin typeface="Roboto"/>
                <a:ea typeface="Roboto"/>
                <a:cs typeface="Roboto"/>
                <a:sym typeface="Roboto"/>
              </a:rPr>
              <a:t>EfficientNetV2B0</a:t>
            </a:r>
            <a:r>
              <a:rPr lang="en-GB">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p:txBody>
      </p:sp>
      <p:sp>
        <p:nvSpPr>
          <p:cNvPr id="355" name="Google Shape;355;p34"/>
          <p:cNvSpPr/>
          <p:nvPr/>
        </p:nvSpPr>
        <p:spPr>
          <a:xfrm>
            <a:off x="7572625" y="2832000"/>
            <a:ext cx="390300" cy="306300"/>
          </a:xfrm>
          <a:prstGeom prst="rect">
            <a:avLst/>
          </a:prstGeom>
          <a:no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4"/>
          <p:cNvSpPr/>
          <p:nvPr/>
        </p:nvSpPr>
        <p:spPr>
          <a:xfrm>
            <a:off x="7572625" y="1193925"/>
            <a:ext cx="390300" cy="306300"/>
          </a:xfrm>
          <a:prstGeom prst="rect">
            <a:avLst/>
          </a:prstGeom>
          <a:no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4"/>
          <p:cNvSpPr/>
          <p:nvPr/>
        </p:nvSpPr>
        <p:spPr>
          <a:xfrm>
            <a:off x="4388225" y="2832000"/>
            <a:ext cx="757800" cy="306300"/>
          </a:xfrm>
          <a:prstGeom prst="rect">
            <a:avLst/>
          </a:prstGeom>
          <a:no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a:off x="4356400" y="1239950"/>
            <a:ext cx="699000" cy="260400"/>
          </a:xfrm>
          <a:prstGeom prst="rect">
            <a:avLst/>
          </a:prstGeom>
          <a:no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a:off x="5253825" y="2832000"/>
            <a:ext cx="877200" cy="306300"/>
          </a:xfrm>
          <a:prstGeom prst="rect">
            <a:avLst/>
          </a:prstGeom>
          <a:no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
          <p:cNvSpPr/>
          <p:nvPr/>
        </p:nvSpPr>
        <p:spPr>
          <a:xfrm>
            <a:off x="5253825" y="1217000"/>
            <a:ext cx="877200" cy="306300"/>
          </a:xfrm>
          <a:prstGeom prst="rect">
            <a:avLst/>
          </a:prstGeom>
          <a:no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4"/>
          <p:cNvSpPr txBox="1"/>
          <p:nvPr/>
        </p:nvSpPr>
        <p:spPr>
          <a:xfrm>
            <a:off x="5931850" y="886375"/>
            <a:ext cx="51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latin typeface="Roboto"/>
                <a:ea typeface="Roboto"/>
                <a:cs typeface="Roboto"/>
                <a:sym typeface="Roboto"/>
              </a:rPr>
              <a:t>(s)</a:t>
            </a:r>
            <a:endParaRPr sz="10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5"/>
          <p:cNvSpPr txBox="1"/>
          <p:nvPr>
            <p:ph idx="1" type="body"/>
          </p:nvPr>
        </p:nvSpPr>
        <p:spPr>
          <a:xfrm>
            <a:off x="311700" y="794325"/>
            <a:ext cx="8520600" cy="294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 modèle choisi pour faire l’apprentissage sur le dataset complet est : EfficientNetV2 b0 avec les </a:t>
            </a:r>
            <a:r>
              <a:rPr lang="en-GB"/>
              <a:t>hyper paramètres</a:t>
            </a:r>
            <a:r>
              <a:rPr lang="en-GB"/>
              <a:t> suivants </a:t>
            </a:r>
            <a:endParaRPr/>
          </a:p>
          <a:p>
            <a:pPr indent="-342900" lvl="0" marL="457200" rtl="0" algn="l">
              <a:spcBef>
                <a:spcPts val="1200"/>
              </a:spcBef>
              <a:spcAft>
                <a:spcPts val="0"/>
              </a:spcAft>
              <a:buSzPts val="1800"/>
              <a:buChar char="-"/>
            </a:pPr>
            <a:r>
              <a:rPr lang="en-GB"/>
              <a:t>Learning rate = 1e-4</a:t>
            </a:r>
            <a:endParaRPr/>
          </a:p>
          <a:p>
            <a:pPr indent="-342900" lvl="0" marL="457200" rtl="0" algn="l">
              <a:spcBef>
                <a:spcPts val="0"/>
              </a:spcBef>
              <a:spcAft>
                <a:spcPts val="0"/>
              </a:spcAft>
              <a:buSzPts val="1800"/>
              <a:buChar char="-"/>
            </a:pPr>
            <a:r>
              <a:rPr lang="en-GB"/>
              <a:t>Batch size = 16</a:t>
            </a:r>
            <a:endParaRPr/>
          </a:p>
          <a:p>
            <a:pPr indent="-342900" lvl="0" marL="457200" rtl="0" algn="l">
              <a:spcBef>
                <a:spcPts val="0"/>
              </a:spcBef>
              <a:spcAft>
                <a:spcPts val="0"/>
              </a:spcAft>
              <a:buSzPts val="1800"/>
              <a:buChar char="-"/>
            </a:pPr>
            <a:r>
              <a:rPr lang="en-GB"/>
              <a:t>Avec data augmentation </a:t>
            </a:r>
            <a:endParaRPr/>
          </a:p>
          <a:p>
            <a:pPr indent="-342900" lvl="0" marL="457200" rtl="0" algn="l">
              <a:spcBef>
                <a:spcPts val="0"/>
              </a:spcBef>
              <a:spcAft>
                <a:spcPts val="0"/>
              </a:spcAft>
              <a:buSzPts val="1800"/>
              <a:buChar char="-"/>
            </a:pPr>
            <a:r>
              <a:rPr lang="en-GB"/>
              <a:t>Epochs </a:t>
            </a:r>
            <a:r>
              <a:rPr lang="en-GB"/>
              <a:t>= 30 </a:t>
            </a:r>
            <a:endParaRPr/>
          </a:p>
        </p:txBody>
      </p:sp>
      <p:sp>
        <p:nvSpPr>
          <p:cNvPr id="367" name="Google Shape;367;p3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68" name="Google Shape;368;p35"/>
          <p:cNvPicPr preferRelativeResize="0"/>
          <p:nvPr/>
        </p:nvPicPr>
        <p:blipFill>
          <a:blip r:embed="rId3">
            <a:alphaModFix/>
          </a:blip>
          <a:stretch>
            <a:fillRect/>
          </a:stretch>
        </p:blipFill>
        <p:spPr>
          <a:xfrm>
            <a:off x="3491800" y="1635100"/>
            <a:ext cx="2569625" cy="2007624"/>
          </a:xfrm>
          <a:prstGeom prst="rect">
            <a:avLst/>
          </a:prstGeom>
          <a:noFill/>
          <a:ln>
            <a:noFill/>
          </a:ln>
        </p:spPr>
      </p:pic>
      <p:pic>
        <p:nvPicPr>
          <p:cNvPr id="369" name="Google Shape;369;p35"/>
          <p:cNvPicPr preferRelativeResize="0"/>
          <p:nvPr/>
        </p:nvPicPr>
        <p:blipFill>
          <a:blip r:embed="rId4">
            <a:alphaModFix/>
          </a:blip>
          <a:stretch>
            <a:fillRect/>
          </a:stretch>
        </p:blipFill>
        <p:spPr>
          <a:xfrm>
            <a:off x="6338650" y="1607038"/>
            <a:ext cx="2569625" cy="2035687"/>
          </a:xfrm>
          <a:prstGeom prst="rect">
            <a:avLst/>
          </a:prstGeom>
          <a:noFill/>
          <a:ln>
            <a:noFill/>
          </a:ln>
        </p:spPr>
      </p:pic>
      <p:pic>
        <p:nvPicPr>
          <p:cNvPr id="370" name="Google Shape;370;p35"/>
          <p:cNvPicPr preferRelativeResize="0"/>
          <p:nvPr/>
        </p:nvPicPr>
        <p:blipFill>
          <a:blip r:embed="rId5">
            <a:alphaModFix/>
          </a:blip>
          <a:stretch>
            <a:fillRect/>
          </a:stretch>
        </p:blipFill>
        <p:spPr>
          <a:xfrm>
            <a:off x="2137525" y="3971175"/>
            <a:ext cx="3435300" cy="474550"/>
          </a:xfrm>
          <a:prstGeom prst="rect">
            <a:avLst/>
          </a:prstGeom>
          <a:noFill/>
          <a:ln>
            <a:noFill/>
          </a:ln>
        </p:spPr>
      </p:pic>
      <p:sp>
        <p:nvSpPr>
          <p:cNvPr id="371" name="Google Shape;371;p35"/>
          <p:cNvSpPr/>
          <p:nvPr/>
        </p:nvSpPr>
        <p:spPr>
          <a:xfrm>
            <a:off x="2084600" y="3904550"/>
            <a:ext cx="3435300" cy="607800"/>
          </a:xfrm>
          <a:prstGeom prst="rect">
            <a:avLst/>
          </a:prstGeom>
          <a:no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txBox="1"/>
          <p:nvPr>
            <p:ph type="title"/>
          </p:nvPr>
        </p:nvSpPr>
        <p:spPr>
          <a:xfrm>
            <a:off x="265775" y="1191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Modèle Final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6"/>
          <p:cNvSpPr txBox="1"/>
          <p:nvPr>
            <p:ph type="title"/>
          </p:nvPr>
        </p:nvSpPr>
        <p:spPr>
          <a:xfrm>
            <a:off x="311700" y="2722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Analyse des </a:t>
            </a:r>
            <a:r>
              <a:rPr lang="en-GB"/>
              <a:t>performances</a:t>
            </a:r>
            <a:r>
              <a:rPr lang="en-GB"/>
              <a:t> </a:t>
            </a:r>
            <a:endParaRPr/>
          </a:p>
        </p:txBody>
      </p:sp>
      <p:sp>
        <p:nvSpPr>
          <p:cNvPr id="378" name="Google Shape;378;p3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79" name="Google Shape;379;p36"/>
          <p:cNvPicPr preferRelativeResize="0"/>
          <p:nvPr/>
        </p:nvPicPr>
        <p:blipFill>
          <a:blip r:embed="rId3">
            <a:alphaModFix/>
          </a:blip>
          <a:stretch>
            <a:fillRect/>
          </a:stretch>
        </p:blipFill>
        <p:spPr>
          <a:xfrm>
            <a:off x="235175" y="1231962"/>
            <a:ext cx="4260300" cy="2787762"/>
          </a:xfrm>
          <a:prstGeom prst="rect">
            <a:avLst/>
          </a:prstGeom>
          <a:noFill/>
          <a:ln>
            <a:noFill/>
          </a:ln>
        </p:spPr>
      </p:pic>
      <p:pic>
        <p:nvPicPr>
          <p:cNvPr id="380" name="Google Shape;380;p36"/>
          <p:cNvPicPr preferRelativeResize="0"/>
          <p:nvPr/>
        </p:nvPicPr>
        <p:blipFill>
          <a:blip r:embed="rId4">
            <a:alphaModFix/>
          </a:blip>
          <a:stretch>
            <a:fillRect/>
          </a:stretch>
        </p:blipFill>
        <p:spPr>
          <a:xfrm>
            <a:off x="4572000" y="1178375"/>
            <a:ext cx="4343725" cy="238470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86" name="Google Shape;386;p37"/>
          <p:cNvPicPr preferRelativeResize="0"/>
          <p:nvPr/>
        </p:nvPicPr>
        <p:blipFill>
          <a:blip r:embed="rId3">
            <a:alphaModFix/>
          </a:blip>
          <a:stretch>
            <a:fillRect/>
          </a:stretch>
        </p:blipFill>
        <p:spPr>
          <a:xfrm>
            <a:off x="405000" y="197200"/>
            <a:ext cx="8320575" cy="4847601"/>
          </a:xfrm>
          <a:prstGeom prst="rect">
            <a:avLst/>
          </a:prstGeom>
          <a:noFill/>
          <a:ln>
            <a:noFill/>
          </a:ln>
        </p:spPr>
      </p:pic>
      <p:pic>
        <p:nvPicPr>
          <p:cNvPr id="387" name="Google Shape;387;p37"/>
          <p:cNvPicPr preferRelativeResize="0"/>
          <p:nvPr/>
        </p:nvPicPr>
        <p:blipFill>
          <a:blip r:embed="rId4">
            <a:alphaModFix/>
          </a:blip>
          <a:stretch>
            <a:fillRect/>
          </a:stretch>
        </p:blipFill>
        <p:spPr>
          <a:xfrm>
            <a:off x="45925" y="3800925"/>
            <a:ext cx="826625" cy="658625"/>
          </a:xfrm>
          <a:prstGeom prst="rect">
            <a:avLst/>
          </a:prstGeom>
          <a:noFill/>
          <a:ln>
            <a:noFill/>
          </a:ln>
        </p:spPr>
      </p:pic>
      <p:pic>
        <p:nvPicPr>
          <p:cNvPr id="388" name="Google Shape;388;p37"/>
          <p:cNvPicPr preferRelativeResize="0"/>
          <p:nvPr/>
        </p:nvPicPr>
        <p:blipFill>
          <a:blip r:embed="rId5">
            <a:alphaModFix/>
          </a:blip>
          <a:stretch>
            <a:fillRect/>
          </a:stretch>
        </p:blipFill>
        <p:spPr>
          <a:xfrm>
            <a:off x="467425" y="2979225"/>
            <a:ext cx="1032749" cy="776125"/>
          </a:xfrm>
          <a:prstGeom prst="rect">
            <a:avLst/>
          </a:prstGeom>
          <a:noFill/>
          <a:ln>
            <a:noFill/>
          </a:ln>
        </p:spPr>
      </p:pic>
      <p:pic>
        <p:nvPicPr>
          <p:cNvPr id="389" name="Google Shape;389;p37"/>
          <p:cNvPicPr preferRelativeResize="0"/>
          <p:nvPr/>
        </p:nvPicPr>
        <p:blipFill>
          <a:blip r:embed="rId6">
            <a:alphaModFix/>
          </a:blip>
          <a:stretch>
            <a:fillRect/>
          </a:stretch>
        </p:blipFill>
        <p:spPr>
          <a:xfrm>
            <a:off x="2304875" y="2482360"/>
            <a:ext cx="826625" cy="828791"/>
          </a:xfrm>
          <a:prstGeom prst="rect">
            <a:avLst/>
          </a:prstGeom>
          <a:noFill/>
          <a:ln>
            <a:noFill/>
          </a:ln>
        </p:spPr>
      </p:pic>
      <p:pic>
        <p:nvPicPr>
          <p:cNvPr id="390" name="Google Shape;390;p37"/>
          <p:cNvPicPr preferRelativeResize="0"/>
          <p:nvPr/>
        </p:nvPicPr>
        <p:blipFill>
          <a:blip r:embed="rId5">
            <a:alphaModFix/>
          </a:blip>
          <a:stretch>
            <a:fillRect/>
          </a:stretch>
        </p:blipFill>
        <p:spPr>
          <a:xfrm>
            <a:off x="1607300" y="4459543"/>
            <a:ext cx="659300" cy="49545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8"/>
          <p:cNvSpPr txBox="1"/>
          <p:nvPr>
            <p:ph type="title"/>
          </p:nvPr>
        </p:nvSpPr>
        <p:spPr>
          <a:xfrm>
            <a:off x="311700" y="1574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Script en python</a:t>
            </a:r>
            <a:endParaRPr/>
          </a:p>
        </p:txBody>
      </p:sp>
      <p:sp>
        <p:nvSpPr>
          <p:cNvPr id="396" name="Google Shape;396;p3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97" name="Google Shape;397;p38"/>
          <p:cNvSpPr txBox="1"/>
          <p:nvPr/>
        </p:nvSpPr>
        <p:spPr>
          <a:xfrm>
            <a:off x="711825" y="765225"/>
            <a:ext cx="7347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Nous avons </a:t>
            </a:r>
            <a:r>
              <a:rPr lang="en-GB">
                <a:latin typeface="Roboto"/>
                <a:ea typeface="Roboto"/>
                <a:cs typeface="Roboto"/>
                <a:sym typeface="Roboto"/>
              </a:rPr>
              <a:t>développé un programme en python qui prend en entrée une image qu’on peut sélectionner à partir d’une fenêtre de dialogue </a:t>
            </a:r>
            <a:r>
              <a:rPr lang="en-GB">
                <a:latin typeface="Roboto"/>
                <a:ea typeface="Roboto"/>
                <a:cs typeface="Roboto"/>
                <a:sym typeface="Roboto"/>
              </a:rPr>
              <a:t> et qui donne en sortie la race la plus probable du chien présent sur l'image.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398" name="Google Shape;398;p38"/>
          <p:cNvPicPr preferRelativeResize="0"/>
          <p:nvPr/>
        </p:nvPicPr>
        <p:blipFill>
          <a:blip r:embed="rId3">
            <a:alphaModFix/>
          </a:blip>
          <a:stretch>
            <a:fillRect/>
          </a:stretch>
        </p:blipFill>
        <p:spPr>
          <a:xfrm>
            <a:off x="4096500" y="1484150"/>
            <a:ext cx="4246426" cy="2389549"/>
          </a:xfrm>
          <a:prstGeom prst="rect">
            <a:avLst/>
          </a:prstGeom>
          <a:noFill/>
          <a:ln>
            <a:noFill/>
          </a:ln>
        </p:spPr>
      </p:pic>
      <p:pic>
        <p:nvPicPr>
          <p:cNvPr id="399" name="Google Shape;399;p38"/>
          <p:cNvPicPr preferRelativeResize="0"/>
          <p:nvPr/>
        </p:nvPicPr>
        <p:blipFill>
          <a:blip r:embed="rId4">
            <a:alphaModFix/>
          </a:blip>
          <a:stretch>
            <a:fillRect/>
          </a:stretch>
        </p:blipFill>
        <p:spPr>
          <a:xfrm>
            <a:off x="596701" y="3976551"/>
            <a:ext cx="7746225" cy="91799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405" name="Google Shape;405;p39"/>
          <p:cNvSpPr txBox="1"/>
          <p:nvPr>
            <p:ph idx="1" type="body"/>
          </p:nvPr>
        </p:nvSpPr>
        <p:spPr>
          <a:xfrm>
            <a:off x="273425" y="1017800"/>
            <a:ext cx="8520600" cy="37278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None/>
            </a:pPr>
            <a:r>
              <a:rPr lang="en-GB"/>
              <a:t>Nous avons </a:t>
            </a:r>
            <a:r>
              <a:rPr lang="en-GB"/>
              <a:t>appliqué</a:t>
            </a:r>
            <a:r>
              <a:rPr lang="en-GB"/>
              <a:t> un CNN à partir de zéro et avec transfer learning (modèle efficentNetV2) pour apprendre un modèle capable de classer les images par race de chien présent sur l’image avec un accuracy de 86.66%. </a:t>
            </a:r>
            <a:endParaRPr/>
          </a:p>
          <a:p>
            <a:pPr indent="0" lvl="0" marL="0" rtl="0" algn="just">
              <a:spcBef>
                <a:spcPts val="1200"/>
              </a:spcBef>
              <a:spcAft>
                <a:spcPts val="0"/>
              </a:spcAft>
              <a:buNone/>
            </a:pPr>
            <a:r>
              <a:rPr lang="en-GB"/>
              <a:t>Le transfert</a:t>
            </a:r>
            <a:r>
              <a:rPr lang="en-GB"/>
              <a:t> learning se révèle plus performant que l'implémentation à partir de zéro d'un modèle, offrant ainsi une approche plus efficace pour tirer parti des connaissances préalables et des modèles pré-entraînés (d</a:t>
            </a:r>
            <a:r>
              <a:rPr lang="en-GB"/>
              <a:t>ans un contexte où les ressources sont limitées,</a:t>
            </a:r>
            <a:r>
              <a:rPr lang="en-GB"/>
              <a:t>).</a:t>
            </a:r>
            <a:endParaRPr/>
          </a:p>
          <a:p>
            <a:pPr indent="0" lvl="0" marL="0" rtl="0" algn="just">
              <a:spcBef>
                <a:spcPts val="1200"/>
              </a:spcBef>
              <a:spcAft>
                <a:spcPts val="0"/>
              </a:spcAft>
              <a:buNone/>
            </a:pPr>
            <a:r>
              <a:rPr lang="en-GB"/>
              <a:t>Axe d’amélioration : </a:t>
            </a:r>
            <a:endParaRPr/>
          </a:p>
          <a:p>
            <a:pPr indent="-325755" lvl="0" marL="457200" rtl="0" algn="just">
              <a:spcBef>
                <a:spcPts val="1200"/>
              </a:spcBef>
              <a:spcAft>
                <a:spcPts val="0"/>
              </a:spcAft>
              <a:buSzPct val="100000"/>
              <a:buAutoNum type="arabicPeriod"/>
            </a:pPr>
            <a:r>
              <a:rPr lang="en-GB"/>
              <a:t>Revoir la base de données et isoler les chiens en fonction de leur race, notamment dans les cas où une image contient plus d'une race de chien.</a:t>
            </a:r>
            <a:endParaRPr/>
          </a:p>
          <a:p>
            <a:pPr indent="-325755" lvl="0" marL="457200" rtl="0" algn="just">
              <a:spcBef>
                <a:spcPts val="0"/>
              </a:spcBef>
              <a:spcAft>
                <a:spcPts val="0"/>
              </a:spcAft>
              <a:buSzPct val="100000"/>
              <a:buAutoNum type="arabicPeriod"/>
            </a:pPr>
            <a:r>
              <a:rPr lang="en-GB"/>
              <a:t>Inclure une étape de détection des chiens sur les images afin de les isoler plus précisément.</a:t>
            </a:r>
            <a:endParaRPr/>
          </a:p>
          <a:p>
            <a:pPr indent="0" lvl="0" marL="457200" rtl="0" algn="l">
              <a:spcBef>
                <a:spcPts val="1200"/>
              </a:spcBef>
              <a:spcAft>
                <a:spcPts val="1200"/>
              </a:spcAft>
              <a:buNone/>
            </a:pPr>
            <a:r>
              <a:t/>
            </a:r>
            <a:endParaRPr/>
          </a:p>
        </p:txBody>
      </p:sp>
      <p:sp>
        <p:nvSpPr>
          <p:cNvPr id="406" name="Google Shape;406;p3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Merci :) </a:t>
            </a:r>
            <a:endParaRPr/>
          </a:p>
        </p:txBody>
      </p:sp>
      <p:sp>
        <p:nvSpPr>
          <p:cNvPr id="412" name="Google Shape;412;p4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98" name="Shape 98"/>
        <p:cNvGrpSpPr/>
        <p:nvPr/>
      </p:nvGrpSpPr>
      <p:grpSpPr>
        <a:xfrm>
          <a:off x="0" y="0"/>
          <a:ext cx="0" cy="0"/>
          <a:chOff x="0" y="0"/>
          <a:chExt cx="0" cy="0"/>
        </a:xfrm>
      </p:grpSpPr>
      <p:sp>
        <p:nvSpPr>
          <p:cNvPr id="99" name="Google Shape;99;p15"/>
          <p:cNvSpPr txBox="1"/>
          <p:nvPr>
            <p:ph type="title"/>
          </p:nvPr>
        </p:nvSpPr>
        <p:spPr>
          <a:xfrm>
            <a:off x="490250" y="526350"/>
            <a:ext cx="5640600" cy="399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solidFill>
                  <a:schemeClr val="dk1"/>
                </a:solidFill>
              </a:rPr>
              <a:t>Problématique</a:t>
            </a:r>
            <a:endParaRPr>
              <a:solidFill>
                <a:schemeClr val="dk1"/>
              </a:solidFill>
            </a:endParaRPr>
          </a:p>
        </p:txBody>
      </p:sp>
      <p:sp>
        <p:nvSpPr>
          <p:cNvPr id="100" name="Google Shape;100;p15"/>
          <p:cNvSpPr txBox="1"/>
          <p:nvPr/>
        </p:nvSpPr>
        <p:spPr>
          <a:xfrm>
            <a:off x="721175" y="1154900"/>
            <a:ext cx="7240800" cy="3648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800">
                <a:solidFill>
                  <a:schemeClr val="dk1"/>
                </a:solidFill>
                <a:latin typeface="Roboto"/>
                <a:ea typeface="Roboto"/>
                <a:cs typeface="Roboto"/>
                <a:sym typeface="Roboto"/>
              </a:rPr>
              <a:t>La BDD des images </a:t>
            </a:r>
            <a:r>
              <a:rPr lang="en-GB" sz="1800">
                <a:solidFill>
                  <a:schemeClr val="dk1"/>
                </a:solidFill>
                <a:latin typeface="Roboto"/>
                <a:ea typeface="Roboto"/>
                <a:cs typeface="Roboto"/>
                <a:sym typeface="Roboto"/>
              </a:rPr>
              <a:t>animales</a:t>
            </a:r>
            <a:r>
              <a:rPr lang="en-GB" sz="1800">
                <a:solidFill>
                  <a:schemeClr val="dk1"/>
                </a:solidFill>
                <a:latin typeface="Roboto"/>
                <a:ea typeface="Roboto"/>
                <a:cs typeface="Roboto"/>
                <a:sym typeface="Roboto"/>
              </a:rPr>
              <a:t> de l’association de protection des animaux commence à s’agrandir et les bénévoles n’ont pas toujours le temps de référencer les images des animaux qu'ils ont accumulées depuis plusieurs années.</a:t>
            </a:r>
            <a:endParaRPr sz="1800">
              <a:solidFill>
                <a:schemeClr val="dk1"/>
              </a:solidFill>
              <a:latin typeface="Roboto"/>
              <a:ea typeface="Roboto"/>
              <a:cs typeface="Roboto"/>
              <a:sym typeface="Roboto"/>
            </a:endParaRPr>
          </a:p>
          <a:p>
            <a:pPr indent="0" lvl="0" marL="0" rtl="0" algn="just">
              <a:spcBef>
                <a:spcPts val="0"/>
              </a:spcBef>
              <a:spcAft>
                <a:spcPts val="0"/>
              </a:spcAft>
              <a:buNone/>
            </a:pPr>
            <a:r>
              <a:t/>
            </a:r>
            <a:endParaRPr sz="1800">
              <a:solidFill>
                <a:schemeClr val="lt1"/>
              </a:solidFill>
              <a:latin typeface="Roboto"/>
              <a:ea typeface="Roboto"/>
              <a:cs typeface="Roboto"/>
              <a:sym typeface="Roboto"/>
            </a:endParaRPr>
          </a:p>
          <a:p>
            <a:pPr indent="0" lvl="0" marL="0" rtl="0" algn="just">
              <a:spcBef>
                <a:spcPts val="0"/>
              </a:spcBef>
              <a:spcAft>
                <a:spcPts val="0"/>
              </a:spcAft>
              <a:buNone/>
            </a:pPr>
            <a:r>
              <a:rPr b="1" lang="en-GB" sz="2000">
                <a:solidFill>
                  <a:srgbClr val="990000"/>
                </a:solidFill>
                <a:latin typeface="Roboto"/>
                <a:ea typeface="Roboto"/>
                <a:cs typeface="Roboto"/>
                <a:sym typeface="Roboto"/>
              </a:rPr>
              <a:t>Objectif :</a:t>
            </a:r>
            <a:r>
              <a:rPr lang="en-GB" sz="1800">
                <a:solidFill>
                  <a:srgbClr val="990000"/>
                </a:solidFill>
                <a:latin typeface="Roboto"/>
                <a:ea typeface="Roboto"/>
                <a:cs typeface="Roboto"/>
                <a:sym typeface="Roboto"/>
              </a:rPr>
              <a:t> L’association </a:t>
            </a:r>
            <a:r>
              <a:rPr lang="en-GB" sz="1800">
                <a:solidFill>
                  <a:srgbClr val="990000"/>
                </a:solidFill>
                <a:latin typeface="Roboto"/>
                <a:ea typeface="Roboto"/>
                <a:cs typeface="Roboto"/>
                <a:sym typeface="Roboto"/>
              </a:rPr>
              <a:t>aimerait</a:t>
            </a:r>
            <a:r>
              <a:rPr lang="en-GB" sz="1800">
                <a:solidFill>
                  <a:srgbClr val="990000"/>
                </a:solidFill>
                <a:latin typeface="Roboto"/>
                <a:ea typeface="Roboto"/>
                <a:cs typeface="Roboto"/>
                <a:sym typeface="Roboto"/>
              </a:rPr>
              <a:t> obtenir un algorithme  capable de classer les images en fonction de la race de chien présent sur l’image. ( en utilisant les algorithmes de Deep-Learning)</a:t>
            </a:r>
            <a:endParaRPr sz="1800">
              <a:solidFill>
                <a:srgbClr val="990000"/>
              </a:solidFill>
              <a:latin typeface="Roboto"/>
              <a:ea typeface="Roboto"/>
              <a:cs typeface="Roboto"/>
              <a:sym typeface="Roboto"/>
            </a:endParaRPr>
          </a:p>
          <a:p>
            <a:pPr indent="0" lvl="0" marL="0" rtl="0" algn="just">
              <a:spcBef>
                <a:spcPts val="0"/>
              </a:spcBef>
              <a:spcAft>
                <a:spcPts val="0"/>
              </a:spcAft>
              <a:buNone/>
            </a:pPr>
            <a:r>
              <a:t/>
            </a:r>
            <a:endParaRPr>
              <a:solidFill>
                <a:schemeClr val="lt1"/>
              </a:solidFill>
              <a:latin typeface="Roboto"/>
              <a:ea typeface="Roboto"/>
              <a:cs typeface="Roboto"/>
              <a:sym typeface="Roboto"/>
            </a:endParaRPr>
          </a:p>
          <a:p>
            <a:pPr indent="0" lvl="0" marL="0" rtl="0" algn="just">
              <a:spcBef>
                <a:spcPts val="0"/>
              </a:spcBef>
              <a:spcAft>
                <a:spcPts val="0"/>
              </a:spcAft>
              <a:buNone/>
            </a:pPr>
            <a:r>
              <a:rPr lang="en-GB" sz="2200">
                <a:solidFill>
                  <a:schemeClr val="dk1"/>
                </a:solidFill>
                <a:latin typeface="Roboto"/>
                <a:ea typeface="Roboto"/>
                <a:cs typeface="Roboto"/>
                <a:sym typeface="Roboto"/>
              </a:rPr>
              <a:t>Dataset :</a:t>
            </a:r>
            <a:r>
              <a:rPr lang="en-GB">
                <a:solidFill>
                  <a:schemeClr val="lt1"/>
                </a:solidFill>
                <a:latin typeface="Roboto"/>
                <a:ea typeface="Roboto"/>
                <a:cs typeface="Roboto"/>
                <a:sym typeface="Roboto"/>
              </a:rPr>
              <a:t> </a:t>
            </a:r>
            <a:r>
              <a:rPr b="1" lang="en-GB" sz="2300">
                <a:highlight>
                  <a:srgbClr val="FFFFFF"/>
                </a:highlight>
                <a:latin typeface="Georgia"/>
                <a:ea typeface="Georgia"/>
                <a:cs typeface="Georgia"/>
                <a:sym typeface="Georgia"/>
              </a:rPr>
              <a:t>Stanford Dogs Dataset</a:t>
            </a:r>
            <a:endParaRPr>
              <a:solidFill>
                <a:schemeClr val="lt1"/>
              </a:solidFill>
              <a:latin typeface="Roboto"/>
              <a:ea typeface="Roboto"/>
              <a:cs typeface="Roboto"/>
              <a:sym typeface="Roboto"/>
            </a:endParaRPr>
          </a:p>
          <a:p>
            <a:pPr indent="0" lvl="0" marL="0" rtl="0" algn="just">
              <a:spcBef>
                <a:spcPts val="0"/>
              </a:spcBef>
              <a:spcAft>
                <a:spcPts val="0"/>
              </a:spcAft>
              <a:buNone/>
            </a:pPr>
            <a:r>
              <a:t/>
            </a:r>
            <a:endParaRPr>
              <a:solidFill>
                <a:schemeClr val="lt1"/>
              </a:solidFill>
              <a:latin typeface="Roboto"/>
              <a:ea typeface="Roboto"/>
              <a:cs typeface="Roboto"/>
              <a:sym typeface="Roboto"/>
            </a:endParaRPr>
          </a:p>
          <a:p>
            <a:pPr indent="0" lvl="0" marL="0" rtl="0" algn="just">
              <a:spcBef>
                <a:spcPts val="0"/>
              </a:spcBef>
              <a:spcAft>
                <a:spcPts val="0"/>
              </a:spcAft>
              <a:buNone/>
            </a:pPr>
            <a:r>
              <a:t/>
            </a:r>
            <a:endParaRPr>
              <a:solidFill>
                <a:schemeClr val="lt1"/>
              </a:solidFill>
              <a:latin typeface="Roboto"/>
              <a:ea typeface="Roboto"/>
              <a:cs typeface="Roboto"/>
              <a:sym typeface="Roboto"/>
            </a:endParaRPr>
          </a:p>
          <a:p>
            <a:pPr indent="0" lvl="0" marL="0" rtl="0" algn="just">
              <a:spcBef>
                <a:spcPts val="0"/>
              </a:spcBef>
              <a:spcAft>
                <a:spcPts val="0"/>
              </a:spcAft>
              <a:buNone/>
            </a:pPr>
            <a:r>
              <a:t/>
            </a:r>
            <a:endParaRPr>
              <a:solidFill>
                <a:schemeClr val="lt1"/>
              </a:solidFill>
              <a:latin typeface="Roboto"/>
              <a:ea typeface="Roboto"/>
              <a:cs typeface="Roboto"/>
              <a:sym typeface="Roboto"/>
            </a:endParaRPr>
          </a:p>
        </p:txBody>
      </p:sp>
      <p:pic>
        <p:nvPicPr>
          <p:cNvPr id="101" name="Google Shape;101;p15"/>
          <p:cNvPicPr preferRelativeResize="0"/>
          <p:nvPr/>
        </p:nvPicPr>
        <p:blipFill>
          <a:blip r:embed="rId3">
            <a:alphaModFix/>
          </a:blip>
          <a:stretch>
            <a:fillRect/>
          </a:stretch>
        </p:blipFill>
        <p:spPr>
          <a:xfrm>
            <a:off x="6345175" y="3392975"/>
            <a:ext cx="2617574" cy="1651025"/>
          </a:xfrm>
          <a:prstGeom prst="rect">
            <a:avLst/>
          </a:prstGeom>
          <a:noFill/>
          <a:ln>
            <a:noFill/>
          </a:ln>
        </p:spPr>
      </p:pic>
      <p:sp>
        <p:nvSpPr>
          <p:cNvPr id="102" name="Google Shape;102;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p:nvPr/>
        </p:nvSpPr>
        <p:spPr>
          <a:xfrm>
            <a:off x="489850" y="2855325"/>
            <a:ext cx="3880500" cy="17907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4780250" y="1178725"/>
            <a:ext cx="1759800" cy="34674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Exploration des données </a:t>
            </a:r>
            <a:endParaRPr/>
          </a:p>
        </p:txBody>
      </p:sp>
      <p:sp>
        <p:nvSpPr>
          <p:cNvPr id="110" name="Google Shape;110;p16"/>
          <p:cNvSpPr txBox="1"/>
          <p:nvPr/>
        </p:nvSpPr>
        <p:spPr>
          <a:xfrm>
            <a:off x="543250" y="2629825"/>
            <a:ext cx="38271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GB" sz="1700">
                <a:latin typeface="Roboto"/>
                <a:ea typeface="Roboto"/>
                <a:cs typeface="Roboto"/>
                <a:sym typeface="Roboto"/>
              </a:rPr>
              <a:t>Les images sont en couleur et de </a:t>
            </a:r>
            <a:r>
              <a:rPr lang="en-GB" sz="1700">
                <a:latin typeface="Roboto"/>
                <a:ea typeface="Roboto"/>
                <a:cs typeface="Roboto"/>
                <a:sym typeface="Roboto"/>
              </a:rPr>
              <a:t>dimensions</a:t>
            </a:r>
            <a:r>
              <a:rPr lang="en-GB" sz="1700">
                <a:latin typeface="Roboto"/>
                <a:ea typeface="Roboto"/>
                <a:cs typeface="Roboto"/>
                <a:sym typeface="Roboto"/>
              </a:rPr>
              <a:t> différentes.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GB" sz="1700">
                <a:latin typeface="Roboto"/>
                <a:ea typeface="Roboto"/>
                <a:cs typeface="Roboto"/>
                <a:sym typeface="Roboto"/>
              </a:rPr>
              <a:t>L’indexation des races de chien suit le format suivant: [</a:t>
            </a:r>
            <a:r>
              <a:rPr b="1" lang="en-GB" sz="1700">
                <a:latin typeface="Roboto"/>
                <a:ea typeface="Roboto"/>
                <a:cs typeface="Roboto"/>
                <a:sym typeface="Roboto"/>
              </a:rPr>
              <a:t>ndddddddd-nom_de_la_race</a:t>
            </a:r>
            <a:r>
              <a:rPr lang="en-GB" sz="1700">
                <a:latin typeface="Roboto"/>
                <a:ea typeface="Roboto"/>
                <a:cs typeface="Roboto"/>
                <a:sym typeface="Roboto"/>
              </a:rPr>
              <a:t>]</a:t>
            </a:r>
            <a:endParaRPr sz="1700">
              <a:latin typeface="Roboto"/>
              <a:ea typeface="Roboto"/>
              <a:cs typeface="Roboto"/>
              <a:sym typeface="Roboto"/>
            </a:endParaRPr>
          </a:p>
        </p:txBody>
      </p:sp>
      <p:pic>
        <p:nvPicPr>
          <p:cNvPr id="111" name="Google Shape;111;p16"/>
          <p:cNvPicPr preferRelativeResize="0"/>
          <p:nvPr/>
        </p:nvPicPr>
        <p:blipFill>
          <a:blip r:embed="rId3">
            <a:alphaModFix/>
          </a:blip>
          <a:stretch>
            <a:fillRect/>
          </a:stretch>
        </p:blipFill>
        <p:spPr>
          <a:xfrm>
            <a:off x="4898038" y="1332713"/>
            <a:ext cx="1484925" cy="2702725"/>
          </a:xfrm>
          <a:prstGeom prst="rect">
            <a:avLst/>
          </a:prstGeom>
          <a:noFill/>
          <a:ln>
            <a:noFill/>
          </a:ln>
        </p:spPr>
      </p:pic>
      <p:sp>
        <p:nvSpPr>
          <p:cNvPr id="112" name="Google Shape;112;p16"/>
          <p:cNvSpPr txBox="1"/>
          <p:nvPr/>
        </p:nvSpPr>
        <p:spPr>
          <a:xfrm>
            <a:off x="4835838" y="4035425"/>
            <a:ext cx="1759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4A86E8"/>
                </a:solidFill>
                <a:latin typeface="Roboto"/>
                <a:ea typeface="Roboto"/>
                <a:cs typeface="Roboto"/>
                <a:sym typeface="Roboto"/>
              </a:rPr>
              <a:t>Statistiques Descriptives des données</a:t>
            </a:r>
            <a:endParaRPr sz="1100">
              <a:solidFill>
                <a:srgbClr val="4A86E8"/>
              </a:solidFill>
              <a:latin typeface="Roboto"/>
              <a:ea typeface="Roboto"/>
              <a:cs typeface="Roboto"/>
              <a:sym typeface="Roboto"/>
            </a:endParaRPr>
          </a:p>
        </p:txBody>
      </p:sp>
      <p:pic>
        <p:nvPicPr>
          <p:cNvPr id="113" name="Google Shape;113;p16"/>
          <p:cNvPicPr preferRelativeResize="0"/>
          <p:nvPr/>
        </p:nvPicPr>
        <p:blipFill>
          <a:blip r:embed="rId4">
            <a:alphaModFix/>
          </a:blip>
          <a:stretch>
            <a:fillRect/>
          </a:stretch>
        </p:blipFill>
        <p:spPr>
          <a:xfrm>
            <a:off x="6595650" y="3497875"/>
            <a:ext cx="2289076" cy="1505600"/>
          </a:xfrm>
          <a:prstGeom prst="rect">
            <a:avLst/>
          </a:prstGeom>
          <a:noFill/>
          <a:ln>
            <a:noFill/>
          </a:ln>
        </p:spPr>
      </p:pic>
      <p:pic>
        <p:nvPicPr>
          <p:cNvPr id="114" name="Google Shape;114;p16"/>
          <p:cNvPicPr preferRelativeResize="0"/>
          <p:nvPr/>
        </p:nvPicPr>
        <p:blipFill>
          <a:blip r:embed="rId5">
            <a:alphaModFix/>
          </a:blip>
          <a:stretch>
            <a:fillRect/>
          </a:stretch>
        </p:blipFill>
        <p:spPr>
          <a:xfrm>
            <a:off x="6595650" y="1407475"/>
            <a:ext cx="2233475" cy="1790700"/>
          </a:xfrm>
          <a:prstGeom prst="rect">
            <a:avLst/>
          </a:prstGeom>
          <a:noFill/>
          <a:ln>
            <a:noFill/>
          </a:ln>
        </p:spPr>
      </p:pic>
      <p:pic>
        <p:nvPicPr>
          <p:cNvPr id="115" name="Google Shape;115;p16"/>
          <p:cNvPicPr preferRelativeResize="0"/>
          <p:nvPr/>
        </p:nvPicPr>
        <p:blipFill>
          <a:blip r:embed="rId6">
            <a:alphaModFix/>
          </a:blip>
          <a:stretch>
            <a:fillRect/>
          </a:stretch>
        </p:blipFill>
        <p:spPr>
          <a:xfrm>
            <a:off x="7732250" y="171375"/>
            <a:ext cx="1152475" cy="689775"/>
          </a:xfrm>
          <a:prstGeom prst="rect">
            <a:avLst/>
          </a:prstGeom>
          <a:noFill/>
          <a:ln>
            <a:noFill/>
          </a:ln>
        </p:spPr>
      </p:pic>
      <p:sp>
        <p:nvSpPr>
          <p:cNvPr id="116" name="Google Shape;116;p16"/>
          <p:cNvSpPr/>
          <p:nvPr/>
        </p:nvSpPr>
        <p:spPr>
          <a:xfrm>
            <a:off x="489775" y="1148100"/>
            <a:ext cx="3880500" cy="15693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txBox="1"/>
          <p:nvPr/>
        </p:nvSpPr>
        <p:spPr>
          <a:xfrm>
            <a:off x="1098400" y="1290063"/>
            <a:ext cx="2663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lt1"/>
                </a:solidFill>
                <a:latin typeface="Roboto"/>
                <a:ea typeface="Roboto"/>
                <a:cs typeface="Roboto"/>
                <a:sym typeface="Roboto"/>
              </a:rPr>
              <a:t>120 </a:t>
            </a:r>
            <a:r>
              <a:rPr lang="en-GB">
                <a:solidFill>
                  <a:schemeClr val="lt1"/>
                </a:solidFill>
                <a:latin typeface="Roboto"/>
                <a:ea typeface="Roboto"/>
                <a:cs typeface="Roboto"/>
                <a:sym typeface="Roboto"/>
              </a:rPr>
              <a:t>race (dossier)</a:t>
            </a:r>
            <a:endParaRPr>
              <a:solidFill>
                <a:schemeClr val="lt1"/>
              </a:solidFill>
              <a:latin typeface="Roboto"/>
              <a:ea typeface="Roboto"/>
              <a:cs typeface="Roboto"/>
              <a:sym typeface="Roboto"/>
            </a:endParaRPr>
          </a:p>
          <a:p>
            <a:pPr indent="0" lvl="0" marL="0" rtl="0" algn="l">
              <a:spcBef>
                <a:spcPts val="0"/>
              </a:spcBef>
              <a:spcAft>
                <a:spcPts val="0"/>
              </a:spcAft>
              <a:buNone/>
            </a:pPr>
            <a:r>
              <a:rPr lang="en-GB" sz="2400">
                <a:solidFill>
                  <a:schemeClr val="lt1"/>
                </a:solidFill>
                <a:latin typeface="Roboto"/>
                <a:ea typeface="Roboto"/>
                <a:cs typeface="Roboto"/>
                <a:sym typeface="Roboto"/>
              </a:rPr>
              <a:t>20580</a:t>
            </a:r>
            <a:r>
              <a:rPr lang="en-GB">
                <a:solidFill>
                  <a:schemeClr val="lt1"/>
                </a:solidFill>
                <a:latin typeface="Roboto"/>
                <a:ea typeface="Roboto"/>
                <a:cs typeface="Roboto"/>
                <a:sym typeface="Roboto"/>
              </a:rPr>
              <a:t> image</a:t>
            </a:r>
            <a:endParaRPr>
              <a:solidFill>
                <a:schemeClr val="lt1"/>
              </a:solidFill>
              <a:latin typeface="Roboto"/>
              <a:ea typeface="Roboto"/>
              <a:cs typeface="Roboto"/>
              <a:sym typeface="Roboto"/>
            </a:endParaRPr>
          </a:p>
          <a:p>
            <a:pPr indent="0" lvl="0" marL="0" rtl="0" algn="l">
              <a:spcBef>
                <a:spcPts val="0"/>
              </a:spcBef>
              <a:spcAft>
                <a:spcPts val="0"/>
              </a:spcAft>
              <a:buNone/>
            </a:pPr>
            <a:r>
              <a:rPr lang="en-GB" sz="2400">
                <a:solidFill>
                  <a:schemeClr val="lt1"/>
                </a:solidFill>
                <a:latin typeface="Roboto"/>
                <a:ea typeface="Roboto"/>
                <a:cs typeface="Roboto"/>
                <a:sym typeface="Roboto"/>
              </a:rPr>
              <a:t>148 à 252</a:t>
            </a:r>
            <a:r>
              <a:rPr lang="en-GB">
                <a:solidFill>
                  <a:schemeClr val="lt1"/>
                </a:solidFill>
                <a:latin typeface="Roboto"/>
                <a:ea typeface="Roboto"/>
                <a:cs typeface="Roboto"/>
                <a:sym typeface="Roboto"/>
              </a:rPr>
              <a:t> images / race</a:t>
            </a:r>
            <a:endParaRPr>
              <a:solidFill>
                <a:schemeClr val="lt1"/>
              </a:solidFill>
              <a:latin typeface="Roboto"/>
              <a:ea typeface="Roboto"/>
              <a:cs typeface="Roboto"/>
              <a:sym typeface="Roboto"/>
            </a:endParaRPr>
          </a:p>
        </p:txBody>
      </p:sp>
      <p:sp>
        <p:nvSpPr>
          <p:cNvPr id="118" name="Google Shape;118;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135650" y="42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Analyse Exploratoire</a:t>
            </a:r>
            <a:endParaRPr/>
          </a:p>
        </p:txBody>
      </p:sp>
      <p:pic>
        <p:nvPicPr>
          <p:cNvPr id="124" name="Google Shape;124;p17"/>
          <p:cNvPicPr preferRelativeResize="0"/>
          <p:nvPr/>
        </p:nvPicPr>
        <p:blipFill>
          <a:blip r:embed="rId3">
            <a:alphaModFix/>
          </a:blip>
          <a:stretch>
            <a:fillRect/>
          </a:stretch>
        </p:blipFill>
        <p:spPr>
          <a:xfrm>
            <a:off x="930675" y="650400"/>
            <a:ext cx="7412226" cy="4455524"/>
          </a:xfrm>
          <a:prstGeom prst="rect">
            <a:avLst/>
          </a:prstGeom>
          <a:noFill/>
          <a:ln>
            <a:noFill/>
          </a:ln>
        </p:spPr>
      </p:pic>
      <p:sp>
        <p:nvSpPr>
          <p:cNvPr id="125" name="Google Shape;125;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273425" y="1049400"/>
            <a:ext cx="8520600" cy="2030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Modélisation</a:t>
            </a:r>
            <a:endParaRPr/>
          </a:p>
        </p:txBody>
      </p:sp>
      <p:sp>
        <p:nvSpPr>
          <p:cNvPr id="131" name="Google Shape;131;p18"/>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Partie 1 : CNN(AlexNet) from scratch - AlexNet amélioré</a:t>
            </a:r>
            <a:endParaRPr/>
          </a:p>
          <a:p>
            <a:pPr indent="0" lvl="0" marL="0" rtl="0" algn="ctr">
              <a:spcBef>
                <a:spcPts val="1200"/>
              </a:spcBef>
              <a:spcAft>
                <a:spcPts val="1200"/>
              </a:spcAft>
              <a:buNone/>
            </a:pPr>
            <a:r>
              <a:rPr lang="en-GB"/>
              <a:t>Partie 2 : Efficient Net</a:t>
            </a:r>
            <a:r>
              <a:rPr lang="en-GB"/>
              <a:t> - ConvNext  -  Mobile Net </a:t>
            </a:r>
            <a:endParaRPr/>
          </a:p>
        </p:txBody>
      </p:sp>
      <p:sp>
        <p:nvSpPr>
          <p:cNvPr id="132" name="Google Shape;132;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258125" y="142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Préparation des données d’apprentissage</a:t>
            </a:r>
            <a:endParaRPr/>
          </a:p>
        </p:txBody>
      </p:sp>
      <p:sp>
        <p:nvSpPr>
          <p:cNvPr id="138" name="Google Shape;138;p19"/>
          <p:cNvSpPr txBox="1"/>
          <p:nvPr>
            <p:ph idx="1" type="body"/>
          </p:nvPr>
        </p:nvSpPr>
        <p:spPr>
          <a:xfrm>
            <a:off x="311700" y="749900"/>
            <a:ext cx="8520600" cy="381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Pour des besoins de consommation de mémoire et </a:t>
            </a:r>
            <a:r>
              <a:rPr lang="en-GB"/>
              <a:t>performance</a:t>
            </a:r>
            <a:r>
              <a:rPr lang="en-GB"/>
              <a:t> de </a:t>
            </a:r>
            <a:r>
              <a:rPr lang="en-GB"/>
              <a:t>calcul</a:t>
            </a:r>
            <a:r>
              <a:rPr lang="en-GB"/>
              <a:t>, nous avons </a:t>
            </a:r>
            <a:r>
              <a:rPr lang="en-GB"/>
              <a:t>sélectionné</a:t>
            </a:r>
            <a:r>
              <a:rPr lang="en-GB"/>
              <a:t> les 20 races les plus populaires dans le dataset(les </a:t>
            </a:r>
            <a:r>
              <a:rPr lang="en-GB"/>
              <a:t>races</a:t>
            </a:r>
            <a:r>
              <a:rPr lang="en-GB"/>
              <a:t> les plus </a:t>
            </a:r>
            <a:r>
              <a:rPr lang="en-GB"/>
              <a:t>alimentées</a:t>
            </a:r>
            <a:r>
              <a:rPr lang="en-GB"/>
              <a:t> en images).</a:t>
            </a:r>
            <a:endParaRPr/>
          </a:p>
        </p:txBody>
      </p:sp>
      <p:pic>
        <p:nvPicPr>
          <p:cNvPr id="139" name="Google Shape;139;p19"/>
          <p:cNvPicPr preferRelativeResize="0"/>
          <p:nvPr/>
        </p:nvPicPr>
        <p:blipFill>
          <a:blip r:embed="rId3">
            <a:alphaModFix/>
          </a:blip>
          <a:stretch>
            <a:fillRect/>
          </a:stretch>
        </p:blipFill>
        <p:spPr>
          <a:xfrm>
            <a:off x="459225" y="1877825"/>
            <a:ext cx="2101650" cy="2844200"/>
          </a:xfrm>
          <a:prstGeom prst="rect">
            <a:avLst/>
          </a:prstGeom>
          <a:noFill/>
          <a:ln>
            <a:noFill/>
          </a:ln>
        </p:spPr>
      </p:pic>
      <p:pic>
        <p:nvPicPr>
          <p:cNvPr id="140" name="Google Shape;140;p19"/>
          <p:cNvPicPr preferRelativeResize="0"/>
          <p:nvPr/>
        </p:nvPicPr>
        <p:blipFill>
          <a:blip r:embed="rId4">
            <a:alphaModFix/>
          </a:blip>
          <a:stretch>
            <a:fillRect/>
          </a:stretch>
        </p:blipFill>
        <p:spPr>
          <a:xfrm>
            <a:off x="2642175" y="2082500"/>
            <a:ext cx="2141600" cy="2639525"/>
          </a:xfrm>
          <a:prstGeom prst="rect">
            <a:avLst/>
          </a:prstGeom>
          <a:noFill/>
          <a:ln>
            <a:noFill/>
          </a:ln>
        </p:spPr>
      </p:pic>
      <p:sp>
        <p:nvSpPr>
          <p:cNvPr id="141" name="Google Shape;141;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p:nvPr/>
        </p:nvSpPr>
        <p:spPr>
          <a:xfrm>
            <a:off x="436275" y="964400"/>
            <a:ext cx="5801700" cy="1414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436275" y="2495200"/>
            <a:ext cx="5801700" cy="22272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L’approche proposée</a:t>
            </a:r>
            <a:endParaRPr/>
          </a:p>
        </p:txBody>
      </p:sp>
      <p:sp>
        <p:nvSpPr>
          <p:cNvPr id="149" name="Google Shape;149;p20"/>
          <p:cNvSpPr/>
          <p:nvPr/>
        </p:nvSpPr>
        <p:spPr>
          <a:xfrm>
            <a:off x="539600" y="1095450"/>
            <a:ext cx="2120100" cy="436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CNN from scratch (sur échantillon de 20 races)</a:t>
            </a:r>
            <a:endParaRPr/>
          </a:p>
        </p:txBody>
      </p:sp>
      <p:sp>
        <p:nvSpPr>
          <p:cNvPr id="150" name="Google Shape;150;p20"/>
          <p:cNvSpPr/>
          <p:nvPr/>
        </p:nvSpPr>
        <p:spPr>
          <a:xfrm>
            <a:off x="2686575" y="1869725"/>
            <a:ext cx="2426400" cy="436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CNN amélioré (avec Relu, BatchNormalization,..etc)</a:t>
            </a:r>
            <a:endParaRPr/>
          </a:p>
        </p:txBody>
      </p:sp>
      <p:sp>
        <p:nvSpPr>
          <p:cNvPr id="151" name="Google Shape;151;p20"/>
          <p:cNvSpPr/>
          <p:nvPr/>
        </p:nvSpPr>
        <p:spPr>
          <a:xfrm>
            <a:off x="611600" y="2895400"/>
            <a:ext cx="1278900" cy="436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Efficient Net</a:t>
            </a:r>
            <a:endParaRPr/>
          </a:p>
        </p:txBody>
      </p:sp>
      <p:cxnSp>
        <p:nvCxnSpPr>
          <p:cNvPr id="152" name="Google Shape;152;p20"/>
          <p:cNvCxnSpPr>
            <a:stCxn id="149" idx="2"/>
            <a:endCxn id="150" idx="1"/>
          </p:cNvCxnSpPr>
          <p:nvPr/>
        </p:nvCxnSpPr>
        <p:spPr>
          <a:xfrm flipH="1" rot="-5400000">
            <a:off x="1865000" y="1266300"/>
            <a:ext cx="556200" cy="1086900"/>
          </a:xfrm>
          <a:prstGeom prst="bentConnector2">
            <a:avLst/>
          </a:prstGeom>
          <a:noFill/>
          <a:ln cap="flat" cmpd="sng" w="9525">
            <a:solidFill>
              <a:schemeClr val="dk2"/>
            </a:solidFill>
            <a:prstDash val="solid"/>
            <a:round/>
            <a:headEnd len="med" w="med" type="none"/>
            <a:tailEnd len="med" w="med" type="none"/>
          </a:ln>
        </p:spPr>
      </p:cxnSp>
      <p:sp>
        <p:nvSpPr>
          <p:cNvPr id="153" name="Google Shape;153;p20"/>
          <p:cNvSpPr/>
          <p:nvPr/>
        </p:nvSpPr>
        <p:spPr>
          <a:xfrm>
            <a:off x="681200" y="1720925"/>
            <a:ext cx="1836900" cy="5850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Testé</a:t>
            </a:r>
            <a:r>
              <a:rPr lang="en-GB"/>
              <a:t> avec/sans data augmentation</a:t>
            </a:r>
            <a:endParaRPr/>
          </a:p>
        </p:txBody>
      </p:sp>
      <p:sp>
        <p:nvSpPr>
          <p:cNvPr id="154" name="Google Shape;154;p20"/>
          <p:cNvSpPr txBox="1"/>
          <p:nvPr/>
        </p:nvSpPr>
        <p:spPr>
          <a:xfrm>
            <a:off x="436275" y="2495200"/>
            <a:ext cx="17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latin typeface="Roboto"/>
                <a:ea typeface="Roboto"/>
                <a:cs typeface="Roboto"/>
                <a:sym typeface="Roboto"/>
              </a:rPr>
              <a:t>Transfer learning</a:t>
            </a:r>
            <a:endParaRPr b="1" i="1">
              <a:latin typeface="Roboto"/>
              <a:ea typeface="Roboto"/>
              <a:cs typeface="Roboto"/>
              <a:sym typeface="Roboto"/>
            </a:endParaRPr>
          </a:p>
        </p:txBody>
      </p:sp>
      <p:sp>
        <p:nvSpPr>
          <p:cNvPr id="155" name="Google Shape;155;p20"/>
          <p:cNvSpPr/>
          <p:nvPr/>
        </p:nvSpPr>
        <p:spPr>
          <a:xfrm>
            <a:off x="611600" y="3476425"/>
            <a:ext cx="1278900" cy="436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ConvNext</a:t>
            </a:r>
            <a:endParaRPr/>
          </a:p>
        </p:txBody>
      </p:sp>
      <p:sp>
        <p:nvSpPr>
          <p:cNvPr id="156" name="Google Shape;156;p20"/>
          <p:cNvSpPr/>
          <p:nvPr/>
        </p:nvSpPr>
        <p:spPr>
          <a:xfrm>
            <a:off x="611600" y="4103375"/>
            <a:ext cx="1278900" cy="4362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Mobile Net</a:t>
            </a:r>
            <a:endParaRPr/>
          </a:p>
        </p:txBody>
      </p:sp>
      <p:sp>
        <p:nvSpPr>
          <p:cNvPr id="157" name="Google Shape;157;p20"/>
          <p:cNvSpPr/>
          <p:nvPr/>
        </p:nvSpPr>
        <p:spPr>
          <a:xfrm>
            <a:off x="2280825" y="3268175"/>
            <a:ext cx="1400700" cy="835200"/>
          </a:xfrm>
          <a:prstGeom prst="ellipse">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Choisir le meilleur modèle</a:t>
            </a:r>
            <a:endParaRPr/>
          </a:p>
        </p:txBody>
      </p:sp>
      <p:cxnSp>
        <p:nvCxnSpPr>
          <p:cNvPr id="158" name="Google Shape;158;p20"/>
          <p:cNvCxnSpPr>
            <a:stCxn id="151" idx="3"/>
            <a:endCxn id="157" idx="1"/>
          </p:cNvCxnSpPr>
          <p:nvPr/>
        </p:nvCxnSpPr>
        <p:spPr>
          <a:xfrm>
            <a:off x="1890500" y="3113500"/>
            <a:ext cx="595500" cy="276900"/>
          </a:xfrm>
          <a:prstGeom prst="bentConnector2">
            <a:avLst/>
          </a:prstGeom>
          <a:noFill/>
          <a:ln cap="flat" cmpd="sng" w="9525">
            <a:solidFill>
              <a:schemeClr val="dk2"/>
            </a:solidFill>
            <a:prstDash val="solid"/>
            <a:round/>
            <a:headEnd len="med" w="med" type="none"/>
            <a:tailEnd len="med" w="med" type="none"/>
          </a:ln>
        </p:spPr>
      </p:cxnSp>
      <p:cxnSp>
        <p:nvCxnSpPr>
          <p:cNvPr id="159" name="Google Shape;159;p20"/>
          <p:cNvCxnSpPr>
            <a:stCxn id="155" idx="3"/>
            <a:endCxn id="157" idx="2"/>
          </p:cNvCxnSpPr>
          <p:nvPr/>
        </p:nvCxnSpPr>
        <p:spPr>
          <a:xfrm flipH="1" rot="10800000">
            <a:off x="1890500" y="3685825"/>
            <a:ext cx="390300" cy="8700"/>
          </a:xfrm>
          <a:prstGeom prst="bentConnector3">
            <a:avLst>
              <a:gd fmla="val 50003" name="adj1"/>
            </a:avLst>
          </a:prstGeom>
          <a:noFill/>
          <a:ln cap="flat" cmpd="sng" w="9525">
            <a:solidFill>
              <a:schemeClr val="dk2"/>
            </a:solidFill>
            <a:prstDash val="solid"/>
            <a:round/>
            <a:headEnd len="med" w="med" type="none"/>
            <a:tailEnd len="med" w="med" type="none"/>
          </a:ln>
        </p:spPr>
      </p:cxnSp>
      <p:cxnSp>
        <p:nvCxnSpPr>
          <p:cNvPr id="160" name="Google Shape;160;p20"/>
          <p:cNvCxnSpPr>
            <a:stCxn id="156" idx="3"/>
            <a:endCxn id="157" idx="3"/>
          </p:cNvCxnSpPr>
          <p:nvPr/>
        </p:nvCxnSpPr>
        <p:spPr>
          <a:xfrm flipH="1" rot="10800000">
            <a:off x="1890500" y="3980975"/>
            <a:ext cx="595500" cy="340500"/>
          </a:xfrm>
          <a:prstGeom prst="bentConnector2">
            <a:avLst/>
          </a:prstGeom>
          <a:noFill/>
          <a:ln cap="flat" cmpd="sng" w="9525">
            <a:solidFill>
              <a:schemeClr val="dk2"/>
            </a:solidFill>
            <a:prstDash val="solid"/>
            <a:round/>
            <a:headEnd len="med" w="med" type="none"/>
            <a:tailEnd len="med" w="med" type="none"/>
          </a:ln>
        </p:spPr>
      </p:cxnSp>
      <p:sp>
        <p:nvSpPr>
          <p:cNvPr id="161" name="Google Shape;161;p20"/>
          <p:cNvSpPr/>
          <p:nvPr/>
        </p:nvSpPr>
        <p:spPr>
          <a:xfrm>
            <a:off x="3765775" y="2793725"/>
            <a:ext cx="2280900" cy="900900"/>
          </a:xfrm>
          <a:prstGeom prst="rect">
            <a:avLst/>
          </a:prstGeom>
          <a:solidFill>
            <a:srgbClr val="B6D7A8"/>
          </a:solidFill>
          <a:ln>
            <a:noFill/>
          </a:ln>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GB" sz="1300"/>
              <a:t>Varier le learning rate.</a:t>
            </a:r>
            <a:endParaRPr sz="1300"/>
          </a:p>
          <a:p>
            <a:pPr indent="-311150" lvl="0" marL="457200" rtl="0" algn="l">
              <a:spcBef>
                <a:spcPts val="0"/>
              </a:spcBef>
              <a:spcAft>
                <a:spcPts val="0"/>
              </a:spcAft>
              <a:buSzPts val="1300"/>
              <a:buChar char="-"/>
            </a:pPr>
            <a:r>
              <a:rPr lang="en-GB" sz="1300"/>
              <a:t>Varier le Batchsize</a:t>
            </a:r>
            <a:endParaRPr sz="1300"/>
          </a:p>
        </p:txBody>
      </p:sp>
      <p:cxnSp>
        <p:nvCxnSpPr>
          <p:cNvPr id="162" name="Google Shape;162;p20"/>
          <p:cNvCxnSpPr>
            <a:stCxn id="157" idx="7"/>
            <a:endCxn id="161" idx="1"/>
          </p:cNvCxnSpPr>
          <p:nvPr/>
        </p:nvCxnSpPr>
        <p:spPr>
          <a:xfrm flipH="1" rot="10800000">
            <a:off x="3476397" y="3244087"/>
            <a:ext cx="289500" cy="14640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20"/>
          <p:cNvSpPr/>
          <p:nvPr/>
        </p:nvSpPr>
        <p:spPr>
          <a:xfrm>
            <a:off x="3476400" y="4109875"/>
            <a:ext cx="2501400" cy="4974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Apprentissage sur le Dataset complet</a:t>
            </a:r>
            <a:endParaRPr/>
          </a:p>
        </p:txBody>
      </p:sp>
      <p:cxnSp>
        <p:nvCxnSpPr>
          <p:cNvPr id="164" name="Google Shape;164;p20"/>
          <p:cNvCxnSpPr>
            <a:stCxn id="161" idx="2"/>
          </p:cNvCxnSpPr>
          <p:nvPr/>
        </p:nvCxnSpPr>
        <p:spPr>
          <a:xfrm flipH="1">
            <a:off x="4883125" y="3694625"/>
            <a:ext cx="23100" cy="43080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20"/>
          <p:cNvSpPr txBox="1"/>
          <p:nvPr/>
        </p:nvSpPr>
        <p:spPr>
          <a:xfrm>
            <a:off x="5021050" y="981725"/>
            <a:ext cx="12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a:latin typeface="Roboto"/>
                <a:ea typeface="Roboto"/>
                <a:cs typeface="Roboto"/>
                <a:sym typeface="Roboto"/>
              </a:rPr>
              <a:t>From scratch</a:t>
            </a:r>
            <a:endParaRPr b="1" i="1">
              <a:latin typeface="Roboto"/>
              <a:ea typeface="Roboto"/>
              <a:cs typeface="Roboto"/>
              <a:sym typeface="Roboto"/>
            </a:endParaRPr>
          </a:p>
        </p:txBody>
      </p:sp>
      <p:sp>
        <p:nvSpPr>
          <p:cNvPr id="166" name="Google Shape;166;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CNN </a:t>
            </a:r>
            <a:endParaRPr/>
          </a:p>
        </p:txBody>
      </p:sp>
      <p:sp>
        <p:nvSpPr>
          <p:cNvPr id="172" name="Google Shape;172;p21"/>
          <p:cNvSpPr txBox="1"/>
          <p:nvPr/>
        </p:nvSpPr>
        <p:spPr>
          <a:xfrm>
            <a:off x="528125" y="1148100"/>
            <a:ext cx="77460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latin typeface="Roboto"/>
                <a:ea typeface="Roboto"/>
                <a:cs typeface="Roboto"/>
                <a:sym typeface="Roboto"/>
              </a:rPr>
              <a:t>Un CNN est une architecture de réseau de neurones artificiels spécialement conçue pour le traitement des données de type grille, telles que les images. Il utilise des couches de convolution pour extraire des caractéristiques pertinentes et est largement utilisé pour la classification, la détection d'objets et d'autres tâches de vision par ordinateur.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73" name="Google Shape;173;p21"/>
          <p:cNvPicPr preferRelativeResize="0"/>
          <p:nvPr/>
        </p:nvPicPr>
        <p:blipFill>
          <a:blip r:embed="rId3">
            <a:alphaModFix/>
          </a:blip>
          <a:stretch>
            <a:fillRect/>
          </a:stretch>
        </p:blipFill>
        <p:spPr>
          <a:xfrm>
            <a:off x="1599025" y="2410200"/>
            <a:ext cx="5010255" cy="2428500"/>
          </a:xfrm>
          <a:prstGeom prst="rect">
            <a:avLst/>
          </a:prstGeom>
          <a:noFill/>
          <a:ln>
            <a:noFill/>
          </a:ln>
        </p:spPr>
      </p:pic>
      <p:pic>
        <p:nvPicPr>
          <p:cNvPr id="174" name="Google Shape;174;p21"/>
          <p:cNvPicPr preferRelativeResize="0"/>
          <p:nvPr/>
        </p:nvPicPr>
        <p:blipFill>
          <a:blip r:embed="rId4">
            <a:alphaModFix/>
          </a:blip>
          <a:stretch>
            <a:fillRect/>
          </a:stretch>
        </p:blipFill>
        <p:spPr>
          <a:xfrm>
            <a:off x="1633505" y="3634175"/>
            <a:ext cx="200025" cy="161925"/>
          </a:xfrm>
          <a:prstGeom prst="rect">
            <a:avLst/>
          </a:prstGeom>
          <a:noFill/>
          <a:ln>
            <a:noFill/>
          </a:ln>
        </p:spPr>
      </p:pic>
      <p:sp>
        <p:nvSpPr>
          <p:cNvPr id="175" name="Google Shape;175;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