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7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Merriweather"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59b52ef8a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59b52ef8a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9b52ef8a9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9b52ef8a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9b52ef8a9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9b52ef8a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9b52ef8a9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9b52ef8a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9b52ef8a9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9b52ef8a9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9b52ef8a9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9b52ef8a9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9b52ef8a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9b52ef8a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9b52ef8a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9b52ef8a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9b52ef8a9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9b52ef8a9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9b52ef8a9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9b52ef8a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9b52ef8a9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9b52ef8a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9b52ef8a9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9b52ef8a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9b52ef8a9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59b52ef8a9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9b52ef8a9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9b52ef8a9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59b52ef8a9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59b52ef8a9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9b52ef8a9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9b52ef8a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9b52ef8a9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9b52ef8a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9b52ef8a9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9b52ef8a9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9b52ef8a9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9b52ef8a9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9b52ef8a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9b52ef8a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9b52ef8a9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9b52ef8a9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9b52ef8a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9b52ef8a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9b52ef8a9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9b52ef8a9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Développez une preuve de concept </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Asma Djaidri</a:t>
            </a:r>
          </a:p>
          <a:p>
            <a:pPr marL="0" lvl="0" indent="0" algn="l" rtl="0">
              <a:spcBef>
                <a:spcPts val="0"/>
              </a:spcBef>
              <a:spcAft>
                <a:spcPts val="0"/>
              </a:spcAft>
              <a:buNone/>
            </a:pPr>
            <a:r>
              <a:rPr lang="en-GB" dirty="0" err="1"/>
              <a:t>Projet</a:t>
            </a:r>
            <a:r>
              <a:rPr lang="en-GB" dirty="0"/>
              <a:t> 7  </a:t>
            </a:r>
            <a:r>
              <a:rPr lang="en-GB" dirty="0" err="1"/>
              <a:t>Openclassrooms</a:t>
            </a:r>
            <a:endParaRPr dirty="0"/>
          </a:p>
        </p:txBody>
      </p:sp>
      <p:sp>
        <p:nvSpPr>
          <p:cNvPr id="66" name="Google Shape;6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CANINE</a:t>
            </a:r>
            <a:endParaRPr dirty="0"/>
          </a:p>
        </p:txBody>
      </p:sp>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
        <p:nvSpPr>
          <p:cNvPr id="130" name="Google Shape;130;p21"/>
          <p:cNvSpPr txBox="1"/>
          <p:nvPr/>
        </p:nvSpPr>
        <p:spPr>
          <a:xfrm>
            <a:off x="560350" y="1605775"/>
            <a:ext cx="7828200" cy="3057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latin typeface="Roboto"/>
                <a:ea typeface="Roboto"/>
                <a:cs typeface="Roboto"/>
                <a:sym typeface="Roboto"/>
              </a:rPr>
              <a:t>Nous </a:t>
            </a:r>
            <a:r>
              <a:rPr lang="fr-FR" sz="1600" dirty="0">
                <a:latin typeface="Roboto"/>
                <a:ea typeface="Roboto"/>
                <a:cs typeface="Roboto"/>
                <a:sym typeface="Roboto"/>
              </a:rPr>
              <a:t>avons</a:t>
            </a:r>
            <a:r>
              <a:rPr lang="en-GB" sz="1600" dirty="0">
                <a:latin typeface="Roboto"/>
                <a:ea typeface="Roboto"/>
                <a:cs typeface="Roboto"/>
                <a:sym typeface="Roboto"/>
              </a:rPr>
              <a:t> </a:t>
            </a:r>
            <a:r>
              <a:rPr lang="fr-FR" sz="1600" dirty="0">
                <a:latin typeface="Roboto"/>
                <a:ea typeface="Roboto"/>
                <a:cs typeface="Roboto"/>
                <a:sym typeface="Roboto"/>
              </a:rPr>
              <a:t>privilégié</a:t>
            </a:r>
            <a:r>
              <a:rPr lang="en-GB" sz="1600" dirty="0">
                <a:latin typeface="Roboto"/>
                <a:ea typeface="Roboto"/>
                <a:cs typeface="Roboto"/>
                <a:sym typeface="Roboto"/>
              </a:rPr>
              <a:t> </a:t>
            </a:r>
            <a:r>
              <a:rPr lang="en-GB" sz="1600" dirty="0" err="1">
                <a:latin typeface="Roboto"/>
                <a:ea typeface="Roboto"/>
                <a:cs typeface="Roboto"/>
                <a:sym typeface="Roboto"/>
              </a:rPr>
              <a:t>l’étude</a:t>
            </a:r>
            <a:r>
              <a:rPr lang="en-GB" sz="1600" dirty="0">
                <a:latin typeface="Roboto"/>
                <a:ea typeface="Roboto"/>
                <a:cs typeface="Roboto"/>
                <a:sym typeface="Roboto"/>
              </a:rPr>
              <a:t> de </a:t>
            </a:r>
            <a:r>
              <a:rPr lang="en-GB" sz="1600" dirty="0" err="1">
                <a:latin typeface="Roboto"/>
                <a:ea typeface="Roboto"/>
                <a:cs typeface="Roboto"/>
                <a:sym typeface="Roboto"/>
              </a:rPr>
              <a:t>l’artcile</a:t>
            </a:r>
            <a:r>
              <a:rPr lang="en-GB" sz="1600" dirty="0">
                <a:latin typeface="Roboto"/>
                <a:ea typeface="Roboto"/>
                <a:cs typeface="Roboto"/>
                <a:sym typeface="Roboto"/>
              </a:rPr>
              <a:t> [3] , </a:t>
            </a:r>
            <a:r>
              <a:rPr lang="en-GB" sz="1600" dirty="0" err="1">
                <a:latin typeface="Roboto"/>
                <a:ea typeface="Roboto"/>
                <a:cs typeface="Roboto"/>
                <a:sym typeface="Roboto"/>
              </a:rPr>
              <a:t>modèle</a:t>
            </a:r>
            <a:r>
              <a:rPr lang="en-GB" sz="1600" dirty="0">
                <a:latin typeface="Roboto"/>
                <a:ea typeface="Roboto"/>
                <a:cs typeface="Roboto"/>
                <a:sym typeface="Roboto"/>
              </a:rPr>
              <a:t> plus accessible et </a:t>
            </a:r>
            <a:r>
              <a:rPr lang="en-GB" sz="1600" dirty="0" err="1">
                <a:latin typeface="Roboto"/>
                <a:ea typeface="Roboto"/>
                <a:cs typeface="Roboto"/>
                <a:sym typeface="Roboto"/>
              </a:rPr>
              <a:t>dont</a:t>
            </a:r>
            <a:r>
              <a:rPr lang="en-GB" sz="1600" dirty="0">
                <a:latin typeface="Roboto"/>
                <a:ea typeface="Roboto"/>
                <a:cs typeface="Roboto"/>
                <a:sym typeface="Roboto"/>
              </a:rPr>
              <a:t> </a:t>
            </a:r>
            <a:r>
              <a:rPr lang="en-GB" sz="1600" dirty="0" err="1">
                <a:latin typeface="Roboto"/>
                <a:ea typeface="Roboto"/>
                <a:cs typeface="Roboto"/>
                <a:sym typeface="Roboto"/>
              </a:rPr>
              <a:t>une</a:t>
            </a:r>
            <a:r>
              <a:rPr lang="en-GB" sz="1600" dirty="0">
                <a:latin typeface="Roboto"/>
                <a:ea typeface="Roboto"/>
                <a:cs typeface="Roboto"/>
                <a:sym typeface="Roboto"/>
              </a:rPr>
              <a:t> </a:t>
            </a:r>
            <a:r>
              <a:rPr lang="fr-FR" sz="1600" dirty="0">
                <a:latin typeface="Roboto"/>
                <a:ea typeface="Roboto"/>
                <a:cs typeface="Roboto"/>
                <a:sym typeface="Roboto"/>
              </a:rPr>
              <a:t>implémentation</a:t>
            </a:r>
            <a:r>
              <a:rPr lang="en-GB" sz="1600" dirty="0">
                <a:latin typeface="Roboto"/>
                <a:ea typeface="Roboto"/>
                <a:cs typeface="Roboto"/>
                <a:sym typeface="Roboto"/>
              </a:rPr>
              <a:t> pour la classification </a:t>
            </a:r>
            <a:r>
              <a:rPr lang="en-GB" sz="1600" dirty="0" err="1">
                <a:latin typeface="Roboto"/>
                <a:ea typeface="Roboto"/>
                <a:cs typeface="Roboto"/>
                <a:sym typeface="Roboto"/>
              </a:rPr>
              <a:t>multiouput</a:t>
            </a:r>
            <a:r>
              <a:rPr lang="en-GB" sz="1600" dirty="0">
                <a:latin typeface="Roboto"/>
                <a:ea typeface="Roboto"/>
                <a:cs typeface="Roboto"/>
                <a:sym typeface="Roboto"/>
              </a:rPr>
              <a:t> à </a:t>
            </a:r>
            <a:r>
              <a:rPr lang="en-GB" sz="1600" dirty="0" err="1">
                <a:latin typeface="Roboto"/>
                <a:ea typeface="Roboto"/>
                <a:cs typeface="Roboto"/>
                <a:sym typeface="Roboto"/>
              </a:rPr>
              <a:t>était</a:t>
            </a:r>
            <a:r>
              <a:rPr lang="en-GB" sz="1600" dirty="0">
                <a:latin typeface="Roboto"/>
                <a:ea typeface="Roboto"/>
                <a:cs typeface="Roboto"/>
                <a:sym typeface="Roboto"/>
              </a:rPr>
              <a:t> déjà </a:t>
            </a:r>
            <a:r>
              <a:rPr lang="en-GB" sz="1600" dirty="0" err="1">
                <a:latin typeface="Roboto"/>
                <a:ea typeface="Roboto"/>
                <a:cs typeface="Roboto"/>
                <a:sym typeface="Roboto"/>
              </a:rPr>
              <a:t>réalisée</a:t>
            </a:r>
            <a:r>
              <a:rPr lang="en-GB" sz="1600" dirty="0">
                <a:latin typeface="Roboto"/>
                <a:ea typeface="Roboto"/>
                <a:cs typeface="Roboto"/>
                <a:sym typeface="Roboto"/>
              </a:rPr>
              <a:t> (sur un datasets pour </a:t>
            </a:r>
            <a:r>
              <a:rPr lang="en-GB" sz="1600" dirty="0" err="1">
                <a:latin typeface="Roboto"/>
                <a:ea typeface="Roboto"/>
                <a:cs typeface="Roboto"/>
                <a:sym typeface="Roboto"/>
              </a:rPr>
              <a:t>l’analyse</a:t>
            </a:r>
            <a:r>
              <a:rPr lang="en-GB" sz="1600" dirty="0">
                <a:latin typeface="Roboto"/>
                <a:ea typeface="Roboto"/>
                <a:cs typeface="Roboto"/>
                <a:sym typeface="Roboto"/>
              </a:rPr>
              <a:t> des </a:t>
            </a:r>
            <a:r>
              <a:rPr lang="en-GB" sz="1600" dirty="0" err="1">
                <a:latin typeface="Roboto"/>
                <a:ea typeface="Roboto"/>
                <a:cs typeface="Roboto"/>
                <a:sym typeface="Roboto"/>
              </a:rPr>
              <a:t>émotions</a:t>
            </a:r>
            <a:r>
              <a:rPr lang="en-GB" sz="1600" dirty="0">
                <a:latin typeface="Roboto"/>
                <a:ea typeface="Roboto"/>
                <a:cs typeface="Roboto"/>
                <a:sym typeface="Roboto"/>
              </a:rPr>
              <a:t>).</a:t>
            </a:r>
            <a:endParaRPr sz="1600" dirty="0">
              <a:latin typeface="Roboto"/>
              <a:ea typeface="Roboto"/>
              <a:cs typeface="Roboto"/>
              <a:sym typeface="Roboto"/>
            </a:endParaRPr>
          </a:p>
        </p:txBody>
      </p:sp>
      <p:pic>
        <p:nvPicPr>
          <p:cNvPr id="131" name="Google Shape;131;p21"/>
          <p:cNvPicPr preferRelativeResize="0"/>
          <p:nvPr/>
        </p:nvPicPr>
        <p:blipFill>
          <a:blip r:embed="rId3">
            <a:alphaModFix/>
          </a:blip>
          <a:stretch>
            <a:fillRect/>
          </a:stretch>
        </p:blipFill>
        <p:spPr>
          <a:xfrm>
            <a:off x="815938" y="2667325"/>
            <a:ext cx="7049376" cy="154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CANINE</a:t>
            </a:r>
            <a:endParaRPr/>
          </a:p>
        </p:txBody>
      </p:sp>
      <p:sp>
        <p:nvSpPr>
          <p:cNvPr id="137" name="Google Shape;13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
        <p:nvSpPr>
          <p:cNvPr id="138" name="Google Shape;138;p22"/>
          <p:cNvSpPr txBox="1"/>
          <p:nvPr/>
        </p:nvSpPr>
        <p:spPr>
          <a:xfrm>
            <a:off x="497500" y="1530800"/>
            <a:ext cx="8105700" cy="3398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600" b="1" dirty="0">
                <a:latin typeface="Times New Roman"/>
                <a:ea typeface="Times New Roman"/>
                <a:cs typeface="Times New Roman"/>
                <a:sym typeface="Times New Roman"/>
              </a:rPr>
              <a:t>CANINE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est</a:t>
            </a:r>
            <a:r>
              <a:rPr lang="en-GB" sz="1600" dirty="0">
                <a:latin typeface="Times New Roman"/>
                <a:ea typeface="Times New Roman"/>
                <a:cs typeface="Times New Roman"/>
                <a:sym typeface="Times New Roman"/>
              </a:rPr>
              <a:t> un </a:t>
            </a:r>
            <a:r>
              <a:rPr lang="en-GB" sz="1600" dirty="0" err="1">
                <a:latin typeface="Times New Roman"/>
                <a:ea typeface="Times New Roman"/>
                <a:cs typeface="Times New Roman"/>
                <a:sym typeface="Times New Roman"/>
              </a:rPr>
              <a:t>modèle</a:t>
            </a:r>
            <a:r>
              <a:rPr lang="en-GB" sz="1600" dirty="0">
                <a:latin typeface="Times New Roman"/>
                <a:ea typeface="Times New Roman"/>
                <a:cs typeface="Times New Roman"/>
                <a:sym typeface="Times New Roman"/>
              </a:rPr>
              <a:t> Transformers </a:t>
            </a:r>
            <a:r>
              <a:rPr lang="en-GB" sz="1600" dirty="0" err="1">
                <a:latin typeface="Times New Roman"/>
                <a:ea typeface="Times New Roman"/>
                <a:cs typeface="Times New Roman"/>
                <a:sym typeface="Times New Roman"/>
              </a:rPr>
              <a:t>pré-entraîné</a:t>
            </a:r>
            <a:r>
              <a:rPr lang="en-GB" sz="1600" dirty="0">
                <a:latin typeface="Times New Roman"/>
                <a:ea typeface="Times New Roman"/>
                <a:cs typeface="Times New Roman"/>
                <a:sym typeface="Times New Roman"/>
              </a:rPr>
              <a:t> sur un large corpus de </a:t>
            </a:r>
            <a:r>
              <a:rPr lang="en-GB" sz="1600" dirty="0" err="1">
                <a:latin typeface="Times New Roman"/>
                <a:ea typeface="Times New Roman"/>
                <a:cs typeface="Times New Roman"/>
                <a:sym typeface="Times New Roman"/>
              </a:rPr>
              <a:t>données</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multilingues</a:t>
            </a:r>
            <a:r>
              <a:rPr lang="en-GB" sz="1600" dirty="0">
                <a:latin typeface="Times New Roman"/>
                <a:ea typeface="Times New Roman"/>
                <a:cs typeface="Times New Roman"/>
                <a:sym typeface="Times New Roman"/>
              </a:rPr>
              <a:t> de manière auto-</a:t>
            </a:r>
            <a:r>
              <a:rPr lang="en-GB" sz="1600" dirty="0" err="1">
                <a:latin typeface="Times New Roman"/>
                <a:ea typeface="Times New Roman"/>
                <a:cs typeface="Times New Roman"/>
                <a:sym typeface="Times New Roman"/>
              </a:rPr>
              <a:t>supervisée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similaire</a:t>
            </a:r>
            <a:r>
              <a:rPr lang="en-GB" sz="1600" dirty="0">
                <a:latin typeface="Times New Roman"/>
                <a:ea typeface="Times New Roman"/>
                <a:cs typeface="Times New Roman"/>
                <a:sym typeface="Times New Roman"/>
              </a:rPr>
              <a:t> à BERT. </a:t>
            </a:r>
            <a:r>
              <a:rPr lang="en-GB" sz="1600" dirty="0" err="1">
                <a:latin typeface="Times New Roman"/>
                <a:ea typeface="Times New Roman"/>
                <a:cs typeface="Times New Roman"/>
                <a:sym typeface="Times New Roman"/>
              </a:rPr>
              <a:t>Cela</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signifie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qu'il</a:t>
            </a:r>
            <a:r>
              <a:rPr lang="en-GB" sz="1600" dirty="0">
                <a:latin typeface="Times New Roman"/>
                <a:ea typeface="Times New Roman"/>
                <a:cs typeface="Times New Roman"/>
                <a:sym typeface="Times New Roman"/>
              </a:rPr>
              <a:t> a </a:t>
            </a:r>
            <a:r>
              <a:rPr lang="en-GB" sz="1600" dirty="0" err="1">
                <a:latin typeface="Times New Roman"/>
                <a:ea typeface="Times New Roman"/>
                <a:cs typeface="Times New Roman"/>
                <a:sym typeface="Times New Roman"/>
              </a:rPr>
              <a:t>été</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pré-entraîné</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uniquement</a:t>
            </a:r>
            <a:r>
              <a:rPr lang="en-GB" sz="1600" dirty="0">
                <a:latin typeface="Times New Roman"/>
                <a:ea typeface="Times New Roman"/>
                <a:cs typeface="Times New Roman"/>
                <a:sym typeface="Times New Roman"/>
              </a:rPr>
              <a:t> sur les </a:t>
            </a:r>
            <a:r>
              <a:rPr lang="en-GB" sz="1600" dirty="0" err="1">
                <a:latin typeface="Times New Roman"/>
                <a:ea typeface="Times New Roman"/>
                <a:cs typeface="Times New Roman"/>
                <a:sym typeface="Times New Roman"/>
              </a:rPr>
              <a:t>textes</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bruts</a:t>
            </a:r>
            <a:r>
              <a:rPr lang="en-GB" sz="1600" dirty="0">
                <a:latin typeface="Times New Roman"/>
                <a:ea typeface="Times New Roman"/>
                <a:cs typeface="Times New Roman"/>
                <a:sym typeface="Times New Roman"/>
              </a:rPr>
              <a:t>, sans intervention </a:t>
            </a:r>
            <a:r>
              <a:rPr lang="en-GB" sz="1600" dirty="0" err="1">
                <a:latin typeface="Times New Roman"/>
                <a:ea typeface="Times New Roman"/>
                <a:cs typeface="Times New Roman"/>
                <a:sym typeface="Times New Roman"/>
              </a:rPr>
              <a:t>humaine</a:t>
            </a:r>
            <a:r>
              <a:rPr lang="en-GB" sz="1600" dirty="0">
                <a:latin typeface="Times New Roman"/>
                <a:ea typeface="Times New Roman"/>
                <a:cs typeface="Times New Roman"/>
                <a:sym typeface="Times New Roman"/>
              </a:rPr>
              <a:t> pour les </a:t>
            </a:r>
            <a:r>
              <a:rPr lang="en-GB" sz="1600" dirty="0" err="1">
                <a:latin typeface="Times New Roman"/>
                <a:ea typeface="Times New Roman"/>
                <a:cs typeface="Times New Roman"/>
                <a:sym typeface="Times New Roman"/>
              </a:rPr>
              <a:t>annoter</a:t>
            </a:r>
            <a:r>
              <a:rPr lang="en-GB" sz="1600" dirty="0">
                <a:latin typeface="Times New Roman"/>
                <a:ea typeface="Times New Roman"/>
                <a:cs typeface="Times New Roman"/>
                <a:sym typeface="Times New Roman"/>
              </a:rPr>
              <a:t> et </a:t>
            </a:r>
            <a:r>
              <a:rPr lang="en-GB" sz="1600" dirty="0" err="1">
                <a:latin typeface="Times New Roman"/>
                <a:ea typeface="Times New Roman"/>
                <a:cs typeface="Times New Roman"/>
                <a:sym typeface="Times New Roman"/>
              </a:rPr>
              <a:t>en</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utilisant</a:t>
            </a:r>
            <a:r>
              <a:rPr lang="en-GB" sz="1600" dirty="0">
                <a:latin typeface="Times New Roman"/>
                <a:ea typeface="Times New Roman"/>
                <a:cs typeface="Times New Roman"/>
                <a:sym typeface="Times New Roman"/>
              </a:rPr>
              <a:t> un </a:t>
            </a:r>
            <a:r>
              <a:rPr lang="en-GB" sz="1600" dirty="0" err="1">
                <a:latin typeface="Times New Roman"/>
                <a:ea typeface="Times New Roman"/>
                <a:cs typeface="Times New Roman"/>
                <a:sym typeface="Times New Roman"/>
              </a:rPr>
              <a:t>processus</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automatique</a:t>
            </a:r>
            <a:r>
              <a:rPr lang="en-GB" sz="1600" dirty="0">
                <a:latin typeface="Times New Roman"/>
                <a:ea typeface="Times New Roman"/>
                <a:cs typeface="Times New Roman"/>
                <a:sym typeface="Times New Roman"/>
              </a:rPr>
              <a:t> pour </a:t>
            </a:r>
            <a:r>
              <a:rPr lang="en-GB" sz="1600" dirty="0" err="1">
                <a:latin typeface="Times New Roman"/>
                <a:ea typeface="Times New Roman"/>
                <a:cs typeface="Times New Roman"/>
                <a:sym typeface="Times New Roman"/>
              </a:rPr>
              <a:t>générer</a:t>
            </a:r>
            <a:r>
              <a:rPr lang="en-GB" sz="1600" dirty="0">
                <a:latin typeface="Times New Roman"/>
                <a:ea typeface="Times New Roman"/>
                <a:cs typeface="Times New Roman"/>
                <a:sym typeface="Times New Roman"/>
              </a:rPr>
              <a:t> des entrées et des </a:t>
            </a:r>
            <a:r>
              <a:rPr lang="en-GB" sz="1600" dirty="0" err="1">
                <a:latin typeface="Times New Roman"/>
                <a:ea typeface="Times New Roman"/>
                <a:cs typeface="Times New Roman"/>
                <a:sym typeface="Times New Roman"/>
              </a:rPr>
              <a:t>étiquettes</a:t>
            </a:r>
            <a:r>
              <a:rPr lang="en-GB" sz="1600" dirty="0">
                <a:latin typeface="Times New Roman"/>
                <a:ea typeface="Times New Roman"/>
                <a:cs typeface="Times New Roman"/>
                <a:sym typeface="Times New Roman"/>
              </a:rPr>
              <a:t> à </a:t>
            </a:r>
            <a:r>
              <a:rPr lang="en-GB" sz="1600" dirty="0" err="1">
                <a:latin typeface="Times New Roman"/>
                <a:ea typeface="Times New Roman"/>
                <a:cs typeface="Times New Roman"/>
                <a:sym typeface="Times New Roman"/>
              </a:rPr>
              <a:t>partir</a:t>
            </a:r>
            <a:r>
              <a:rPr lang="en-GB" sz="1600" dirty="0">
                <a:latin typeface="Times New Roman"/>
                <a:ea typeface="Times New Roman"/>
                <a:cs typeface="Times New Roman"/>
                <a:sym typeface="Times New Roman"/>
              </a:rPr>
              <a:t> de </a:t>
            </a:r>
            <a:r>
              <a:rPr lang="en-GB" sz="1600" dirty="0" err="1">
                <a:latin typeface="Times New Roman"/>
                <a:ea typeface="Times New Roman"/>
                <a:cs typeface="Times New Roman"/>
                <a:sym typeface="Times New Roman"/>
              </a:rPr>
              <a:t>ces</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textes</a:t>
            </a:r>
            <a:r>
              <a:rPr lang="en-GB" sz="16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600" b="1" dirty="0">
                <a:latin typeface="Times New Roman"/>
                <a:ea typeface="Times New Roman"/>
                <a:cs typeface="Times New Roman"/>
                <a:sym typeface="Times New Roman"/>
              </a:rPr>
              <a:t>CANINE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est</a:t>
            </a:r>
            <a:r>
              <a:rPr lang="en-GB" sz="1600" dirty="0">
                <a:latin typeface="Times New Roman"/>
                <a:ea typeface="Times New Roman"/>
                <a:cs typeface="Times New Roman"/>
                <a:sym typeface="Times New Roman"/>
              </a:rPr>
              <a:t> un </a:t>
            </a:r>
            <a:r>
              <a:rPr lang="en-GB" sz="1600" dirty="0" err="1">
                <a:latin typeface="Times New Roman"/>
                <a:ea typeface="Times New Roman"/>
                <a:cs typeface="Times New Roman"/>
                <a:sym typeface="Times New Roman"/>
              </a:rPr>
              <a:t>encodeur</a:t>
            </a:r>
            <a:r>
              <a:rPr lang="en-GB" sz="1600" dirty="0">
                <a:latin typeface="Times New Roman"/>
                <a:ea typeface="Times New Roman"/>
                <a:cs typeface="Times New Roman"/>
                <a:sym typeface="Times New Roman"/>
              </a:rPr>
              <a:t> neuronal qui </a:t>
            </a:r>
            <a:r>
              <a:rPr lang="en-GB" sz="1600" dirty="0" err="1">
                <a:latin typeface="Times New Roman"/>
                <a:ea typeface="Times New Roman"/>
                <a:cs typeface="Times New Roman"/>
                <a:sym typeface="Times New Roman"/>
              </a:rPr>
              <a:t>fonctionne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directement</a:t>
            </a:r>
            <a:r>
              <a:rPr lang="en-GB" sz="1600" dirty="0">
                <a:latin typeface="Times New Roman"/>
                <a:ea typeface="Times New Roman"/>
                <a:cs typeface="Times New Roman"/>
                <a:sym typeface="Times New Roman"/>
              </a:rPr>
              <a:t> sur des </a:t>
            </a:r>
            <a:r>
              <a:rPr lang="en-GB" sz="1600" dirty="0" err="1">
                <a:latin typeface="Times New Roman"/>
                <a:ea typeface="Times New Roman"/>
                <a:cs typeface="Times New Roman"/>
                <a:sym typeface="Times New Roman"/>
              </a:rPr>
              <a:t>séquences</a:t>
            </a:r>
            <a:r>
              <a:rPr lang="en-GB" sz="1600" dirty="0">
                <a:latin typeface="Times New Roman"/>
                <a:ea typeface="Times New Roman"/>
                <a:cs typeface="Times New Roman"/>
                <a:sym typeface="Times New Roman"/>
              </a:rPr>
              <a:t> de </a:t>
            </a:r>
            <a:r>
              <a:rPr lang="en-GB" sz="1600" dirty="0" err="1">
                <a:latin typeface="Times New Roman"/>
                <a:ea typeface="Times New Roman"/>
                <a:cs typeface="Times New Roman"/>
                <a:sym typeface="Times New Roman"/>
              </a:rPr>
              <a:t>caractères</a:t>
            </a:r>
            <a:r>
              <a:rPr lang="en-GB" sz="1600" dirty="0">
                <a:latin typeface="Times New Roman"/>
                <a:ea typeface="Times New Roman"/>
                <a:cs typeface="Times New Roman"/>
                <a:sym typeface="Times New Roman"/>
              </a:rPr>
              <a:t> sans tokenisation </a:t>
            </a:r>
            <a:r>
              <a:rPr lang="en-GB" sz="1600" dirty="0" err="1">
                <a:latin typeface="Times New Roman"/>
                <a:ea typeface="Times New Roman"/>
                <a:cs typeface="Times New Roman"/>
                <a:sym typeface="Times New Roman"/>
              </a:rPr>
              <a:t>explicite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ou</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vocabulaire</a:t>
            </a:r>
            <a:r>
              <a:rPr lang="en-GB" sz="1600" dirty="0">
                <a:latin typeface="Times New Roman"/>
                <a:ea typeface="Times New Roman"/>
                <a:cs typeface="Times New Roman"/>
                <a:sym typeface="Times New Roman"/>
              </a:rPr>
              <a:t>. Le </a:t>
            </a:r>
            <a:r>
              <a:rPr lang="en-GB" sz="1600" dirty="0" err="1">
                <a:latin typeface="Times New Roman"/>
                <a:ea typeface="Times New Roman"/>
                <a:cs typeface="Times New Roman"/>
                <a:sym typeface="Times New Roman"/>
              </a:rPr>
              <a:t>modèle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est</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conçu</a:t>
            </a:r>
            <a:r>
              <a:rPr lang="en-GB" sz="1600" dirty="0">
                <a:latin typeface="Times New Roman"/>
                <a:ea typeface="Times New Roman"/>
                <a:cs typeface="Times New Roman"/>
                <a:sym typeface="Times New Roman"/>
              </a:rPr>
              <a:t> pour </a:t>
            </a:r>
            <a:r>
              <a:rPr lang="en-GB" sz="1600" dirty="0" err="1">
                <a:latin typeface="Times New Roman"/>
                <a:ea typeface="Times New Roman"/>
                <a:cs typeface="Times New Roman"/>
                <a:sym typeface="Times New Roman"/>
              </a:rPr>
              <a:t>surmonter</a:t>
            </a:r>
            <a:r>
              <a:rPr lang="en-GB" sz="1600" dirty="0">
                <a:latin typeface="Times New Roman"/>
                <a:ea typeface="Times New Roman"/>
                <a:cs typeface="Times New Roman"/>
                <a:sym typeface="Times New Roman"/>
              </a:rPr>
              <a:t> les </a:t>
            </a:r>
            <a:r>
              <a:rPr lang="en-GB" sz="1600" dirty="0" err="1">
                <a:latin typeface="Times New Roman"/>
                <a:ea typeface="Times New Roman"/>
                <a:cs typeface="Times New Roman"/>
                <a:sym typeface="Times New Roman"/>
              </a:rPr>
              <a:t>limites</a:t>
            </a:r>
            <a:r>
              <a:rPr lang="en-GB" sz="1600" dirty="0">
                <a:latin typeface="Times New Roman"/>
                <a:ea typeface="Times New Roman"/>
                <a:cs typeface="Times New Roman"/>
                <a:sym typeface="Times New Roman"/>
              </a:rPr>
              <a:t> des </a:t>
            </a:r>
            <a:r>
              <a:rPr lang="en-GB" sz="1600" dirty="0" err="1">
                <a:latin typeface="Times New Roman"/>
                <a:ea typeface="Times New Roman"/>
                <a:cs typeface="Times New Roman"/>
                <a:sym typeface="Times New Roman"/>
              </a:rPr>
              <a:t>méthodes</a:t>
            </a:r>
            <a:r>
              <a:rPr lang="en-GB" sz="1600" dirty="0">
                <a:latin typeface="Times New Roman"/>
                <a:ea typeface="Times New Roman"/>
                <a:cs typeface="Times New Roman"/>
                <a:sym typeface="Times New Roman"/>
              </a:rPr>
              <a:t> de tokenisation </a:t>
            </a:r>
            <a:r>
              <a:rPr lang="en-GB" sz="1600" dirty="0" err="1">
                <a:latin typeface="Times New Roman"/>
                <a:ea typeface="Times New Roman"/>
                <a:cs typeface="Times New Roman"/>
                <a:sym typeface="Times New Roman"/>
              </a:rPr>
              <a:t>traditionnelles</a:t>
            </a:r>
            <a:r>
              <a:rPr lang="en-GB" sz="1600" dirty="0">
                <a:latin typeface="Times New Roman"/>
                <a:ea typeface="Times New Roman"/>
                <a:cs typeface="Times New Roman"/>
                <a:sym typeface="Times New Roman"/>
              </a:rPr>
              <a:t>, qui ne </a:t>
            </a:r>
            <a:r>
              <a:rPr lang="en-GB" sz="1600" dirty="0" err="1">
                <a:latin typeface="Times New Roman"/>
                <a:ea typeface="Times New Roman"/>
                <a:cs typeface="Times New Roman"/>
                <a:sym typeface="Times New Roman"/>
              </a:rPr>
              <a:t>sont</a:t>
            </a:r>
            <a:r>
              <a:rPr lang="en-GB" sz="1600" dirty="0">
                <a:latin typeface="Times New Roman"/>
                <a:ea typeface="Times New Roman"/>
                <a:cs typeface="Times New Roman"/>
                <a:sym typeface="Times New Roman"/>
              </a:rPr>
              <a:t> pas </a:t>
            </a:r>
            <a:r>
              <a:rPr lang="en-GB" sz="1600" dirty="0" err="1">
                <a:latin typeface="Times New Roman"/>
                <a:ea typeface="Times New Roman"/>
                <a:cs typeface="Times New Roman"/>
                <a:sym typeface="Times New Roman"/>
              </a:rPr>
              <a:t>également</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adaptées</a:t>
            </a:r>
            <a:r>
              <a:rPr lang="en-GB" sz="1600" dirty="0">
                <a:latin typeface="Times New Roman"/>
                <a:ea typeface="Times New Roman"/>
                <a:cs typeface="Times New Roman"/>
                <a:sym typeface="Times New Roman"/>
              </a:rPr>
              <a:t> à </a:t>
            </a:r>
            <a:r>
              <a:rPr lang="en-GB" sz="1600" dirty="0" err="1">
                <a:latin typeface="Times New Roman"/>
                <a:ea typeface="Times New Roman"/>
                <a:cs typeface="Times New Roman"/>
                <a:sym typeface="Times New Roman"/>
              </a:rPr>
              <a:t>toutes</a:t>
            </a:r>
            <a:r>
              <a:rPr lang="en-GB" sz="1600" dirty="0">
                <a:latin typeface="Times New Roman"/>
                <a:ea typeface="Times New Roman"/>
                <a:cs typeface="Times New Roman"/>
                <a:sym typeface="Times New Roman"/>
              </a:rPr>
              <a:t> les </a:t>
            </a:r>
            <a:r>
              <a:rPr lang="en-GB" sz="1600" dirty="0" err="1">
                <a:latin typeface="Times New Roman"/>
                <a:ea typeface="Times New Roman"/>
                <a:cs typeface="Times New Roman"/>
                <a:sym typeface="Times New Roman"/>
              </a:rPr>
              <a:t>langues</a:t>
            </a:r>
            <a:r>
              <a:rPr lang="en-GB" sz="1600" dirty="0">
                <a:latin typeface="Times New Roman"/>
                <a:ea typeface="Times New Roman"/>
                <a:cs typeface="Times New Roman"/>
                <a:sym typeface="Times New Roman"/>
              </a:rPr>
              <a:t> et </a:t>
            </a:r>
            <a:r>
              <a:rPr lang="en-GB" sz="1600" dirty="0" err="1">
                <a:latin typeface="Times New Roman"/>
                <a:ea typeface="Times New Roman"/>
                <a:cs typeface="Times New Roman"/>
                <a:sym typeface="Times New Roman"/>
              </a:rPr>
              <a:t>peuvent</a:t>
            </a:r>
            <a:r>
              <a:rPr lang="en-GB" sz="1600" dirty="0">
                <a:latin typeface="Times New Roman"/>
                <a:ea typeface="Times New Roman"/>
                <a:cs typeface="Times New Roman"/>
                <a:sym typeface="Times New Roman"/>
              </a:rPr>
              <a:t> limiter la </a:t>
            </a:r>
            <a:r>
              <a:rPr lang="en-GB" sz="1600" dirty="0" err="1">
                <a:latin typeface="Times New Roman"/>
                <a:ea typeface="Times New Roman"/>
                <a:cs typeface="Times New Roman"/>
                <a:sym typeface="Times New Roman"/>
              </a:rPr>
              <a:t>capacité</a:t>
            </a:r>
            <a:r>
              <a:rPr lang="en-GB" sz="1600" dirty="0">
                <a:latin typeface="Times New Roman"/>
                <a:ea typeface="Times New Roman"/>
                <a:cs typeface="Times New Roman"/>
                <a:sym typeface="Times New Roman"/>
              </a:rPr>
              <a:t> d'un </a:t>
            </a:r>
            <a:r>
              <a:rPr lang="en-GB" sz="1600" dirty="0" err="1">
                <a:latin typeface="Times New Roman"/>
                <a:ea typeface="Times New Roman"/>
                <a:cs typeface="Times New Roman"/>
                <a:sym typeface="Times New Roman"/>
              </a:rPr>
              <a:t>modèle</a:t>
            </a:r>
            <a:r>
              <a:rPr lang="en-GB" sz="1600" dirty="0">
                <a:latin typeface="Times New Roman"/>
                <a:ea typeface="Times New Roman"/>
                <a:cs typeface="Times New Roman"/>
                <a:sym typeface="Times New Roman"/>
              </a:rPr>
              <a:t> à </a:t>
            </a:r>
            <a:r>
              <a:rPr lang="en-GB" sz="1600" dirty="0" err="1">
                <a:latin typeface="Times New Roman"/>
                <a:ea typeface="Times New Roman"/>
                <a:cs typeface="Times New Roman"/>
                <a:sym typeface="Times New Roman"/>
              </a:rPr>
              <a:t>s'adapter</a:t>
            </a:r>
            <a:r>
              <a:rPr lang="en-GB"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5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CANINE</a:t>
            </a:r>
            <a:endParaRPr/>
          </a:p>
        </p:txBody>
      </p:sp>
      <p:sp>
        <p:nvSpPr>
          <p:cNvPr id="144" name="Google Shape;14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pic>
        <p:nvPicPr>
          <p:cNvPr id="145" name="Google Shape;145;p23"/>
          <p:cNvPicPr preferRelativeResize="0"/>
          <p:nvPr/>
        </p:nvPicPr>
        <p:blipFill>
          <a:blip r:embed="rId3">
            <a:alphaModFix/>
          </a:blip>
          <a:stretch>
            <a:fillRect/>
          </a:stretch>
        </p:blipFill>
        <p:spPr>
          <a:xfrm>
            <a:off x="547713" y="1078013"/>
            <a:ext cx="8048625" cy="2466975"/>
          </a:xfrm>
          <a:prstGeom prst="rect">
            <a:avLst/>
          </a:prstGeom>
          <a:noFill/>
          <a:ln>
            <a:noFill/>
          </a:ln>
        </p:spPr>
      </p:pic>
      <p:sp>
        <p:nvSpPr>
          <p:cNvPr id="146" name="Google Shape;146;p23"/>
          <p:cNvSpPr txBox="1"/>
          <p:nvPr/>
        </p:nvSpPr>
        <p:spPr>
          <a:xfrm>
            <a:off x="311725" y="3459600"/>
            <a:ext cx="8250900" cy="1469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100">
                <a:latin typeface="Times New Roman"/>
                <a:ea typeface="Times New Roman"/>
                <a:cs typeface="Times New Roman"/>
                <a:sym typeface="Times New Roman"/>
              </a:rPr>
              <a:t>les principaux composants du modèle CANINE :</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GB" sz="1100" b="1">
                <a:latin typeface="Times New Roman"/>
                <a:ea typeface="Times New Roman"/>
                <a:cs typeface="Times New Roman"/>
                <a:sym typeface="Times New Roman"/>
              </a:rPr>
              <a:t>Incorporations de Hash de Caractères </a:t>
            </a:r>
            <a:endParaRPr sz="1100" b="1">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GB" sz="1100" b="1">
                <a:latin typeface="Times New Roman"/>
                <a:ea typeface="Times New Roman"/>
                <a:cs typeface="Times New Roman"/>
                <a:sym typeface="Times New Roman"/>
              </a:rPr>
              <a:t>Stratégie de Downsampling </a:t>
            </a:r>
            <a:endParaRPr sz="1100" b="1">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GB" sz="1100" b="1">
                <a:latin typeface="Times New Roman"/>
                <a:ea typeface="Times New Roman"/>
                <a:cs typeface="Times New Roman"/>
                <a:sym typeface="Times New Roman"/>
              </a:rPr>
              <a:t>Empilement Profond de Transformateurs </a:t>
            </a:r>
            <a:endParaRPr sz="1100" b="1">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n-GB" sz="1100" b="1">
                <a:latin typeface="Times New Roman"/>
                <a:ea typeface="Times New Roman"/>
                <a:cs typeface="Times New Roman"/>
                <a:sym typeface="Times New Roman"/>
              </a:rPr>
              <a:t>Stratégie de Upsampling </a:t>
            </a:r>
            <a:endParaRPr sz="1100"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CANINE</a:t>
            </a:r>
            <a:endParaRPr/>
          </a:p>
        </p:txBody>
      </p:sp>
      <p:sp>
        <p:nvSpPr>
          <p:cNvPr id="152" name="Google Shape;15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
        <p:nvSpPr>
          <p:cNvPr id="153" name="Google Shape;153;p24"/>
          <p:cNvSpPr txBox="1"/>
          <p:nvPr/>
        </p:nvSpPr>
        <p:spPr>
          <a:xfrm>
            <a:off x="136250" y="1622650"/>
            <a:ext cx="8696100" cy="32070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200"/>
              </a:spcBef>
              <a:spcAft>
                <a:spcPts val="0"/>
              </a:spcAft>
              <a:buSzPts val="1400"/>
              <a:buChar char="●"/>
            </a:pPr>
            <a:r>
              <a:rPr lang="en-GB" sz="800">
                <a:latin typeface="Times New Roman"/>
                <a:ea typeface="Times New Roman"/>
                <a:cs typeface="Times New Roman"/>
                <a:sym typeface="Times New Roman"/>
              </a:rPr>
              <a:t> </a:t>
            </a:r>
            <a:r>
              <a:rPr lang="en-GB" sz="1200" b="1">
                <a:latin typeface="Times New Roman"/>
                <a:ea typeface="Times New Roman"/>
                <a:cs typeface="Times New Roman"/>
                <a:sym typeface="Times New Roman"/>
              </a:rPr>
              <a:t>Incorporations de Hash de Caractères :</a:t>
            </a:r>
            <a:r>
              <a:rPr lang="en-GB" sz="1200">
                <a:latin typeface="Times New Roman"/>
                <a:ea typeface="Times New Roman"/>
                <a:cs typeface="Times New Roman"/>
                <a:sym typeface="Times New Roman"/>
              </a:rPr>
              <a:t> CANINE utilise des plusieurs fonctions de hachage pour chaque caractère Unicode afin de générer des embeddings de caractères. Ces embeddings sont concaténés pour représenter chaque caractère dans la séquence. Cela permet à CANINE de gérer l'ensemble de l'espace des caractères Unicode avec un nombre réduit de paramètres.</a:t>
            </a:r>
            <a:endParaRPr sz="120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Char char="●"/>
            </a:pPr>
            <a:r>
              <a:rPr lang="en-GB" sz="1200" b="1">
                <a:latin typeface="Times New Roman"/>
                <a:ea typeface="Times New Roman"/>
                <a:cs typeface="Times New Roman"/>
                <a:sym typeface="Times New Roman"/>
              </a:rPr>
              <a:t>Stratégie de Downsampling :</a:t>
            </a:r>
            <a:r>
              <a:rPr lang="en-GB" sz="1200">
                <a:latin typeface="Times New Roman"/>
                <a:ea typeface="Times New Roman"/>
                <a:cs typeface="Times New Roman"/>
                <a:sym typeface="Times New Roman"/>
              </a:rPr>
              <a:t> Pour rendre CANINE plus efficace, les auteurs utilisent une stratégie de downsampling en plusieurs étapes. Ils utilisent d'abord un transformer d'attention locale pour encoder les caractères de la séquence. Ensuite, ils appliquent une convolution stridée pour réduire le nombre de positions de séquence, similaire à un modèle de tokenisation.</a:t>
            </a:r>
            <a:endParaRPr sz="1200">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Char char="●"/>
            </a:pPr>
            <a:r>
              <a:rPr lang="en-GB" sz="1200" b="1">
                <a:latin typeface="Times New Roman"/>
                <a:ea typeface="Times New Roman"/>
                <a:cs typeface="Times New Roman"/>
                <a:sym typeface="Times New Roman"/>
              </a:rPr>
              <a:t>Empilement Profond de Transformateurs :</a:t>
            </a:r>
            <a:r>
              <a:rPr lang="en-GB" sz="1200">
                <a:latin typeface="Times New Roman"/>
                <a:ea typeface="Times New Roman"/>
                <a:cs typeface="Times New Roman"/>
                <a:sym typeface="Times New Roman"/>
              </a:rPr>
              <a:t> Après le downsampling, CANINE utilise un empilement profond de transformateurs pour capturer les informations contextuelles et les relations entre les caractères. Ce composant est similaire au cœur des modèles BERT et dérivés.</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GB" sz="1200" b="1">
                <a:latin typeface="Times New Roman"/>
                <a:ea typeface="Times New Roman"/>
                <a:cs typeface="Times New Roman"/>
                <a:sym typeface="Times New Roman"/>
              </a:rPr>
              <a:t>Stratégie de Upsampling :</a:t>
            </a:r>
            <a:r>
              <a:rPr lang="en-GB" sz="1200">
                <a:latin typeface="Times New Roman"/>
                <a:ea typeface="Times New Roman"/>
                <a:cs typeface="Times New Roman"/>
                <a:sym typeface="Times New Roman"/>
              </a:rPr>
              <a:t> Pour les tâches de prédiction de séquence, CANINE a besoin de produire une représentation de sortie avec la même longueur que la séquence d'entrée. Les auteurs proposent une stratégie de upsampling pour reconstruire une représentation de sortie caractère par caractère en concaténant la sortie du transformateur de caractères avec la représentation downsampling.</a:t>
            </a:r>
            <a:endParaRPr sz="12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p:txBody>
      </p:sp>
      <p:pic>
        <p:nvPicPr>
          <p:cNvPr id="2" name="Google Shape;145;p23">
            <a:extLst>
              <a:ext uri="{FF2B5EF4-FFF2-40B4-BE49-F238E27FC236}">
                <a16:creationId xmlns:a16="http://schemas.microsoft.com/office/drawing/2014/main" id="{A89CAD20-B75E-242F-E1F7-3E63E5D1CC4B}"/>
              </a:ext>
            </a:extLst>
          </p:cNvPr>
          <p:cNvPicPr preferRelativeResize="0"/>
          <p:nvPr/>
        </p:nvPicPr>
        <p:blipFill>
          <a:blip r:embed="rId3">
            <a:alphaModFix/>
          </a:blip>
          <a:stretch>
            <a:fillRect/>
          </a:stretch>
        </p:blipFill>
        <p:spPr>
          <a:xfrm>
            <a:off x="2921379" y="0"/>
            <a:ext cx="6222621" cy="14296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CANINE</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
        <p:nvSpPr>
          <p:cNvPr id="160" name="Google Shape;160;p25"/>
          <p:cNvSpPr txBox="1"/>
          <p:nvPr/>
        </p:nvSpPr>
        <p:spPr>
          <a:xfrm>
            <a:off x="673550" y="1645625"/>
            <a:ext cx="7937100" cy="3115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a:latin typeface="Times New Roman"/>
                <a:ea typeface="Times New Roman"/>
                <a:cs typeface="Times New Roman"/>
                <a:sym typeface="Times New Roman"/>
              </a:rPr>
              <a:t>La procédure de pré-entraînement de CANINE conserve la tâche de Modèle de Langage Masqué (MLM) et propose deux stratégies distinctes pour calculer la perte MLM - prédiction de caractères autorégressive (CANICE-c) vs. Prédiction de sous-mots (CANINE-s).</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GB" sz="1700">
                <a:latin typeface="Times New Roman"/>
                <a:ea typeface="Times New Roman"/>
                <a:cs typeface="Times New Roman"/>
                <a:sym typeface="Times New Roman"/>
              </a:rPr>
              <a:t>Dans mon travail, j’ai appliqué un fine-tuning sur le modèle “CANINE-s”.</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CANINE-s</a:t>
            </a:r>
            <a:endParaRPr/>
          </a:p>
        </p:txBody>
      </p:sp>
      <p:sp>
        <p:nvSpPr>
          <p:cNvPr id="166" name="Google Shape;16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
        <p:nvSpPr>
          <p:cNvPr id="167" name="Google Shape;167;p26"/>
          <p:cNvSpPr txBox="1"/>
          <p:nvPr/>
        </p:nvSpPr>
        <p:spPr>
          <a:xfrm>
            <a:off x="329125" y="1569075"/>
            <a:ext cx="8274000" cy="3237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2000" dirty="0">
                <a:latin typeface="Times New Roman"/>
                <a:ea typeface="Times New Roman"/>
                <a:cs typeface="Times New Roman"/>
                <a:sym typeface="Times New Roman"/>
              </a:rPr>
              <a:t>(CANINE-s) </a:t>
            </a:r>
            <a:r>
              <a:rPr lang="en-GB" sz="2000" dirty="0" err="1">
                <a:latin typeface="Times New Roman"/>
                <a:ea typeface="Times New Roman"/>
                <a:cs typeface="Times New Roman"/>
                <a:sym typeface="Times New Roman"/>
              </a:rPr>
              <a:t>est</a:t>
            </a:r>
            <a:r>
              <a:rPr lang="en-GB" sz="2000" dirty="0">
                <a:latin typeface="Times New Roman"/>
                <a:ea typeface="Times New Roman"/>
                <a:cs typeface="Times New Roman"/>
                <a:sym typeface="Times New Roman"/>
              </a:rPr>
              <a:t> </a:t>
            </a:r>
            <a:r>
              <a:rPr lang="en-GB" sz="2000" dirty="0" err="1">
                <a:latin typeface="Times New Roman"/>
                <a:ea typeface="Times New Roman"/>
                <a:cs typeface="Times New Roman"/>
                <a:sym typeface="Times New Roman"/>
              </a:rPr>
              <a:t>entraîné</a:t>
            </a:r>
            <a:r>
              <a:rPr lang="en-GB" sz="2000" dirty="0">
                <a:latin typeface="Times New Roman"/>
                <a:ea typeface="Times New Roman"/>
                <a:cs typeface="Times New Roman"/>
                <a:sym typeface="Times New Roman"/>
              </a:rPr>
              <a:t> avec </a:t>
            </a:r>
            <a:r>
              <a:rPr lang="en-GB" sz="2000" dirty="0" err="1">
                <a:latin typeface="Times New Roman"/>
                <a:ea typeface="Times New Roman"/>
                <a:cs typeface="Times New Roman"/>
                <a:sym typeface="Times New Roman"/>
              </a:rPr>
              <a:t>une</a:t>
            </a:r>
            <a:r>
              <a:rPr lang="en-GB" sz="2000" dirty="0">
                <a:latin typeface="Times New Roman"/>
                <a:ea typeface="Times New Roman"/>
                <a:cs typeface="Times New Roman"/>
                <a:sym typeface="Times New Roman"/>
              </a:rPr>
              <a:t> </a:t>
            </a:r>
            <a:r>
              <a:rPr lang="en-GB" sz="2000" dirty="0" err="1">
                <a:latin typeface="Times New Roman"/>
                <a:ea typeface="Times New Roman"/>
                <a:cs typeface="Times New Roman"/>
                <a:sym typeface="Times New Roman"/>
              </a:rPr>
              <a:t>perte</a:t>
            </a:r>
            <a:r>
              <a:rPr lang="en-GB" sz="2000" dirty="0">
                <a:latin typeface="Times New Roman"/>
                <a:ea typeface="Times New Roman"/>
                <a:cs typeface="Times New Roman"/>
                <a:sym typeface="Times New Roman"/>
              </a:rPr>
              <a:t> de sous-mots (</a:t>
            </a:r>
            <a:r>
              <a:rPr lang="en-GB" sz="2000" dirty="0" err="1">
                <a:latin typeface="Times New Roman"/>
                <a:ea typeface="Times New Roman"/>
                <a:cs typeface="Times New Roman"/>
                <a:sym typeface="Times New Roman"/>
              </a:rPr>
              <a:t>subword</a:t>
            </a:r>
            <a:r>
              <a:rPr lang="en-GB" sz="2000" dirty="0">
                <a:latin typeface="Times New Roman"/>
                <a:ea typeface="Times New Roman"/>
                <a:cs typeface="Times New Roman"/>
                <a:sym typeface="Times New Roman"/>
              </a:rPr>
              <a:t>), </a:t>
            </a:r>
            <a:r>
              <a:rPr lang="en-GB" sz="2000" dirty="0" err="1">
                <a:latin typeface="Times New Roman"/>
                <a:ea typeface="Times New Roman"/>
                <a:cs typeface="Times New Roman"/>
                <a:sym typeface="Times New Roman"/>
              </a:rPr>
              <a:t>ce</a:t>
            </a:r>
            <a:r>
              <a:rPr lang="en-GB" sz="2000" dirty="0">
                <a:latin typeface="Times New Roman"/>
                <a:ea typeface="Times New Roman"/>
                <a:cs typeface="Times New Roman"/>
                <a:sym typeface="Times New Roman"/>
              </a:rPr>
              <a:t> qui </a:t>
            </a:r>
            <a:r>
              <a:rPr lang="en-GB" sz="2000" dirty="0" err="1">
                <a:latin typeface="Times New Roman"/>
                <a:ea typeface="Times New Roman"/>
                <a:cs typeface="Times New Roman"/>
                <a:sym typeface="Times New Roman"/>
              </a:rPr>
              <a:t>signifie</a:t>
            </a:r>
            <a:r>
              <a:rPr lang="en-GB" sz="2000" dirty="0">
                <a:latin typeface="Times New Roman"/>
                <a:ea typeface="Times New Roman"/>
                <a:cs typeface="Times New Roman"/>
                <a:sym typeface="Times New Roman"/>
              </a:rPr>
              <a:t> que le </a:t>
            </a:r>
            <a:r>
              <a:rPr lang="en-GB" sz="2000" dirty="0" err="1">
                <a:latin typeface="Times New Roman"/>
                <a:ea typeface="Times New Roman"/>
                <a:cs typeface="Times New Roman"/>
                <a:sym typeface="Times New Roman"/>
              </a:rPr>
              <a:t>modèle</a:t>
            </a:r>
            <a:r>
              <a:rPr lang="en-GB" sz="2000" dirty="0">
                <a:latin typeface="Times New Roman"/>
                <a:ea typeface="Times New Roman"/>
                <a:cs typeface="Times New Roman"/>
                <a:sym typeface="Times New Roman"/>
              </a:rPr>
              <a:t> doit </a:t>
            </a:r>
            <a:r>
              <a:rPr lang="en-GB" sz="2000" dirty="0" err="1">
                <a:latin typeface="Times New Roman"/>
                <a:ea typeface="Times New Roman"/>
                <a:cs typeface="Times New Roman"/>
                <a:sym typeface="Times New Roman"/>
              </a:rPr>
              <a:t>prédire</a:t>
            </a:r>
            <a:r>
              <a:rPr lang="en-GB" sz="2000" dirty="0">
                <a:latin typeface="Times New Roman"/>
                <a:ea typeface="Times New Roman"/>
                <a:cs typeface="Times New Roman"/>
                <a:sym typeface="Times New Roman"/>
              </a:rPr>
              <a:t> les </a:t>
            </a:r>
            <a:r>
              <a:rPr lang="en-GB" sz="2000" dirty="0" err="1">
                <a:latin typeface="Times New Roman"/>
                <a:ea typeface="Times New Roman"/>
                <a:cs typeface="Times New Roman"/>
                <a:sym typeface="Times New Roman"/>
              </a:rPr>
              <a:t>identités</a:t>
            </a:r>
            <a:r>
              <a:rPr lang="en-GB" sz="2000" dirty="0">
                <a:latin typeface="Times New Roman"/>
                <a:ea typeface="Times New Roman"/>
                <a:cs typeface="Times New Roman"/>
                <a:sym typeface="Times New Roman"/>
              </a:rPr>
              <a:t> des sous-tokens, tout </a:t>
            </a:r>
            <a:r>
              <a:rPr lang="en-GB" sz="2000" dirty="0" err="1">
                <a:latin typeface="Times New Roman"/>
                <a:ea typeface="Times New Roman"/>
                <a:cs typeface="Times New Roman"/>
                <a:sym typeface="Times New Roman"/>
              </a:rPr>
              <a:t>en</a:t>
            </a:r>
            <a:r>
              <a:rPr lang="en-GB" sz="2000" dirty="0">
                <a:latin typeface="Times New Roman"/>
                <a:ea typeface="Times New Roman"/>
                <a:cs typeface="Times New Roman"/>
                <a:sym typeface="Times New Roman"/>
              </a:rPr>
              <a:t> </a:t>
            </a:r>
            <a:r>
              <a:rPr lang="en-GB" sz="2000" dirty="0" err="1">
                <a:latin typeface="Times New Roman"/>
                <a:ea typeface="Times New Roman"/>
                <a:cs typeface="Times New Roman"/>
                <a:sym typeface="Times New Roman"/>
              </a:rPr>
              <a:t>prenant</a:t>
            </a:r>
            <a:r>
              <a:rPr lang="en-GB" sz="2000" dirty="0">
                <a:latin typeface="Times New Roman"/>
                <a:ea typeface="Times New Roman"/>
                <a:cs typeface="Times New Roman"/>
                <a:sym typeface="Times New Roman"/>
              </a:rPr>
              <a:t> les </a:t>
            </a:r>
            <a:r>
              <a:rPr lang="en-GB" sz="2000" dirty="0" err="1">
                <a:latin typeface="Times New Roman"/>
                <a:ea typeface="Times New Roman"/>
                <a:cs typeface="Times New Roman"/>
                <a:sym typeface="Times New Roman"/>
              </a:rPr>
              <a:t>caractères</a:t>
            </a:r>
            <a:r>
              <a:rPr lang="en-GB" sz="2000" dirty="0">
                <a:latin typeface="Times New Roman"/>
                <a:ea typeface="Times New Roman"/>
                <a:cs typeface="Times New Roman"/>
                <a:sym typeface="Times New Roman"/>
              </a:rPr>
              <a:t> </a:t>
            </a:r>
            <a:r>
              <a:rPr lang="en-GB" sz="2000" dirty="0" err="1">
                <a:latin typeface="Times New Roman"/>
                <a:ea typeface="Times New Roman"/>
                <a:cs typeface="Times New Roman"/>
                <a:sym typeface="Times New Roman"/>
              </a:rPr>
              <a:t>en</a:t>
            </a:r>
            <a:r>
              <a:rPr lang="en-GB" sz="2000" dirty="0">
                <a:latin typeface="Times New Roman"/>
                <a:ea typeface="Times New Roman"/>
                <a:cs typeface="Times New Roman"/>
                <a:sym typeface="Times New Roman"/>
              </a:rPr>
              <a:t> entrée. En </a:t>
            </a:r>
            <a:r>
              <a:rPr lang="en-GB" sz="2000" dirty="0" err="1">
                <a:latin typeface="Times New Roman"/>
                <a:ea typeface="Times New Roman"/>
                <a:cs typeface="Times New Roman"/>
                <a:sym typeface="Times New Roman"/>
              </a:rPr>
              <a:t>lisant</a:t>
            </a:r>
            <a:r>
              <a:rPr lang="en-GB" sz="2000" dirty="0">
                <a:latin typeface="Times New Roman"/>
                <a:ea typeface="Times New Roman"/>
                <a:cs typeface="Times New Roman"/>
                <a:sym typeface="Times New Roman"/>
              </a:rPr>
              <a:t> les </a:t>
            </a:r>
            <a:r>
              <a:rPr lang="en-GB" sz="2000" dirty="0" err="1">
                <a:latin typeface="Times New Roman"/>
                <a:ea typeface="Times New Roman"/>
                <a:cs typeface="Times New Roman"/>
                <a:sym typeface="Times New Roman"/>
              </a:rPr>
              <a:t>caractères</a:t>
            </a:r>
            <a:r>
              <a:rPr lang="en-GB" sz="2000" dirty="0">
                <a:latin typeface="Times New Roman"/>
                <a:ea typeface="Times New Roman"/>
                <a:cs typeface="Times New Roman"/>
                <a:sym typeface="Times New Roman"/>
              </a:rPr>
              <a:t> et </a:t>
            </a:r>
            <a:r>
              <a:rPr lang="en-GB" sz="2000" dirty="0" err="1">
                <a:latin typeface="Times New Roman"/>
                <a:ea typeface="Times New Roman"/>
                <a:cs typeface="Times New Roman"/>
                <a:sym typeface="Times New Roman"/>
              </a:rPr>
              <a:t>en</a:t>
            </a:r>
            <a:r>
              <a:rPr lang="en-GB" sz="2000" dirty="0">
                <a:latin typeface="Times New Roman"/>
                <a:ea typeface="Times New Roman"/>
                <a:cs typeface="Times New Roman"/>
                <a:sym typeface="Times New Roman"/>
              </a:rPr>
              <a:t> </a:t>
            </a:r>
            <a:r>
              <a:rPr lang="en-GB" sz="2000" dirty="0" err="1">
                <a:latin typeface="Times New Roman"/>
                <a:ea typeface="Times New Roman"/>
                <a:cs typeface="Times New Roman"/>
                <a:sym typeface="Times New Roman"/>
              </a:rPr>
              <a:t>prédisant</a:t>
            </a:r>
            <a:r>
              <a:rPr lang="en-GB" sz="2000" dirty="0">
                <a:latin typeface="Times New Roman"/>
                <a:ea typeface="Times New Roman"/>
                <a:cs typeface="Times New Roman"/>
                <a:sym typeface="Times New Roman"/>
              </a:rPr>
              <a:t> les sous-tokens,</a:t>
            </a:r>
            <a:r>
              <a:rPr lang="fr-FR" sz="1800" b="0" i="0" u="none" strike="noStrike" dirty="0">
                <a:solidFill>
                  <a:srgbClr val="000000"/>
                </a:solidFill>
                <a:effectLst/>
                <a:latin typeface="Times New Roman" panose="02020603050405020304" pitchFamily="18" charset="0"/>
              </a:rPr>
              <a:t> la contrainte de </a:t>
            </a:r>
            <a:r>
              <a:rPr lang="fr-FR" sz="1800" b="0" i="0" u="none" strike="noStrike" dirty="0" err="1">
                <a:solidFill>
                  <a:srgbClr val="4B5563"/>
                </a:solidFill>
                <a:effectLst/>
                <a:latin typeface="Roboto" panose="02000000000000000000" pitchFamily="2" charset="0"/>
              </a:rPr>
              <a:t>token</a:t>
            </a:r>
            <a:r>
              <a:rPr lang="fr-FR" sz="1800" b="0" i="0" u="none" strike="noStrike" dirty="0">
                <a:solidFill>
                  <a:srgbClr val="4B5563"/>
                </a:solidFill>
                <a:effectLst/>
                <a:latin typeface="Roboto" panose="02000000000000000000" pitchFamily="2" charset="0"/>
              </a:rPr>
              <a:t> </a:t>
            </a:r>
            <a:r>
              <a:rPr lang="fr-FR" sz="1800" b="0" i="0" u="none" strike="noStrike" dirty="0" err="1">
                <a:solidFill>
                  <a:srgbClr val="4B5563"/>
                </a:solidFill>
                <a:effectLst/>
                <a:latin typeface="Roboto" panose="02000000000000000000" pitchFamily="2" charset="0"/>
              </a:rPr>
              <a:t>boundary</a:t>
            </a:r>
            <a:r>
              <a:rPr lang="fr-FR" sz="1800" b="0" i="0" u="none" strike="noStrike" dirty="0">
                <a:solidFill>
                  <a:srgbClr val="4B5563"/>
                </a:solidFill>
                <a:effectLst/>
                <a:latin typeface="Roboto" panose="02000000000000000000" pitchFamily="2" charset="0"/>
              </a:rPr>
              <a:t> </a:t>
            </a:r>
            <a:r>
              <a:rPr lang="fr-FR" sz="1800" b="0" i="0" u="none" strike="noStrike" dirty="0">
                <a:solidFill>
                  <a:srgbClr val="000000"/>
                </a:solidFill>
                <a:effectLst/>
                <a:latin typeface="Times New Roman" panose="02020603050405020304" pitchFamily="18" charset="0"/>
              </a:rPr>
              <a:t> présente dans d'autres modèles tels que BERT devient un biais inductif souple dans CANINE.</a:t>
            </a:r>
            <a:endParaRPr sz="2300" dirty="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Fine-tuning CANINE-s</a:t>
            </a:r>
            <a:endParaRPr/>
          </a:p>
        </p:txBody>
      </p:sp>
      <p:sp>
        <p:nvSpPr>
          <p:cNvPr id="173" name="Google Shape;17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
        <p:nvSpPr>
          <p:cNvPr id="174" name="Google Shape;174;p27"/>
          <p:cNvSpPr txBox="1"/>
          <p:nvPr/>
        </p:nvSpPr>
        <p:spPr>
          <a:xfrm>
            <a:off x="336775" y="1515500"/>
            <a:ext cx="8312400" cy="3222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500">
                <a:latin typeface="Times New Roman"/>
                <a:ea typeface="Times New Roman"/>
                <a:cs typeface="Times New Roman"/>
                <a:sym typeface="Times New Roman"/>
              </a:rPr>
              <a:t>On a utiliser l’API HuggingFace trainer pour fine tune notre modèle et l’adapter à notre problématique. </a:t>
            </a:r>
            <a:endParaRPr sz="1500">
              <a:latin typeface="Times New Roman"/>
              <a:ea typeface="Times New Roman"/>
              <a:cs typeface="Times New Roman"/>
              <a:sym typeface="Times New Roman"/>
            </a:endParaRPr>
          </a:p>
          <a:p>
            <a:pPr marL="0" lvl="0" indent="0" algn="just" rtl="0">
              <a:spcBef>
                <a:spcPts val="0"/>
              </a:spcBef>
              <a:spcAft>
                <a:spcPts val="0"/>
              </a:spcAft>
              <a:buNone/>
            </a:pPr>
            <a:endParaRPr sz="1500">
              <a:latin typeface="Times New Roman"/>
              <a:ea typeface="Times New Roman"/>
              <a:cs typeface="Times New Roman"/>
              <a:sym typeface="Times New Roman"/>
            </a:endParaRPr>
          </a:p>
          <a:p>
            <a:pPr marL="0" lvl="0" indent="0" algn="just" rtl="0">
              <a:spcBef>
                <a:spcPts val="0"/>
              </a:spcBef>
              <a:spcAft>
                <a:spcPts val="0"/>
              </a:spcAft>
              <a:buNone/>
            </a:pPr>
            <a:r>
              <a:rPr lang="en-GB" sz="1500">
                <a:latin typeface="Times New Roman"/>
                <a:ea typeface="Times New Roman"/>
                <a:cs typeface="Times New Roman"/>
                <a:sym typeface="Times New Roman"/>
              </a:rPr>
              <a:t>HuggingFace est une bibliothèque de premier plan dans le domaine du traitement du langage naturel, offrant une vaste gamme de modèles pré-entraînés et d'outils pour la manipulation et l'entraînement de ces modèles.  </a:t>
            </a:r>
            <a:endParaRPr sz="1500">
              <a:latin typeface="Times New Roman"/>
              <a:ea typeface="Times New Roman"/>
              <a:cs typeface="Times New Roman"/>
              <a:sym typeface="Times New Roman"/>
            </a:endParaRPr>
          </a:p>
          <a:p>
            <a:pPr marL="0" lvl="0" indent="0" algn="just" rtl="0">
              <a:spcBef>
                <a:spcPts val="0"/>
              </a:spcBef>
              <a:spcAft>
                <a:spcPts val="0"/>
              </a:spcAft>
              <a:buNone/>
            </a:pPr>
            <a:endParaRPr sz="1500">
              <a:latin typeface="Times New Roman"/>
              <a:ea typeface="Times New Roman"/>
              <a:cs typeface="Times New Roman"/>
              <a:sym typeface="Times New Roman"/>
            </a:endParaRPr>
          </a:p>
          <a:p>
            <a:pPr marL="0" lvl="0" indent="0" algn="just" rtl="0">
              <a:spcBef>
                <a:spcPts val="0"/>
              </a:spcBef>
              <a:spcAft>
                <a:spcPts val="0"/>
              </a:spcAft>
              <a:buNone/>
            </a:pPr>
            <a:r>
              <a:rPr lang="en-GB" sz="1500">
                <a:latin typeface="Times New Roman"/>
                <a:ea typeface="Times New Roman"/>
                <a:cs typeface="Times New Roman"/>
                <a:sym typeface="Times New Roman"/>
              </a:rPr>
              <a:t>La classe Trainer de l’API huggingface a permis de gérer facilement les étapes d'entraînement, de validation et d'évaluation de mon modèle.</a:t>
            </a:r>
            <a:endParaRPr sz="1500">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p:txBody>
      </p:sp>
      <p:pic>
        <p:nvPicPr>
          <p:cNvPr id="175" name="Google Shape;175;p27"/>
          <p:cNvPicPr preferRelativeResize="0"/>
          <p:nvPr/>
        </p:nvPicPr>
        <p:blipFill>
          <a:blip r:embed="rId3">
            <a:alphaModFix/>
          </a:blip>
          <a:stretch>
            <a:fillRect/>
          </a:stretch>
        </p:blipFill>
        <p:spPr>
          <a:xfrm>
            <a:off x="6430350" y="582538"/>
            <a:ext cx="2590800" cy="61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28"/>
          <p:cNvCxnSpPr/>
          <p:nvPr/>
        </p:nvCxnSpPr>
        <p:spPr>
          <a:xfrm flipH="1">
            <a:off x="8657150" y="2280900"/>
            <a:ext cx="22500" cy="620400"/>
          </a:xfrm>
          <a:prstGeom prst="straightConnector1">
            <a:avLst/>
          </a:prstGeom>
          <a:noFill/>
          <a:ln w="28575" cap="flat" cmpd="sng">
            <a:solidFill>
              <a:srgbClr val="000000"/>
            </a:solidFill>
            <a:prstDash val="solid"/>
            <a:round/>
            <a:headEnd type="none" w="med" len="med"/>
            <a:tailEnd type="none" w="med" len="med"/>
          </a:ln>
        </p:spPr>
      </p:cxnSp>
      <p:cxnSp>
        <p:nvCxnSpPr>
          <p:cNvPr id="181" name="Google Shape;181;p28"/>
          <p:cNvCxnSpPr>
            <a:endCxn id="182" idx="0"/>
          </p:cNvCxnSpPr>
          <p:nvPr/>
        </p:nvCxnSpPr>
        <p:spPr>
          <a:xfrm flipH="1">
            <a:off x="7301800" y="2877925"/>
            <a:ext cx="15300" cy="505200"/>
          </a:xfrm>
          <a:prstGeom prst="straightConnector1">
            <a:avLst/>
          </a:prstGeom>
          <a:noFill/>
          <a:ln w="28575" cap="flat" cmpd="sng">
            <a:solidFill>
              <a:srgbClr val="000000"/>
            </a:solidFill>
            <a:prstDash val="solid"/>
            <a:round/>
            <a:headEnd type="none" w="med" len="med"/>
            <a:tailEnd type="none" w="med" len="med"/>
          </a:ln>
        </p:spPr>
      </p:cxnSp>
      <p:cxnSp>
        <p:nvCxnSpPr>
          <p:cNvPr id="183" name="Google Shape;183;p28"/>
          <p:cNvCxnSpPr>
            <a:stCxn id="184" idx="2"/>
          </p:cNvCxnSpPr>
          <p:nvPr/>
        </p:nvCxnSpPr>
        <p:spPr>
          <a:xfrm flipH="1">
            <a:off x="5977913" y="2484500"/>
            <a:ext cx="11400" cy="355200"/>
          </a:xfrm>
          <a:prstGeom prst="straightConnector1">
            <a:avLst/>
          </a:prstGeom>
          <a:noFill/>
          <a:ln w="28575" cap="flat" cmpd="sng">
            <a:solidFill>
              <a:srgbClr val="000000"/>
            </a:solidFill>
            <a:prstDash val="solid"/>
            <a:round/>
            <a:headEnd type="none" w="med" len="med"/>
            <a:tailEnd type="none" w="med" len="med"/>
          </a:ln>
        </p:spPr>
      </p:cxnSp>
      <p:cxnSp>
        <p:nvCxnSpPr>
          <p:cNvPr id="185" name="Google Shape;185;p28"/>
          <p:cNvCxnSpPr>
            <a:endCxn id="186" idx="0"/>
          </p:cNvCxnSpPr>
          <p:nvPr/>
        </p:nvCxnSpPr>
        <p:spPr>
          <a:xfrm flipH="1">
            <a:off x="4772325" y="2885375"/>
            <a:ext cx="13200" cy="497700"/>
          </a:xfrm>
          <a:prstGeom prst="straightConnector1">
            <a:avLst/>
          </a:prstGeom>
          <a:noFill/>
          <a:ln w="28575" cap="flat" cmpd="sng">
            <a:solidFill>
              <a:srgbClr val="000000"/>
            </a:solidFill>
            <a:prstDash val="solid"/>
            <a:round/>
            <a:headEnd type="none" w="med" len="med"/>
            <a:tailEnd type="none" w="med" len="med"/>
          </a:ln>
        </p:spPr>
      </p:cxnSp>
      <p:cxnSp>
        <p:nvCxnSpPr>
          <p:cNvPr id="187" name="Google Shape;187;p28"/>
          <p:cNvCxnSpPr/>
          <p:nvPr/>
        </p:nvCxnSpPr>
        <p:spPr>
          <a:xfrm flipH="1">
            <a:off x="3183025" y="2212000"/>
            <a:ext cx="8700" cy="689100"/>
          </a:xfrm>
          <a:prstGeom prst="straightConnector1">
            <a:avLst/>
          </a:prstGeom>
          <a:noFill/>
          <a:ln w="28575" cap="flat" cmpd="sng">
            <a:solidFill>
              <a:srgbClr val="000000"/>
            </a:solidFill>
            <a:prstDash val="solid"/>
            <a:round/>
            <a:headEnd type="none" w="med" len="med"/>
            <a:tailEnd type="none" w="med" len="med"/>
          </a:ln>
        </p:spPr>
      </p:cxnSp>
      <p:cxnSp>
        <p:nvCxnSpPr>
          <p:cNvPr id="188" name="Google Shape;188;p28"/>
          <p:cNvCxnSpPr>
            <a:endCxn id="189" idx="0"/>
          </p:cNvCxnSpPr>
          <p:nvPr/>
        </p:nvCxnSpPr>
        <p:spPr>
          <a:xfrm flipH="1">
            <a:off x="1986325" y="2885425"/>
            <a:ext cx="26700" cy="329400"/>
          </a:xfrm>
          <a:prstGeom prst="straightConnector1">
            <a:avLst/>
          </a:prstGeom>
          <a:noFill/>
          <a:ln w="28575" cap="flat" cmpd="sng">
            <a:solidFill>
              <a:srgbClr val="000000"/>
            </a:solidFill>
            <a:prstDash val="solid"/>
            <a:round/>
            <a:headEnd type="none" w="med" len="med"/>
            <a:tailEnd type="none" w="med" len="med"/>
          </a:ln>
        </p:spPr>
      </p:cxnSp>
      <p:pic>
        <p:nvPicPr>
          <p:cNvPr id="190" name="Google Shape;190;p28"/>
          <p:cNvPicPr preferRelativeResize="0"/>
          <p:nvPr/>
        </p:nvPicPr>
        <p:blipFill>
          <a:blip r:embed="rId3">
            <a:alphaModFix/>
          </a:blip>
          <a:stretch>
            <a:fillRect/>
          </a:stretch>
        </p:blipFill>
        <p:spPr>
          <a:xfrm>
            <a:off x="787675" y="2205048"/>
            <a:ext cx="28575" cy="733425"/>
          </a:xfrm>
          <a:prstGeom prst="rect">
            <a:avLst/>
          </a:prstGeom>
          <a:noFill/>
          <a:ln>
            <a:noFill/>
          </a:ln>
        </p:spPr>
      </p:pic>
      <p:sp>
        <p:nvSpPr>
          <p:cNvPr id="191" name="Google Shape;191;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modélisation</a:t>
            </a:r>
            <a:endParaRPr/>
          </a:p>
        </p:txBody>
      </p:sp>
      <p:sp>
        <p:nvSpPr>
          <p:cNvPr id="192" name="Google Shape;19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pic>
        <p:nvPicPr>
          <p:cNvPr id="193" name="Google Shape;193;p28"/>
          <p:cNvPicPr preferRelativeResize="0"/>
          <p:nvPr/>
        </p:nvPicPr>
        <p:blipFill>
          <a:blip r:embed="rId4">
            <a:alphaModFix/>
          </a:blip>
          <a:stretch>
            <a:fillRect/>
          </a:stretch>
        </p:blipFill>
        <p:spPr>
          <a:xfrm>
            <a:off x="152400" y="2617675"/>
            <a:ext cx="8839201" cy="478410"/>
          </a:xfrm>
          <a:prstGeom prst="rect">
            <a:avLst/>
          </a:prstGeom>
          <a:noFill/>
          <a:ln>
            <a:noFill/>
          </a:ln>
        </p:spPr>
      </p:pic>
      <p:sp>
        <p:nvSpPr>
          <p:cNvPr id="194" name="Google Shape;194;p28"/>
          <p:cNvSpPr txBox="1"/>
          <p:nvPr/>
        </p:nvSpPr>
        <p:spPr>
          <a:xfrm>
            <a:off x="0" y="1446450"/>
            <a:ext cx="1860000" cy="11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latin typeface="Roboto"/>
                <a:ea typeface="Roboto"/>
                <a:cs typeface="Roboto"/>
                <a:sym typeface="Roboto"/>
              </a:rPr>
              <a:t>Partition des données</a:t>
            </a:r>
            <a:r>
              <a:rPr lang="en-GB" sz="1300">
                <a:latin typeface="Roboto"/>
                <a:ea typeface="Roboto"/>
                <a:cs typeface="Roboto"/>
                <a:sym typeface="Roboto"/>
              </a:rPr>
              <a:t> en set de training, validation et test</a:t>
            </a:r>
            <a:endParaRPr sz="1300">
              <a:latin typeface="Roboto"/>
              <a:ea typeface="Roboto"/>
              <a:cs typeface="Roboto"/>
              <a:sym typeface="Roboto"/>
            </a:endParaRPr>
          </a:p>
        </p:txBody>
      </p:sp>
      <p:sp>
        <p:nvSpPr>
          <p:cNvPr id="189" name="Google Shape;189;p28"/>
          <p:cNvSpPr txBox="1"/>
          <p:nvPr/>
        </p:nvSpPr>
        <p:spPr>
          <a:xfrm>
            <a:off x="1194025" y="3214825"/>
            <a:ext cx="1584600" cy="14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latin typeface="Times New Roman"/>
                <a:ea typeface="Times New Roman"/>
                <a:cs typeface="Times New Roman"/>
                <a:sym typeface="Times New Roman"/>
              </a:rPr>
              <a:t>Canine Tokenization</a:t>
            </a:r>
            <a:r>
              <a:rPr lang="en-GB" sz="1200" dirty="0">
                <a:latin typeface="Times New Roman"/>
                <a:ea typeface="Times New Roman"/>
                <a:cs typeface="Times New Roman"/>
                <a:sym typeface="Times New Roman"/>
              </a:rPr>
              <a:t> à </a:t>
            </a:r>
            <a:r>
              <a:rPr lang="en-GB" sz="1200" dirty="0" err="1">
                <a:latin typeface="Times New Roman"/>
                <a:ea typeface="Times New Roman"/>
                <a:cs typeface="Times New Roman"/>
                <a:sym typeface="Times New Roman"/>
              </a:rPr>
              <a:t>l’aide</a:t>
            </a:r>
            <a:r>
              <a:rPr lang="en-GB" sz="1200" dirty="0">
                <a:latin typeface="Times New Roman"/>
                <a:ea typeface="Times New Roman"/>
                <a:cs typeface="Times New Roman"/>
                <a:sym typeface="Times New Roman"/>
              </a:rPr>
              <a:t> de </a:t>
            </a:r>
            <a:r>
              <a:rPr lang="en-GB" sz="1200" dirty="0" err="1">
                <a:latin typeface="Times New Roman"/>
                <a:ea typeface="Times New Roman"/>
                <a:cs typeface="Times New Roman"/>
                <a:sym typeface="Times New Roman"/>
              </a:rPr>
              <a:t>AutoTokenizer</a:t>
            </a:r>
            <a:r>
              <a:rPr lang="en-GB" sz="1200" dirty="0">
                <a:latin typeface="Times New Roman"/>
                <a:ea typeface="Times New Roman"/>
                <a:cs typeface="Times New Roman"/>
                <a:sym typeface="Times New Roman"/>
              </a:rPr>
              <a:t>, + encoder les labels dans </a:t>
            </a:r>
            <a:r>
              <a:rPr lang="en-GB" sz="1200" dirty="0" err="1">
                <a:latin typeface="Times New Roman"/>
                <a:ea typeface="Times New Roman"/>
                <a:cs typeface="Times New Roman"/>
                <a:sym typeface="Times New Roman"/>
              </a:rPr>
              <a:t>une</a:t>
            </a:r>
            <a:r>
              <a:rPr lang="en-GB" sz="1200" dirty="0">
                <a:latin typeface="Times New Roman"/>
                <a:ea typeface="Times New Roman"/>
                <a:cs typeface="Times New Roman"/>
                <a:sym typeface="Times New Roman"/>
              </a:rPr>
              <a:t> </a:t>
            </a:r>
            <a:r>
              <a:rPr lang="en-GB" sz="1200" dirty="0" err="1">
                <a:latin typeface="Times New Roman"/>
                <a:ea typeface="Times New Roman"/>
                <a:cs typeface="Times New Roman"/>
                <a:sym typeface="Times New Roman"/>
              </a:rPr>
              <a:t>matrice</a:t>
            </a:r>
            <a:r>
              <a:rPr lang="en-GB" sz="1200" dirty="0">
                <a:latin typeface="Times New Roman"/>
                <a:ea typeface="Times New Roman"/>
                <a:cs typeface="Times New Roman"/>
                <a:sym typeface="Times New Roman"/>
              </a:rPr>
              <a:t> de taille (</a:t>
            </a:r>
            <a:r>
              <a:rPr lang="en-GB" sz="1200" dirty="0" err="1">
                <a:solidFill>
                  <a:srgbClr val="008000"/>
                </a:solidFill>
                <a:highlight>
                  <a:srgbClr val="F7F7F7"/>
                </a:highlight>
                <a:latin typeface="Times New Roman"/>
                <a:ea typeface="Times New Roman"/>
                <a:cs typeface="Times New Roman"/>
                <a:sym typeface="Times New Roman"/>
              </a:rPr>
              <a:t>batch_size</a:t>
            </a:r>
            <a:r>
              <a:rPr lang="en-GB" sz="1200" dirty="0">
                <a:solidFill>
                  <a:srgbClr val="008000"/>
                </a:solidFill>
                <a:highlight>
                  <a:srgbClr val="F7F7F7"/>
                </a:highlight>
                <a:latin typeface="Times New Roman"/>
                <a:ea typeface="Times New Roman"/>
                <a:cs typeface="Times New Roman"/>
                <a:sym typeface="Times New Roman"/>
              </a:rPr>
              <a:t>, </a:t>
            </a:r>
            <a:r>
              <a:rPr lang="en-GB" sz="1200" dirty="0" err="1">
                <a:solidFill>
                  <a:srgbClr val="008000"/>
                </a:solidFill>
                <a:highlight>
                  <a:srgbClr val="F7F7F7"/>
                </a:highlight>
                <a:latin typeface="Times New Roman"/>
                <a:ea typeface="Times New Roman"/>
                <a:cs typeface="Times New Roman"/>
                <a:sym typeface="Times New Roman"/>
              </a:rPr>
              <a:t>num_labels</a:t>
            </a:r>
            <a:r>
              <a:rPr lang="en-GB" sz="1200" dirty="0">
                <a:solidFill>
                  <a:srgbClr val="008000"/>
                </a:solidFill>
                <a:highlight>
                  <a:srgbClr val="F7F7F7"/>
                </a:highlight>
                <a:latin typeface="Times New Roman"/>
                <a:ea typeface="Times New Roman"/>
                <a:cs typeface="Times New Roman"/>
                <a:sym typeface="Times New Roman"/>
              </a:rPr>
              <a:t>)</a:t>
            </a:r>
            <a:endParaRPr sz="1200" dirty="0">
              <a:solidFill>
                <a:srgbClr val="008000"/>
              </a:solidFill>
              <a:highlight>
                <a:srgbClr val="F7F7F7"/>
              </a:highlight>
              <a:latin typeface="Times New Roman"/>
              <a:ea typeface="Times New Roman"/>
              <a:cs typeface="Times New Roman"/>
              <a:sym typeface="Times New Roman"/>
            </a:endParaRPr>
          </a:p>
          <a:p>
            <a:pPr marL="0" lvl="0" indent="0" algn="l" rtl="0">
              <a:spcBef>
                <a:spcPts val="0"/>
              </a:spcBef>
              <a:spcAft>
                <a:spcPts val="0"/>
              </a:spcAft>
              <a:buNone/>
            </a:pPr>
            <a:endParaRPr sz="1100" dirty="0">
              <a:latin typeface="Times New Roman"/>
              <a:ea typeface="Times New Roman"/>
              <a:cs typeface="Times New Roman"/>
              <a:sym typeface="Times New Roman"/>
            </a:endParaRPr>
          </a:p>
        </p:txBody>
      </p:sp>
      <p:sp>
        <p:nvSpPr>
          <p:cNvPr id="195" name="Google Shape;195;p28"/>
          <p:cNvSpPr txBox="1"/>
          <p:nvPr/>
        </p:nvSpPr>
        <p:spPr>
          <a:xfrm>
            <a:off x="2280900" y="1272225"/>
            <a:ext cx="1982400" cy="12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oboto"/>
                <a:ea typeface="Roboto"/>
                <a:cs typeface="Roboto"/>
                <a:sym typeface="Roboto"/>
              </a:rPr>
              <a:t>Chargement du modèle</a:t>
            </a:r>
            <a:r>
              <a:rPr lang="en-GB">
                <a:latin typeface="Roboto"/>
                <a:ea typeface="Roboto"/>
                <a:cs typeface="Roboto"/>
                <a:sym typeface="Roboto"/>
              </a:rPr>
              <a:t> canine-s avec </a:t>
            </a:r>
            <a:r>
              <a:rPr lang="en-GB" sz="1050">
                <a:highlight>
                  <a:srgbClr val="F7F7F7"/>
                </a:highlight>
                <a:latin typeface="Courier New"/>
                <a:ea typeface="Courier New"/>
                <a:cs typeface="Courier New"/>
                <a:sym typeface="Courier New"/>
              </a:rPr>
              <a:t>problem_type=</a:t>
            </a:r>
            <a:r>
              <a:rPr lang="en-GB" sz="1050">
                <a:solidFill>
                  <a:srgbClr val="A31515"/>
                </a:solidFill>
                <a:highlight>
                  <a:srgbClr val="F7F7F7"/>
                </a:highlight>
                <a:latin typeface="Courier New"/>
                <a:ea typeface="Courier New"/>
                <a:cs typeface="Courier New"/>
                <a:sym typeface="Courier New"/>
              </a:rPr>
              <a:t>"multi_label_classification"</a:t>
            </a:r>
            <a:endParaRPr sz="1050">
              <a:solidFill>
                <a:srgbClr val="A31515"/>
              </a:solidFill>
              <a:highlight>
                <a:srgbClr val="F7F7F7"/>
              </a:highlight>
              <a:latin typeface="Courier New"/>
              <a:ea typeface="Courier New"/>
              <a:cs typeface="Courier New"/>
              <a:sym typeface="Courier New"/>
            </a:endParaRPr>
          </a:p>
          <a:p>
            <a:pPr marL="0" lvl="0" indent="0" algn="l" rtl="0">
              <a:spcBef>
                <a:spcPts val="0"/>
              </a:spcBef>
              <a:spcAft>
                <a:spcPts val="0"/>
              </a:spcAft>
              <a:buNone/>
            </a:pPr>
            <a:endParaRPr>
              <a:latin typeface="Roboto"/>
              <a:ea typeface="Roboto"/>
              <a:cs typeface="Roboto"/>
              <a:sym typeface="Roboto"/>
            </a:endParaRPr>
          </a:p>
        </p:txBody>
      </p:sp>
      <p:sp>
        <p:nvSpPr>
          <p:cNvPr id="186" name="Google Shape;186;p28"/>
          <p:cNvSpPr txBox="1"/>
          <p:nvPr/>
        </p:nvSpPr>
        <p:spPr>
          <a:xfrm>
            <a:off x="3750525" y="3383075"/>
            <a:ext cx="2043600" cy="11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oboto"/>
                <a:ea typeface="Roboto"/>
                <a:cs typeface="Roboto"/>
                <a:sym typeface="Roboto"/>
              </a:rPr>
              <a:t>TrainingArguments</a:t>
            </a:r>
            <a:endParaRPr b="1">
              <a:latin typeface="Roboto"/>
              <a:ea typeface="Roboto"/>
              <a:cs typeface="Roboto"/>
              <a:sym typeface="Roboto"/>
            </a:endParaRPr>
          </a:p>
          <a:p>
            <a:pPr marL="0" lvl="0" indent="0" algn="l" rtl="0">
              <a:spcBef>
                <a:spcPts val="0"/>
              </a:spcBef>
              <a:spcAft>
                <a:spcPts val="0"/>
              </a:spcAft>
              <a:buNone/>
            </a:pPr>
            <a:r>
              <a:rPr lang="en-GB" sz="1100">
                <a:latin typeface="Times New Roman"/>
                <a:ea typeface="Times New Roman"/>
                <a:cs typeface="Times New Roman"/>
                <a:sym typeface="Times New Roman"/>
              </a:rPr>
              <a:t>spécifient les hyperparamètres d'entraînement. </a:t>
            </a:r>
            <a:endParaRPr>
              <a:latin typeface="Roboto"/>
              <a:ea typeface="Roboto"/>
              <a:cs typeface="Roboto"/>
              <a:sym typeface="Roboto"/>
            </a:endParaRPr>
          </a:p>
        </p:txBody>
      </p:sp>
      <p:sp>
        <p:nvSpPr>
          <p:cNvPr id="184" name="Google Shape;184;p28"/>
          <p:cNvSpPr txBox="1"/>
          <p:nvPr/>
        </p:nvSpPr>
        <p:spPr>
          <a:xfrm>
            <a:off x="5059313" y="1257800"/>
            <a:ext cx="1860000" cy="12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a:ea typeface="Roboto"/>
                <a:cs typeface="Roboto"/>
                <a:sym typeface="Roboto"/>
              </a:rPr>
              <a:t>Définir la fonction qui calculer les </a:t>
            </a:r>
            <a:r>
              <a:rPr lang="en-GB" b="1">
                <a:latin typeface="Roboto"/>
                <a:ea typeface="Roboto"/>
                <a:cs typeface="Roboto"/>
                <a:sym typeface="Roboto"/>
              </a:rPr>
              <a:t>métriques d’évaluation </a:t>
            </a:r>
            <a:r>
              <a:rPr lang="en-GB">
                <a:latin typeface="Roboto"/>
                <a:ea typeface="Roboto"/>
                <a:cs typeface="Roboto"/>
                <a:sym typeface="Roboto"/>
              </a:rPr>
              <a:t>pendant l’apprentissage </a:t>
            </a:r>
            <a:endParaRPr sz="1050">
              <a:highlight>
                <a:srgbClr val="EEEEEE"/>
              </a:highlight>
              <a:latin typeface="Courier New"/>
              <a:ea typeface="Courier New"/>
              <a:cs typeface="Courier New"/>
              <a:sym typeface="Courier New"/>
            </a:endParaRPr>
          </a:p>
        </p:txBody>
      </p:sp>
      <p:sp>
        <p:nvSpPr>
          <p:cNvPr id="182" name="Google Shape;182;p28"/>
          <p:cNvSpPr txBox="1"/>
          <p:nvPr/>
        </p:nvSpPr>
        <p:spPr>
          <a:xfrm>
            <a:off x="6475300" y="3383125"/>
            <a:ext cx="1653000" cy="10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oboto"/>
                <a:ea typeface="Roboto"/>
                <a:cs typeface="Roboto"/>
                <a:sym typeface="Roboto"/>
              </a:rPr>
              <a:t>Définir le Trainer </a:t>
            </a:r>
            <a:endParaRPr b="1">
              <a:latin typeface="Roboto"/>
              <a:ea typeface="Roboto"/>
              <a:cs typeface="Roboto"/>
              <a:sym typeface="Roboto"/>
            </a:endParaRPr>
          </a:p>
          <a:p>
            <a:pPr marL="0" lvl="0" indent="0" algn="l" rtl="0">
              <a:spcBef>
                <a:spcPts val="0"/>
              </a:spcBef>
              <a:spcAft>
                <a:spcPts val="0"/>
              </a:spcAft>
              <a:buNone/>
            </a:pPr>
            <a:r>
              <a:rPr lang="en-GB">
                <a:latin typeface="Roboto"/>
                <a:ea typeface="Roboto"/>
                <a:cs typeface="Roboto"/>
                <a:sym typeface="Roboto"/>
              </a:rPr>
              <a:t>Gère les différents étapes de l’apprentissage</a:t>
            </a:r>
            <a:endParaRPr>
              <a:latin typeface="Roboto"/>
              <a:ea typeface="Roboto"/>
              <a:cs typeface="Roboto"/>
              <a:sym typeface="Roboto"/>
            </a:endParaRPr>
          </a:p>
        </p:txBody>
      </p:sp>
      <p:sp>
        <p:nvSpPr>
          <p:cNvPr id="196" name="Google Shape;196;p28"/>
          <p:cNvSpPr txBox="1"/>
          <p:nvPr/>
        </p:nvSpPr>
        <p:spPr>
          <a:xfrm>
            <a:off x="7715350" y="1852125"/>
            <a:ext cx="1543200" cy="4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oboto"/>
                <a:ea typeface="Roboto"/>
                <a:cs typeface="Roboto"/>
                <a:sym typeface="Roboto"/>
              </a:rPr>
              <a:t>l’entrainement</a:t>
            </a:r>
            <a:endParaRPr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Evaluation (performance Baseline model)</a:t>
            </a:r>
            <a:endParaRPr/>
          </a:p>
        </p:txBody>
      </p:sp>
      <p:sp>
        <p:nvSpPr>
          <p:cNvPr id="202" name="Google Shape;20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
        <p:nvSpPr>
          <p:cNvPr id="203" name="Google Shape;203;p29"/>
          <p:cNvSpPr txBox="1"/>
          <p:nvPr/>
        </p:nvSpPr>
        <p:spPr>
          <a:xfrm>
            <a:off x="466900" y="1599700"/>
            <a:ext cx="8212800" cy="3176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latin typeface="Times New Roman"/>
                <a:ea typeface="Times New Roman"/>
                <a:cs typeface="Times New Roman"/>
                <a:sym typeface="Times New Roman"/>
              </a:rPr>
              <a:t>Dans le </a:t>
            </a:r>
            <a:r>
              <a:rPr lang="en-GB" sz="1600" dirty="0" err="1">
                <a:latin typeface="Times New Roman"/>
                <a:ea typeface="Times New Roman"/>
                <a:cs typeface="Times New Roman"/>
                <a:sym typeface="Times New Roman"/>
              </a:rPr>
              <a:t>modèle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BaseLine</a:t>
            </a:r>
            <a:r>
              <a:rPr lang="en-GB" sz="1600" dirty="0">
                <a:latin typeface="Times New Roman"/>
                <a:ea typeface="Times New Roman"/>
                <a:cs typeface="Times New Roman"/>
                <a:sym typeface="Times New Roman"/>
              </a:rPr>
              <a:t> que </a:t>
            </a:r>
            <a:r>
              <a:rPr lang="en-GB" sz="1600" dirty="0" err="1">
                <a:latin typeface="Times New Roman"/>
                <a:ea typeface="Times New Roman"/>
                <a:cs typeface="Times New Roman"/>
                <a:sym typeface="Times New Roman"/>
              </a:rPr>
              <a:t>j’ai</a:t>
            </a:r>
            <a:r>
              <a:rPr lang="en-GB" sz="1600" dirty="0">
                <a:latin typeface="Times New Roman"/>
                <a:ea typeface="Times New Roman"/>
                <a:cs typeface="Times New Roman"/>
                <a:sym typeface="Times New Roman"/>
              </a:rPr>
              <a:t> entrainer dans le </a:t>
            </a:r>
            <a:r>
              <a:rPr lang="en-GB" sz="1600" dirty="0" err="1">
                <a:latin typeface="Times New Roman"/>
                <a:ea typeface="Times New Roman"/>
                <a:cs typeface="Times New Roman"/>
                <a:sym typeface="Times New Roman"/>
              </a:rPr>
              <a:t>projet</a:t>
            </a:r>
            <a:r>
              <a:rPr lang="en-GB" sz="1600" dirty="0">
                <a:latin typeface="Times New Roman"/>
                <a:ea typeface="Times New Roman"/>
                <a:cs typeface="Times New Roman"/>
                <a:sym typeface="Times New Roman"/>
              </a:rPr>
              <a:t> 5, </a:t>
            </a:r>
            <a:r>
              <a:rPr lang="en-GB" sz="1600" dirty="0" err="1">
                <a:latin typeface="Times New Roman"/>
                <a:ea typeface="Times New Roman"/>
                <a:cs typeface="Times New Roman"/>
                <a:sym typeface="Times New Roman"/>
              </a:rPr>
              <a:t>j'ai</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utilisé</a:t>
            </a:r>
            <a:r>
              <a:rPr lang="en-GB" sz="1600" dirty="0">
                <a:latin typeface="Times New Roman"/>
                <a:ea typeface="Times New Roman"/>
                <a:cs typeface="Times New Roman"/>
                <a:sym typeface="Times New Roman"/>
              </a:rPr>
              <a:t> la </a:t>
            </a:r>
            <a:r>
              <a:rPr lang="en-GB" sz="1600" dirty="0" err="1">
                <a:latin typeface="Times New Roman"/>
                <a:ea typeface="Times New Roman"/>
                <a:cs typeface="Times New Roman"/>
                <a:sym typeface="Times New Roman"/>
              </a:rPr>
              <a:t>régression</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logistique</a:t>
            </a:r>
            <a:r>
              <a:rPr lang="en-GB" sz="1600" dirty="0">
                <a:latin typeface="Times New Roman"/>
                <a:ea typeface="Times New Roman"/>
                <a:cs typeface="Times New Roman"/>
                <a:sym typeface="Times New Roman"/>
              </a:rPr>
              <a:t> pour </a:t>
            </a:r>
            <a:r>
              <a:rPr lang="en-GB" sz="1600" dirty="0" err="1">
                <a:latin typeface="Times New Roman"/>
                <a:ea typeface="Times New Roman"/>
                <a:cs typeface="Times New Roman"/>
                <a:sym typeface="Times New Roman"/>
              </a:rPr>
              <a:t>l'apprentissage</a:t>
            </a:r>
            <a:r>
              <a:rPr lang="en-GB" sz="1600" dirty="0">
                <a:latin typeface="Times New Roman"/>
                <a:ea typeface="Times New Roman"/>
                <a:cs typeface="Times New Roman"/>
                <a:sym typeface="Times New Roman"/>
              </a:rPr>
              <a:t> </a:t>
            </a:r>
            <a:r>
              <a:rPr lang="en-GB" sz="1600" dirty="0" err="1">
                <a:latin typeface="Times New Roman"/>
                <a:ea typeface="Times New Roman"/>
                <a:cs typeface="Times New Roman"/>
                <a:sym typeface="Times New Roman"/>
              </a:rPr>
              <a:t>ainsi</a:t>
            </a:r>
            <a:r>
              <a:rPr lang="en-GB" sz="1600" dirty="0">
                <a:latin typeface="Times New Roman"/>
                <a:ea typeface="Times New Roman"/>
                <a:cs typeface="Times New Roman"/>
                <a:sym typeface="Times New Roman"/>
              </a:rPr>
              <a:t> que le transformer sentence-BERT pour </a:t>
            </a:r>
            <a:r>
              <a:rPr lang="en-GB" sz="1600" dirty="0" err="1">
                <a:latin typeface="Times New Roman"/>
                <a:ea typeface="Times New Roman"/>
                <a:cs typeface="Times New Roman"/>
                <a:sym typeface="Times New Roman"/>
              </a:rPr>
              <a:t>l'extraction</a:t>
            </a:r>
            <a:r>
              <a:rPr lang="en-GB" sz="1600" dirty="0">
                <a:latin typeface="Times New Roman"/>
                <a:ea typeface="Times New Roman"/>
                <a:cs typeface="Times New Roman"/>
                <a:sym typeface="Times New Roman"/>
              </a:rPr>
              <a:t> des </a:t>
            </a:r>
            <a:r>
              <a:rPr lang="en-GB" sz="1600" dirty="0" err="1">
                <a:latin typeface="Times New Roman"/>
                <a:ea typeface="Times New Roman"/>
                <a:cs typeface="Times New Roman"/>
                <a:sym typeface="Times New Roman"/>
              </a:rPr>
              <a:t>caractéristiques</a:t>
            </a:r>
            <a:r>
              <a:rPr lang="en-GB"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just" rtl="0">
              <a:spcBef>
                <a:spcPts val="0"/>
              </a:spcBef>
              <a:spcAft>
                <a:spcPts val="0"/>
              </a:spcAft>
              <a:buNone/>
            </a:pPr>
            <a:endParaRPr sz="1600" dirty="0">
              <a:latin typeface="Times New Roman"/>
              <a:ea typeface="Times New Roman"/>
              <a:cs typeface="Times New Roman"/>
              <a:sym typeface="Times New Roman"/>
            </a:endParaRPr>
          </a:p>
          <a:p>
            <a:pPr marL="0" lvl="0" indent="0" algn="just" rtl="0">
              <a:spcBef>
                <a:spcPts val="0"/>
              </a:spcBef>
              <a:spcAft>
                <a:spcPts val="0"/>
              </a:spcAft>
              <a:buNone/>
            </a:pPr>
            <a:endParaRPr sz="1600" dirty="0">
              <a:latin typeface="Times New Roman"/>
              <a:ea typeface="Times New Roman"/>
              <a:cs typeface="Times New Roman"/>
              <a:sym typeface="Times New Roman"/>
            </a:endParaRPr>
          </a:p>
          <a:p>
            <a:pPr marL="0" lvl="0" indent="0" algn="just" rtl="0">
              <a:spcBef>
                <a:spcPts val="0"/>
              </a:spcBef>
              <a:spcAft>
                <a:spcPts val="0"/>
              </a:spcAft>
              <a:buNone/>
            </a:pPr>
            <a:endParaRPr sz="1600" dirty="0">
              <a:latin typeface="Times New Roman"/>
              <a:ea typeface="Times New Roman"/>
              <a:cs typeface="Times New Roman"/>
              <a:sym typeface="Times New Roman"/>
            </a:endParaRPr>
          </a:p>
          <a:p>
            <a:pPr marL="1371600" lvl="0" indent="457200" algn="just" rtl="0">
              <a:lnSpc>
                <a:spcPct val="115000"/>
              </a:lnSpc>
              <a:spcBef>
                <a:spcPts val="1200"/>
              </a:spcBef>
              <a:spcAft>
                <a:spcPts val="0"/>
              </a:spcAft>
              <a:buNone/>
            </a:pPr>
            <a:r>
              <a:rPr lang="en-GB" sz="1900" b="1" dirty="0">
                <a:latin typeface="Times New Roman"/>
                <a:ea typeface="Times New Roman"/>
                <a:cs typeface="Times New Roman"/>
                <a:sym typeface="Times New Roman"/>
              </a:rPr>
              <a:t>Accuracy = 0.328</a:t>
            </a:r>
            <a:endParaRPr sz="1900" b="1" dirty="0">
              <a:latin typeface="Times New Roman"/>
              <a:ea typeface="Times New Roman"/>
              <a:cs typeface="Times New Roman"/>
              <a:sym typeface="Times New Roman"/>
            </a:endParaRPr>
          </a:p>
          <a:p>
            <a:pPr marL="1371600" lvl="0" indent="457200" algn="just" rtl="0">
              <a:lnSpc>
                <a:spcPct val="115000"/>
              </a:lnSpc>
              <a:spcBef>
                <a:spcPts val="1200"/>
              </a:spcBef>
              <a:spcAft>
                <a:spcPts val="0"/>
              </a:spcAft>
              <a:buNone/>
            </a:pPr>
            <a:r>
              <a:rPr lang="en-GB" sz="1900" b="1" dirty="0">
                <a:latin typeface="Times New Roman"/>
                <a:ea typeface="Times New Roman"/>
                <a:cs typeface="Times New Roman"/>
                <a:sym typeface="Times New Roman"/>
              </a:rPr>
              <a:t>F1-score = 0.670</a:t>
            </a:r>
            <a:endParaRPr sz="1900" b="1" dirty="0">
              <a:latin typeface="Times New Roman"/>
              <a:ea typeface="Times New Roman"/>
              <a:cs typeface="Times New Roman"/>
              <a:sym typeface="Times New Roman"/>
            </a:endParaRPr>
          </a:p>
          <a:p>
            <a:pPr marL="0" lvl="0" indent="0" algn="just" rtl="0">
              <a:spcBef>
                <a:spcPts val="1200"/>
              </a:spcBef>
              <a:spcAft>
                <a:spcPts val="0"/>
              </a:spcAft>
              <a:buNone/>
            </a:pPr>
            <a:endParaRPr sz="1600" dirty="0">
              <a:latin typeface="Times New Roman"/>
              <a:ea typeface="Times New Roman"/>
              <a:cs typeface="Times New Roman"/>
              <a:sym typeface="Times New Roman"/>
            </a:endParaRPr>
          </a:p>
        </p:txBody>
      </p:sp>
      <p:sp>
        <p:nvSpPr>
          <p:cNvPr id="204" name="Google Shape;204;p29"/>
          <p:cNvSpPr/>
          <p:nvPr/>
        </p:nvSpPr>
        <p:spPr>
          <a:xfrm>
            <a:off x="5578950" y="2506950"/>
            <a:ext cx="1905000" cy="1828800"/>
          </a:xfrm>
          <a:prstGeom prst="rect">
            <a:avLst/>
          </a:prstGeom>
          <a:noFill/>
          <a:ln>
            <a:noFill/>
          </a:ln>
        </p:spPr>
      </p:sp>
      <p:sp>
        <p:nvSpPr>
          <p:cNvPr id="2" name="AutoShape 2">
            <a:extLst>
              <a:ext uri="{FF2B5EF4-FFF2-40B4-BE49-F238E27FC236}">
                <a16:creationId xmlns:a16="http://schemas.microsoft.com/office/drawing/2014/main" id="{2A0AE8AE-FA4F-9012-B98E-272C6B3EB6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a:extLst>
              <a:ext uri="{FF2B5EF4-FFF2-40B4-BE49-F238E27FC236}">
                <a16:creationId xmlns:a16="http://schemas.microsoft.com/office/drawing/2014/main" id="{F488BFED-C47D-AAC8-1756-DB3747937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582" y="2506950"/>
            <a:ext cx="1905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031687B-D5ED-5AC8-73DD-C05A5870388C}"/>
              </a:ext>
            </a:extLst>
          </p:cNvPr>
          <p:cNvSpPr/>
          <p:nvPr/>
        </p:nvSpPr>
        <p:spPr>
          <a:xfrm>
            <a:off x="5251453" y="2742477"/>
            <a:ext cx="1959257" cy="678873"/>
          </a:xfrm>
          <a:prstGeom prst="rect">
            <a:avLst/>
          </a:prstGeom>
          <a:noFill/>
          <a:ln w="38100" cap="flat" cmpd="sng" algn="ctr">
            <a:solidFill>
              <a:schemeClr val="accent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Evaluation (performance CANINE-s)</a:t>
            </a:r>
            <a:endParaRPr/>
          </a:p>
        </p:txBody>
      </p:sp>
      <p:sp>
        <p:nvSpPr>
          <p:cNvPr id="210" name="Google Shape;21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
        <p:nvSpPr>
          <p:cNvPr id="211" name="Google Shape;211;p30"/>
          <p:cNvSpPr txBox="1"/>
          <p:nvPr/>
        </p:nvSpPr>
        <p:spPr>
          <a:xfrm>
            <a:off x="505175" y="1622650"/>
            <a:ext cx="8197500" cy="31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a:ea typeface="Roboto"/>
                <a:cs typeface="Roboto"/>
                <a:sym typeface="Roboto"/>
              </a:rPr>
              <a:t>Les résultats obentue avec CANINE-s: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lnSpc>
                <a:spcPct val="115000"/>
              </a:lnSpc>
              <a:spcBef>
                <a:spcPts val="1200"/>
              </a:spcBef>
              <a:spcAft>
                <a:spcPts val="0"/>
              </a:spcAft>
              <a:buNone/>
            </a:pPr>
            <a:r>
              <a:rPr lang="en-GB" sz="1300">
                <a:latin typeface="Times New Roman"/>
                <a:ea typeface="Times New Roman"/>
                <a:cs typeface="Times New Roman"/>
                <a:sym typeface="Times New Roman"/>
              </a:rPr>
              <a:t>Accuracy = 0.386 (+5.7%)</a:t>
            </a:r>
            <a:endParaRPr sz="13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300">
                <a:latin typeface="Times New Roman"/>
                <a:ea typeface="Times New Roman"/>
                <a:cs typeface="Times New Roman"/>
                <a:sym typeface="Times New Roman"/>
              </a:rPr>
              <a:t>F1-score = 0.675(+0.5%)</a:t>
            </a:r>
            <a:endParaRPr sz="1300">
              <a:latin typeface="Times New Roman"/>
              <a:ea typeface="Times New Roman"/>
              <a:cs typeface="Times New Roman"/>
              <a:sym typeface="Times New Roman"/>
            </a:endParaRPr>
          </a:p>
          <a:p>
            <a:pPr marL="0" lvl="0" indent="0" algn="l" rtl="0">
              <a:spcBef>
                <a:spcPts val="1200"/>
              </a:spcBef>
              <a:spcAft>
                <a:spcPts val="0"/>
              </a:spcAft>
              <a:buNone/>
            </a:pPr>
            <a:endParaRPr>
              <a:latin typeface="Roboto"/>
              <a:ea typeface="Roboto"/>
              <a:cs typeface="Roboto"/>
              <a:sym typeface="Roboto"/>
            </a:endParaRPr>
          </a:p>
        </p:txBody>
      </p:sp>
      <p:pic>
        <p:nvPicPr>
          <p:cNvPr id="212" name="Google Shape;212;p30"/>
          <p:cNvPicPr preferRelativeResize="0"/>
          <p:nvPr/>
        </p:nvPicPr>
        <p:blipFill>
          <a:blip r:embed="rId3">
            <a:alphaModFix/>
          </a:blip>
          <a:stretch>
            <a:fillRect/>
          </a:stretch>
        </p:blipFill>
        <p:spPr>
          <a:xfrm>
            <a:off x="4366038" y="2065575"/>
            <a:ext cx="4162425" cy="2114550"/>
          </a:xfrm>
          <a:prstGeom prst="rect">
            <a:avLst/>
          </a:prstGeom>
          <a:noFill/>
          <a:ln>
            <a:noFill/>
          </a:ln>
        </p:spPr>
      </p:pic>
      <p:sp>
        <p:nvSpPr>
          <p:cNvPr id="213" name="Google Shape;213;p30"/>
          <p:cNvSpPr/>
          <p:nvPr/>
        </p:nvSpPr>
        <p:spPr>
          <a:xfrm>
            <a:off x="4385750" y="3287975"/>
            <a:ext cx="3123000" cy="393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5679275" y="2051200"/>
            <a:ext cx="2754900" cy="310200"/>
          </a:xfrm>
          <a:prstGeom prst="rect">
            <a:avLst/>
          </a:prstGeom>
          <a:no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234175"/>
            <a:ext cx="8520600" cy="8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300"/>
              <a:t>Plan</a:t>
            </a:r>
            <a:endParaRPr sz="5300"/>
          </a:p>
        </p:txBody>
      </p:sp>
      <p:sp>
        <p:nvSpPr>
          <p:cNvPr id="72" name="Google Shape;7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
        <p:nvSpPr>
          <p:cNvPr id="73" name="Google Shape;73;p14"/>
          <p:cNvSpPr txBox="1"/>
          <p:nvPr/>
        </p:nvSpPr>
        <p:spPr>
          <a:xfrm>
            <a:off x="1020325" y="1664325"/>
            <a:ext cx="6824400" cy="31029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Font typeface="Times New Roman"/>
              <a:buChar char="●"/>
            </a:pPr>
            <a:r>
              <a:rPr lang="en-GB" sz="2800">
                <a:latin typeface="Times New Roman"/>
                <a:ea typeface="Times New Roman"/>
                <a:cs typeface="Times New Roman"/>
                <a:sym typeface="Times New Roman"/>
              </a:rPr>
              <a:t>Problématique</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GB" sz="2800">
                <a:latin typeface="Times New Roman"/>
                <a:ea typeface="Times New Roman"/>
                <a:cs typeface="Times New Roman"/>
                <a:sym typeface="Times New Roman"/>
              </a:rPr>
              <a:t>Jeu de données</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GB" sz="2800">
                <a:latin typeface="Times New Roman"/>
                <a:ea typeface="Times New Roman"/>
                <a:cs typeface="Times New Roman"/>
                <a:sym typeface="Times New Roman"/>
              </a:rPr>
              <a:t>Etat de l’art</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GB" sz="2800">
                <a:latin typeface="Times New Roman"/>
                <a:ea typeface="Times New Roman"/>
                <a:cs typeface="Times New Roman"/>
                <a:sym typeface="Times New Roman"/>
              </a:rPr>
              <a:t>Modélisation</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GB" sz="2800">
                <a:latin typeface="Times New Roman"/>
                <a:ea typeface="Times New Roman"/>
                <a:cs typeface="Times New Roman"/>
                <a:sym typeface="Times New Roman"/>
              </a:rPr>
              <a:t>Evaluation</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GB" sz="2800">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Temps d’Inférence</a:t>
            </a:r>
            <a:endParaRPr/>
          </a:p>
        </p:txBody>
      </p:sp>
      <p:sp>
        <p:nvSpPr>
          <p:cNvPr id="220" name="Google Shape;22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sp>
        <p:nvSpPr>
          <p:cNvPr id="221" name="Google Shape;221;p31"/>
          <p:cNvSpPr txBox="1"/>
          <p:nvPr/>
        </p:nvSpPr>
        <p:spPr>
          <a:xfrm>
            <a:off x="474550" y="1561425"/>
            <a:ext cx="8113200" cy="3101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a:latin typeface="Times New Roman"/>
                <a:ea typeface="Times New Roman"/>
                <a:cs typeface="Times New Roman"/>
                <a:sym typeface="Times New Roman"/>
              </a:rPr>
              <a:t>Etant donné que le modèle du projet 5 a été déployé sur le web, le temps d'inférence est un critère essentiel pour comparer les modèles. </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GB" sz="1700">
                <a:latin typeface="Times New Roman"/>
                <a:ea typeface="Times New Roman"/>
                <a:cs typeface="Times New Roman"/>
                <a:sym typeface="Times New Roman"/>
              </a:rPr>
              <a:t>Le temps d’inférence est la durée nécessaire pour effectuer des prédictions ou des classifications sur de nouvelles données à l'aide d'un modèle entraîné.</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GB" sz="1700">
                <a:latin typeface="Times New Roman"/>
                <a:ea typeface="Times New Roman"/>
                <a:cs typeface="Times New Roman"/>
                <a:sym typeface="Times New Roman"/>
              </a:rPr>
              <a:t>Le temps d'inférence est mesuré en fonction du temps nécessaire pour traiter chaque exemple d'entrée individuellement ou pour traiter un lot (batch) d'exemples en parallèle. Un temps d'inférence plus court est généralement préférable, car il permet d'obtenir des prédictions plus rapides et une mise en production plus efficace du modèle.</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Evaluation (Temps d’Inférence)</a:t>
            </a:r>
            <a:endParaRPr/>
          </a:p>
        </p:txBody>
      </p:sp>
      <p:sp>
        <p:nvSpPr>
          <p:cNvPr id="227" name="Google Shape;22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
        <p:nvSpPr>
          <p:cNvPr id="228" name="Google Shape;228;p32"/>
          <p:cNvSpPr txBox="1"/>
          <p:nvPr/>
        </p:nvSpPr>
        <p:spPr>
          <a:xfrm>
            <a:off x="400525" y="1484900"/>
            <a:ext cx="8343000" cy="3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a:ea typeface="Roboto"/>
                <a:cs typeface="Roboto"/>
                <a:sym typeface="Roboto"/>
              </a:rPr>
              <a:t>On a realiser un petit test de prédiction des tags pour 3 phrase avec les deux modèle.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p:txBody>
      </p:sp>
      <p:pic>
        <p:nvPicPr>
          <p:cNvPr id="229" name="Google Shape;229;p32"/>
          <p:cNvPicPr preferRelativeResize="0"/>
          <p:nvPr/>
        </p:nvPicPr>
        <p:blipFill>
          <a:blip r:embed="rId3">
            <a:alphaModFix/>
          </a:blip>
          <a:stretch>
            <a:fillRect/>
          </a:stretch>
        </p:blipFill>
        <p:spPr>
          <a:xfrm>
            <a:off x="281112" y="1911925"/>
            <a:ext cx="8398126" cy="1611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Discussion</a:t>
            </a:r>
            <a:endParaRPr/>
          </a:p>
        </p:txBody>
      </p:sp>
      <p:sp>
        <p:nvSpPr>
          <p:cNvPr id="235" name="Google Shape;23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sp>
        <p:nvSpPr>
          <p:cNvPr id="236" name="Google Shape;236;p33"/>
          <p:cNvSpPr txBox="1"/>
          <p:nvPr/>
        </p:nvSpPr>
        <p:spPr>
          <a:xfrm>
            <a:off x="482200" y="1530800"/>
            <a:ext cx="8197500" cy="3283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700">
                <a:latin typeface="Times New Roman"/>
                <a:ea typeface="Times New Roman"/>
                <a:cs typeface="Times New Roman"/>
                <a:sym typeface="Times New Roman"/>
              </a:rPr>
              <a:t>Les résultats démontrent clairement que le modèle CANINE offre une meilleure performance en termes de précision et de temps d'inférence par rapport au modèle Baseline. L'amélioration significative de l'accuracy et du F1-score, combinée à un temps d'inférence plus rapide, fait de CANINE un choix supérieur pour la tâche de classification multi-label et pour le déploiement sur le web. </a:t>
            </a:r>
            <a:endParaRPr sz="17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700" b="1">
                <a:latin typeface="Times New Roman"/>
                <a:ea typeface="Times New Roman"/>
                <a:cs typeface="Times New Roman"/>
                <a:sym typeface="Times New Roman"/>
              </a:rPr>
              <a:t>Limitation :</a:t>
            </a:r>
            <a:endParaRPr sz="1700" b="1">
              <a:latin typeface="Times New Roman"/>
              <a:ea typeface="Times New Roman"/>
              <a:cs typeface="Times New Roman"/>
              <a:sym typeface="Times New Roman"/>
            </a:endParaRPr>
          </a:p>
          <a:p>
            <a:pPr marL="457200" lvl="0" indent="-336550" algn="just" rtl="0">
              <a:lnSpc>
                <a:spcPct val="115000"/>
              </a:lnSpc>
              <a:spcBef>
                <a:spcPts val="1200"/>
              </a:spcBef>
              <a:spcAft>
                <a:spcPts val="0"/>
              </a:spcAft>
              <a:buSzPts val="1700"/>
              <a:buFont typeface="Times New Roman"/>
              <a:buChar char="●"/>
            </a:pPr>
            <a:r>
              <a:rPr lang="en-GB" sz="1700">
                <a:latin typeface="Times New Roman"/>
                <a:ea typeface="Times New Roman"/>
                <a:cs typeface="Times New Roman"/>
                <a:sym typeface="Times New Roman"/>
              </a:rPr>
              <a:t>Complexité du modèle et Exigences en termes de ressources</a:t>
            </a:r>
            <a:endParaRPr sz="1700">
              <a:latin typeface="Times New Roman"/>
              <a:ea typeface="Times New Roman"/>
              <a:cs typeface="Times New Roman"/>
              <a:sym typeface="Times New Roman"/>
            </a:endParaRPr>
          </a:p>
          <a:p>
            <a:pPr marL="457200" lvl="0" indent="-336550" algn="just" rtl="0">
              <a:lnSpc>
                <a:spcPct val="115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Les performances peuvent varier selon la langue spécifique et la disponibilité des ressources linguistiques. </a:t>
            </a:r>
            <a:endParaRPr sz="2300">
              <a:latin typeface="Times New Roman"/>
              <a:ea typeface="Times New Roman"/>
              <a:cs typeface="Times New Roman"/>
              <a:sym typeface="Times New Roman"/>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242" name="Google Shape;24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sp>
        <p:nvSpPr>
          <p:cNvPr id="243" name="Google Shape;243;p34"/>
          <p:cNvSpPr txBox="1"/>
          <p:nvPr/>
        </p:nvSpPr>
        <p:spPr>
          <a:xfrm>
            <a:off x="558750" y="1576725"/>
            <a:ext cx="8105700" cy="31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44" name="Google Shape;244;p34"/>
          <p:cNvSpPr txBox="1"/>
          <p:nvPr/>
        </p:nvSpPr>
        <p:spPr>
          <a:xfrm>
            <a:off x="482200" y="1546100"/>
            <a:ext cx="8258700" cy="3283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a:latin typeface="Times New Roman"/>
                <a:ea typeface="Times New Roman"/>
                <a:cs typeface="Times New Roman"/>
                <a:sym typeface="Times New Roman"/>
              </a:rPr>
              <a:t>On a éalisé une démonstration mettant en évidence l'amélioration des performances et la facilité d'application et d'adaptation de la technique de Transfer Learning à la problématique de la classification multilabel.</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GB" sz="1700">
                <a:latin typeface="Times New Roman"/>
                <a:ea typeface="Times New Roman"/>
                <a:cs typeface="Times New Roman"/>
                <a:sym typeface="Times New Roman"/>
              </a:rPr>
              <a:t>Le Fine-tune de CANINE-s fonctionne mais de nombreuses optimisations sont possible ;il serait intéressant d'explorer différentes architectures de modèles pré-entraînés tels que BERT, RoBERTa ou d'autres variantes de transformers . Une optimisation plus poussée des hyperparamètres, telle que l'utilisation de techniques d'optimisation automatique</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Merci :)</a:t>
            </a:r>
            <a:endParaRPr/>
          </a:p>
        </p:txBody>
      </p:sp>
      <p:sp>
        <p:nvSpPr>
          <p:cNvPr id="250" name="Google Shape;25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Problématique</a:t>
            </a:r>
            <a:endParaRPr/>
          </a:p>
        </p:txBody>
      </p:sp>
      <p:sp>
        <p:nvSpPr>
          <p:cNvPr id="79" name="Google Shape;79;p15"/>
          <p:cNvSpPr txBox="1"/>
          <p:nvPr/>
        </p:nvSpPr>
        <p:spPr>
          <a:xfrm>
            <a:off x="401450" y="1589050"/>
            <a:ext cx="8346600" cy="3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latin typeface="Times New Roman"/>
                <a:ea typeface="Times New Roman"/>
                <a:cs typeface="Times New Roman"/>
                <a:sym typeface="Times New Roman"/>
              </a:rPr>
              <a:t>Parmi les projets auxquels j'ai travaillé tout au long de ma formation, </a:t>
            </a:r>
            <a:r>
              <a:rPr lang="en-GB" sz="1700" u="sng">
                <a:solidFill>
                  <a:srgbClr val="1155CC"/>
                </a:solidFill>
                <a:latin typeface="Times New Roman"/>
                <a:ea typeface="Times New Roman"/>
                <a:cs typeface="Times New Roman"/>
                <a:sym typeface="Times New Roman"/>
              </a:rPr>
              <a:t>le projet 5</a:t>
            </a:r>
            <a:r>
              <a:rPr lang="en-GB" sz="1700" b="1">
                <a:solidFill>
                  <a:srgbClr val="0000FF"/>
                </a:solidFill>
                <a:latin typeface="Times New Roman"/>
                <a:ea typeface="Times New Roman"/>
                <a:cs typeface="Times New Roman"/>
                <a:sym typeface="Times New Roman"/>
              </a:rPr>
              <a:t> </a:t>
            </a:r>
            <a:r>
              <a:rPr lang="en-GB" sz="1700" b="1">
                <a:latin typeface="Times New Roman"/>
                <a:ea typeface="Times New Roman"/>
                <a:cs typeface="Times New Roman"/>
                <a:sym typeface="Times New Roman"/>
              </a:rPr>
              <a:t>'Catégorisez automatiquement des questions'</a:t>
            </a:r>
            <a:r>
              <a:rPr lang="en-GB" sz="1700">
                <a:latin typeface="Times New Roman"/>
                <a:ea typeface="Times New Roman"/>
                <a:cs typeface="Times New Roman"/>
                <a:sym typeface="Times New Roman"/>
              </a:rPr>
              <a:t> a suscité un intérêt particulier de ma part en raison de son objectif de classification multi-output. </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r>
              <a:rPr lang="en-GB" sz="1700">
                <a:latin typeface="Times New Roman"/>
                <a:ea typeface="Times New Roman"/>
                <a:cs typeface="Times New Roman"/>
                <a:sym typeface="Times New Roman"/>
              </a:rPr>
              <a:t>Dans ce projet 7, j'ai été motivé par l'opportunité d'explorer des méthodes prometteuses en utilisant le Transfert Learning. J'ai souhaité tirer parti des modèles pré-entraînés pour améliorer les performances de la classification multi-output.  </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ctr" rtl="0">
              <a:spcBef>
                <a:spcPts val="0"/>
              </a:spcBef>
              <a:spcAft>
                <a:spcPts val="0"/>
              </a:spcAft>
              <a:buNone/>
            </a:pPr>
            <a:r>
              <a:rPr lang="en-GB" sz="2100" b="1">
                <a:solidFill>
                  <a:srgbClr val="3C78D8"/>
                </a:solidFill>
                <a:latin typeface="Times New Roman"/>
                <a:ea typeface="Times New Roman"/>
                <a:cs typeface="Times New Roman"/>
                <a:sym typeface="Times New Roman"/>
              </a:rPr>
              <a:t>Est-il possible d'améliorer les performances du modèle de la classification qui attribue plusieurs tags à une question ?</a:t>
            </a:r>
            <a:endParaRPr sz="2100" b="1">
              <a:solidFill>
                <a:srgbClr val="3C78D8"/>
              </a:solidFill>
              <a:latin typeface="Times New Roman"/>
              <a:ea typeface="Times New Roman"/>
              <a:cs typeface="Times New Roman"/>
              <a:sym typeface="Times New Roman"/>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Jeu de données</a:t>
            </a:r>
            <a:endParaRPr/>
          </a:p>
        </p:txBody>
      </p:sp>
      <p:sp>
        <p:nvSpPr>
          <p:cNvPr id="86" name="Google Shape;8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87" name="Google Shape;87;p16"/>
          <p:cNvSpPr txBox="1"/>
          <p:nvPr/>
        </p:nvSpPr>
        <p:spPr>
          <a:xfrm>
            <a:off x="694175" y="1400675"/>
            <a:ext cx="8028900" cy="3475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a:latin typeface="Times New Roman"/>
                <a:ea typeface="Times New Roman"/>
                <a:cs typeface="Times New Roman"/>
                <a:sym typeface="Times New Roman"/>
              </a:rPr>
              <a:t>On va réutilisé le même ensemble de données nettoyées qui a été utilisé dans le projet 5.</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GB" sz="1700">
                <a:latin typeface="Times New Roman"/>
                <a:ea typeface="Times New Roman"/>
                <a:cs typeface="Times New Roman"/>
                <a:sym typeface="Times New Roman"/>
              </a:rPr>
              <a:t>On avait garder que les questions qui ont les 50 tags les plus populaire dans le dataset. </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GB" sz="1700">
                <a:latin typeface="Times New Roman"/>
                <a:ea typeface="Times New Roman"/>
                <a:cs typeface="Times New Roman"/>
                <a:sym typeface="Times New Roman"/>
              </a:rPr>
              <a:t>Dans le projet actuel, nous nous concentrons sur trois colonnes du dataset : "Title_cleaned", "Body_cleaned" et "Tags_list".</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r>
              <a:rPr lang="en-GB" sz="1700" b="1">
                <a:latin typeface="Times New Roman"/>
                <a:ea typeface="Times New Roman"/>
                <a:cs typeface="Times New Roman"/>
                <a:sym typeface="Times New Roman"/>
              </a:rPr>
              <a:t>Manipulation: </a:t>
            </a:r>
            <a:endParaRPr sz="1700" b="1">
              <a:latin typeface="Times New Roman"/>
              <a:ea typeface="Times New Roman"/>
              <a:cs typeface="Times New Roman"/>
              <a:sym typeface="Times New Roman"/>
            </a:endParaRPr>
          </a:p>
          <a:p>
            <a:pPr marL="457200" lvl="0" indent="-336550" algn="just" rtl="0">
              <a:spcBef>
                <a:spcPts val="0"/>
              </a:spcBef>
              <a:spcAft>
                <a:spcPts val="0"/>
              </a:spcAft>
              <a:buSzPts val="1700"/>
              <a:buFont typeface="Times New Roman"/>
              <a:buChar char="●"/>
            </a:pPr>
            <a:r>
              <a:rPr lang="en-GB" sz="1700">
                <a:latin typeface="Times New Roman"/>
                <a:ea typeface="Times New Roman"/>
                <a:cs typeface="Times New Roman"/>
                <a:sym typeface="Times New Roman"/>
              </a:rPr>
              <a:t>Concatenation de  " Title_cleaned"et  "Body_cleaned" ⇒ “Text_sentences”.</a:t>
            </a:r>
            <a:endParaRPr sz="1700">
              <a:latin typeface="Times New Roman"/>
              <a:ea typeface="Times New Roman"/>
              <a:cs typeface="Times New Roman"/>
              <a:sym typeface="Times New Roman"/>
            </a:endParaRPr>
          </a:p>
          <a:p>
            <a:pPr marL="457200" lvl="0" indent="-336550" algn="just" rtl="0">
              <a:spcBef>
                <a:spcPts val="0"/>
              </a:spcBef>
              <a:spcAft>
                <a:spcPts val="0"/>
              </a:spcAft>
              <a:buSzPts val="1700"/>
              <a:buFont typeface="Times New Roman"/>
              <a:buChar char="●"/>
            </a:pPr>
            <a:r>
              <a:rPr lang="en-GB" sz="1700">
                <a:latin typeface="Times New Roman"/>
                <a:ea typeface="Times New Roman"/>
                <a:cs typeface="Times New Roman"/>
                <a:sym typeface="Times New Roman"/>
              </a:rPr>
              <a:t>Encodage one-hot de la colonne "Tags_list" ⇒ 50 colonnes (indicateur binaire) qui représente les tags.</a:t>
            </a:r>
            <a:endParaRPr sz="17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GB" sz="1700">
                <a:latin typeface="Times New Roman"/>
                <a:ea typeface="Times New Roman"/>
                <a:cs typeface="Times New Roman"/>
                <a:sym typeface="Times New Roman"/>
              </a:rPr>
              <a:t>Gestion des données avec la</a:t>
            </a:r>
            <a:r>
              <a:rPr lang="en-GB" sz="1500">
                <a:latin typeface="Times New Roman"/>
                <a:ea typeface="Times New Roman"/>
                <a:cs typeface="Times New Roman"/>
                <a:sym typeface="Times New Roman"/>
              </a:rPr>
              <a:t> </a:t>
            </a:r>
            <a:r>
              <a:rPr lang="en-GB" sz="1700">
                <a:latin typeface="Times New Roman"/>
                <a:ea typeface="Times New Roman"/>
                <a:cs typeface="Times New Roman"/>
                <a:sym typeface="Times New Roman"/>
              </a:rPr>
              <a:t>bibliothèque Datasets de HuggingFace.</a:t>
            </a:r>
            <a:endParaRPr sz="1700">
              <a:latin typeface="Times New Roman"/>
              <a:ea typeface="Times New Roman"/>
              <a:cs typeface="Times New Roman"/>
              <a:sym typeface="Times New Roman"/>
            </a:endParaRPr>
          </a:p>
          <a:p>
            <a:pPr marL="457200" lvl="0" indent="-336550" algn="just" rtl="0">
              <a:spcBef>
                <a:spcPts val="0"/>
              </a:spcBef>
              <a:spcAft>
                <a:spcPts val="0"/>
              </a:spcAft>
              <a:buSzPts val="1700"/>
              <a:buFont typeface="Times New Roman"/>
              <a:buChar char="●"/>
            </a:pPr>
            <a:r>
              <a:rPr lang="en-GB" sz="1700">
                <a:latin typeface="Times New Roman"/>
                <a:ea typeface="Times New Roman"/>
                <a:cs typeface="Times New Roman"/>
                <a:sym typeface="Times New Roman"/>
              </a:rPr>
              <a:t>Partitition des données : 80% training et 20% validation et test.</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a:p>
            <a:pPr marL="0" lvl="0" indent="0" algn="just" rtl="0">
              <a:spcBef>
                <a:spcPts val="0"/>
              </a:spcBef>
              <a:spcAft>
                <a:spcPts val="0"/>
              </a:spcAft>
              <a:buNone/>
            </a:pPr>
            <a:endParaRPr sz="1100">
              <a:latin typeface="Times New Roman"/>
              <a:ea typeface="Times New Roman"/>
              <a:cs typeface="Times New Roman"/>
              <a:sym typeface="Times New Roman"/>
            </a:endParaRPr>
          </a:p>
          <a:p>
            <a:pPr marL="0" lvl="0" indent="0" algn="just" rtl="0">
              <a:spcBef>
                <a:spcPts val="0"/>
              </a:spcBef>
              <a:spcAft>
                <a:spcPts val="0"/>
              </a:spcAft>
              <a:buNone/>
            </a:pP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83D790-78AF-DB7F-A450-A3DD1FA6C4BC}"/>
              </a:ext>
            </a:extLst>
          </p:cNvPr>
          <p:cNvSpPr>
            <a:spLocks noGrp="1"/>
          </p:cNvSpPr>
          <p:nvPr>
            <p:ph type="title"/>
          </p:nvPr>
        </p:nvSpPr>
        <p:spPr/>
        <p:txBody>
          <a:bodyPr/>
          <a:lstStyle/>
          <a:p>
            <a:r>
              <a:rPr lang="fr-FR" dirty="0"/>
              <a:t>Distribution de tags</a:t>
            </a:r>
          </a:p>
        </p:txBody>
      </p:sp>
      <p:pic>
        <p:nvPicPr>
          <p:cNvPr id="3" name="Image 2">
            <a:extLst>
              <a:ext uri="{FF2B5EF4-FFF2-40B4-BE49-F238E27FC236}">
                <a16:creationId xmlns:a16="http://schemas.microsoft.com/office/drawing/2014/main" id="{33920615-4E00-06EF-4065-F5BA8D2FC973}"/>
              </a:ext>
            </a:extLst>
          </p:cNvPr>
          <p:cNvPicPr>
            <a:picLocks noChangeAspect="1"/>
          </p:cNvPicPr>
          <p:nvPr/>
        </p:nvPicPr>
        <p:blipFill>
          <a:blip r:embed="rId2"/>
          <a:stretch>
            <a:fillRect/>
          </a:stretch>
        </p:blipFill>
        <p:spPr>
          <a:xfrm>
            <a:off x="2479270" y="1352505"/>
            <a:ext cx="3852257" cy="3290070"/>
          </a:xfrm>
          <a:prstGeom prst="rect">
            <a:avLst/>
          </a:prstGeom>
        </p:spPr>
      </p:pic>
      <p:sp>
        <p:nvSpPr>
          <p:cNvPr id="4" name="ZoneTexte 3">
            <a:extLst>
              <a:ext uri="{FF2B5EF4-FFF2-40B4-BE49-F238E27FC236}">
                <a16:creationId xmlns:a16="http://schemas.microsoft.com/office/drawing/2014/main" id="{C871C0D1-2B7B-CC9C-CC5C-F687318DC429}"/>
              </a:ext>
            </a:extLst>
          </p:cNvPr>
          <p:cNvSpPr txBox="1"/>
          <p:nvPr/>
        </p:nvSpPr>
        <p:spPr>
          <a:xfrm>
            <a:off x="1343891" y="4524811"/>
            <a:ext cx="7349837" cy="369332"/>
          </a:xfrm>
          <a:prstGeom prst="rect">
            <a:avLst/>
          </a:prstGeom>
          <a:noFill/>
        </p:spPr>
        <p:txBody>
          <a:bodyPr wrap="square" rtlCol="0">
            <a:spAutoFit/>
          </a:bodyPr>
          <a:lstStyle/>
          <a:p>
            <a:r>
              <a:rPr lang="fr-FR" sz="1800" dirty="0">
                <a:effectLst/>
                <a:latin typeface="Times New Roman" panose="02020603050405020304" pitchFamily="18" charset="0"/>
                <a:ea typeface="Calibri" panose="020F0502020204030204" pitchFamily="34" charset="0"/>
              </a:rPr>
              <a:t>La distribution des 50 tags les plus populaire dans le jeu de données.</a:t>
            </a:r>
            <a:endParaRPr lang="fr-FR" dirty="0"/>
          </a:p>
        </p:txBody>
      </p:sp>
      <p:sp>
        <p:nvSpPr>
          <p:cNvPr id="5" name="Espace réservé du numéro de diapositive 4">
            <a:extLst>
              <a:ext uri="{FF2B5EF4-FFF2-40B4-BE49-F238E27FC236}">
                <a16:creationId xmlns:a16="http://schemas.microsoft.com/office/drawing/2014/main" id="{FFF736A5-77F0-D54E-EBC0-313FF9B06A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92195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Etat de l’art</a:t>
            </a:r>
            <a:endParaRPr/>
          </a:p>
        </p:txBody>
      </p:sp>
      <p:sp>
        <p:nvSpPr>
          <p:cNvPr id="93" name="Google Shape;93;p17"/>
          <p:cNvSpPr txBox="1">
            <a:spLocks noGrp="1"/>
          </p:cNvSpPr>
          <p:nvPr>
            <p:ph type="body" idx="1"/>
          </p:nvPr>
        </p:nvSpPr>
        <p:spPr>
          <a:xfrm>
            <a:off x="311725" y="1338150"/>
            <a:ext cx="8118600" cy="351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a:latin typeface="Times New Roman"/>
                <a:ea typeface="Times New Roman"/>
                <a:cs typeface="Times New Roman"/>
                <a:sym typeface="Times New Roman"/>
              </a:rPr>
              <a:t>L’Etat de l’art du domaine est complexe, mais l’utilisation d’une structure particulière émerge à la lecture des recents papiers.</a:t>
            </a:r>
            <a:endParaRPr sz="1600">
              <a:latin typeface="Times New Roman"/>
              <a:ea typeface="Times New Roman"/>
              <a:cs typeface="Times New Roman"/>
              <a:sym typeface="Times New Roman"/>
            </a:endParaRPr>
          </a:p>
          <a:p>
            <a:pPr marL="0" lvl="0" indent="0" algn="just" rtl="0">
              <a:spcBef>
                <a:spcPts val="1200"/>
              </a:spcBef>
              <a:spcAft>
                <a:spcPts val="0"/>
              </a:spcAft>
              <a:buNone/>
            </a:pPr>
            <a:r>
              <a:rPr lang="en-GB" sz="1600">
                <a:latin typeface="Times New Roman"/>
                <a:ea typeface="Times New Roman"/>
                <a:cs typeface="Times New Roman"/>
                <a:sym typeface="Times New Roman"/>
              </a:rPr>
              <a:t>Ce sont les modèles </a:t>
            </a:r>
            <a:r>
              <a:rPr lang="en-GB" sz="1600" b="1">
                <a:latin typeface="Times New Roman"/>
                <a:ea typeface="Times New Roman"/>
                <a:cs typeface="Times New Roman"/>
                <a:sym typeface="Times New Roman"/>
              </a:rPr>
              <a:t>Transformers</a:t>
            </a:r>
            <a:r>
              <a:rPr lang="en-GB" sz="1600">
                <a:latin typeface="Times New Roman"/>
                <a:ea typeface="Times New Roman"/>
                <a:cs typeface="Times New Roman"/>
                <a:sym typeface="Times New Roman"/>
              </a:rPr>
              <a:t> qui ont révolutionné de nombreux domaines du traitement du langage naturel. La principale caractéristique des Transformers est leur mécanisme d'attention. </a:t>
            </a:r>
            <a:endParaRPr sz="1600">
              <a:latin typeface="Times New Roman"/>
              <a:ea typeface="Times New Roman"/>
              <a:cs typeface="Times New Roman"/>
              <a:sym typeface="Times New Roman"/>
            </a:endParaRPr>
          </a:p>
          <a:p>
            <a:pPr marL="0" lvl="0" indent="0" algn="just" rtl="0">
              <a:spcBef>
                <a:spcPts val="1200"/>
              </a:spcBef>
              <a:spcAft>
                <a:spcPts val="0"/>
              </a:spcAft>
              <a:buNone/>
            </a:pPr>
            <a:r>
              <a:rPr lang="en-GB" sz="1600">
                <a:latin typeface="Times New Roman"/>
                <a:ea typeface="Times New Roman"/>
                <a:cs typeface="Times New Roman"/>
                <a:sym typeface="Times New Roman"/>
              </a:rPr>
              <a:t>Les </a:t>
            </a:r>
            <a:r>
              <a:rPr lang="en-GB" sz="1600" b="1">
                <a:latin typeface="Times New Roman"/>
                <a:ea typeface="Times New Roman"/>
                <a:cs typeface="Times New Roman"/>
                <a:sym typeface="Times New Roman"/>
              </a:rPr>
              <a:t>Transformers</a:t>
            </a:r>
            <a:r>
              <a:rPr lang="en-GB" sz="1600">
                <a:latin typeface="Times New Roman"/>
                <a:ea typeface="Times New Roman"/>
                <a:cs typeface="Times New Roman"/>
                <a:sym typeface="Times New Roman"/>
              </a:rPr>
              <a:t> ont été largement utilisés pour diverses tâches de traitement du langage naturel, telles que la classification de textes et autres. </a:t>
            </a:r>
            <a:endParaRPr sz="1600">
              <a:latin typeface="Times New Roman"/>
              <a:ea typeface="Times New Roman"/>
              <a:cs typeface="Times New Roman"/>
              <a:sym typeface="Times New Roman"/>
            </a:endParaRPr>
          </a:p>
          <a:p>
            <a:pPr marL="0" lvl="0" indent="0" algn="just" rtl="0">
              <a:spcBef>
                <a:spcPts val="1200"/>
              </a:spcBef>
              <a:spcAft>
                <a:spcPts val="1200"/>
              </a:spcAft>
              <a:buNone/>
            </a:pPr>
            <a:r>
              <a:rPr lang="en-GB" sz="1600">
                <a:latin typeface="Times New Roman"/>
                <a:ea typeface="Times New Roman"/>
                <a:cs typeface="Times New Roman"/>
                <a:sym typeface="Times New Roman"/>
              </a:rPr>
              <a:t>Grâce à leur architecture parallèle et à leur capacité à capturer les relations contextuelles, les </a:t>
            </a:r>
            <a:r>
              <a:rPr lang="en-GB" sz="1600" b="1">
                <a:latin typeface="Times New Roman"/>
                <a:ea typeface="Times New Roman"/>
                <a:cs typeface="Times New Roman"/>
                <a:sym typeface="Times New Roman"/>
              </a:rPr>
              <a:t>Transformers</a:t>
            </a:r>
            <a:r>
              <a:rPr lang="en-GB" sz="1600">
                <a:latin typeface="Times New Roman"/>
                <a:ea typeface="Times New Roman"/>
                <a:cs typeface="Times New Roman"/>
                <a:sym typeface="Times New Roman"/>
              </a:rPr>
              <a:t> ont souvent surpassé les modèles traditionnels et établi de nouveaux états de l'art dans de nombreux domaines de l'apprentissage automatique.</a:t>
            </a:r>
            <a:endParaRPr sz="1600">
              <a:latin typeface="Times New Roman"/>
              <a:ea typeface="Times New Roman"/>
              <a:cs typeface="Times New Roman"/>
              <a:sym typeface="Times New Roman"/>
            </a:endParaRPr>
          </a:p>
        </p:txBody>
      </p: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Etat de l’art</a:t>
            </a:r>
            <a:endParaRPr/>
          </a:p>
        </p:txBody>
      </p:sp>
      <p:sp>
        <p:nvSpPr>
          <p:cNvPr id="100" name="Google Shape;100;p18"/>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t>Recherche avancées :</a:t>
            </a:r>
            <a:endParaRPr sz="2500"/>
          </a:p>
          <a:p>
            <a:pPr marL="0" lvl="0" indent="0" algn="ctr" rtl="0">
              <a:spcBef>
                <a:spcPts val="1200"/>
              </a:spcBef>
              <a:spcAft>
                <a:spcPts val="0"/>
              </a:spcAft>
              <a:buNone/>
            </a:pPr>
            <a:r>
              <a:rPr lang="en-GB" sz="2200">
                <a:solidFill>
                  <a:srgbClr val="4A86E8"/>
                </a:solidFill>
              </a:rPr>
              <a:t>[1] oBERT  (2022)</a:t>
            </a:r>
            <a:endParaRPr sz="2200">
              <a:solidFill>
                <a:srgbClr val="4A86E8"/>
              </a:solidFill>
            </a:endParaRPr>
          </a:p>
          <a:p>
            <a:pPr marL="0" lvl="0" indent="0" algn="ctr" rtl="0">
              <a:spcBef>
                <a:spcPts val="1200"/>
              </a:spcBef>
              <a:spcAft>
                <a:spcPts val="0"/>
              </a:spcAft>
              <a:buNone/>
            </a:pPr>
            <a:r>
              <a:rPr lang="en-GB" sz="2200">
                <a:solidFill>
                  <a:srgbClr val="4A86E8"/>
                </a:solidFill>
              </a:rPr>
              <a:t>[2] SetFit (2022)</a:t>
            </a:r>
            <a:endParaRPr sz="2200">
              <a:solidFill>
                <a:srgbClr val="4A86E8"/>
              </a:solidFill>
            </a:endParaRPr>
          </a:p>
          <a:p>
            <a:pPr marL="0" lvl="0" indent="0" algn="ctr" rtl="0">
              <a:spcBef>
                <a:spcPts val="1200"/>
              </a:spcBef>
              <a:spcAft>
                <a:spcPts val="1200"/>
              </a:spcAft>
              <a:buNone/>
            </a:pPr>
            <a:r>
              <a:rPr lang="en-GB" sz="2200">
                <a:solidFill>
                  <a:srgbClr val="4A86E8"/>
                </a:solidFill>
              </a:rPr>
              <a:t>[3] CANINE-s (2022)</a:t>
            </a:r>
            <a:endParaRPr sz="2200">
              <a:solidFill>
                <a:srgbClr val="4A86E8"/>
              </a:solidFill>
            </a:endParaRPr>
          </a:p>
        </p:txBody>
      </p:sp>
      <p:sp>
        <p:nvSpPr>
          <p:cNvPr id="101" name="Google Shape;10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oBERT</a:t>
            </a:r>
            <a:endParaRPr/>
          </a:p>
        </p:txBody>
      </p:sp>
      <p:pic>
        <p:nvPicPr>
          <p:cNvPr id="107" name="Google Shape;107;p19"/>
          <p:cNvPicPr preferRelativeResize="0"/>
          <p:nvPr/>
        </p:nvPicPr>
        <p:blipFill>
          <a:blip r:embed="rId3">
            <a:alphaModFix/>
          </a:blip>
          <a:stretch>
            <a:fillRect/>
          </a:stretch>
        </p:blipFill>
        <p:spPr>
          <a:xfrm>
            <a:off x="127325" y="1327200"/>
            <a:ext cx="4208065" cy="3714075"/>
          </a:xfrm>
          <a:prstGeom prst="rect">
            <a:avLst/>
          </a:prstGeom>
          <a:noFill/>
          <a:ln>
            <a:noFill/>
          </a:ln>
        </p:spPr>
      </p:pic>
      <p:pic>
        <p:nvPicPr>
          <p:cNvPr id="108" name="Google Shape;108;p19"/>
          <p:cNvPicPr preferRelativeResize="0"/>
          <p:nvPr/>
        </p:nvPicPr>
        <p:blipFill>
          <a:blip r:embed="rId4">
            <a:alphaModFix/>
          </a:blip>
          <a:stretch>
            <a:fillRect/>
          </a:stretch>
        </p:blipFill>
        <p:spPr>
          <a:xfrm>
            <a:off x="4822315" y="1486100"/>
            <a:ext cx="3467100" cy="2419350"/>
          </a:xfrm>
          <a:prstGeom prst="rect">
            <a:avLst/>
          </a:prstGeom>
          <a:noFill/>
          <a:ln>
            <a:noFill/>
          </a:ln>
        </p:spPr>
      </p:pic>
      <p:sp>
        <p:nvSpPr>
          <p:cNvPr id="109" name="Google Shape;109;p19"/>
          <p:cNvSpPr/>
          <p:nvPr/>
        </p:nvSpPr>
        <p:spPr>
          <a:xfrm>
            <a:off x="217450" y="2040675"/>
            <a:ext cx="2224800" cy="159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5925" y="2268350"/>
            <a:ext cx="838200" cy="159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6824858" y="229298"/>
            <a:ext cx="1647600" cy="8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rPr>
              <a:t>Baseline model F1-score : 0.670</a:t>
            </a:r>
            <a:endParaRPr dirty="0">
              <a:solidFill>
                <a:schemeClr val="lt1"/>
              </a:solidFill>
            </a:endParaRPr>
          </a:p>
          <a:p>
            <a:pPr marL="0" lvl="0" indent="0" algn="l" rtl="0">
              <a:spcBef>
                <a:spcPts val="0"/>
              </a:spcBef>
              <a:spcAft>
                <a:spcPts val="0"/>
              </a:spcAft>
              <a:buNone/>
            </a:pPr>
            <a:r>
              <a:rPr lang="en-GB" dirty="0">
                <a:solidFill>
                  <a:schemeClr val="lt1"/>
                </a:solidFill>
              </a:rPr>
              <a:t>Accuracy : 0.328</a:t>
            </a:r>
            <a:endParaRPr dirty="0">
              <a:solidFill>
                <a:schemeClr val="lt1"/>
              </a:solidFill>
            </a:endParaRPr>
          </a:p>
        </p:txBody>
      </p:sp>
      <p:sp>
        <p:nvSpPr>
          <p:cNvPr id="112" name="Google Shape;11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
        <p:nvSpPr>
          <p:cNvPr id="2" name="ZoneTexte 1">
            <a:extLst>
              <a:ext uri="{FF2B5EF4-FFF2-40B4-BE49-F238E27FC236}">
                <a16:creationId xmlns:a16="http://schemas.microsoft.com/office/drawing/2014/main" id="{3874E224-E26A-496C-8336-613EAFFB0109}"/>
              </a:ext>
            </a:extLst>
          </p:cNvPr>
          <p:cNvSpPr txBox="1"/>
          <p:nvPr/>
        </p:nvSpPr>
        <p:spPr>
          <a:xfrm>
            <a:off x="4873740" y="3936687"/>
            <a:ext cx="3467100" cy="923330"/>
          </a:xfrm>
          <a:prstGeom prst="rect">
            <a:avLst/>
          </a:prstGeom>
          <a:noFill/>
        </p:spPr>
        <p:txBody>
          <a:bodyPr wrap="square" rtlCol="0">
            <a:spAutoFit/>
          </a:bodyPr>
          <a:lstStyle/>
          <a:p>
            <a:pPr algn="just"/>
            <a:r>
              <a:rPr lang="fr-FR" sz="1800" dirty="0" err="1">
                <a:effectLst/>
                <a:latin typeface="Times New Roman" panose="02020603050405020304" pitchFamily="18" charset="0"/>
                <a:ea typeface="Calibri" panose="020F0502020204030204" pitchFamily="34" charset="0"/>
              </a:rPr>
              <a:t>oBERT</a:t>
            </a:r>
            <a:r>
              <a:rPr lang="fr-FR" sz="1800" dirty="0">
                <a:effectLst/>
                <a:latin typeface="Times New Roman" panose="02020603050405020304" pitchFamily="18" charset="0"/>
                <a:ea typeface="Calibri" panose="020F0502020204030204" pitchFamily="34" charset="0"/>
              </a:rPr>
              <a:t> est une méthode de taille de poids basée sur des informations d'ordre secondaire approximatives. </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SetFit</a:t>
            </a:r>
            <a:endParaRPr/>
          </a:p>
        </p:txBody>
      </p:sp>
      <p:pic>
        <p:nvPicPr>
          <p:cNvPr id="118" name="Google Shape;118;p20"/>
          <p:cNvPicPr preferRelativeResize="0"/>
          <p:nvPr/>
        </p:nvPicPr>
        <p:blipFill>
          <a:blip r:embed="rId3">
            <a:alphaModFix/>
          </a:blip>
          <a:stretch>
            <a:fillRect/>
          </a:stretch>
        </p:blipFill>
        <p:spPr>
          <a:xfrm>
            <a:off x="445527" y="1533416"/>
            <a:ext cx="5087724" cy="1758900"/>
          </a:xfrm>
          <a:prstGeom prst="rect">
            <a:avLst/>
          </a:prstGeom>
          <a:noFill/>
          <a:ln>
            <a:noFill/>
          </a:ln>
        </p:spPr>
      </p:pic>
      <p:pic>
        <p:nvPicPr>
          <p:cNvPr id="119" name="Google Shape;119;p20"/>
          <p:cNvPicPr preferRelativeResize="0"/>
          <p:nvPr/>
        </p:nvPicPr>
        <p:blipFill>
          <a:blip r:embed="rId4">
            <a:alphaModFix/>
          </a:blip>
          <a:stretch>
            <a:fillRect/>
          </a:stretch>
        </p:blipFill>
        <p:spPr>
          <a:xfrm>
            <a:off x="504825" y="3345826"/>
            <a:ext cx="4476750" cy="1209675"/>
          </a:xfrm>
          <a:prstGeom prst="rect">
            <a:avLst/>
          </a:prstGeom>
          <a:noFill/>
          <a:ln>
            <a:noFill/>
          </a:ln>
        </p:spPr>
      </p:pic>
      <p:sp>
        <p:nvSpPr>
          <p:cNvPr id="120" name="Google Shape;120;p20"/>
          <p:cNvSpPr txBox="1"/>
          <p:nvPr/>
        </p:nvSpPr>
        <p:spPr>
          <a:xfrm>
            <a:off x="2743200" y="4256975"/>
            <a:ext cx="481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1" name="Google Shape;121;p20"/>
          <p:cNvSpPr/>
          <p:nvPr/>
        </p:nvSpPr>
        <p:spPr>
          <a:xfrm>
            <a:off x="504825" y="4256975"/>
            <a:ext cx="1988700" cy="23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7089158" y="0"/>
            <a:ext cx="1932000" cy="120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rPr>
              <a:t>Baseline model F1-score : 0.670</a:t>
            </a:r>
            <a:endParaRPr>
              <a:solidFill>
                <a:schemeClr val="lt1"/>
              </a:solidFill>
            </a:endParaRPr>
          </a:p>
          <a:p>
            <a:pPr marL="0" lvl="0" indent="0" algn="l" rtl="0">
              <a:spcBef>
                <a:spcPts val="0"/>
              </a:spcBef>
              <a:spcAft>
                <a:spcPts val="0"/>
              </a:spcAft>
              <a:buNone/>
            </a:pPr>
            <a:r>
              <a:rPr lang="en-GB">
                <a:solidFill>
                  <a:schemeClr val="lt1"/>
                </a:solidFill>
              </a:rPr>
              <a:t>Accuracy : 0.328</a:t>
            </a:r>
            <a:endParaRPr>
              <a:solidFill>
                <a:schemeClr val="lt1"/>
              </a:solidFill>
            </a:endParaRPr>
          </a:p>
        </p:txBody>
      </p:sp>
      <p:sp>
        <p:nvSpPr>
          <p:cNvPr id="123" name="Google Shape;12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
        <p:nvSpPr>
          <p:cNvPr id="2" name="ZoneTexte 1">
            <a:extLst>
              <a:ext uri="{FF2B5EF4-FFF2-40B4-BE49-F238E27FC236}">
                <a16:creationId xmlns:a16="http://schemas.microsoft.com/office/drawing/2014/main" id="{84E024D3-5A92-9B3F-C1C2-836FE4C4EFBC}"/>
              </a:ext>
            </a:extLst>
          </p:cNvPr>
          <p:cNvSpPr txBox="1"/>
          <p:nvPr/>
        </p:nvSpPr>
        <p:spPr>
          <a:xfrm>
            <a:off x="6019800" y="2098964"/>
            <a:ext cx="2535382" cy="2031325"/>
          </a:xfrm>
          <a:prstGeom prst="rect">
            <a:avLst/>
          </a:prstGeom>
          <a:noFill/>
        </p:spPr>
        <p:txBody>
          <a:bodyPr wrap="square" rtlCol="0">
            <a:spAutoFit/>
          </a:bodyPr>
          <a:lstStyle/>
          <a:p>
            <a:pPr algn="just"/>
            <a:r>
              <a:rPr lang="fr-FR" sz="1800" dirty="0" err="1">
                <a:solidFill>
                  <a:srgbClr val="000000"/>
                </a:solidFill>
                <a:effectLst/>
                <a:latin typeface="Times New Roman" panose="02020603050405020304" pitchFamily="18" charset="0"/>
                <a:ea typeface="Calibri" panose="020F0502020204030204" pitchFamily="34" charset="0"/>
              </a:rPr>
              <a:t>SetFit</a:t>
            </a:r>
            <a:r>
              <a:rPr lang="fr-FR" sz="1800" dirty="0">
                <a:solidFill>
                  <a:srgbClr val="000000"/>
                </a:solidFill>
                <a:effectLst/>
                <a:latin typeface="Times New Roman" panose="02020603050405020304" pitchFamily="18" charset="0"/>
                <a:ea typeface="Calibri" panose="020F0502020204030204" pitchFamily="34" charset="0"/>
              </a:rPr>
              <a:t> est un cadre sans prompts pour le réglage fin des modèles de Sentence Transformers</a:t>
            </a:r>
          </a:p>
          <a:p>
            <a:pPr algn="just"/>
            <a:r>
              <a:rPr lang="fr-FR" sz="1800" dirty="0">
                <a:solidFill>
                  <a:srgbClr val="000000"/>
                </a:solidFill>
                <a:effectLst/>
                <a:latin typeface="Times New Roman" panose="02020603050405020304" pitchFamily="18" charset="0"/>
                <a:ea typeface="Calibri" panose="020F0502020204030204" pitchFamily="34" charset="0"/>
              </a:rPr>
              <a:t>dans le contexte de l'apprentissage avec peu d'exemples. </a:t>
            </a:r>
            <a:endParaRPr lang="fr-FR"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1517</Words>
  <Application>Microsoft Office PowerPoint</Application>
  <PresentationFormat>Affichage à l'écran (16:9)</PresentationFormat>
  <Paragraphs>146</Paragraphs>
  <Slides>24</Slides>
  <Notes>23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Roboto</vt:lpstr>
      <vt:lpstr>Courier New</vt:lpstr>
      <vt:lpstr>Merriweather</vt:lpstr>
      <vt:lpstr>Times New Roman</vt:lpstr>
      <vt:lpstr>Arial</vt:lpstr>
      <vt:lpstr>Paradigm</vt:lpstr>
      <vt:lpstr>Développez une preuve de concept </vt:lpstr>
      <vt:lpstr>Plan</vt:lpstr>
      <vt:lpstr>Problématique</vt:lpstr>
      <vt:lpstr>Jeu de données</vt:lpstr>
      <vt:lpstr>Distribution de tags</vt:lpstr>
      <vt:lpstr>Etat de l’art</vt:lpstr>
      <vt:lpstr>Etat de l’art</vt:lpstr>
      <vt:lpstr>oBERT</vt:lpstr>
      <vt:lpstr>SetFit</vt:lpstr>
      <vt:lpstr>CANINE</vt:lpstr>
      <vt:lpstr>CANINE</vt:lpstr>
      <vt:lpstr>CANINE</vt:lpstr>
      <vt:lpstr>CANINE</vt:lpstr>
      <vt:lpstr>CANINE</vt:lpstr>
      <vt:lpstr>CANINE-s</vt:lpstr>
      <vt:lpstr>Fine-tuning CANINE-s</vt:lpstr>
      <vt:lpstr>modélisation</vt:lpstr>
      <vt:lpstr>Evaluation (performance Baseline model)</vt:lpstr>
      <vt:lpstr>Evaluation (performance CANINE-s)</vt:lpstr>
      <vt:lpstr>Temps d’Inférence</vt:lpstr>
      <vt:lpstr>Evaluation (Temps d’Inférence)</vt:lpstr>
      <vt:lpstr>Discussion</vt:lpstr>
      <vt:lpstr>Conclusion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Développez une preuve de concept </dc:title>
  <cp:lastModifiedBy>Asma Djaidri</cp:lastModifiedBy>
  <cp:revision>3</cp:revision>
  <dcterms:modified xsi:type="dcterms:W3CDTF">2023-07-19T21:33:13Z</dcterms:modified>
</cp:coreProperties>
</file>