
<file path=[Content_Types].xml><?xml version="1.0" encoding="utf-8"?>
<Types xmlns="http://schemas.openxmlformats.org/package/2006/content-types">
  <Default Extension="glb" ContentType="model/gltf.binary"/>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24"/>
  </p:notesMasterIdLst>
  <p:sldIdLst>
    <p:sldId id="256" r:id="rId2"/>
    <p:sldId id="257" r:id="rId3"/>
    <p:sldId id="261" r:id="rId4"/>
    <p:sldId id="259" r:id="rId5"/>
    <p:sldId id="258" r:id="rId6"/>
    <p:sldId id="264" r:id="rId7"/>
    <p:sldId id="265" r:id="rId8"/>
    <p:sldId id="266" r:id="rId9"/>
    <p:sldId id="275" r:id="rId10"/>
    <p:sldId id="276" r:id="rId11"/>
    <p:sldId id="278" r:id="rId12"/>
    <p:sldId id="280" r:id="rId13"/>
    <p:sldId id="279" r:id="rId14"/>
    <p:sldId id="267" r:id="rId15"/>
    <p:sldId id="268" r:id="rId16"/>
    <p:sldId id="271" r:id="rId17"/>
    <p:sldId id="272" r:id="rId18"/>
    <p:sldId id="273" r:id="rId19"/>
    <p:sldId id="274" r:id="rId20"/>
    <p:sldId id="281" r:id="rId21"/>
    <p:sldId id="282" r:id="rId22"/>
    <p:sldId id="28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5D78"/>
    <a:srgbClr val="FFA956"/>
    <a:srgbClr val="F25245"/>
    <a:srgbClr val="D4E29A"/>
    <a:srgbClr val="273445"/>
    <a:srgbClr val="108AB2"/>
    <a:srgbClr val="51B788"/>
    <a:srgbClr val="9C5D71"/>
    <a:srgbClr val="DD1A15"/>
    <a:srgbClr val="8CC8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58"/>
    <p:restoredTop sz="90557"/>
  </p:normalViewPr>
  <p:slideViewPr>
    <p:cSldViewPr snapToGrid="0" snapToObjects="1">
      <p:cViewPr>
        <p:scale>
          <a:sx n="98" d="100"/>
          <a:sy n="98" d="100"/>
        </p:scale>
        <p:origin x="816" y="108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270002-2592-F046-86F9-113006D22627}" type="datetimeFigureOut">
              <a:rPr lang="en-US" smtClean="0"/>
              <a:t>6/22/21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E28B39-2261-264E-8AAF-63613ECDDD11}" type="slidenum">
              <a:rPr lang="en-US" smtClean="0"/>
              <a:t>‹#›</a:t>
            </a:fld>
            <a:endParaRPr lang="en-US"/>
          </a:p>
        </p:txBody>
      </p:sp>
    </p:spTree>
    <p:extLst>
      <p:ext uri="{BB962C8B-B14F-4D97-AF65-F5344CB8AC3E}">
        <p14:creationId xmlns:p14="http://schemas.microsoft.com/office/powerpoint/2010/main" val="32701855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lady and gentlemen , first I want to thank my supervisors for giving me their time and attention to accomplish this internship , today in our presentation we are going to present you my end of study topic management platform for a training office that was done in the company agile 4ux.</a:t>
            </a:r>
          </a:p>
        </p:txBody>
      </p:sp>
      <p:sp>
        <p:nvSpPr>
          <p:cNvPr id="4" name="Slide Number Placeholder 3"/>
          <p:cNvSpPr>
            <a:spLocks noGrp="1"/>
          </p:cNvSpPr>
          <p:nvPr>
            <p:ph type="sldNum" sz="quarter" idx="5"/>
          </p:nvPr>
        </p:nvSpPr>
        <p:spPr/>
        <p:txBody>
          <a:bodyPr/>
          <a:lstStyle/>
          <a:p>
            <a:fld id="{40E28B39-2261-264E-8AAF-63613ECDDD11}" type="slidenum">
              <a:rPr lang="en-US" smtClean="0"/>
              <a:t>1</a:t>
            </a:fld>
            <a:endParaRPr lang="en-US"/>
          </a:p>
        </p:txBody>
      </p:sp>
    </p:spTree>
    <p:extLst>
      <p:ext uri="{BB962C8B-B14F-4D97-AF65-F5344CB8AC3E}">
        <p14:creationId xmlns:p14="http://schemas.microsoft.com/office/powerpoint/2010/main" val="3190210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10</a:t>
            </a:fld>
            <a:endParaRPr lang="en-US"/>
          </a:p>
        </p:txBody>
      </p:sp>
    </p:spTree>
    <p:extLst>
      <p:ext uri="{BB962C8B-B14F-4D97-AF65-F5344CB8AC3E}">
        <p14:creationId xmlns:p14="http://schemas.microsoft.com/office/powerpoint/2010/main" val="4220847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11</a:t>
            </a:fld>
            <a:endParaRPr lang="en-US"/>
          </a:p>
        </p:txBody>
      </p:sp>
    </p:spTree>
    <p:extLst>
      <p:ext uri="{BB962C8B-B14F-4D97-AF65-F5344CB8AC3E}">
        <p14:creationId xmlns:p14="http://schemas.microsoft.com/office/powerpoint/2010/main" val="7684252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12</a:t>
            </a:fld>
            <a:endParaRPr lang="en-US"/>
          </a:p>
        </p:txBody>
      </p:sp>
    </p:spTree>
    <p:extLst>
      <p:ext uri="{BB962C8B-B14F-4D97-AF65-F5344CB8AC3E}">
        <p14:creationId xmlns:p14="http://schemas.microsoft.com/office/powerpoint/2010/main" val="7249879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13</a:t>
            </a:fld>
            <a:endParaRPr lang="en-US"/>
          </a:p>
        </p:txBody>
      </p:sp>
    </p:spTree>
    <p:extLst>
      <p:ext uri="{BB962C8B-B14F-4D97-AF65-F5344CB8AC3E}">
        <p14:creationId xmlns:p14="http://schemas.microsoft.com/office/powerpoint/2010/main" val="14553325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14</a:t>
            </a:fld>
            <a:endParaRPr lang="en-US"/>
          </a:p>
        </p:txBody>
      </p:sp>
    </p:spTree>
    <p:extLst>
      <p:ext uri="{BB962C8B-B14F-4D97-AF65-F5344CB8AC3E}">
        <p14:creationId xmlns:p14="http://schemas.microsoft.com/office/powerpoint/2010/main" val="128681639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15</a:t>
            </a:fld>
            <a:endParaRPr lang="en-US"/>
          </a:p>
        </p:txBody>
      </p:sp>
    </p:spTree>
    <p:extLst>
      <p:ext uri="{BB962C8B-B14F-4D97-AF65-F5344CB8AC3E}">
        <p14:creationId xmlns:p14="http://schemas.microsoft.com/office/powerpoint/2010/main" val="40173792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16</a:t>
            </a:fld>
            <a:endParaRPr lang="en-US"/>
          </a:p>
        </p:txBody>
      </p:sp>
    </p:spTree>
    <p:extLst>
      <p:ext uri="{BB962C8B-B14F-4D97-AF65-F5344CB8AC3E}">
        <p14:creationId xmlns:p14="http://schemas.microsoft.com/office/powerpoint/2010/main" val="38608652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17</a:t>
            </a:fld>
            <a:endParaRPr lang="en-US"/>
          </a:p>
        </p:txBody>
      </p:sp>
    </p:spTree>
    <p:extLst>
      <p:ext uri="{BB962C8B-B14F-4D97-AF65-F5344CB8AC3E}">
        <p14:creationId xmlns:p14="http://schemas.microsoft.com/office/powerpoint/2010/main" val="13572489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18</a:t>
            </a:fld>
            <a:endParaRPr lang="en-US"/>
          </a:p>
        </p:txBody>
      </p:sp>
    </p:spTree>
    <p:extLst>
      <p:ext uri="{BB962C8B-B14F-4D97-AF65-F5344CB8AC3E}">
        <p14:creationId xmlns:p14="http://schemas.microsoft.com/office/powerpoint/2010/main" val="21954652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19</a:t>
            </a:fld>
            <a:endParaRPr lang="en-US"/>
          </a:p>
        </p:txBody>
      </p:sp>
    </p:spTree>
    <p:extLst>
      <p:ext uri="{BB962C8B-B14F-4D97-AF65-F5344CB8AC3E}">
        <p14:creationId xmlns:p14="http://schemas.microsoft.com/office/powerpoint/2010/main" val="1715714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divided our presentation into different parts , first we going to speak about the general context of the internship  secondly, we will talk about the technologies used in the development of this web application next , we will give an overview look on the main subject the sprints , then we will show u the project roadmap , and finally we will have the conclusion and show u the demo.</a:t>
            </a:r>
          </a:p>
        </p:txBody>
      </p:sp>
      <p:sp>
        <p:nvSpPr>
          <p:cNvPr id="4" name="Slide Number Placeholder 3"/>
          <p:cNvSpPr>
            <a:spLocks noGrp="1"/>
          </p:cNvSpPr>
          <p:nvPr>
            <p:ph type="sldNum" sz="quarter" idx="5"/>
          </p:nvPr>
        </p:nvSpPr>
        <p:spPr/>
        <p:txBody>
          <a:bodyPr/>
          <a:lstStyle/>
          <a:p>
            <a:fld id="{40E28B39-2261-264E-8AAF-63613ECDDD11}" type="slidenum">
              <a:rPr lang="en-US" smtClean="0"/>
              <a:t>2</a:t>
            </a:fld>
            <a:endParaRPr lang="en-US"/>
          </a:p>
        </p:txBody>
      </p:sp>
    </p:spTree>
    <p:extLst>
      <p:ext uri="{BB962C8B-B14F-4D97-AF65-F5344CB8AC3E}">
        <p14:creationId xmlns:p14="http://schemas.microsoft.com/office/powerpoint/2010/main" val="3781931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20</a:t>
            </a:fld>
            <a:endParaRPr lang="en-US"/>
          </a:p>
        </p:txBody>
      </p:sp>
    </p:spTree>
    <p:extLst>
      <p:ext uri="{BB962C8B-B14F-4D97-AF65-F5344CB8AC3E}">
        <p14:creationId xmlns:p14="http://schemas.microsoft.com/office/powerpoint/2010/main" val="28280103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21</a:t>
            </a:fld>
            <a:endParaRPr lang="en-US"/>
          </a:p>
        </p:txBody>
      </p:sp>
    </p:spTree>
    <p:extLst>
      <p:ext uri="{BB962C8B-B14F-4D97-AF65-F5344CB8AC3E}">
        <p14:creationId xmlns:p14="http://schemas.microsoft.com/office/powerpoint/2010/main" val="28826293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22</a:t>
            </a:fld>
            <a:endParaRPr lang="en-US"/>
          </a:p>
        </p:txBody>
      </p:sp>
    </p:spTree>
    <p:extLst>
      <p:ext uri="{BB962C8B-B14F-4D97-AF65-F5344CB8AC3E}">
        <p14:creationId xmlns:p14="http://schemas.microsoft.com/office/powerpoint/2010/main" val="2734023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3</a:t>
            </a:fld>
            <a:endParaRPr lang="en-US"/>
          </a:p>
        </p:txBody>
      </p:sp>
    </p:spTree>
    <p:extLst>
      <p:ext uri="{BB962C8B-B14F-4D97-AF65-F5344CB8AC3E}">
        <p14:creationId xmlns:p14="http://schemas.microsoft.com/office/powerpoint/2010/main" val="2333262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Host presentation , agile 4ux was founded by mister </a:t>
            </a:r>
            <a:r>
              <a:rPr lang="en-US" dirty="0" err="1"/>
              <a:t>Khouldoun</a:t>
            </a:r>
            <a:r>
              <a:rPr lang="en-US" dirty="0"/>
              <a:t> </a:t>
            </a:r>
            <a:r>
              <a:rPr lang="en-US" dirty="0" err="1"/>
              <a:t>Bouraoui</a:t>
            </a:r>
            <a:r>
              <a:rPr lang="en-US" dirty="0"/>
              <a:t> on May 2019 agile 4ux work in the industry of management consulting and it's located in Tunis , agile 4ux propose three different services It development , professional training and consulting. </a:t>
            </a:r>
          </a:p>
        </p:txBody>
      </p:sp>
      <p:sp>
        <p:nvSpPr>
          <p:cNvPr id="4" name="Slide Number Placeholder 3"/>
          <p:cNvSpPr>
            <a:spLocks noGrp="1"/>
          </p:cNvSpPr>
          <p:nvPr>
            <p:ph type="sldNum" sz="quarter" idx="5"/>
          </p:nvPr>
        </p:nvSpPr>
        <p:spPr/>
        <p:txBody>
          <a:bodyPr/>
          <a:lstStyle/>
          <a:p>
            <a:fld id="{40E28B39-2261-264E-8AAF-63613ECDDD11}" type="slidenum">
              <a:rPr lang="en-US" smtClean="0"/>
              <a:t>4</a:t>
            </a:fld>
            <a:endParaRPr lang="en-US"/>
          </a:p>
        </p:txBody>
      </p:sp>
    </p:spTree>
    <p:extLst>
      <p:ext uri="{BB962C8B-B14F-4D97-AF65-F5344CB8AC3E}">
        <p14:creationId xmlns:p14="http://schemas.microsoft.com/office/powerpoint/2010/main" val="179313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Problematic , the training office had a static website that they can’t manage it and for managing It the need to contact the company that developed the website to make the changes after studying this situation we identified some problems that related to time taken to reach and contact the developer , time taken for the changes to be done , lack of flexibility in data management and lack of confidentiality.</a:t>
            </a:r>
          </a:p>
        </p:txBody>
      </p:sp>
      <p:sp>
        <p:nvSpPr>
          <p:cNvPr id="4" name="Slide Number Placeholder 3"/>
          <p:cNvSpPr>
            <a:spLocks noGrp="1"/>
          </p:cNvSpPr>
          <p:nvPr>
            <p:ph type="sldNum" sz="quarter" idx="5"/>
          </p:nvPr>
        </p:nvSpPr>
        <p:spPr/>
        <p:txBody>
          <a:bodyPr/>
          <a:lstStyle/>
          <a:p>
            <a:fld id="{40E28B39-2261-264E-8AAF-63613ECDDD11}" type="slidenum">
              <a:rPr lang="en-US" smtClean="0"/>
              <a:t>5</a:t>
            </a:fld>
            <a:endParaRPr lang="en-US"/>
          </a:p>
        </p:txBody>
      </p:sp>
    </p:spTree>
    <p:extLst>
      <p:ext uri="{BB962C8B-B14F-4D97-AF65-F5344CB8AC3E}">
        <p14:creationId xmlns:p14="http://schemas.microsoft.com/office/powerpoint/2010/main" val="3239058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after we identified this problems we decided to create for this training office a back office web application that will let them manage the program , plan sessions , manage free workshops , manage news feed , be able to check their stats on a dashboard and manage their admins.  </a:t>
            </a:r>
          </a:p>
        </p:txBody>
      </p:sp>
      <p:sp>
        <p:nvSpPr>
          <p:cNvPr id="4" name="Slide Number Placeholder 3"/>
          <p:cNvSpPr>
            <a:spLocks noGrp="1"/>
          </p:cNvSpPr>
          <p:nvPr>
            <p:ph type="sldNum" sz="quarter" idx="5"/>
          </p:nvPr>
        </p:nvSpPr>
        <p:spPr/>
        <p:txBody>
          <a:bodyPr/>
          <a:lstStyle/>
          <a:p>
            <a:fld id="{40E28B39-2261-264E-8AAF-63613ECDDD11}" type="slidenum">
              <a:rPr lang="en-US" smtClean="0"/>
              <a:t>6</a:t>
            </a:fld>
            <a:endParaRPr lang="en-US"/>
          </a:p>
        </p:txBody>
      </p:sp>
    </p:spTree>
    <p:extLst>
      <p:ext uri="{BB962C8B-B14F-4D97-AF65-F5344CB8AC3E}">
        <p14:creationId xmlns:p14="http://schemas.microsoft.com/office/powerpoint/2010/main" val="1828187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7</a:t>
            </a:fld>
            <a:endParaRPr lang="en-US"/>
          </a:p>
        </p:txBody>
      </p:sp>
    </p:spTree>
    <p:extLst>
      <p:ext uri="{BB962C8B-B14F-4D97-AF65-F5344CB8AC3E}">
        <p14:creationId xmlns:p14="http://schemas.microsoft.com/office/powerpoint/2010/main" val="1117263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technologies we used for the development of this web application  for database system </a:t>
            </a:r>
            <a:r>
              <a:rPr lang="en-US" dirty="0" err="1"/>
              <a:t>mongoDb</a:t>
            </a:r>
            <a:r>
              <a:rPr lang="en-US" dirty="0"/>
              <a:t> is an oriented-document database program , and for our back-end web framework we used express JS it’s a </a:t>
            </a:r>
            <a:r>
              <a:rPr lang="en-US" dirty="0" err="1"/>
              <a:t>framewrok</a:t>
            </a:r>
            <a:r>
              <a:rPr lang="en-US" dirty="0"/>
              <a:t> based on </a:t>
            </a:r>
            <a:r>
              <a:rPr lang="en-US" dirty="0" err="1"/>
              <a:t>nodeJs</a:t>
            </a:r>
            <a:r>
              <a:rPr lang="en-US" dirty="0"/>
              <a:t> its designed for creating application and </a:t>
            </a:r>
            <a:r>
              <a:rPr lang="en-US" dirty="0" err="1"/>
              <a:t>api’s</a:t>
            </a:r>
            <a:r>
              <a:rPr lang="en-US" dirty="0"/>
              <a:t> , for our front-end web framework we used angular angular is web framework written in typescript and run on </a:t>
            </a:r>
            <a:r>
              <a:rPr lang="en-US" dirty="0" err="1"/>
              <a:t>nodejs</a:t>
            </a:r>
            <a:r>
              <a:rPr lang="en-US" dirty="0"/>
              <a:t> , and for our runtime environment we are using </a:t>
            </a:r>
            <a:r>
              <a:rPr lang="en-US" dirty="0" err="1"/>
              <a:t>nodejs</a:t>
            </a:r>
            <a:r>
              <a:rPr lang="en-US" dirty="0"/>
              <a:t> for angular and express Js.</a:t>
            </a:r>
          </a:p>
        </p:txBody>
      </p:sp>
      <p:sp>
        <p:nvSpPr>
          <p:cNvPr id="4" name="Slide Number Placeholder 3"/>
          <p:cNvSpPr>
            <a:spLocks noGrp="1"/>
          </p:cNvSpPr>
          <p:nvPr>
            <p:ph type="sldNum" sz="quarter" idx="5"/>
          </p:nvPr>
        </p:nvSpPr>
        <p:spPr/>
        <p:txBody>
          <a:bodyPr/>
          <a:lstStyle/>
          <a:p>
            <a:fld id="{40E28B39-2261-264E-8AAF-63613ECDDD11}" type="slidenum">
              <a:rPr lang="en-US" smtClean="0"/>
              <a:t>8</a:t>
            </a:fld>
            <a:endParaRPr lang="en-US"/>
          </a:p>
        </p:txBody>
      </p:sp>
    </p:spTree>
    <p:extLst>
      <p:ext uri="{BB962C8B-B14F-4D97-AF65-F5344CB8AC3E}">
        <p14:creationId xmlns:p14="http://schemas.microsoft.com/office/powerpoint/2010/main" val="2384059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0E28B39-2261-264E-8AAF-63613ECDDD11}" type="slidenum">
              <a:rPr lang="en-US" smtClean="0"/>
              <a:t>9</a:t>
            </a:fld>
            <a:endParaRPr lang="en-US"/>
          </a:p>
        </p:txBody>
      </p:sp>
    </p:spTree>
    <p:extLst>
      <p:ext uri="{BB962C8B-B14F-4D97-AF65-F5344CB8AC3E}">
        <p14:creationId xmlns:p14="http://schemas.microsoft.com/office/powerpoint/2010/main" val="1275636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09D226-615D-3844-AFB6-80573AD731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97F2800-95F7-8C4D-8E49-23C767EBCB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CD45BC0-CB9E-4149-BBFD-385739CCD903}"/>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5" name="Footer Placeholder 4">
            <a:extLst>
              <a:ext uri="{FF2B5EF4-FFF2-40B4-BE49-F238E27FC236}">
                <a16:creationId xmlns:a16="http://schemas.microsoft.com/office/drawing/2014/main" id="{0267660B-EAE2-AA4E-8FE5-87EF3C259D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06B99-25AE-7E42-83DD-4FF57537FBF9}"/>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4182611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CAF67-8D02-E747-8866-1538FCE07B9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CFD4B2-23F2-374E-8A95-815B8B2D43A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48AD7-A1B2-8341-88C6-7AF53261B26F}"/>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5" name="Footer Placeholder 4">
            <a:extLst>
              <a:ext uri="{FF2B5EF4-FFF2-40B4-BE49-F238E27FC236}">
                <a16:creationId xmlns:a16="http://schemas.microsoft.com/office/drawing/2014/main" id="{E39DD443-2A1E-6F41-8DC9-8300846F56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A1F4A1-13AB-8A4D-92C0-8F456762074D}"/>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345164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DE2C76-1C23-4944-8D4D-BEAFB9C2DE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5BE69A-11EB-7F4A-9C17-504959892A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290A85-06D2-5A48-8FEE-A2AAE652D56E}"/>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5" name="Footer Placeholder 4">
            <a:extLst>
              <a:ext uri="{FF2B5EF4-FFF2-40B4-BE49-F238E27FC236}">
                <a16:creationId xmlns:a16="http://schemas.microsoft.com/office/drawing/2014/main" id="{12ED5EFB-D34C-D74F-83B4-34A25AA0F8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BB854-8C8A-1742-A05B-48FD7AD6077F}"/>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791150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92E16-0E38-7E4B-8908-2B04928FFB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4FF24-61BB-1D4B-8976-DD84BB9DFE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E9499-B15A-F442-92B1-1343907CEAE1}"/>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5" name="Footer Placeholder 4">
            <a:extLst>
              <a:ext uri="{FF2B5EF4-FFF2-40B4-BE49-F238E27FC236}">
                <a16:creationId xmlns:a16="http://schemas.microsoft.com/office/drawing/2014/main" id="{85A54F72-B359-4C4A-933C-1A0D702085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EC4948-AE84-7843-A239-630C7705E527}"/>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3797013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C426-B931-2B4A-A34A-4CABFB2FE4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F44EE6-B388-6442-A3D1-BBDBCBB722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D097ED-FC21-5646-845C-015AE9601A57}"/>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5" name="Footer Placeholder 4">
            <a:extLst>
              <a:ext uri="{FF2B5EF4-FFF2-40B4-BE49-F238E27FC236}">
                <a16:creationId xmlns:a16="http://schemas.microsoft.com/office/drawing/2014/main" id="{60DEB583-4080-3143-AC24-3FAC86B4F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6614EF-BF59-724E-9E2A-A9E7ACC83E4B}"/>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1922265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90395-7F9D-4246-8794-E3430BB989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4991D4F-0966-7442-83B7-FE1A04E38A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AE93ECF-2C5A-B041-B69A-8E3A61AFDB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9D49D-1EF7-6649-A0BA-1A81BF680CD4}"/>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6" name="Footer Placeholder 5">
            <a:extLst>
              <a:ext uri="{FF2B5EF4-FFF2-40B4-BE49-F238E27FC236}">
                <a16:creationId xmlns:a16="http://schemas.microsoft.com/office/drawing/2014/main" id="{2593C725-DFAF-974B-9A3F-1A6926D1C1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C664D7-26D0-2F40-9080-5C6CD4E1E7F4}"/>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18422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9F13-C6A9-6642-A02B-64CDE079BE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D0167-45F4-5D4B-BE2C-FA37678C58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78C35C-310F-6341-86D9-5539337F56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8FAD7C-F260-C64D-9ECE-652E9551FF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4B9823-2E31-6B49-8C45-7D038EC49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3472358-7EE3-7544-AA91-F857609E86E3}"/>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8" name="Footer Placeholder 7">
            <a:extLst>
              <a:ext uri="{FF2B5EF4-FFF2-40B4-BE49-F238E27FC236}">
                <a16:creationId xmlns:a16="http://schemas.microsoft.com/office/drawing/2014/main" id="{E9B86191-1042-0249-82DF-17BE990D854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26ECDFC-7A48-544C-A2D7-6EF61D3DED57}"/>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35125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0BDAD-759C-2D4C-A766-6CD10FF036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E1BEB8C-30BE-9643-894B-2C11D4AF2CE6}"/>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4" name="Footer Placeholder 3">
            <a:extLst>
              <a:ext uri="{FF2B5EF4-FFF2-40B4-BE49-F238E27FC236}">
                <a16:creationId xmlns:a16="http://schemas.microsoft.com/office/drawing/2014/main" id="{8047DC72-F96C-0249-8777-A205592C83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7E66E0-4B6F-8541-B93A-1A802CE559D1}"/>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3784132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DBBCCC-B885-EC49-BFD9-87858E08150D}"/>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3" name="Footer Placeholder 2">
            <a:extLst>
              <a:ext uri="{FF2B5EF4-FFF2-40B4-BE49-F238E27FC236}">
                <a16:creationId xmlns:a16="http://schemas.microsoft.com/office/drawing/2014/main" id="{331BAAB1-AC18-C04F-B0BB-0C4EDCE8DD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A2DE3F-BA8B-E04A-A122-B64B9BA1B5D7}"/>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2354610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7B605-0D8E-C945-87B6-CBE05A3F86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FE7601-5665-6746-87FD-2844FC87C5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97894D-F9F6-D646-8139-AF4F549FD0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931596-D86A-E94A-9E45-FC433E6D83AF}"/>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6" name="Footer Placeholder 5">
            <a:extLst>
              <a:ext uri="{FF2B5EF4-FFF2-40B4-BE49-F238E27FC236}">
                <a16:creationId xmlns:a16="http://schemas.microsoft.com/office/drawing/2014/main" id="{C2C0216A-8B39-3147-BC46-4EC7E5ADC2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218D81-5FC0-954E-95A4-68DFED234C83}"/>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26081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E0BF-AEBF-C643-83B5-326992BBED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27F6E7-5E70-9645-B9EB-C31C0112E3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9887EA-8166-1A44-9D61-B6CB6F7849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D073BA-9C60-6948-92E9-F726DA3BBA6A}"/>
              </a:ext>
            </a:extLst>
          </p:cNvPr>
          <p:cNvSpPr>
            <a:spLocks noGrp="1"/>
          </p:cNvSpPr>
          <p:nvPr>
            <p:ph type="dt" sz="half" idx="10"/>
          </p:nvPr>
        </p:nvSpPr>
        <p:spPr/>
        <p:txBody>
          <a:bodyPr/>
          <a:lstStyle/>
          <a:p>
            <a:fld id="{BCA2D081-7463-434C-8D94-21E2D73A49A3}" type="datetimeFigureOut">
              <a:rPr lang="en-US" smtClean="0"/>
              <a:t>6/22/21</a:t>
            </a:fld>
            <a:endParaRPr lang="en-US"/>
          </a:p>
        </p:txBody>
      </p:sp>
      <p:sp>
        <p:nvSpPr>
          <p:cNvPr id="6" name="Footer Placeholder 5">
            <a:extLst>
              <a:ext uri="{FF2B5EF4-FFF2-40B4-BE49-F238E27FC236}">
                <a16:creationId xmlns:a16="http://schemas.microsoft.com/office/drawing/2014/main" id="{4B74F978-1ABA-2241-AC0F-42B75D27A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E84E17-D25D-AA49-B8AD-9C0E73D4D027}"/>
              </a:ext>
            </a:extLst>
          </p:cNvPr>
          <p:cNvSpPr>
            <a:spLocks noGrp="1"/>
          </p:cNvSpPr>
          <p:nvPr>
            <p:ph type="sldNum" sz="quarter" idx="12"/>
          </p:nvPr>
        </p:nvSpPr>
        <p:spPr/>
        <p:txBody>
          <a:bodyPr/>
          <a:lstStyle/>
          <a:p>
            <a:fld id="{615B0F0E-C47E-5C4A-82B3-EFA2E0ABEC81}" type="slidenum">
              <a:rPr lang="en-US" smtClean="0"/>
              <a:t>‹#›</a:t>
            </a:fld>
            <a:endParaRPr lang="en-US"/>
          </a:p>
        </p:txBody>
      </p:sp>
    </p:spTree>
    <p:extLst>
      <p:ext uri="{BB962C8B-B14F-4D97-AF65-F5344CB8AC3E}">
        <p14:creationId xmlns:p14="http://schemas.microsoft.com/office/powerpoint/2010/main" val="1581641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F702EC-E843-F045-9F8B-13331EE661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9F12CB-0559-2142-87A5-40289D37F0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71AE7B-EF8C-EA46-8070-EA17D65DC6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A2D081-7463-434C-8D94-21E2D73A49A3}" type="datetimeFigureOut">
              <a:rPr lang="en-US" smtClean="0"/>
              <a:t>6/22/21</a:t>
            </a:fld>
            <a:endParaRPr lang="en-US"/>
          </a:p>
        </p:txBody>
      </p:sp>
      <p:sp>
        <p:nvSpPr>
          <p:cNvPr id="5" name="Footer Placeholder 4">
            <a:extLst>
              <a:ext uri="{FF2B5EF4-FFF2-40B4-BE49-F238E27FC236}">
                <a16:creationId xmlns:a16="http://schemas.microsoft.com/office/drawing/2014/main" id="{9B07B9A8-A9C2-104A-948F-6156963B23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43A53B-B00E-0E47-9232-BF51881B53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5B0F0E-C47E-5C4A-82B3-EFA2E0ABEC81}" type="slidenum">
              <a:rPr lang="en-US" smtClean="0"/>
              <a:t>‹#›</a:t>
            </a:fld>
            <a:endParaRPr lang="en-US"/>
          </a:p>
        </p:txBody>
      </p:sp>
    </p:spTree>
    <p:extLst>
      <p:ext uri="{BB962C8B-B14F-4D97-AF65-F5344CB8AC3E}">
        <p14:creationId xmlns:p14="http://schemas.microsoft.com/office/powerpoint/2010/main" val="418324941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3.svg"/><Relationship Id="rId5" Type="http://schemas.openxmlformats.org/officeDocument/2006/relationships/image" Target="../media/image52.png"/><Relationship Id="rId10" Type="http://schemas.openxmlformats.org/officeDocument/2006/relationships/image" Target="../media/image57.svg"/><Relationship Id="rId4" Type="http://schemas.openxmlformats.org/officeDocument/2006/relationships/image" Target="../media/image51.svg"/><Relationship Id="rId9" Type="http://schemas.openxmlformats.org/officeDocument/2006/relationships/image" Target="../media/image56.png"/></Relationships>
</file>

<file path=ppt/slides/_rels/slide11.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58.png"/><Relationship Id="rId7" Type="http://schemas.openxmlformats.org/officeDocument/2006/relationships/image" Target="../media/image35.png"/><Relationship Id="rId12" Type="http://schemas.openxmlformats.org/officeDocument/2006/relationships/image" Target="../media/image44.sv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1.svg"/><Relationship Id="rId11" Type="http://schemas.openxmlformats.org/officeDocument/2006/relationships/image" Target="../media/image43.png"/><Relationship Id="rId5" Type="http://schemas.openxmlformats.org/officeDocument/2006/relationships/image" Target="../media/image60.png"/><Relationship Id="rId10" Type="http://schemas.openxmlformats.org/officeDocument/2006/relationships/image" Target="../media/image42.svg"/><Relationship Id="rId4" Type="http://schemas.openxmlformats.org/officeDocument/2006/relationships/image" Target="../media/image59.svg"/><Relationship Id="rId9" Type="http://schemas.openxmlformats.org/officeDocument/2006/relationships/image" Target="../media/image41.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15.xml.rels><?xml version="1.0" encoding="UTF-8" standalone="yes"?>
<Relationships xmlns="http://schemas.openxmlformats.org/package/2006/relationships"><Relationship Id="rId8" Type="http://schemas.openxmlformats.org/officeDocument/2006/relationships/image" Target="../media/image66.svg"/><Relationship Id="rId3" Type="http://schemas.microsoft.com/office/2017/06/relationships/model3d" Target="../media/model3d1.glb"/><Relationship Id="rId7"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2.png"/><Relationship Id="rId9" Type="http://schemas.openxmlformats.org/officeDocument/2006/relationships/image" Target="../media/image67.png"/></Relationships>
</file>

<file path=ppt/slides/_rels/slide16.xml.rels><?xml version="1.0" encoding="UTF-8" standalone="yes"?>
<Relationships xmlns="http://schemas.openxmlformats.org/package/2006/relationships"><Relationship Id="rId8" Type="http://schemas.openxmlformats.org/officeDocument/2006/relationships/image" Target="../media/image66.svg"/><Relationship Id="rId3" Type="http://schemas.microsoft.com/office/2017/06/relationships/model3d" Target="../media/model3d1.glb"/><Relationship Id="rId7" Type="http://schemas.openxmlformats.org/officeDocument/2006/relationships/image" Target="../media/image65.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9.png"/><Relationship Id="rId9" Type="http://schemas.openxmlformats.org/officeDocument/2006/relationships/image" Target="../media/image67.png"/></Relationships>
</file>

<file path=ppt/slides/_rels/slide17.xml.rels><?xml version="1.0" encoding="UTF-8" standalone="yes"?>
<Relationships xmlns="http://schemas.openxmlformats.org/package/2006/relationships"><Relationship Id="rId8" Type="http://schemas.openxmlformats.org/officeDocument/2006/relationships/image" Target="../media/image66.svg"/><Relationship Id="rId3" Type="http://schemas.microsoft.com/office/2017/06/relationships/model3d" Target="../media/model3d1.glb"/><Relationship Id="rId7" Type="http://schemas.openxmlformats.org/officeDocument/2006/relationships/image" Target="../media/image65.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9.png"/><Relationship Id="rId9" Type="http://schemas.openxmlformats.org/officeDocument/2006/relationships/image" Target="../media/image67.png"/></Relationships>
</file>

<file path=ppt/slides/_rels/slide18.xml.rels><?xml version="1.0" encoding="UTF-8" standalone="yes"?>
<Relationships xmlns="http://schemas.openxmlformats.org/package/2006/relationships"><Relationship Id="rId8" Type="http://schemas.openxmlformats.org/officeDocument/2006/relationships/image" Target="../media/image66.svg"/><Relationship Id="rId3" Type="http://schemas.microsoft.com/office/2017/06/relationships/model3d" Target="../media/model3d1.glb"/><Relationship Id="rId7" Type="http://schemas.openxmlformats.org/officeDocument/2006/relationships/image" Target="../media/image6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68.svg"/><Relationship Id="rId4" Type="http://schemas.openxmlformats.org/officeDocument/2006/relationships/image" Target="../media/image69.png"/><Relationship Id="rId9" Type="http://schemas.openxmlformats.org/officeDocument/2006/relationships/image" Target="../media/image67.png"/></Relationships>
</file>

<file path=ppt/slides/_rels/slide19.xml.rels><?xml version="1.0" encoding="UTF-8" standalone="yes"?>
<Relationships xmlns="http://schemas.openxmlformats.org/package/2006/relationships"><Relationship Id="rId8" Type="http://schemas.openxmlformats.org/officeDocument/2006/relationships/image" Target="../media/image66.svg"/><Relationship Id="rId3" Type="http://schemas.microsoft.com/office/2017/06/relationships/model3d" Target="../media/model3d1.glb"/><Relationship Id="rId7"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64.svg"/><Relationship Id="rId5" Type="http://schemas.openxmlformats.org/officeDocument/2006/relationships/image" Target="../media/image63.png"/><Relationship Id="rId10" Type="http://schemas.openxmlformats.org/officeDocument/2006/relationships/image" Target="../media/image71.svg"/><Relationship Id="rId4" Type="http://schemas.openxmlformats.org/officeDocument/2006/relationships/image" Target="../media/image69.png"/><Relationship Id="rId9" Type="http://schemas.openxmlformats.org/officeDocument/2006/relationships/image" Target="../media/image70.pn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21.xml.rels><?xml version="1.0" encoding="UTF-8" standalone="yes"?>
<Relationships xmlns="http://schemas.openxmlformats.org/package/2006/relationships"><Relationship Id="rId8" Type="http://schemas.openxmlformats.org/officeDocument/2006/relationships/image" Target="../media/image77.svg"/><Relationship Id="rId3" Type="http://schemas.openxmlformats.org/officeDocument/2006/relationships/image" Target="../media/image72.png"/><Relationship Id="rId7" Type="http://schemas.openxmlformats.org/officeDocument/2006/relationships/image" Target="../media/image76.png"/><Relationship Id="rId12" Type="http://schemas.openxmlformats.org/officeDocument/2006/relationships/image" Target="../media/image81.sv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75.svg"/><Relationship Id="rId11" Type="http://schemas.openxmlformats.org/officeDocument/2006/relationships/image" Target="../media/image80.png"/><Relationship Id="rId5" Type="http://schemas.openxmlformats.org/officeDocument/2006/relationships/image" Target="../media/image74.png"/><Relationship Id="rId10" Type="http://schemas.openxmlformats.org/officeDocument/2006/relationships/image" Target="../media/image79.svg"/><Relationship Id="rId4" Type="http://schemas.openxmlformats.org/officeDocument/2006/relationships/image" Target="../media/image73.svg"/><Relationship Id="rId9" Type="http://schemas.openxmlformats.org/officeDocument/2006/relationships/image" Target="../media/image78.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4.xml"/><Relationship Id="rId16" Type="http://schemas.openxmlformats.org/officeDocument/2006/relationships/image" Target="../media/image28.svg"/><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6.svg"/></Relationships>
</file>

<file path=ppt/slides/_rels/slide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6.xml.rels><?xml version="1.0" encoding="UTF-8" standalone="yes"?>
<Relationships xmlns="http://schemas.openxmlformats.org/package/2006/relationships"><Relationship Id="rId8" Type="http://schemas.openxmlformats.org/officeDocument/2006/relationships/image" Target="../media/image38.svg"/><Relationship Id="rId13" Type="http://schemas.openxmlformats.org/officeDocument/2006/relationships/image" Target="../media/image43.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2.svg"/><Relationship Id="rId2" Type="http://schemas.openxmlformats.org/officeDocument/2006/relationships/notesSlide" Target="../notesSlides/notesSlide6.xml"/><Relationship Id="rId16" Type="http://schemas.openxmlformats.org/officeDocument/2006/relationships/image" Target="../media/image46.svg"/><Relationship Id="rId1" Type="http://schemas.openxmlformats.org/officeDocument/2006/relationships/slideLayout" Target="../slideLayouts/slideLayout2.xml"/><Relationship Id="rId6" Type="http://schemas.openxmlformats.org/officeDocument/2006/relationships/image" Target="../media/image36.svg"/><Relationship Id="rId11" Type="http://schemas.openxmlformats.org/officeDocument/2006/relationships/image" Target="../media/image41.png"/><Relationship Id="rId5" Type="http://schemas.openxmlformats.org/officeDocument/2006/relationships/image" Target="../media/image35.png"/><Relationship Id="rId15" Type="http://schemas.openxmlformats.org/officeDocument/2006/relationships/image" Target="../media/image45.png"/><Relationship Id="rId10" Type="http://schemas.openxmlformats.org/officeDocument/2006/relationships/image" Target="../media/image40.svg"/><Relationship Id="rId4" Type="http://schemas.openxmlformats.org/officeDocument/2006/relationships/image" Target="../media/image34.svg"/><Relationship Id="rId9" Type="http://schemas.openxmlformats.org/officeDocument/2006/relationships/image" Target="../media/image39.png"/><Relationship Id="rId14" Type="http://schemas.openxmlformats.org/officeDocument/2006/relationships/image" Target="../media/image4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company name&#10;&#10;Description automatically generated">
            <a:extLst>
              <a:ext uri="{FF2B5EF4-FFF2-40B4-BE49-F238E27FC236}">
                <a16:creationId xmlns:a16="http://schemas.microsoft.com/office/drawing/2014/main" id="{53BBCD9D-1D07-B240-9B01-5BCD8DE08CC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340616" y="225060"/>
            <a:ext cx="1346670" cy="1346670"/>
          </a:xfrm>
          <a:prstGeom prst="rect">
            <a:avLst/>
          </a:prstGeom>
        </p:spPr>
      </p:pic>
      <p:pic>
        <p:nvPicPr>
          <p:cNvPr id="7" name="Picture 6" descr="Logo&#10;&#10;Description automatically generated with low confidence">
            <a:extLst>
              <a:ext uri="{FF2B5EF4-FFF2-40B4-BE49-F238E27FC236}">
                <a16:creationId xmlns:a16="http://schemas.microsoft.com/office/drawing/2014/main" id="{9DBA4A7B-CF5E-4440-BED7-6182E1B6AC69}"/>
              </a:ext>
            </a:extLst>
          </p:cNvPr>
          <p:cNvPicPr>
            <a:picLocks noChangeAspect="1"/>
          </p:cNvPicPr>
          <p:nvPr/>
        </p:nvPicPr>
        <p:blipFill>
          <a:blip r:embed="rId4"/>
          <a:stretch>
            <a:fillRect/>
          </a:stretch>
        </p:blipFill>
        <p:spPr>
          <a:xfrm>
            <a:off x="10504713" y="262938"/>
            <a:ext cx="1271016" cy="1271016"/>
          </a:xfrm>
          <a:prstGeom prst="rect">
            <a:avLst/>
          </a:prstGeom>
        </p:spPr>
      </p:pic>
      <p:sp>
        <p:nvSpPr>
          <p:cNvPr id="8" name="TextBox 7">
            <a:extLst>
              <a:ext uri="{FF2B5EF4-FFF2-40B4-BE49-F238E27FC236}">
                <a16:creationId xmlns:a16="http://schemas.microsoft.com/office/drawing/2014/main" id="{66013ED5-502B-344D-8A33-39F331F73CD5}"/>
              </a:ext>
            </a:extLst>
          </p:cNvPr>
          <p:cNvSpPr txBox="1"/>
          <p:nvPr/>
        </p:nvSpPr>
        <p:spPr>
          <a:xfrm>
            <a:off x="3561877" y="371401"/>
            <a:ext cx="5068247" cy="1200329"/>
          </a:xfrm>
          <a:prstGeom prst="rect">
            <a:avLst/>
          </a:prstGeom>
          <a:noFill/>
        </p:spPr>
        <p:txBody>
          <a:bodyPr wrap="none" rtlCol="0">
            <a:spAutoFit/>
          </a:bodyPr>
          <a:lstStyle/>
          <a:p>
            <a:pPr algn="ctr"/>
            <a:r>
              <a:rPr lang="fr-FR" dirty="0"/>
              <a:t>Ministry of </a:t>
            </a:r>
            <a:r>
              <a:rPr lang="en-GB" dirty="0"/>
              <a:t>Higher</a:t>
            </a:r>
            <a:r>
              <a:rPr lang="fr-FR" dirty="0"/>
              <a:t> Education and Scientific Research</a:t>
            </a:r>
            <a:endParaRPr lang="en-US" dirty="0"/>
          </a:p>
          <a:p>
            <a:pPr algn="ctr"/>
            <a:r>
              <a:rPr lang="fr-FR" dirty="0"/>
              <a:t>General </a:t>
            </a:r>
            <a:r>
              <a:rPr lang="en-GB" dirty="0"/>
              <a:t>Directorate</a:t>
            </a:r>
            <a:r>
              <a:rPr lang="fr-FR" dirty="0"/>
              <a:t> of Technological Studies</a:t>
            </a:r>
            <a:endParaRPr lang="en-US" dirty="0"/>
          </a:p>
          <a:p>
            <a:pPr algn="ctr"/>
            <a:r>
              <a:rPr lang="fr-FR" dirty="0"/>
              <a:t>Higher Institute of Technological Studies of Sousse</a:t>
            </a:r>
            <a:endParaRPr lang="en-US" dirty="0"/>
          </a:p>
          <a:p>
            <a:pPr algn="ctr"/>
            <a:endParaRPr lang="en-US" dirty="0"/>
          </a:p>
        </p:txBody>
      </p:sp>
      <p:sp>
        <p:nvSpPr>
          <p:cNvPr id="10" name="TextBox 9">
            <a:extLst>
              <a:ext uri="{FF2B5EF4-FFF2-40B4-BE49-F238E27FC236}">
                <a16:creationId xmlns:a16="http://schemas.microsoft.com/office/drawing/2014/main" id="{C4E3765E-10AE-7547-A8DF-11D319EDA612}"/>
              </a:ext>
            </a:extLst>
          </p:cNvPr>
          <p:cNvSpPr txBox="1"/>
          <p:nvPr/>
        </p:nvSpPr>
        <p:spPr>
          <a:xfrm>
            <a:off x="340616" y="5433715"/>
            <a:ext cx="2507866" cy="1200329"/>
          </a:xfrm>
          <a:prstGeom prst="rect">
            <a:avLst/>
          </a:prstGeom>
          <a:noFill/>
        </p:spPr>
        <p:txBody>
          <a:bodyPr wrap="none" rtlCol="0">
            <a:spAutoFit/>
          </a:bodyPr>
          <a:lstStyle/>
          <a:p>
            <a:pPr algn="ctr"/>
            <a:r>
              <a:rPr lang="fr-FR" b="1" dirty="0"/>
              <a:t>Supervised by :</a:t>
            </a:r>
            <a:endParaRPr lang="en-US" i="1" dirty="0"/>
          </a:p>
          <a:p>
            <a:pPr algn="ctr"/>
            <a:r>
              <a:rPr lang="fr-FR" dirty="0"/>
              <a:t>Mrs. Benene Fradi</a:t>
            </a:r>
            <a:endParaRPr lang="en-US" dirty="0"/>
          </a:p>
          <a:p>
            <a:pPr algn="ctr"/>
            <a:r>
              <a:rPr lang="fr-FR" dirty="0"/>
              <a:t>Mr. Khouldoun Bouraoui</a:t>
            </a:r>
            <a:endParaRPr lang="en-US" dirty="0"/>
          </a:p>
          <a:p>
            <a:endParaRPr lang="en-US" dirty="0"/>
          </a:p>
        </p:txBody>
      </p:sp>
      <p:sp>
        <p:nvSpPr>
          <p:cNvPr id="11" name="TextBox 10">
            <a:extLst>
              <a:ext uri="{FF2B5EF4-FFF2-40B4-BE49-F238E27FC236}">
                <a16:creationId xmlns:a16="http://schemas.microsoft.com/office/drawing/2014/main" id="{2108241F-F994-174B-BA57-03F428BD2F79}"/>
              </a:ext>
            </a:extLst>
          </p:cNvPr>
          <p:cNvSpPr txBox="1"/>
          <p:nvPr/>
        </p:nvSpPr>
        <p:spPr>
          <a:xfrm>
            <a:off x="9552181" y="5433715"/>
            <a:ext cx="2429832" cy="923330"/>
          </a:xfrm>
          <a:prstGeom prst="rect">
            <a:avLst/>
          </a:prstGeom>
          <a:noFill/>
        </p:spPr>
        <p:txBody>
          <a:bodyPr wrap="none" rtlCol="0">
            <a:spAutoFit/>
          </a:bodyPr>
          <a:lstStyle/>
          <a:p>
            <a:pPr algn="ctr"/>
            <a:r>
              <a:rPr lang="fr-FR" b="1" dirty="0"/>
              <a:t>Realized by :</a:t>
            </a:r>
            <a:endParaRPr lang="en-US" dirty="0"/>
          </a:p>
          <a:p>
            <a:pPr algn="ctr"/>
            <a:r>
              <a:rPr lang="fr-FR" dirty="0"/>
              <a:t>Jiyed Mohamed Ahmed</a:t>
            </a:r>
            <a:endParaRPr lang="en-US" dirty="0"/>
          </a:p>
          <a:p>
            <a:endParaRPr lang="en-US" dirty="0"/>
          </a:p>
        </p:txBody>
      </p:sp>
      <p:sp>
        <p:nvSpPr>
          <p:cNvPr id="12" name="TextBox 11">
            <a:extLst>
              <a:ext uri="{FF2B5EF4-FFF2-40B4-BE49-F238E27FC236}">
                <a16:creationId xmlns:a16="http://schemas.microsoft.com/office/drawing/2014/main" id="{EF6866EA-D337-B946-B29C-8B20A42091F3}"/>
              </a:ext>
            </a:extLst>
          </p:cNvPr>
          <p:cNvSpPr txBox="1"/>
          <p:nvPr/>
        </p:nvSpPr>
        <p:spPr>
          <a:xfrm>
            <a:off x="3188537" y="2505670"/>
            <a:ext cx="5814926" cy="1846659"/>
          </a:xfrm>
          <a:prstGeom prst="rect">
            <a:avLst/>
          </a:prstGeom>
          <a:noFill/>
        </p:spPr>
        <p:txBody>
          <a:bodyPr wrap="none" rtlCol="0">
            <a:spAutoFit/>
          </a:bodyPr>
          <a:lstStyle/>
          <a:p>
            <a:pPr algn="ctr"/>
            <a:r>
              <a:rPr lang="en-US" sz="4800" dirty="0">
                <a:latin typeface="Tw Cen MT" panose="020B0602020104020603" pitchFamily="34" charset="77"/>
              </a:rPr>
              <a:t>Management Platform </a:t>
            </a:r>
          </a:p>
          <a:p>
            <a:pPr algn="ctr"/>
            <a:r>
              <a:rPr lang="en-US" sz="4800" dirty="0">
                <a:latin typeface="Tw Cen MT" panose="020B0602020104020603" pitchFamily="34" charset="77"/>
              </a:rPr>
              <a:t>For a Training Office</a:t>
            </a:r>
          </a:p>
          <a:p>
            <a:endParaRPr lang="en-US" dirty="0">
              <a:latin typeface="Tw Cen MT" panose="020B0602020104020603" pitchFamily="34" charset="77"/>
            </a:endParaRPr>
          </a:p>
        </p:txBody>
      </p:sp>
    </p:spTree>
    <p:extLst>
      <p:ext uri="{BB962C8B-B14F-4D97-AF65-F5344CB8AC3E}">
        <p14:creationId xmlns:p14="http://schemas.microsoft.com/office/powerpoint/2010/main" val="68769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DBE149-8C17-D04D-B7B2-76094331DF4E}"/>
              </a:ext>
            </a:extLst>
          </p:cNvPr>
          <p:cNvSpPr txBox="1"/>
          <p:nvPr/>
        </p:nvSpPr>
        <p:spPr>
          <a:xfrm>
            <a:off x="3901402" y="193856"/>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SCRUM</a:t>
            </a:r>
          </a:p>
        </p:txBody>
      </p:sp>
      <p:sp>
        <p:nvSpPr>
          <p:cNvPr id="7" name="TextBox 6">
            <a:extLst>
              <a:ext uri="{FF2B5EF4-FFF2-40B4-BE49-F238E27FC236}">
                <a16:creationId xmlns:a16="http://schemas.microsoft.com/office/drawing/2014/main" id="{65D1D171-4961-664E-A9B0-937E24EF5135}"/>
              </a:ext>
            </a:extLst>
          </p:cNvPr>
          <p:cNvSpPr txBox="1"/>
          <p:nvPr/>
        </p:nvSpPr>
        <p:spPr>
          <a:xfrm>
            <a:off x="2205995" y="896757"/>
            <a:ext cx="7780008" cy="1169551"/>
          </a:xfrm>
          <a:prstGeom prst="rect">
            <a:avLst/>
          </a:prstGeom>
          <a:noFill/>
        </p:spPr>
        <p:txBody>
          <a:bodyPr wrap="square" rtlCol="0">
            <a:spAutoFit/>
          </a:bodyPr>
          <a:lstStyle/>
          <a:p>
            <a:pPr algn="ctr"/>
            <a:r>
              <a:rPr lang="en-US" dirty="0">
                <a:solidFill>
                  <a:schemeClr val="bg1">
                    <a:lumMod val="65000"/>
                  </a:schemeClr>
                </a:solidFill>
                <a:latin typeface="Tw Cen MT" panose="020B0602020104020603" pitchFamily="34" charset="77"/>
              </a:rPr>
              <a:t>Scrum is an agile project management methodology used for software development projects with the purpose of delivering new software capability every 2-4 weeks. </a:t>
            </a:r>
          </a:p>
          <a:p>
            <a:pPr algn="ctr"/>
            <a:endPar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endParaRPr>
          </a:p>
        </p:txBody>
      </p:sp>
      <p:pic>
        <p:nvPicPr>
          <p:cNvPr id="3" name="Graphic 2" descr="List with solid fill">
            <a:extLst>
              <a:ext uri="{FF2B5EF4-FFF2-40B4-BE49-F238E27FC236}">
                <a16:creationId xmlns:a16="http://schemas.microsoft.com/office/drawing/2014/main" id="{67865ADF-D0AE-814A-BEAD-175F85EB489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5491" y="4080993"/>
            <a:ext cx="731520" cy="731520"/>
          </a:xfrm>
          <a:prstGeom prst="rect">
            <a:avLst/>
          </a:prstGeom>
        </p:spPr>
      </p:pic>
      <p:sp>
        <p:nvSpPr>
          <p:cNvPr id="13" name="TextBox 12">
            <a:extLst>
              <a:ext uri="{FF2B5EF4-FFF2-40B4-BE49-F238E27FC236}">
                <a16:creationId xmlns:a16="http://schemas.microsoft.com/office/drawing/2014/main" id="{4A38E65E-5B7C-174C-9810-09F54F8A491F}"/>
              </a:ext>
            </a:extLst>
          </p:cNvPr>
          <p:cNvSpPr txBox="1"/>
          <p:nvPr/>
        </p:nvSpPr>
        <p:spPr>
          <a:xfrm>
            <a:off x="2067011" y="4027683"/>
            <a:ext cx="2170787" cy="461665"/>
          </a:xfrm>
          <a:prstGeom prst="rect">
            <a:avLst/>
          </a:prstGeom>
          <a:noFill/>
        </p:spPr>
        <p:txBody>
          <a:bodyPr wrap="none" rtlCol="0">
            <a:spAutoFit/>
          </a:bodyPr>
          <a:lstStyle/>
          <a:p>
            <a:r>
              <a:rPr lang="en-US" sz="2400" dirty="0">
                <a:solidFill>
                  <a:srgbClr val="F25245"/>
                </a:solidFill>
                <a:latin typeface="Tw Cen MT" panose="020B0602020104020603" pitchFamily="34" charset="77"/>
              </a:rPr>
              <a:t>Product backlog</a:t>
            </a:r>
          </a:p>
        </p:txBody>
      </p:sp>
      <p:sp>
        <p:nvSpPr>
          <p:cNvPr id="14" name="TextBox 13">
            <a:extLst>
              <a:ext uri="{FF2B5EF4-FFF2-40B4-BE49-F238E27FC236}">
                <a16:creationId xmlns:a16="http://schemas.microsoft.com/office/drawing/2014/main" id="{0AE8756C-2F16-AF48-938B-13FD290B0F20}"/>
              </a:ext>
            </a:extLst>
          </p:cNvPr>
          <p:cNvSpPr txBox="1"/>
          <p:nvPr/>
        </p:nvSpPr>
        <p:spPr>
          <a:xfrm>
            <a:off x="2067011" y="4400587"/>
            <a:ext cx="1964449" cy="369332"/>
          </a:xfrm>
          <a:prstGeom prst="rect">
            <a:avLst/>
          </a:prstGeom>
          <a:noFill/>
        </p:spPr>
        <p:txBody>
          <a:bodyPr wrap="none" rtlCol="0">
            <a:spAutoFit/>
          </a:bodyPr>
          <a:lstStyle/>
          <a:p>
            <a:r>
              <a:rPr lang="en-US" dirty="0">
                <a:solidFill>
                  <a:srgbClr val="F25245"/>
                </a:solidFill>
                <a:latin typeface="Tw Cen MT" panose="020B0602020104020603" pitchFamily="34" charset="77"/>
              </a:rPr>
              <a:t>List of requirements</a:t>
            </a:r>
          </a:p>
        </p:txBody>
      </p:sp>
      <p:pic>
        <p:nvPicPr>
          <p:cNvPr id="16" name="Graphic 15" descr="Hamburger Menu Icon with solid fill">
            <a:extLst>
              <a:ext uri="{FF2B5EF4-FFF2-40B4-BE49-F238E27FC236}">
                <a16:creationId xmlns:a16="http://schemas.microsoft.com/office/drawing/2014/main" id="{2CA647A0-CE8C-E54D-B865-C26047A1A16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00430" y="2686393"/>
            <a:ext cx="731520" cy="731520"/>
          </a:xfrm>
          <a:prstGeom prst="rect">
            <a:avLst/>
          </a:prstGeom>
        </p:spPr>
      </p:pic>
      <p:sp>
        <p:nvSpPr>
          <p:cNvPr id="17" name="TextBox 16">
            <a:extLst>
              <a:ext uri="{FF2B5EF4-FFF2-40B4-BE49-F238E27FC236}">
                <a16:creationId xmlns:a16="http://schemas.microsoft.com/office/drawing/2014/main" id="{1100C133-D6A8-424B-96B2-C1DE2B55F273}"/>
              </a:ext>
            </a:extLst>
          </p:cNvPr>
          <p:cNvSpPr txBox="1"/>
          <p:nvPr/>
        </p:nvSpPr>
        <p:spPr>
          <a:xfrm>
            <a:off x="5431950" y="2633083"/>
            <a:ext cx="2029723" cy="461665"/>
          </a:xfrm>
          <a:prstGeom prst="rect">
            <a:avLst/>
          </a:prstGeom>
          <a:noFill/>
        </p:spPr>
        <p:txBody>
          <a:bodyPr wrap="none" rtlCol="0">
            <a:spAutoFit/>
          </a:bodyPr>
          <a:lstStyle/>
          <a:p>
            <a:r>
              <a:rPr lang="en-US" sz="2400" dirty="0">
                <a:solidFill>
                  <a:srgbClr val="FFA956"/>
                </a:solidFill>
                <a:latin typeface="Tw Cen MT" panose="020B0602020104020603" pitchFamily="34" charset="77"/>
              </a:rPr>
              <a:t>Sprint planning</a:t>
            </a:r>
          </a:p>
        </p:txBody>
      </p:sp>
      <p:sp>
        <p:nvSpPr>
          <p:cNvPr id="18" name="TextBox 17">
            <a:extLst>
              <a:ext uri="{FF2B5EF4-FFF2-40B4-BE49-F238E27FC236}">
                <a16:creationId xmlns:a16="http://schemas.microsoft.com/office/drawing/2014/main" id="{24652FF2-A83F-CF42-9B83-A04AC210B5FF}"/>
              </a:ext>
            </a:extLst>
          </p:cNvPr>
          <p:cNvSpPr txBox="1"/>
          <p:nvPr/>
        </p:nvSpPr>
        <p:spPr>
          <a:xfrm>
            <a:off x="5431950" y="3005987"/>
            <a:ext cx="1511761" cy="369332"/>
          </a:xfrm>
          <a:prstGeom prst="rect">
            <a:avLst/>
          </a:prstGeom>
          <a:noFill/>
        </p:spPr>
        <p:txBody>
          <a:bodyPr wrap="none" rtlCol="0">
            <a:spAutoFit/>
          </a:bodyPr>
          <a:lstStyle/>
          <a:p>
            <a:r>
              <a:rPr lang="en-US" dirty="0">
                <a:solidFill>
                  <a:srgbClr val="FFA956"/>
                </a:solidFill>
                <a:latin typeface="Tw Cen MT" panose="020B0602020104020603" pitchFamily="34" charset="77"/>
              </a:rPr>
              <a:t>Sprint Backlog</a:t>
            </a:r>
          </a:p>
        </p:txBody>
      </p:sp>
      <p:cxnSp>
        <p:nvCxnSpPr>
          <p:cNvPr id="20" name="Straight Connector 19">
            <a:extLst>
              <a:ext uri="{FF2B5EF4-FFF2-40B4-BE49-F238E27FC236}">
                <a16:creationId xmlns:a16="http://schemas.microsoft.com/office/drawing/2014/main" id="{11622101-9F5C-7242-8A84-EA00E8132146}"/>
              </a:ext>
            </a:extLst>
          </p:cNvPr>
          <p:cNvCxnSpPr>
            <a:cxnSpLocks/>
          </p:cNvCxnSpPr>
          <p:nvPr/>
        </p:nvCxnSpPr>
        <p:spPr>
          <a:xfrm flipV="1">
            <a:off x="2582694" y="3778148"/>
            <a:ext cx="1953607" cy="3314"/>
          </a:xfrm>
          <a:prstGeom prst="line">
            <a:avLst/>
          </a:prstGeom>
          <a:ln w="38100">
            <a:solidFill>
              <a:srgbClr val="F25245"/>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8D73AE0-3C14-0D4B-AC31-091D3EA8CFE0}"/>
              </a:ext>
            </a:extLst>
          </p:cNvPr>
          <p:cNvCxnSpPr>
            <a:cxnSpLocks/>
          </p:cNvCxnSpPr>
          <p:nvPr/>
        </p:nvCxnSpPr>
        <p:spPr>
          <a:xfrm>
            <a:off x="5561463" y="3778148"/>
            <a:ext cx="1909190" cy="1"/>
          </a:xfrm>
          <a:prstGeom prst="line">
            <a:avLst/>
          </a:prstGeom>
          <a:ln w="38100">
            <a:solidFill>
              <a:srgbClr val="FFA956"/>
            </a:solidFill>
            <a:prstDash val="sysDash"/>
          </a:ln>
        </p:spPr>
        <p:style>
          <a:lnRef idx="1">
            <a:schemeClr val="accent1"/>
          </a:lnRef>
          <a:fillRef idx="0">
            <a:schemeClr val="accent1"/>
          </a:fillRef>
          <a:effectRef idx="0">
            <a:schemeClr val="accent1"/>
          </a:effectRef>
          <a:fontRef idx="minor">
            <a:schemeClr val="tx1"/>
          </a:fontRef>
        </p:style>
      </p:cxnSp>
      <p:pic>
        <p:nvPicPr>
          <p:cNvPr id="29" name="Graphic 28" descr="Refresh outline">
            <a:extLst>
              <a:ext uri="{FF2B5EF4-FFF2-40B4-BE49-F238E27FC236}">
                <a16:creationId xmlns:a16="http://schemas.microsoft.com/office/drawing/2014/main" id="{D8F7ECF7-460C-4846-A439-439E5A358C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87299" y="2160379"/>
            <a:ext cx="1935531" cy="1935531"/>
          </a:xfrm>
          <a:prstGeom prst="rect">
            <a:avLst/>
          </a:prstGeom>
        </p:spPr>
      </p:pic>
      <p:pic>
        <p:nvPicPr>
          <p:cNvPr id="31" name="Graphic 30" descr="Refresh outline">
            <a:extLst>
              <a:ext uri="{FF2B5EF4-FFF2-40B4-BE49-F238E27FC236}">
                <a16:creationId xmlns:a16="http://schemas.microsoft.com/office/drawing/2014/main" id="{9C51319E-51C1-B147-8400-41A839EA49B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4440000">
            <a:off x="10094313" y="1789340"/>
            <a:ext cx="914400" cy="914400"/>
          </a:xfrm>
          <a:prstGeom prst="rect">
            <a:avLst/>
          </a:prstGeom>
        </p:spPr>
      </p:pic>
      <p:sp>
        <p:nvSpPr>
          <p:cNvPr id="32" name="TextBox 31">
            <a:extLst>
              <a:ext uri="{FF2B5EF4-FFF2-40B4-BE49-F238E27FC236}">
                <a16:creationId xmlns:a16="http://schemas.microsoft.com/office/drawing/2014/main" id="{6542443E-C9F9-4D45-80B3-BA3DB5562C36}"/>
              </a:ext>
            </a:extLst>
          </p:cNvPr>
          <p:cNvSpPr txBox="1"/>
          <p:nvPr/>
        </p:nvSpPr>
        <p:spPr>
          <a:xfrm>
            <a:off x="1335491" y="3387567"/>
            <a:ext cx="1445589" cy="707886"/>
          </a:xfrm>
          <a:prstGeom prst="rect">
            <a:avLst/>
          </a:prstGeom>
          <a:noFill/>
        </p:spPr>
        <p:txBody>
          <a:bodyPr wrap="none" rtlCol="0">
            <a:spAutoFit/>
          </a:bodyPr>
          <a:lstStyle/>
          <a:p>
            <a:r>
              <a:rPr lang="en-US" sz="4000" dirty="0">
                <a:solidFill>
                  <a:srgbClr val="F25245"/>
                </a:solidFill>
                <a:latin typeface="Tw Cen MT" panose="020B0602020104020603" pitchFamily="34" charset="77"/>
              </a:rPr>
              <a:t>START</a:t>
            </a:r>
          </a:p>
        </p:txBody>
      </p:sp>
      <p:sp>
        <p:nvSpPr>
          <p:cNvPr id="34" name="TextBox 33">
            <a:extLst>
              <a:ext uri="{FF2B5EF4-FFF2-40B4-BE49-F238E27FC236}">
                <a16:creationId xmlns:a16="http://schemas.microsoft.com/office/drawing/2014/main" id="{9787716E-FBFC-4547-AF5A-09FCB8D24081}"/>
              </a:ext>
            </a:extLst>
          </p:cNvPr>
          <p:cNvSpPr txBox="1"/>
          <p:nvPr/>
        </p:nvSpPr>
        <p:spPr>
          <a:xfrm>
            <a:off x="4426297" y="3359534"/>
            <a:ext cx="1289135" cy="984885"/>
          </a:xfrm>
          <a:prstGeom prst="rect">
            <a:avLst/>
          </a:prstGeom>
          <a:noFill/>
        </p:spPr>
        <p:txBody>
          <a:bodyPr wrap="none" rtlCol="0">
            <a:spAutoFit/>
          </a:bodyPr>
          <a:lstStyle/>
          <a:p>
            <a:r>
              <a:rPr lang="en-US" sz="4000" dirty="0">
                <a:solidFill>
                  <a:srgbClr val="FFA956"/>
                </a:solidFill>
                <a:latin typeface="Tw Cen MT" panose="020B0602020104020603" pitchFamily="34" charset="77"/>
              </a:rPr>
              <a:t>PLAN</a:t>
            </a:r>
            <a:endParaRPr lang="en-US" dirty="0">
              <a:solidFill>
                <a:srgbClr val="FFA956"/>
              </a:solidFill>
              <a:latin typeface="Tw Cen MT" panose="020B0602020104020603" pitchFamily="34" charset="77"/>
            </a:endParaRPr>
          </a:p>
          <a:p>
            <a:endParaRPr lang="en-US" dirty="0"/>
          </a:p>
        </p:txBody>
      </p:sp>
      <p:sp>
        <p:nvSpPr>
          <p:cNvPr id="39" name="TextBox 38">
            <a:extLst>
              <a:ext uri="{FF2B5EF4-FFF2-40B4-BE49-F238E27FC236}">
                <a16:creationId xmlns:a16="http://schemas.microsoft.com/office/drawing/2014/main" id="{DCE5645D-1636-1543-8FC9-8A866B37E8BC}"/>
              </a:ext>
            </a:extLst>
          </p:cNvPr>
          <p:cNvSpPr txBox="1"/>
          <p:nvPr/>
        </p:nvSpPr>
        <p:spPr>
          <a:xfrm>
            <a:off x="7349141" y="3359534"/>
            <a:ext cx="2360070" cy="984885"/>
          </a:xfrm>
          <a:prstGeom prst="rect">
            <a:avLst/>
          </a:prstGeom>
          <a:noFill/>
        </p:spPr>
        <p:txBody>
          <a:bodyPr wrap="none" rtlCol="0">
            <a:spAutoFit/>
          </a:bodyPr>
          <a:lstStyle/>
          <a:p>
            <a:r>
              <a:rPr lang="en-US" sz="4000" dirty="0">
                <a:solidFill>
                  <a:srgbClr val="695D78"/>
                </a:solidFill>
                <a:latin typeface="Tw Cen MT" panose="020B0602020104020603" pitchFamily="34" charset="77"/>
              </a:rPr>
              <a:t>ITERATION</a:t>
            </a:r>
            <a:endParaRPr lang="en-US" dirty="0">
              <a:solidFill>
                <a:srgbClr val="695D78"/>
              </a:solidFill>
              <a:latin typeface="Tw Cen MT" panose="020B0602020104020603" pitchFamily="34" charset="77"/>
            </a:endParaRPr>
          </a:p>
          <a:p>
            <a:endParaRPr lang="en-US" dirty="0">
              <a:solidFill>
                <a:srgbClr val="695D78"/>
              </a:solidFill>
            </a:endParaRPr>
          </a:p>
        </p:txBody>
      </p:sp>
      <p:sp>
        <p:nvSpPr>
          <p:cNvPr id="40" name="TextBox 39">
            <a:extLst>
              <a:ext uri="{FF2B5EF4-FFF2-40B4-BE49-F238E27FC236}">
                <a16:creationId xmlns:a16="http://schemas.microsoft.com/office/drawing/2014/main" id="{8A01E898-EBA1-3146-B608-75413DE5D717}"/>
              </a:ext>
            </a:extLst>
          </p:cNvPr>
          <p:cNvSpPr txBox="1"/>
          <p:nvPr/>
        </p:nvSpPr>
        <p:spPr>
          <a:xfrm>
            <a:off x="8080976" y="3097662"/>
            <a:ext cx="896399" cy="461665"/>
          </a:xfrm>
          <a:prstGeom prst="rect">
            <a:avLst/>
          </a:prstGeom>
          <a:noFill/>
        </p:spPr>
        <p:txBody>
          <a:bodyPr wrap="none" rtlCol="0">
            <a:spAutoFit/>
          </a:bodyPr>
          <a:lstStyle/>
          <a:p>
            <a:r>
              <a:rPr lang="en-US" sz="2400" dirty="0">
                <a:solidFill>
                  <a:srgbClr val="695D78"/>
                </a:solidFill>
                <a:latin typeface="Tw Cen MT" panose="020B0602020104020603" pitchFamily="34" charset="77"/>
              </a:rPr>
              <a:t>Sprint</a:t>
            </a:r>
            <a:endParaRPr lang="en-US" dirty="0">
              <a:solidFill>
                <a:srgbClr val="695D78"/>
              </a:solidFill>
              <a:latin typeface="Tw Cen MT" panose="020B0602020104020603" pitchFamily="34" charset="77"/>
            </a:endParaRPr>
          </a:p>
        </p:txBody>
      </p:sp>
      <p:sp>
        <p:nvSpPr>
          <p:cNvPr id="41" name="TextBox 40">
            <a:extLst>
              <a:ext uri="{FF2B5EF4-FFF2-40B4-BE49-F238E27FC236}">
                <a16:creationId xmlns:a16="http://schemas.microsoft.com/office/drawing/2014/main" id="{C7D22808-24DC-1546-B720-589D653C9F47}"/>
              </a:ext>
            </a:extLst>
          </p:cNvPr>
          <p:cNvSpPr txBox="1"/>
          <p:nvPr/>
        </p:nvSpPr>
        <p:spPr>
          <a:xfrm>
            <a:off x="9414504" y="2969103"/>
            <a:ext cx="1281120" cy="369332"/>
          </a:xfrm>
          <a:prstGeom prst="rect">
            <a:avLst/>
          </a:prstGeom>
          <a:noFill/>
        </p:spPr>
        <p:txBody>
          <a:bodyPr wrap="none" rtlCol="0">
            <a:spAutoFit/>
          </a:bodyPr>
          <a:lstStyle/>
          <a:p>
            <a:r>
              <a:rPr lang="en-US" dirty="0">
                <a:solidFill>
                  <a:schemeClr val="bg2">
                    <a:lumMod val="25000"/>
                  </a:schemeClr>
                </a:solidFill>
                <a:latin typeface="Century Gothic" panose="020B0502020202020204" pitchFamily="34" charset="0"/>
              </a:rPr>
              <a:t>2-4 weeks</a:t>
            </a:r>
          </a:p>
        </p:txBody>
      </p:sp>
      <p:sp>
        <p:nvSpPr>
          <p:cNvPr id="42" name="TextBox 41">
            <a:extLst>
              <a:ext uri="{FF2B5EF4-FFF2-40B4-BE49-F238E27FC236}">
                <a16:creationId xmlns:a16="http://schemas.microsoft.com/office/drawing/2014/main" id="{6E4E1FC6-F9EA-DA48-B8AC-FF83EEBC1D0B}"/>
              </a:ext>
            </a:extLst>
          </p:cNvPr>
          <p:cNvSpPr txBox="1"/>
          <p:nvPr/>
        </p:nvSpPr>
        <p:spPr>
          <a:xfrm>
            <a:off x="9898253" y="1574844"/>
            <a:ext cx="1811714" cy="369332"/>
          </a:xfrm>
          <a:prstGeom prst="rect">
            <a:avLst/>
          </a:prstGeom>
          <a:noFill/>
        </p:spPr>
        <p:txBody>
          <a:bodyPr wrap="square" rtlCol="0">
            <a:spAutoFit/>
          </a:bodyPr>
          <a:lstStyle/>
          <a:p>
            <a:r>
              <a:rPr lang="en-US" b="1" dirty="0">
                <a:solidFill>
                  <a:srgbClr val="695D78"/>
                </a:solidFill>
                <a:latin typeface="Tw Cen MT" panose="020B0602020104020603" pitchFamily="34" charset="77"/>
                <a:cs typeface="Euphemia UCAS" panose="020B0503040102020104" pitchFamily="34" charset="-79"/>
              </a:rPr>
              <a:t>DAILY SCRUM</a:t>
            </a:r>
          </a:p>
        </p:txBody>
      </p:sp>
      <p:cxnSp>
        <p:nvCxnSpPr>
          <p:cNvPr id="47" name="Straight Connector 46">
            <a:extLst>
              <a:ext uri="{FF2B5EF4-FFF2-40B4-BE49-F238E27FC236}">
                <a16:creationId xmlns:a16="http://schemas.microsoft.com/office/drawing/2014/main" id="{B468AD9F-77F6-E247-9843-77D221E6BF61}"/>
              </a:ext>
            </a:extLst>
          </p:cNvPr>
          <p:cNvCxnSpPr>
            <a:cxnSpLocks/>
          </p:cNvCxnSpPr>
          <p:nvPr/>
        </p:nvCxnSpPr>
        <p:spPr>
          <a:xfrm flipH="1">
            <a:off x="9976614" y="3842818"/>
            <a:ext cx="2" cy="1208607"/>
          </a:xfrm>
          <a:prstGeom prst="line">
            <a:avLst/>
          </a:prstGeom>
          <a:ln w="38100">
            <a:solidFill>
              <a:srgbClr val="695D78"/>
            </a:solidFill>
            <a:prstDash val="sysDash"/>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CF8F21E-5270-3148-B00E-912B6538C0CE}"/>
              </a:ext>
            </a:extLst>
          </p:cNvPr>
          <p:cNvSpPr txBox="1"/>
          <p:nvPr/>
        </p:nvSpPr>
        <p:spPr>
          <a:xfrm>
            <a:off x="8853550" y="4809763"/>
            <a:ext cx="2246128" cy="984885"/>
          </a:xfrm>
          <a:prstGeom prst="rect">
            <a:avLst/>
          </a:prstGeom>
          <a:noFill/>
        </p:spPr>
        <p:txBody>
          <a:bodyPr wrap="none" rtlCol="0">
            <a:spAutoFit/>
          </a:bodyPr>
          <a:lstStyle/>
          <a:p>
            <a:r>
              <a:rPr lang="en-US" sz="4000" dirty="0">
                <a:solidFill>
                  <a:srgbClr val="9C5D71"/>
                </a:solidFill>
                <a:latin typeface="Tw Cen MT" panose="020B0602020104020603" pitchFamily="34" charset="77"/>
              </a:rPr>
              <a:t>PRODUCT</a:t>
            </a:r>
            <a:endParaRPr lang="en-US" dirty="0">
              <a:solidFill>
                <a:srgbClr val="9C5D71"/>
              </a:solidFill>
              <a:latin typeface="Tw Cen MT" panose="020B0602020104020603" pitchFamily="34" charset="77"/>
            </a:endParaRPr>
          </a:p>
          <a:p>
            <a:endParaRPr lang="en-US" dirty="0">
              <a:solidFill>
                <a:srgbClr val="9C5D71"/>
              </a:solidFill>
            </a:endParaRPr>
          </a:p>
        </p:txBody>
      </p:sp>
      <p:sp>
        <p:nvSpPr>
          <p:cNvPr id="51" name="TextBox 50">
            <a:extLst>
              <a:ext uri="{FF2B5EF4-FFF2-40B4-BE49-F238E27FC236}">
                <a16:creationId xmlns:a16="http://schemas.microsoft.com/office/drawing/2014/main" id="{9A767B45-AE3D-5C41-8510-00B9158DDE2C}"/>
              </a:ext>
            </a:extLst>
          </p:cNvPr>
          <p:cNvSpPr txBox="1"/>
          <p:nvPr/>
        </p:nvSpPr>
        <p:spPr>
          <a:xfrm>
            <a:off x="8641184" y="5302205"/>
            <a:ext cx="2670859" cy="369332"/>
          </a:xfrm>
          <a:prstGeom prst="rect">
            <a:avLst/>
          </a:prstGeom>
          <a:noFill/>
        </p:spPr>
        <p:txBody>
          <a:bodyPr wrap="none" rtlCol="0">
            <a:spAutoFit/>
          </a:bodyPr>
          <a:lstStyle/>
          <a:p>
            <a:r>
              <a:rPr lang="en-US" dirty="0">
                <a:solidFill>
                  <a:srgbClr val="9C5D71"/>
                </a:solidFill>
                <a:latin typeface="Tw Cen MT" panose="020B0602020104020603" pitchFamily="34" charset="77"/>
              </a:rPr>
              <a:t>Potential functional product</a:t>
            </a:r>
          </a:p>
        </p:txBody>
      </p:sp>
      <p:pic>
        <p:nvPicPr>
          <p:cNvPr id="53" name="Graphic 52" descr="Refresh outline">
            <a:extLst>
              <a:ext uri="{FF2B5EF4-FFF2-40B4-BE49-F238E27FC236}">
                <a16:creationId xmlns:a16="http://schemas.microsoft.com/office/drawing/2014/main" id="{D3860788-50EE-094F-B70F-4549CC6746E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1280000">
            <a:off x="10346910" y="3347765"/>
            <a:ext cx="914400" cy="914400"/>
          </a:xfrm>
          <a:prstGeom prst="rect">
            <a:avLst/>
          </a:prstGeom>
        </p:spPr>
      </p:pic>
      <p:sp>
        <p:nvSpPr>
          <p:cNvPr id="54" name="TextBox 53">
            <a:extLst>
              <a:ext uri="{FF2B5EF4-FFF2-40B4-BE49-F238E27FC236}">
                <a16:creationId xmlns:a16="http://schemas.microsoft.com/office/drawing/2014/main" id="{AB8EF523-52F6-6C45-AB5C-81D1B6E1716B}"/>
              </a:ext>
            </a:extLst>
          </p:cNvPr>
          <p:cNvSpPr txBox="1"/>
          <p:nvPr/>
        </p:nvSpPr>
        <p:spPr>
          <a:xfrm>
            <a:off x="10066575" y="4105796"/>
            <a:ext cx="1811714" cy="369332"/>
          </a:xfrm>
          <a:prstGeom prst="rect">
            <a:avLst/>
          </a:prstGeom>
          <a:noFill/>
        </p:spPr>
        <p:txBody>
          <a:bodyPr wrap="square" rtlCol="0">
            <a:spAutoFit/>
          </a:bodyPr>
          <a:lstStyle/>
          <a:p>
            <a:r>
              <a:rPr lang="en-US" b="1" dirty="0">
                <a:solidFill>
                  <a:srgbClr val="695D78"/>
                </a:solidFill>
                <a:latin typeface="Tw Cen MT" panose="020B0602020104020603" pitchFamily="34" charset="77"/>
                <a:cs typeface="Euphemia UCAS" panose="020B0503040102020104" pitchFamily="34" charset="-79"/>
              </a:rPr>
              <a:t>SPRINT REVIEW</a:t>
            </a:r>
          </a:p>
        </p:txBody>
      </p:sp>
      <p:sp>
        <p:nvSpPr>
          <p:cNvPr id="59" name="Rounded Rectangle 58">
            <a:extLst>
              <a:ext uri="{FF2B5EF4-FFF2-40B4-BE49-F238E27FC236}">
                <a16:creationId xmlns:a16="http://schemas.microsoft.com/office/drawing/2014/main" id="{BB0A7D3A-8369-7E4B-B088-CAE5FEB3A127}"/>
              </a:ext>
            </a:extLst>
          </p:cNvPr>
          <p:cNvSpPr/>
          <p:nvPr/>
        </p:nvSpPr>
        <p:spPr>
          <a:xfrm>
            <a:off x="7944175" y="5698254"/>
            <a:ext cx="4141076" cy="986566"/>
          </a:xfrm>
          <a:prstGeom prst="round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E6D0B528-05A8-134B-827F-56B41E77CAD0}"/>
              </a:ext>
            </a:extLst>
          </p:cNvPr>
          <p:cNvSpPr/>
          <p:nvPr/>
        </p:nvSpPr>
        <p:spPr>
          <a:xfrm>
            <a:off x="8290596" y="5821006"/>
            <a:ext cx="562953" cy="741062"/>
          </a:xfrm>
          <a:prstGeom prst="roundRect">
            <a:avLst/>
          </a:prstGeom>
          <a:solidFill>
            <a:srgbClr val="695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ounded Rectangle 61">
            <a:extLst>
              <a:ext uri="{FF2B5EF4-FFF2-40B4-BE49-F238E27FC236}">
                <a16:creationId xmlns:a16="http://schemas.microsoft.com/office/drawing/2014/main" id="{3F43D6C0-AED5-5545-91D8-0A57C38838C9}"/>
              </a:ext>
            </a:extLst>
          </p:cNvPr>
          <p:cNvSpPr/>
          <p:nvPr/>
        </p:nvSpPr>
        <p:spPr>
          <a:xfrm>
            <a:off x="9051681" y="5821006"/>
            <a:ext cx="562953" cy="741062"/>
          </a:xfrm>
          <a:prstGeom prst="roundRect">
            <a:avLst/>
          </a:prstGeom>
          <a:solidFill>
            <a:srgbClr val="695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ounded Rectangle 63">
            <a:extLst>
              <a:ext uri="{FF2B5EF4-FFF2-40B4-BE49-F238E27FC236}">
                <a16:creationId xmlns:a16="http://schemas.microsoft.com/office/drawing/2014/main" id="{9C495E4B-CC5B-9145-AFF6-C26B5748A4D3}"/>
              </a:ext>
            </a:extLst>
          </p:cNvPr>
          <p:cNvSpPr/>
          <p:nvPr/>
        </p:nvSpPr>
        <p:spPr>
          <a:xfrm>
            <a:off x="10573851" y="5821006"/>
            <a:ext cx="562953" cy="74106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ounded Rectangle 64">
            <a:extLst>
              <a:ext uri="{FF2B5EF4-FFF2-40B4-BE49-F238E27FC236}">
                <a16:creationId xmlns:a16="http://schemas.microsoft.com/office/drawing/2014/main" id="{35F5F9BA-3AAC-CC44-B890-13E8BC1A34E8}"/>
              </a:ext>
            </a:extLst>
          </p:cNvPr>
          <p:cNvSpPr/>
          <p:nvPr/>
        </p:nvSpPr>
        <p:spPr>
          <a:xfrm>
            <a:off x="11266761" y="5821006"/>
            <a:ext cx="562953" cy="74106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F86C34B0-01AE-8F49-92E3-CF227E251EC6}"/>
              </a:ext>
            </a:extLst>
          </p:cNvPr>
          <p:cNvSpPr txBox="1"/>
          <p:nvPr/>
        </p:nvSpPr>
        <p:spPr>
          <a:xfrm>
            <a:off x="5329357" y="5863863"/>
            <a:ext cx="2614818" cy="984885"/>
          </a:xfrm>
          <a:prstGeom prst="rect">
            <a:avLst/>
          </a:prstGeom>
          <a:noFill/>
        </p:spPr>
        <p:txBody>
          <a:bodyPr wrap="none" rtlCol="0">
            <a:spAutoFit/>
          </a:bodyPr>
          <a:lstStyle/>
          <a:p>
            <a:r>
              <a:rPr lang="en-US" sz="4000" dirty="0">
                <a:solidFill>
                  <a:srgbClr val="9C5D71"/>
                </a:solidFill>
                <a:latin typeface="Tw Cen MT" panose="020B0602020104020603" pitchFamily="34" charset="77"/>
              </a:rPr>
              <a:t>INCREMENT</a:t>
            </a:r>
            <a:endParaRPr lang="en-US" dirty="0">
              <a:solidFill>
                <a:srgbClr val="9C5D71"/>
              </a:solidFill>
              <a:latin typeface="Tw Cen MT" panose="020B0602020104020603" pitchFamily="34" charset="77"/>
            </a:endParaRPr>
          </a:p>
          <a:p>
            <a:endParaRPr lang="en-US" dirty="0">
              <a:solidFill>
                <a:srgbClr val="9C5D71"/>
              </a:solidFill>
            </a:endParaRPr>
          </a:p>
        </p:txBody>
      </p:sp>
      <p:sp>
        <p:nvSpPr>
          <p:cNvPr id="67" name="TextBox 66">
            <a:extLst>
              <a:ext uri="{FF2B5EF4-FFF2-40B4-BE49-F238E27FC236}">
                <a16:creationId xmlns:a16="http://schemas.microsoft.com/office/drawing/2014/main" id="{1485CF1B-6E6A-7A4E-A39A-02574D599769}"/>
              </a:ext>
            </a:extLst>
          </p:cNvPr>
          <p:cNvSpPr txBox="1"/>
          <p:nvPr/>
        </p:nvSpPr>
        <p:spPr>
          <a:xfrm>
            <a:off x="5875134" y="6347193"/>
            <a:ext cx="1670650" cy="369332"/>
          </a:xfrm>
          <a:prstGeom prst="rect">
            <a:avLst/>
          </a:prstGeom>
          <a:noFill/>
        </p:spPr>
        <p:txBody>
          <a:bodyPr wrap="none" rtlCol="0">
            <a:spAutoFit/>
          </a:bodyPr>
          <a:lstStyle/>
          <a:p>
            <a:r>
              <a:rPr lang="en-US" dirty="0">
                <a:solidFill>
                  <a:srgbClr val="9C5D71"/>
                </a:solidFill>
                <a:latin typeface="Tw Cen MT" panose="020B0602020104020603" pitchFamily="34" charset="77"/>
              </a:rPr>
              <a:t>Product backlog</a:t>
            </a:r>
          </a:p>
        </p:txBody>
      </p:sp>
      <p:sp>
        <p:nvSpPr>
          <p:cNvPr id="69" name="Rounded Rectangle 68">
            <a:extLst>
              <a:ext uri="{FF2B5EF4-FFF2-40B4-BE49-F238E27FC236}">
                <a16:creationId xmlns:a16="http://schemas.microsoft.com/office/drawing/2014/main" id="{65592D30-F743-AA41-B7A2-50623B01F806}"/>
              </a:ext>
            </a:extLst>
          </p:cNvPr>
          <p:cNvSpPr/>
          <p:nvPr/>
        </p:nvSpPr>
        <p:spPr>
          <a:xfrm>
            <a:off x="9812766" y="5821006"/>
            <a:ext cx="562953" cy="741062"/>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a:extLst>
              <a:ext uri="{FF2B5EF4-FFF2-40B4-BE49-F238E27FC236}">
                <a16:creationId xmlns:a16="http://schemas.microsoft.com/office/drawing/2014/main" id="{3BE1A2CF-7687-6B45-9CFF-64E381BBD9AC}"/>
              </a:ext>
            </a:extLst>
          </p:cNvPr>
          <p:cNvSpPr/>
          <p:nvPr/>
        </p:nvSpPr>
        <p:spPr>
          <a:xfrm>
            <a:off x="9812766" y="7118226"/>
            <a:ext cx="562953" cy="741062"/>
          </a:xfrm>
          <a:prstGeom prst="roundRect">
            <a:avLst/>
          </a:prstGeom>
          <a:solidFill>
            <a:srgbClr val="695D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2605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down)">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8" fill="hold" grpId="0" nodeType="clickEffect">
                                  <p:stCondLst>
                                    <p:cond delay="0"/>
                                  </p:stCondLst>
                                  <p:childTnLst>
                                    <p:set>
                                      <p:cBhvr>
                                        <p:cTn id="17" dur="1" fill="hold">
                                          <p:stCondLst>
                                            <p:cond delay="0"/>
                                          </p:stCondLst>
                                        </p:cTn>
                                        <p:tgtEl>
                                          <p:spTgt spid="32"/>
                                        </p:tgtEl>
                                        <p:attrNameLst>
                                          <p:attrName>style.visibility</p:attrName>
                                        </p:attrNameLst>
                                      </p:cBhvr>
                                      <p:to>
                                        <p:strVal val="visible"/>
                                      </p:to>
                                    </p:set>
                                    <p:anim calcmode="lin" valueType="num">
                                      <p:cBhvr additive="base">
                                        <p:cTn id="18" dur="500"/>
                                        <p:tgtEl>
                                          <p:spTgt spid="32"/>
                                        </p:tgtEl>
                                        <p:attrNameLst>
                                          <p:attrName>ppt_x</p:attrName>
                                        </p:attrNameLst>
                                      </p:cBhvr>
                                      <p:tavLst>
                                        <p:tav tm="0">
                                          <p:val>
                                            <p:strVal val="#ppt_x-#ppt_w*1.125000"/>
                                          </p:val>
                                        </p:tav>
                                        <p:tav tm="100000">
                                          <p:val>
                                            <p:strVal val="#ppt_x"/>
                                          </p:val>
                                        </p:tav>
                                      </p:tavLst>
                                    </p:anim>
                                    <p:animEffect transition="in" filter="wipe(right)">
                                      <p:cBhvr>
                                        <p:cTn id="19" dur="500"/>
                                        <p:tgtEl>
                                          <p:spTgt spid="32"/>
                                        </p:tgtEl>
                                      </p:cBhvr>
                                    </p:animEffect>
                                  </p:childTnLst>
                                </p:cTn>
                              </p:par>
                              <p:par>
                                <p:cTn id="20" presetID="12" presetClass="entr" presetSubtype="4" fill="hold" nodeType="with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up)">
                                      <p:cBhvr>
                                        <p:cTn id="23" dur="500"/>
                                        <p:tgtEl>
                                          <p:spTgt spid="3"/>
                                        </p:tgtEl>
                                      </p:cBhvr>
                                    </p:animEffect>
                                  </p:childTnLst>
                                </p:cTn>
                              </p:par>
                            </p:childTnLst>
                          </p:cTn>
                        </p:par>
                        <p:par>
                          <p:cTn id="24" fill="hold">
                            <p:stCondLst>
                              <p:cond delay="500"/>
                            </p:stCondLst>
                            <p:childTnLst>
                              <p:par>
                                <p:cTn id="25" presetID="12" presetClass="entr" presetSubtype="2"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additive="base">
                                        <p:cTn id="27" dur="500"/>
                                        <p:tgtEl>
                                          <p:spTgt spid="13"/>
                                        </p:tgtEl>
                                        <p:attrNameLst>
                                          <p:attrName>ppt_x</p:attrName>
                                        </p:attrNameLst>
                                      </p:cBhvr>
                                      <p:tavLst>
                                        <p:tav tm="0">
                                          <p:val>
                                            <p:strVal val="#ppt_x+#ppt_w*1.125000"/>
                                          </p:val>
                                        </p:tav>
                                        <p:tav tm="100000">
                                          <p:val>
                                            <p:strVal val="#ppt_x"/>
                                          </p:val>
                                        </p:tav>
                                      </p:tavLst>
                                    </p:anim>
                                    <p:animEffect transition="in" filter="wipe(left)">
                                      <p:cBhvr>
                                        <p:cTn id="28" dur="500"/>
                                        <p:tgtEl>
                                          <p:spTgt spid="13"/>
                                        </p:tgtEl>
                                      </p:cBhvr>
                                    </p:animEffect>
                                  </p:childTnLst>
                                </p:cTn>
                              </p:par>
                            </p:childTnLst>
                          </p:cTn>
                        </p:par>
                        <p:par>
                          <p:cTn id="29" fill="hold">
                            <p:stCondLst>
                              <p:cond delay="1000"/>
                            </p:stCondLst>
                            <p:childTnLst>
                              <p:par>
                                <p:cTn id="30" presetID="12" presetClass="entr" presetSubtype="2"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additive="base">
                                        <p:cTn id="32" dur="500"/>
                                        <p:tgtEl>
                                          <p:spTgt spid="14"/>
                                        </p:tgtEl>
                                        <p:attrNameLst>
                                          <p:attrName>ppt_x</p:attrName>
                                        </p:attrNameLst>
                                      </p:cBhvr>
                                      <p:tavLst>
                                        <p:tav tm="0">
                                          <p:val>
                                            <p:strVal val="#ppt_x+#ppt_w*1.125000"/>
                                          </p:val>
                                        </p:tav>
                                        <p:tav tm="100000">
                                          <p:val>
                                            <p:strVal val="#ppt_x"/>
                                          </p:val>
                                        </p:tav>
                                      </p:tavLst>
                                    </p:anim>
                                    <p:animEffect transition="in" filter="wipe(left)">
                                      <p:cBhvr>
                                        <p:cTn id="33" dur="500"/>
                                        <p:tgtEl>
                                          <p:spTgt spid="1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strips(upRight)">
                                      <p:cBhvr>
                                        <p:cTn id="38" dur="500"/>
                                        <p:tgtEl>
                                          <p:spTgt spid="20"/>
                                        </p:tgtEl>
                                      </p:cBhvr>
                                    </p:animEffect>
                                  </p:childTnLst>
                                </p:cTn>
                              </p:par>
                              <p:par>
                                <p:cTn id="39" presetID="12" presetClass="entr" presetSubtype="8"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additive="base">
                                        <p:cTn id="41" dur="500"/>
                                        <p:tgtEl>
                                          <p:spTgt spid="34"/>
                                        </p:tgtEl>
                                        <p:attrNameLst>
                                          <p:attrName>ppt_x</p:attrName>
                                        </p:attrNameLst>
                                      </p:cBhvr>
                                      <p:tavLst>
                                        <p:tav tm="0">
                                          <p:val>
                                            <p:strVal val="#ppt_x-#ppt_w*1.125000"/>
                                          </p:val>
                                        </p:tav>
                                        <p:tav tm="100000">
                                          <p:val>
                                            <p:strVal val="#ppt_x"/>
                                          </p:val>
                                        </p:tav>
                                      </p:tavLst>
                                    </p:anim>
                                    <p:animEffect transition="in" filter="wipe(right)">
                                      <p:cBhvr>
                                        <p:cTn id="42" dur="500"/>
                                        <p:tgtEl>
                                          <p:spTgt spid="34"/>
                                        </p:tgtEl>
                                      </p:cBhvr>
                                    </p:animEffect>
                                  </p:childTnLst>
                                </p:cTn>
                              </p:par>
                              <p:par>
                                <p:cTn id="43" presetID="12" presetClass="entr" presetSubtype="4"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additive="base">
                                        <p:cTn id="45" dur="500"/>
                                        <p:tgtEl>
                                          <p:spTgt spid="16"/>
                                        </p:tgtEl>
                                        <p:attrNameLst>
                                          <p:attrName>ppt_y</p:attrName>
                                        </p:attrNameLst>
                                      </p:cBhvr>
                                      <p:tavLst>
                                        <p:tav tm="0">
                                          <p:val>
                                            <p:strVal val="#ppt_y+#ppt_h*1.125000"/>
                                          </p:val>
                                        </p:tav>
                                        <p:tav tm="100000">
                                          <p:val>
                                            <p:strVal val="#ppt_y"/>
                                          </p:val>
                                        </p:tav>
                                      </p:tavLst>
                                    </p:anim>
                                    <p:animEffect transition="in" filter="wipe(up)">
                                      <p:cBhvr>
                                        <p:cTn id="46" dur="500"/>
                                        <p:tgtEl>
                                          <p:spTgt spid="16"/>
                                        </p:tgtEl>
                                      </p:cBhvr>
                                    </p:animEffect>
                                  </p:childTnLst>
                                </p:cTn>
                              </p:par>
                            </p:childTnLst>
                          </p:cTn>
                        </p:par>
                        <p:par>
                          <p:cTn id="47" fill="hold">
                            <p:stCondLst>
                              <p:cond delay="500"/>
                            </p:stCondLst>
                            <p:childTnLst>
                              <p:par>
                                <p:cTn id="48" presetID="12" presetClass="entr" presetSubtype="2" fill="hold" grpId="0" nodeType="afterEffect">
                                  <p:stCondLst>
                                    <p:cond delay="0"/>
                                  </p:stCondLst>
                                  <p:childTnLst>
                                    <p:set>
                                      <p:cBhvr>
                                        <p:cTn id="49" dur="1" fill="hold">
                                          <p:stCondLst>
                                            <p:cond delay="0"/>
                                          </p:stCondLst>
                                        </p:cTn>
                                        <p:tgtEl>
                                          <p:spTgt spid="17"/>
                                        </p:tgtEl>
                                        <p:attrNameLst>
                                          <p:attrName>style.visibility</p:attrName>
                                        </p:attrNameLst>
                                      </p:cBhvr>
                                      <p:to>
                                        <p:strVal val="visible"/>
                                      </p:to>
                                    </p:set>
                                    <p:anim calcmode="lin" valueType="num">
                                      <p:cBhvr additive="base">
                                        <p:cTn id="50" dur="500"/>
                                        <p:tgtEl>
                                          <p:spTgt spid="17"/>
                                        </p:tgtEl>
                                        <p:attrNameLst>
                                          <p:attrName>ppt_x</p:attrName>
                                        </p:attrNameLst>
                                      </p:cBhvr>
                                      <p:tavLst>
                                        <p:tav tm="0">
                                          <p:val>
                                            <p:strVal val="#ppt_x+#ppt_w*1.125000"/>
                                          </p:val>
                                        </p:tav>
                                        <p:tav tm="100000">
                                          <p:val>
                                            <p:strVal val="#ppt_x"/>
                                          </p:val>
                                        </p:tav>
                                      </p:tavLst>
                                    </p:anim>
                                    <p:animEffect transition="in" filter="wipe(left)">
                                      <p:cBhvr>
                                        <p:cTn id="51" dur="500"/>
                                        <p:tgtEl>
                                          <p:spTgt spid="17"/>
                                        </p:tgtEl>
                                      </p:cBhvr>
                                    </p:animEffect>
                                  </p:childTnLst>
                                </p:cTn>
                              </p:par>
                            </p:childTnLst>
                          </p:cTn>
                        </p:par>
                        <p:par>
                          <p:cTn id="52" fill="hold">
                            <p:stCondLst>
                              <p:cond delay="1000"/>
                            </p:stCondLst>
                            <p:childTnLst>
                              <p:par>
                                <p:cTn id="53" presetID="12" presetClass="entr" presetSubtype="2" fill="hold" grpId="0" nodeType="afterEffect">
                                  <p:stCondLst>
                                    <p:cond delay="0"/>
                                  </p:stCondLst>
                                  <p:childTnLst>
                                    <p:set>
                                      <p:cBhvr>
                                        <p:cTn id="54" dur="1" fill="hold">
                                          <p:stCondLst>
                                            <p:cond delay="0"/>
                                          </p:stCondLst>
                                        </p:cTn>
                                        <p:tgtEl>
                                          <p:spTgt spid="18"/>
                                        </p:tgtEl>
                                        <p:attrNameLst>
                                          <p:attrName>style.visibility</p:attrName>
                                        </p:attrNameLst>
                                      </p:cBhvr>
                                      <p:to>
                                        <p:strVal val="visible"/>
                                      </p:to>
                                    </p:set>
                                    <p:anim calcmode="lin" valueType="num">
                                      <p:cBhvr additive="base">
                                        <p:cTn id="55" dur="500"/>
                                        <p:tgtEl>
                                          <p:spTgt spid="18"/>
                                        </p:tgtEl>
                                        <p:attrNameLst>
                                          <p:attrName>ppt_x</p:attrName>
                                        </p:attrNameLst>
                                      </p:cBhvr>
                                      <p:tavLst>
                                        <p:tav tm="0">
                                          <p:val>
                                            <p:strVal val="#ppt_x+#ppt_w*1.125000"/>
                                          </p:val>
                                        </p:tav>
                                        <p:tav tm="100000">
                                          <p:val>
                                            <p:strVal val="#ppt_x"/>
                                          </p:val>
                                        </p:tav>
                                      </p:tavLst>
                                    </p:anim>
                                    <p:animEffect transition="in" filter="wipe(left)">
                                      <p:cBhvr>
                                        <p:cTn id="56" dur="500"/>
                                        <p:tgtEl>
                                          <p:spTgt spid="18"/>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3" fill="hold" nodeType="clickEffect">
                                  <p:stCondLst>
                                    <p:cond delay="0"/>
                                  </p:stCondLst>
                                  <p:childTnLst>
                                    <p:set>
                                      <p:cBhvr>
                                        <p:cTn id="60" dur="1" fill="hold">
                                          <p:stCondLst>
                                            <p:cond delay="0"/>
                                          </p:stCondLst>
                                        </p:cTn>
                                        <p:tgtEl>
                                          <p:spTgt spid="23"/>
                                        </p:tgtEl>
                                        <p:attrNameLst>
                                          <p:attrName>style.visibility</p:attrName>
                                        </p:attrNameLst>
                                      </p:cBhvr>
                                      <p:to>
                                        <p:strVal val="visible"/>
                                      </p:to>
                                    </p:set>
                                    <p:animEffect transition="in" filter="strips(upRight)">
                                      <p:cBhvr>
                                        <p:cTn id="61" dur="500"/>
                                        <p:tgtEl>
                                          <p:spTgt spid="23"/>
                                        </p:tgtEl>
                                      </p:cBhvr>
                                    </p:animEffect>
                                  </p:childTnLst>
                                </p:cTn>
                              </p:par>
                              <p:par>
                                <p:cTn id="62" presetID="12" presetClass="entr" presetSubtype="8"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 calcmode="lin" valueType="num">
                                      <p:cBhvr additive="base">
                                        <p:cTn id="64" dur="500"/>
                                        <p:tgtEl>
                                          <p:spTgt spid="39"/>
                                        </p:tgtEl>
                                        <p:attrNameLst>
                                          <p:attrName>ppt_x</p:attrName>
                                        </p:attrNameLst>
                                      </p:cBhvr>
                                      <p:tavLst>
                                        <p:tav tm="0">
                                          <p:val>
                                            <p:strVal val="#ppt_x-#ppt_w*1.125000"/>
                                          </p:val>
                                        </p:tav>
                                        <p:tav tm="100000">
                                          <p:val>
                                            <p:strVal val="#ppt_x"/>
                                          </p:val>
                                        </p:tav>
                                      </p:tavLst>
                                    </p:anim>
                                    <p:animEffect transition="in" filter="wipe(right)">
                                      <p:cBhvr>
                                        <p:cTn id="65" dur="500"/>
                                        <p:tgtEl>
                                          <p:spTgt spid="39"/>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additive="base">
                                        <p:cTn id="68" dur="500"/>
                                        <p:tgtEl>
                                          <p:spTgt spid="40"/>
                                        </p:tgtEl>
                                        <p:attrNameLst>
                                          <p:attrName>ppt_y</p:attrName>
                                        </p:attrNameLst>
                                      </p:cBhvr>
                                      <p:tavLst>
                                        <p:tav tm="0">
                                          <p:val>
                                            <p:strVal val="#ppt_y+#ppt_h*1.125000"/>
                                          </p:val>
                                        </p:tav>
                                        <p:tav tm="100000">
                                          <p:val>
                                            <p:strVal val="#ppt_y"/>
                                          </p:val>
                                        </p:tav>
                                      </p:tavLst>
                                    </p:anim>
                                    <p:animEffect transition="in" filter="wipe(up)">
                                      <p:cBhvr>
                                        <p:cTn id="69" dur="500"/>
                                        <p:tgtEl>
                                          <p:spTgt spid="40"/>
                                        </p:tgtEl>
                                      </p:cBhvr>
                                    </p:animEffect>
                                  </p:childTnLst>
                                </p:cTn>
                              </p:par>
                            </p:childTnLst>
                          </p:cTn>
                        </p:par>
                        <p:par>
                          <p:cTn id="70" fill="hold">
                            <p:stCondLst>
                              <p:cond delay="500"/>
                            </p:stCondLst>
                            <p:childTnLst>
                              <p:par>
                                <p:cTn id="71" presetID="18" presetClass="entr" presetSubtype="9" fill="hold"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strips(upLeft)">
                                      <p:cBhvr>
                                        <p:cTn id="73" dur="500"/>
                                        <p:tgtEl>
                                          <p:spTgt spid="29"/>
                                        </p:tgtEl>
                                      </p:cBhvr>
                                    </p:animEffect>
                                  </p:childTnLst>
                                </p:cTn>
                              </p:par>
                              <p:par>
                                <p:cTn id="74" presetID="12" presetClass="entr" presetSubtype="4" fill="hold" nodeType="withEffect">
                                  <p:stCondLst>
                                    <p:cond delay="0"/>
                                  </p:stCondLst>
                                  <p:childTnLst>
                                    <p:set>
                                      <p:cBhvr>
                                        <p:cTn id="75" dur="1" fill="hold">
                                          <p:stCondLst>
                                            <p:cond delay="0"/>
                                          </p:stCondLst>
                                        </p:cTn>
                                        <p:tgtEl>
                                          <p:spTgt spid="41">
                                            <p:txEl>
                                              <p:pRg st="0" end="0"/>
                                            </p:txEl>
                                          </p:spTgt>
                                        </p:tgtEl>
                                        <p:attrNameLst>
                                          <p:attrName>style.visibility</p:attrName>
                                        </p:attrNameLst>
                                      </p:cBhvr>
                                      <p:to>
                                        <p:strVal val="visible"/>
                                      </p:to>
                                    </p:set>
                                    <p:anim calcmode="lin" valueType="num">
                                      <p:cBhvr additive="base">
                                        <p:cTn id="76" dur="500"/>
                                        <p:tgtEl>
                                          <p:spTgt spid="41">
                                            <p:txEl>
                                              <p:pRg st="0" end="0"/>
                                            </p:txEl>
                                          </p:spTgt>
                                        </p:tgtEl>
                                        <p:attrNameLst>
                                          <p:attrName>ppt_y</p:attrName>
                                        </p:attrNameLst>
                                      </p:cBhvr>
                                      <p:tavLst>
                                        <p:tav tm="0">
                                          <p:val>
                                            <p:strVal val="#ppt_y+#ppt_h*1.125000"/>
                                          </p:val>
                                        </p:tav>
                                        <p:tav tm="100000">
                                          <p:val>
                                            <p:strVal val="#ppt_y"/>
                                          </p:val>
                                        </p:tav>
                                      </p:tavLst>
                                    </p:anim>
                                    <p:animEffect transition="in" filter="wipe(up)">
                                      <p:cBhvr>
                                        <p:cTn id="77" dur="500"/>
                                        <p:tgtEl>
                                          <p:spTgt spid="41">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8" presetClass="entr" presetSubtype="12"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strips(downLeft)">
                                      <p:cBhvr>
                                        <p:cTn id="82" dur="500"/>
                                        <p:tgtEl>
                                          <p:spTgt spid="31"/>
                                        </p:tgtEl>
                                      </p:cBhvr>
                                    </p:animEffect>
                                  </p:childTnLst>
                                </p:cTn>
                              </p:par>
                              <p:par>
                                <p:cTn id="83" presetID="12" presetClass="entr" presetSubtype="8" fill="hold" grpId="0" nodeType="with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additive="base">
                                        <p:cTn id="85" dur="500"/>
                                        <p:tgtEl>
                                          <p:spTgt spid="42"/>
                                        </p:tgtEl>
                                        <p:attrNameLst>
                                          <p:attrName>ppt_x</p:attrName>
                                        </p:attrNameLst>
                                      </p:cBhvr>
                                      <p:tavLst>
                                        <p:tav tm="0">
                                          <p:val>
                                            <p:strVal val="#ppt_x-#ppt_w*1.125000"/>
                                          </p:val>
                                        </p:tav>
                                        <p:tav tm="100000">
                                          <p:val>
                                            <p:strVal val="#ppt_x"/>
                                          </p:val>
                                        </p:tav>
                                      </p:tavLst>
                                    </p:anim>
                                    <p:animEffect transition="in" filter="wipe(right)">
                                      <p:cBhvr>
                                        <p:cTn id="86" dur="500"/>
                                        <p:tgtEl>
                                          <p:spTgt spid="42"/>
                                        </p:tgtEl>
                                      </p:cBhvr>
                                    </p:animEffect>
                                  </p:childTnLst>
                                </p:cTn>
                              </p:par>
                            </p:childTnLst>
                          </p:cTn>
                        </p:par>
                      </p:childTnLst>
                    </p:cTn>
                  </p:par>
                  <p:par>
                    <p:cTn id="87" fill="hold">
                      <p:stCondLst>
                        <p:cond delay="indefinite"/>
                      </p:stCondLst>
                      <p:childTnLst>
                        <p:par>
                          <p:cTn id="88" fill="hold">
                            <p:stCondLst>
                              <p:cond delay="0"/>
                            </p:stCondLst>
                            <p:childTnLst>
                              <p:par>
                                <p:cTn id="89" presetID="18" presetClass="entr" presetSubtype="12" fill="hold" nodeType="clickEffect">
                                  <p:stCondLst>
                                    <p:cond delay="0"/>
                                  </p:stCondLst>
                                  <p:childTnLst>
                                    <p:set>
                                      <p:cBhvr>
                                        <p:cTn id="90" dur="1" fill="hold">
                                          <p:stCondLst>
                                            <p:cond delay="0"/>
                                          </p:stCondLst>
                                        </p:cTn>
                                        <p:tgtEl>
                                          <p:spTgt spid="53"/>
                                        </p:tgtEl>
                                        <p:attrNameLst>
                                          <p:attrName>style.visibility</p:attrName>
                                        </p:attrNameLst>
                                      </p:cBhvr>
                                      <p:to>
                                        <p:strVal val="visible"/>
                                      </p:to>
                                    </p:set>
                                    <p:animEffect transition="in" filter="strips(downLeft)">
                                      <p:cBhvr>
                                        <p:cTn id="91" dur="500"/>
                                        <p:tgtEl>
                                          <p:spTgt spid="53"/>
                                        </p:tgtEl>
                                      </p:cBhvr>
                                    </p:animEffect>
                                  </p:childTnLst>
                                </p:cTn>
                              </p:par>
                              <p:par>
                                <p:cTn id="92" presetID="12" presetClass="entr" presetSubtype="8" fill="hold" grpId="0" nodeType="withEffect">
                                  <p:stCondLst>
                                    <p:cond delay="0"/>
                                  </p:stCondLst>
                                  <p:childTnLst>
                                    <p:set>
                                      <p:cBhvr>
                                        <p:cTn id="93" dur="1" fill="hold">
                                          <p:stCondLst>
                                            <p:cond delay="0"/>
                                          </p:stCondLst>
                                        </p:cTn>
                                        <p:tgtEl>
                                          <p:spTgt spid="54"/>
                                        </p:tgtEl>
                                        <p:attrNameLst>
                                          <p:attrName>style.visibility</p:attrName>
                                        </p:attrNameLst>
                                      </p:cBhvr>
                                      <p:to>
                                        <p:strVal val="visible"/>
                                      </p:to>
                                    </p:set>
                                    <p:anim calcmode="lin" valueType="num">
                                      <p:cBhvr additive="base">
                                        <p:cTn id="94" dur="500"/>
                                        <p:tgtEl>
                                          <p:spTgt spid="54"/>
                                        </p:tgtEl>
                                        <p:attrNameLst>
                                          <p:attrName>ppt_x</p:attrName>
                                        </p:attrNameLst>
                                      </p:cBhvr>
                                      <p:tavLst>
                                        <p:tav tm="0">
                                          <p:val>
                                            <p:strVal val="#ppt_x-#ppt_w*1.125000"/>
                                          </p:val>
                                        </p:tav>
                                        <p:tav tm="100000">
                                          <p:val>
                                            <p:strVal val="#ppt_x"/>
                                          </p:val>
                                        </p:tav>
                                      </p:tavLst>
                                    </p:anim>
                                    <p:animEffect transition="in" filter="wipe(right)">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18" presetClass="entr" presetSubtype="12" fill="hold" nodeType="click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strips(downLeft)">
                                      <p:cBhvr>
                                        <p:cTn id="100" dur="500"/>
                                        <p:tgtEl>
                                          <p:spTgt spid="47"/>
                                        </p:tgtEl>
                                      </p:cBhvr>
                                    </p:animEffect>
                                  </p:childTnLst>
                                </p:cTn>
                              </p:par>
                              <p:par>
                                <p:cTn id="101" presetID="12" presetClass="entr" presetSubtype="1" fill="hold" grpId="0" nodeType="withEffect">
                                  <p:stCondLst>
                                    <p:cond delay="0"/>
                                  </p:stCondLst>
                                  <p:childTnLst>
                                    <p:set>
                                      <p:cBhvr>
                                        <p:cTn id="102" dur="1" fill="hold">
                                          <p:stCondLst>
                                            <p:cond delay="0"/>
                                          </p:stCondLst>
                                        </p:cTn>
                                        <p:tgtEl>
                                          <p:spTgt spid="48"/>
                                        </p:tgtEl>
                                        <p:attrNameLst>
                                          <p:attrName>style.visibility</p:attrName>
                                        </p:attrNameLst>
                                      </p:cBhvr>
                                      <p:to>
                                        <p:strVal val="visible"/>
                                      </p:to>
                                    </p:set>
                                    <p:anim calcmode="lin" valueType="num">
                                      <p:cBhvr additive="base">
                                        <p:cTn id="103" dur="500"/>
                                        <p:tgtEl>
                                          <p:spTgt spid="48"/>
                                        </p:tgtEl>
                                        <p:attrNameLst>
                                          <p:attrName>ppt_y</p:attrName>
                                        </p:attrNameLst>
                                      </p:cBhvr>
                                      <p:tavLst>
                                        <p:tav tm="0">
                                          <p:val>
                                            <p:strVal val="#ppt_y-#ppt_h*1.125000"/>
                                          </p:val>
                                        </p:tav>
                                        <p:tav tm="100000">
                                          <p:val>
                                            <p:strVal val="#ppt_y"/>
                                          </p:val>
                                        </p:tav>
                                      </p:tavLst>
                                    </p:anim>
                                    <p:animEffect transition="in" filter="wipe(down)">
                                      <p:cBhvr>
                                        <p:cTn id="104" dur="500"/>
                                        <p:tgtEl>
                                          <p:spTgt spid="48"/>
                                        </p:tgtEl>
                                      </p:cBhvr>
                                    </p:animEffect>
                                  </p:childTnLst>
                                </p:cTn>
                              </p:par>
                              <p:par>
                                <p:cTn id="105" presetID="12" presetClass="entr" presetSubtype="8"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additive="base">
                                        <p:cTn id="107" dur="500"/>
                                        <p:tgtEl>
                                          <p:spTgt spid="51"/>
                                        </p:tgtEl>
                                        <p:attrNameLst>
                                          <p:attrName>ppt_x</p:attrName>
                                        </p:attrNameLst>
                                      </p:cBhvr>
                                      <p:tavLst>
                                        <p:tav tm="0">
                                          <p:val>
                                            <p:strVal val="#ppt_x-#ppt_w*1.125000"/>
                                          </p:val>
                                        </p:tav>
                                        <p:tav tm="100000">
                                          <p:val>
                                            <p:strVal val="#ppt_x"/>
                                          </p:val>
                                        </p:tav>
                                      </p:tavLst>
                                    </p:anim>
                                    <p:animEffect transition="in" filter="wipe(right)">
                                      <p:cBhvr>
                                        <p:cTn id="108" dur="500"/>
                                        <p:tgtEl>
                                          <p:spTgt spid="51"/>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59"/>
                                        </p:tgtEl>
                                        <p:attrNameLst>
                                          <p:attrName>style.visibility</p:attrName>
                                        </p:attrNameLst>
                                      </p:cBhvr>
                                      <p:to>
                                        <p:strVal val="visible"/>
                                      </p:to>
                                    </p:set>
                                    <p:animEffect transition="in" filter="fade">
                                      <p:cBhvr>
                                        <p:cTn id="112" dur="500"/>
                                        <p:tgtEl>
                                          <p:spTgt spid="5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62"/>
                                        </p:tgtEl>
                                        <p:attrNameLst>
                                          <p:attrName>style.visibility</p:attrName>
                                        </p:attrNameLst>
                                      </p:cBhvr>
                                      <p:to>
                                        <p:strVal val="visible"/>
                                      </p:to>
                                    </p:set>
                                    <p:animEffect transition="in" filter="fade">
                                      <p:cBhvr>
                                        <p:cTn id="115" dur="500"/>
                                        <p:tgtEl>
                                          <p:spTgt spid="62"/>
                                        </p:tgtEl>
                                      </p:cBhvr>
                                    </p:animEffect>
                                  </p:childTnLst>
                                </p:cTn>
                              </p:par>
                              <p:par>
                                <p:cTn id="116" presetID="10" presetClass="entr" presetSubtype="0" fill="hold" grpId="0" nodeType="withEffect">
                                  <p:stCondLst>
                                    <p:cond delay="0"/>
                                  </p:stCondLst>
                                  <p:childTnLst>
                                    <p:set>
                                      <p:cBhvr>
                                        <p:cTn id="117" dur="1" fill="hold">
                                          <p:stCondLst>
                                            <p:cond delay="0"/>
                                          </p:stCondLst>
                                        </p:cTn>
                                        <p:tgtEl>
                                          <p:spTgt spid="60"/>
                                        </p:tgtEl>
                                        <p:attrNameLst>
                                          <p:attrName>style.visibility</p:attrName>
                                        </p:attrNameLst>
                                      </p:cBhvr>
                                      <p:to>
                                        <p:strVal val="visible"/>
                                      </p:to>
                                    </p:set>
                                    <p:animEffect transition="in" filter="fade">
                                      <p:cBhvr>
                                        <p:cTn id="118" dur="500"/>
                                        <p:tgtEl>
                                          <p:spTgt spid="60"/>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65"/>
                                        </p:tgtEl>
                                        <p:attrNameLst>
                                          <p:attrName>style.visibility</p:attrName>
                                        </p:attrNameLst>
                                      </p:cBhvr>
                                      <p:to>
                                        <p:strVal val="visible"/>
                                      </p:to>
                                    </p:set>
                                    <p:animEffect transition="in" filter="fade">
                                      <p:cBhvr>
                                        <p:cTn id="121" dur="500"/>
                                        <p:tgtEl>
                                          <p:spTgt spid="65"/>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69"/>
                                        </p:tgtEl>
                                        <p:attrNameLst>
                                          <p:attrName>style.visibility</p:attrName>
                                        </p:attrNameLst>
                                      </p:cBhvr>
                                      <p:to>
                                        <p:strVal val="visible"/>
                                      </p:to>
                                    </p:set>
                                    <p:animEffect transition="in" filter="fade">
                                      <p:cBhvr>
                                        <p:cTn id="124" dur="500"/>
                                        <p:tgtEl>
                                          <p:spTgt spid="69"/>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64"/>
                                        </p:tgtEl>
                                        <p:attrNameLst>
                                          <p:attrName>style.visibility</p:attrName>
                                        </p:attrNameLst>
                                      </p:cBhvr>
                                      <p:to>
                                        <p:strVal val="visible"/>
                                      </p:to>
                                    </p:set>
                                    <p:animEffect transition="in" filter="fade">
                                      <p:cBhvr>
                                        <p:cTn id="127" dur="500"/>
                                        <p:tgtEl>
                                          <p:spTgt spid="64"/>
                                        </p:tgtEl>
                                      </p:cBhvr>
                                    </p:animEffect>
                                  </p:childTnLst>
                                </p:cTn>
                              </p:par>
                              <p:par>
                                <p:cTn id="128" presetID="64" presetClass="path" presetSubtype="0" accel="50000" decel="50000" fill="hold" grpId="0" nodeType="withEffect">
                                  <p:stCondLst>
                                    <p:cond delay="0"/>
                                  </p:stCondLst>
                                  <p:childTnLst>
                                    <p:animMotion origin="layout" path="M -4.58333E-6 0.05995 L -4.58333E-6 -0.19005 " pathEditMode="relative" rAng="0" ptsTypes="AA">
                                      <p:cBhvr>
                                        <p:cTn id="129" dur="1000" fill="hold"/>
                                        <p:tgtEl>
                                          <p:spTgt spid="63"/>
                                        </p:tgtEl>
                                        <p:attrNameLst>
                                          <p:attrName>ppt_x</p:attrName>
                                          <p:attrName>ppt_y</p:attrName>
                                        </p:attrNameLst>
                                      </p:cBhvr>
                                      <p:rCtr x="0" y="-12500"/>
                                    </p:animMotion>
                                  </p:childTnLst>
                                </p:cTn>
                              </p:par>
                            </p:childTnLst>
                          </p:cTn>
                        </p:par>
                        <p:par>
                          <p:cTn id="130" fill="hold">
                            <p:stCondLst>
                              <p:cond delay="1500"/>
                            </p:stCondLst>
                            <p:childTnLst>
                              <p:par>
                                <p:cTn id="131" presetID="12" presetClass="entr" presetSubtype="4" fill="hold" grpId="0" nodeType="afterEffect">
                                  <p:stCondLst>
                                    <p:cond delay="0"/>
                                  </p:stCondLst>
                                  <p:childTnLst>
                                    <p:set>
                                      <p:cBhvr>
                                        <p:cTn id="132" dur="1" fill="hold">
                                          <p:stCondLst>
                                            <p:cond delay="0"/>
                                          </p:stCondLst>
                                        </p:cTn>
                                        <p:tgtEl>
                                          <p:spTgt spid="66"/>
                                        </p:tgtEl>
                                        <p:attrNameLst>
                                          <p:attrName>style.visibility</p:attrName>
                                        </p:attrNameLst>
                                      </p:cBhvr>
                                      <p:to>
                                        <p:strVal val="visible"/>
                                      </p:to>
                                    </p:set>
                                    <p:anim calcmode="lin" valueType="num">
                                      <p:cBhvr additive="base">
                                        <p:cTn id="133" dur="500"/>
                                        <p:tgtEl>
                                          <p:spTgt spid="66"/>
                                        </p:tgtEl>
                                        <p:attrNameLst>
                                          <p:attrName>ppt_y</p:attrName>
                                        </p:attrNameLst>
                                      </p:cBhvr>
                                      <p:tavLst>
                                        <p:tav tm="0">
                                          <p:val>
                                            <p:strVal val="#ppt_y+#ppt_h*1.125000"/>
                                          </p:val>
                                        </p:tav>
                                        <p:tav tm="100000">
                                          <p:val>
                                            <p:strVal val="#ppt_y"/>
                                          </p:val>
                                        </p:tav>
                                      </p:tavLst>
                                    </p:anim>
                                    <p:animEffect transition="in" filter="wipe(up)">
                                      <p:cBhvr>
                                        <p:cTn id="134" dur="500"/>
                                        <p:tgtEl>
                                          <p:spTgt spid="66"/>
                                        </p:tgtEl>
                                      </p:cBhvr>
                                    </p:animEffect>
                                  </p:childTnLst>
                                </p:cTn>
                              </p:par>
                            </p:childTnLst>
                          </p:cTn>
                        </p:par>
                        <p:par>
                          <p:cTn id="135" fill="hold">
                            <p:stCondLst>
                              <p:cond delay="2000"/>
                            </p:stCondLst>
                            <p:childTnLst>
                              <p:par>
                                <p:cTn id="136" presetID="12" presetClass="entr" presetSubtype="4" fill="hold" grpId="0" nodeType="afterEffect">
                                  <p:stCondLst>
                                    <p:cond delay="0"/>
                                  </p:stCondLst>
                                  <p:childTnLst>
                                    <p:set>
                                      <p:cBhvr>
                                        <p:cTn id="137" dur="1" fill="hold">
                                          <p:stCondLst>
                                            <p:cond delay="0"/>
                                          </p:stCondLst>
                                        </p:cTn>
                                        <p:tgtEl>
                                          <p:spTgt spid="67"/>
                                        </p:tgtEl>
                                        <p:attrNameLst>
                                          <p:attrName>style.visibility</p:attrName>
                                        </p:attrNameLst>
                                      </p:cBhvr>
                                      <p:to>
                                        <p:strVal val="visible"/>
                                      </p:to>
                                    </p:set>
                                    <p:anim calcmode="lin" valueType="num">
                                      <p:cBhvr additive="base">
                                        <p:cTn id="138" dur="500"/>
                                        <p:tgtEl>
                                          <p:spTgt spid="67"/>
                                        </p:tgtEl>
                                        <p:attrNameLst>
                                          <p:attrName>ppt_y</p:attrName>
                                        </p:attrNameLst>
                                      </p:cBhvr>
                                      <p:tavLst>
                                        <p:tav tm="0">
                                          <p:val>
                                            <p:strVal val="#ppt_y+#ppt_h*1.125000"/>
                                          </p:val>
                                        </p:tav>
                                        <p:tav tm="100000">
                                          <p:val>
                                            <p:strVal val="#ppt_y"/>
                                          </p:val>
                                        </p:tav>
                                      </p:tavLst>
                                    </p:anim>
                                    <p:animEffect transition="in" filter="wipe(up)">
                                      <p:cBhvr>
                                        <p:cTn id="139"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P spid="14" grpId="0"/>
      <p:bldP spid="17" grpId="0"/>
      <p:bldP spid="18" grpId="0"/>
      <p:bldP spid="32" grpId="0"/>
      <p:bldP spid="34" grpId="0"/>
      <p:bldP spid="39" grpId="0"/>
      <p:bldP spid="40" grpId="0"/>
      <p:bldP spid="42" grpId="0"/>
      <p:bldP spid="48" grpId="0"/>
      <p:bldP spid="51" grpId="0"/>
      <p:bldP spid="54" grpId="0"/>
      <p:bldP spid="59" grpId="0" animBg="1"/>
      <p:bldP spid="60" grpId="0" animBg="1"/>
      <p:bldP spid="62" grpId="0" animBg="1"/>
      <p:bldP spid="64" grpId="0" animBg="1"/>
      <p:bldP spid="65" grpId="0" animBg="1"/>
      <p:bldP spid="66" grpId="0"/>
      <p:bldP spid="67" grpId="0"/>
      <p:bldP spid="69" grpId="0" animBg="1"/>
      <p:bldP spid="6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DBE149-8C17-D04D-B7B2-76094331DF4E}"/>
              </a:ext>
            </a:extLst>
          </p:cNvPr>
          <p:cNvSpPr txBox="1"/>
          <p:nvPr/>
        </p:nvSpPr>
        <p:spPr>
          <a:xfrm>
            <a:off x="3901402" y="193856"/>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SYSTEM ACTORS</a:t>
            </a:r>
          </a:p>
        </p:txBody>
      </p:sp>
      <p:sp>
        <p:nvSpPr>
          <p:cNvPr id="7" name="TextBox 6">
            <a:extLst>
              <a:ext uri="{FF2B5EF4-FFF2-40B4-BE49-F238E27FC236}">
                <a16:creationId xmlns:a16="http://schemas.microsoft.com/office/drawing/2014/main" id="{65D1D171-4961-664E-A9B0-937E24EF5135}"/>
              </a:ext>
            </a:extLst>
          </p:cNvPr>
          <p:cNvSpPr txBox="1"/>
          <p:nvPr/>
        </p:nvSpPr>
        <p:spPr>
          <a:xfrm>
            <a:off x="2205995" y="896757"/>
            <a:ext cx="7780008" cy="584775"/>
          </a:xfrm>
          <a:prstGeom prst="rect">
            <a:avLst/>
          </a:prstGeom>
          <a:noFill/>
        </p:spPr>
        <p:txBody>
          <a:bodyPr wrap="square" rtlCol="0">
            <a:spAutoFit/>
          </a:bodyPr>
          <a:lstStyle/>
          <a:p>
            <a:pPr algn="ctr"/>
            <a:r>
              <a:rPr lang="en-US" sz="1600" dirty="0">
                <a:solidFill>
                  <a:schemeClr val="bg1">
                    <a:lumMod val="65000"/>
                  </a:schemeClr>
                </a:solidFill>
                <a:latin typeface="Tw Cen MT" panose="020B0602020104020603" pitchFamily="34" charset="0"/>
                <a:ea typeface="Tahoma" panose="020B0604030504040204" pitchFamily="34" charset="0"/>
                <a:cs typeface="Arial" panose="020B0604020202020204" pitchFamily="34" charset="0"/>
              </a:rPr>
              <a:t>We have two actors in our system, a super admin and an admin, every admin has different or additional roles, so we can divide that as actors to have a role-based system</a:t>
            </a:r>
          </a:p>
        </p:txBody>
      </p:sp>
      <p:pic>
        <p:nvPicPr>
          <p:cNvPr id="4" name="Graphic 3" descr="User with solid fill">
            <a:extLst>
              <a:ext uri="{FF2B5EF4-FFF2-40B4-BE49-F238E27FC236}">
                <a16:creationId xmlns:a16="http://schemas.microsoft.com/office/drawing/2014/main" id="{DEFDCA9A-E588-9D43-A304-C9A8F5B2BDE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53328" y="2057400"/>
            <a:ext cx="914400" cy="914400"/>
          </a:xfrm>
          <a:prstGeom prst="rect">
            <a:avLst/>
          </a:prstGeom>
        </p:spPr>
      </p:pic>
      <p:pic>
        <p:nvPicPr>
          <p:cNvPr id="8" name="Graphic 7" descr="User Crown Male with solid fill">
            <a:extLst>
              <a:ext uri="{FF2B5EF4-FFF2-40B4-BE49-F238E27FC236}">
                <a16:creationId xmlns:a16="http://schemas.microsoft.com/office/drawing/2014/main" id="{C60DE4F8-6661-3E48-96B8-241FBBEE967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756318" y="2057400"/>
            <a:ext cx="914400" cy="914400"/>
          </a:xfrm>
          <a:prstGeom prst="rect">
            <a:avLst/>
          </a:prstGeom>
        </p:spPr>
      </p:pic>
      <p:cxnSp>
        <p:nvCxnSpPr>
          <p:cNvPr id="12" name="Straight Connector 11">
            <a:extLst>
              <a:ext uri="{FF2B5EF4-FFF2-40B4-BE49-F238E27FC236}">
                <a16:creationId xmlns:a16="http://schemas.microsoft.com/office/drawing/2014/main" id="{61CC8422-631D-EF43-AB0A-E90D416DB932}"/>
              </a:ext>
            </a:extLst>
          </p:cNvPr>
          <p:cNvCxnSpPr>
            <a:cxnSpLocks/>
          </p:cNvCxnSpPr>
          <p:nvPr/>
        </p:nvCxnSpPr>
        <p:spPr>
          <a:xfrm>
            <a:off x="1466627" y="3115733"/>
            <a:ext cx="6287802" cy="0"/>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pic>
        <p:nvPicPr>
          <p:cNvPr id="45" name="Graphic 44" descr="Diploma roll with solid fill">
            <a:extLst>
              <a:ext uri="{FF2B5EF4-FFF2-40B4-BE49-F238E27FC236}">
                <a16:creationId xmlns:a16="http://schemas.microsoft.com/office/drawing/2014/main" id="{44CC0531-6681-564C-B395-BF7C69C51B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600049" y="3475784"/>
            <a:ext cx="640080" cy="640080"/>
          </a:xfrm>
          <a:prstGeom prst="rect">
            <a:avLst/>
          </a:prstGeom>
        </p:spPr>
      </p:pic>
      <p:pic>
        <p:nvPicPr>
          <p:cNvPr id="46" name="Graphic 45" descr="Users with solid fill">
            <a:extLst>
              <a:ext uri="{FF2B5EF4-FFF2-40B4-BE49-F238E27FC236}">
                <a16:creationId xmlns:a16="http://schemas.microsoft.com/office/drawing/2014/main" id="{93445685-8EA2-4242-ADF6-00B1268806B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85955" y="3474865"/>
            <a:ext cx="640080" cy="640080"/>
          </a:xfrm>
          <a:prstGeom prst="rect">
            <a:avLst/>
          </a:prstGeom>
        </p:spPr>
      </p:pic>
      <p:pic>
        <p:nvPicPr>
          <p:cNvPr id="49" name="Graphic 48" descr="Newspaper with solid fill">
            <a:extLst>
              <a:ext uri="{FF2B5EF4-FFF2-40B4-BE49-F238E27FC236}">
                <a16:creationId xmlns:a16="http://schemas.microsoft.com/office/drawing/2014/main" id="{E726DF19-EB89-9E41-93BF-31332DFA5AA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43002" y="3487992"/>
            <a:ext cx="640080" cy="640080"/>
          </a:xfrm>
          <a:prstGeom prst="rect">
            <a:avLst/>
          </a:prstGeom>
        </p:spPr>
      </p:pic>
      <p:cxnSp>
        <p:nvCxnSpPr>
          <p:cNvPr id="50" name="Straight Connector 49">
            <a:extLst>
              <a:ext uri="{FF2B5EF4-FFF2-40B4-BE49-F238E27FC236}">
                <a16:creationId xmlns:a16="http://schemas.microsoft.com/office/drawing/2014/main" id="{86C59BCC-6DED-1047-B2E3-4A0C5A893535}"/>
              </a:ext>
            </a:extLst>
          </p:cNvPr>
          <p:cNvCxnSpPr>
            <a:cxnSpLocks/>
          </p:cNvCxnSpPr>
          <p:nvPr/>
        </p:nvCxnSpPr>
        <p:spPr>
          <a:xfrm>
            <a:off x="1485677" y="3098501"/>
            <a:ext cx="0" cy="389491"/>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39932ADA-7999-0548-9EC0-2D439E4ABB3C}"/>
              </a:ext>
            </a:extLst>
          </p:cNvPr>
          <p:cNvCxnSpPr>
            <a:cxnSpLocks/>
          </p:cNvCxnSpPr>
          <p:nvPr/>
        </p:nvCxnSpPr>
        <p:spPr>
          <a:xfrm>
            <a:off x="7736703" y="3115733"/>
            <a:ext cx="0" cy="372259"/>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5AF1D7F-CC76-3342-8E85-0CA5CB1B272F}"/>
              </a:ext>
            </a:extLst>
          </p:cNvPr>
          <p:cNvCxnSpPr>
            <a:stCxn id="4" idx="2"/>
          </p:cNvCxnSpPr>
          <p:nvPr/>
        </p:nvCxnSpPr>
        <p:spPr>
          <a:xfrm>
            <a:off x="4610528" y="2971800"/>
            <a:ext cx="0" cy="143933"/>
          </a:xfrm>
          <a:prstGeom prst="line">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765468C-8F00-2E4A-B3FA-ABCFC859B588}"/>
              </a:ext>
            </a:extLst>
          </p:cNvPr>
          <p:cNvSpPr txBox="1"/>
          <p:nvPr/>
        </p:nvSpPr>
        <p:spPr>
          <a:xfrm>
            <a:off x="1466627" y="3174203"/>
            <a:ext cx="1806585" cy="400110"/>
          </a:xfrm>
          <a:prstGeom prst="rect">
            <a:avLst/>
          </a:prstGeom>
          <a:noFill/>
        </p:spPr>
        <p:txBody>
          <a:bodyPr wrap="none" rtlCol="0">
            <a:spAutoFit/>
          </a:bodyPr>
          <a:lstStyle/>
          <a:p>
            <a:r>
              <a:rPr lang="en-US" sz="2000" dirty="0">
                <a:solidFill>
                  <a:schemeClr val="bg2">
                    <a:lumMod val="25000"/>
                  </a:schemeClr>
                </a:solidFill>
                <a:latin typeface="Tw Cen MT" panose="020B0602020104020603" pitchFamily="34" charset="77"/>
              </a:rPr>
              <a:t>Admin manager</a:t>
            </a:r>
          </a:p>
        </p:txBody>
      </p:sp>
      <p:sp>
        <p:nvSpPr>
          <p:cNvPr id="61" name="TextBox 60">
            <a:extLst>
              <a:ext uri="{FF2B5EF4-FFF2-40B4-BE49-F238E27FC236}">
                <a16:creationId xmlns:a16="http://schemas.microsoft.com/office/drawing/2014/main" id="{EFC8BD17-618D-564D-B923-93C90FAD2F52}"/>
              </a:ext>
            </a:extLst>
          </p:cNvPr>
          <p:cNvSpPr txBox="1"/>
          <p:nvPr/>
        </p:nvSpPr>
        <p:spPr>
          <a:xfrm>
            <a:off x="3694273" y="3177886"/>
            <a:ext cx="1833835" cy="400110"/>
          </a:xfrm>
          <a:prstGeom prst="rect">
            <a:avLst/>
          </a:prstGeom>
          <a:noFill/>
        </p:spPr>
        <p:txBody>
          <a:bodyPr wrap="none" rtlCol="0">
            <a:spAutoFit/>
          </a:bodyPr>
          <a:lstStyle/>
          <a:p>
            <a:r>
              <a:rPr lang="en-US" sz="2000" dirty="0">
                <a:solidFill>
                  <a:schemeClr val="bg2">
                    <a:lumMod val="25000"/>
                  </a:schemeClr>
                </a:solidFill>
                <a:latin typeface="Tw Cen MT" panose="020B0602020104020603" pitchFamily="34" charset="77"/>
              </a:rPr>
              <a:t>Media manager</a:t>
            </a:r>
          </a:p>
        </p:txBody>
      </p:sp>
      <p:sp>
        <p:nvSpPr>
          <p:cNvPr id="68" name="TextBox 67">
            <a:extLst>
              <a:ext uri="{FF2B5EF4-FFF2-40B4-BE49-F238E27FC236}">
                <a16:creationId xmlns:a16="http://schemas.microsoft.com/office/drawing/2014/main" id="{1D481E00-C0E2-F64A-AC3C-235C2AD630FA}"/>
              </a:ext>
            </a:extLst>
          </p:cNvPr>
          <p:cNvSpPr txBox="1"/>
          <p:nvPr/>
        </p:nvSpPr>
        <p:spPr>
          <a:xfrm>
            <a:off x="6446241" y="3182161"/>
            <a:ext cx="947695" cy="400110"/>
          </a:xfrm>
          <a:prstGeom prst="rect">
            <a:avLst/>
          </a:prstGeom>
          <a:noFill/>
        </p:spPr>
        <p:txBody>
          <a:bodyPr wrap="none" rtlCol="0">
            <a:spAutoFit/>
          </a:bodyPr>
          <a:lstStyle/>
          <a:p>
            <a:r>
              <a:rPr lang="en-US" sz="2000" dirty="0">
                <a:solidFill>
                  <a:schemeClr val="bg2">
                    <a:lumMod val="25000"/>
                  </a:schemeClr>
                </a:solidFill>
                <a:latin typeface="Tw Cen MT" panose="020B0602020104020603" pitchFamily="34" charset="77"/>
              </a:rPr>
              <a:t>Planner</a:t>
            </a:r>
          </a:p>
        </p:txBody>
      </p:sp>
      <p:sp>
        <p:nvSpPr>
          <p:cNvPr id="70" name="TextBox 69">
            <a:extLst>
              <a:ext uri="{FF2B5EF4-FFF2-40B4-BE49-F238E27FC236}">
                <a16:creationId xmlns:a16="http://schemas.microsoft.com/office/drawing/2014/main" id="{10823097-A989-9D4B-B6B3-405B74F94859}"/>
              </a:ext>
            </a:extLst>
          </p:cNvPr>
          <p:cNvSpPr txBox="1"/>
          <p:nvPr/>
        </p:nvSpPr>
        <p:spPr>
          <a:xfrm>
            <a:off x="4199998" y="1765616"/>
            <a:ext cx="821059" cy="400110"/>
          </a:xfrm>
          <a:prstGeom prst="rect">
            <a:avLst/>
          </a:prstGeom>
          <a:noFill/>
        </p:spPr>
        <p:txBody>
          <a:bodyPr wrap="none" rtlCol="0">
            <a:spAutoFit/>
          </a:bodyPr>
          <a:lstStyle/>
          <a:p>
            <a:r>
              <a:rPr lang="en-US" sz="2000" dirty="0">
                <a:solidFill>
                  <a:schemeClr val="bg2">
                    <a:lumMod val="25000"/>
                  </a:schemeClr>
                </a:solidFill>
                <a:latin typeface="Tw Cen MT" panose="020B0602020104020603" pitchFamily="34" charset="77"/>
              </a:rPr>
              <a:t>Admin</a:t>
            </a:r>
          </a:p>
        </p:txBody>
      </p:sp>
      <p:sp>
        <p:nvSpPr>
          <p:cNvPr id="71" name="TextBox 70">
            <a:extLst>
              <a:ext uri="{FF2B5EF4-FFF2-40B4-BE49-F238E27FC236}">
                <a16:creationId xmlns:a16="http://schemas.microsoft.com/office/drawing/2014/main" id="{6847EA2A-97B6-AB40-AF25-47C4E3788A1C}"/>
              </a:ext>
            </a:extLst>
          </p:cNvPr>
          <p:cNvSpPr txBox="1"/>
          <p:nvPr/>
        </p:nvSpPr>
        <p:spPr>
          <a:xfrm>
            <a:off x="9477579" y="1765616"/>
            <a:ext cx="1471878" cy="400110"/>
          </a:xfrm>
          <a:prstGeom prst="rect">
            <a:avLst/>
          </a:prstGeom>
          <a:noFill/>
        </p:spPr>
        <p:txBody>
          <a:bodyPr wrap="none" rtlCol="0">
            <a:spAutoFit/>
          </a:bodyPr>
          <a:lstStyle/>
          <a:p>
            <a:r>
              <a:rPr lang="en-US" sz="2000" dirty="0">
                <a:solidFill>
                  <a:schemeClr val="bg2">
                    <a:lumMod val="25000"/>
                  </a:schemeClr>
                </a:solidFill>
                <a:latin typeface="Tw Cen MT" panose="020B0602020104020603" pitchFamily="34" charset="77"/>
              </a:rPr>
              <a:t>Super admin</a:t>
            </a:r>
          </a:p>
        </p:txBody>
      </p:sp>
      <p:sp>
        <p:nvSpPr>
          <p:cNvPr id="36" name="TextBox 35">
            <a:extLst>
              <a:ext uri="{FF2B5EF4-FFF2-40B4-BE49-F238E27FC236}">
                <a16:creationId xmlns:a16="http://schemas.microsoft.com/office/drawing/2014/main" id="{F39F0F6F-EDFD-D842-AF31-CE3911D7E359}"/>
              </a:ext>
            </a:extLst>
          </p:cNvPr>
          <p:cNvSpPr txBox="1"/>
          <p:nvPr/>
        </p:nvSpPr>
        <p:spPr>
          <a:xfrm>
            <a:off x="1206266" y="3943406"/>
            <a:ext cx="2076402" cy="369332"/>
          </a:xfrm>
          <a:prstGeom prst="rect">
            <a:avLst/>
          </a:prstGeom>
          <a:noFill/>
        </p:spPr>
        <p:txBody>
          <a:bodyPr wrap="none" rtlCol="0">
            <a:spAutoFit/>
          </a:bodyPr>
          <a:lstStyle/>
          <a:p>
            <a:r>
              <a:rPr lang="en-US" dirty="0">
                <a:solidFill>
                  <a:srgbClr val="51B788"/>
                </a:solidFill>
                <a:latin typeface="Tw Cen MT" panose="020B0602020104020603" pitchFamily="34" charset="77"/>
              </a:rPr>
              <a:t>Admins management</a:t>
            </a:r>
          </a:p>
        </p:txBody>
      </p:sp>
      <p:sp>
        <p:nvSpPr>
          <p:cNvPr id="72" name="TextBox 71">
            <a:extLst>
              <a:ext uri="{FF2B5EF4-FFF2-40B4-BE49-F238E27FC236}">
                <a16:creationId xmlns:a16="http://schemas.microsoft.com/office/drawing/2014/main" id="{25DA86CD-40C6-C946-9770-5A2F5E25FA5F}"/>
              </a:ext>
            </a:extLst>
          </p:cNvPr>
          <p:cNvSpPr txBox="1"/>
          <p:nvPr/>
        </p:nvSpPr>
        <p:spPr>
          <a:xfrm>
            <a:off x="3399907" y="3943406"/>
            <a:ext cx="2421240" cy="369332"/>
          </a:xfrm>
          <a:prstGeom prst="rect">
            <a:avLst/>
          </a:prstGeom>
          <a:noFill/>
        </p:spPr>
        <p:txBody>
          <a:bodyPr wrap="none" rtlCol="0">
            <a:spAutoFit/>
          </a:bodyPr>
          <a:lstStyle/>
          <a:p>
            <a:r>
              <a:rPr lang="en-US" dirty="0">
                <a:solidFill>
                  <a:srgbClr val="108AB2"/>
                </a:solidFill>
                <a:latin typeface="Tw Cen MT" panose="020B0602020104020603" pitchFamily="34" charset="77"/>
              </a:rPr>
              <a:t>News feed management</a:t>
            </a:r>
          </a:p>
        </p:txBody>
      </p:sp>
      <p:sp>
        <p:nvSpPr>
          <p:cNvPr id="73" name="TextBox 72">
            <a:extLst>
              <a:ext uri="{FF2B5EF4-FFF2-40B4-BE49-F238E27FC236}">
                <a16:creationId xmlns:a16="http://schemas.microsoft.com/office/drawing/2014/main" id="{09FF73AD-47CB-5A43-B860-A82DA3B62BF7}"/>
              </a:ext>
            </a:extLst>
          </p:cNvPr>
          <p:cNvSpPr txBox="1"/>
          <p:nvPr/>
        </p:nvSpPr>
        <p:spPr>
          <a:xfrm>
            <a:off x="5738686" y="3943406"/>
            <a:ext cx="2627642" cy="369332"/>
          </a:xfrm>
          <a:prstGeom prst="rect">
            <a:avLst/>
          </a:prstGeom>
          <a:noFill/>
        </p:spPr>
        <p:txBody>
          <a:bodyPr wrap="none" rtlCol="0">
            <a:spAutoFit/>
          </a:bodyPr>
          <a:lstStyle/>
          <a:p>
            <a:r>
              <a:rPr lang="en-US" dirty="0">
                <a:solidFill>
                  <a:srgbClr val="D4E29A"/>
                </a:solidFill>
                <a:latin typeface="Tw Cen MT" panose="020B0602020104020603" pitchFamily="34" charset="77"/>
              </a:rPr>
              <a:t>Certifications management</a:t>
            </a:r>
          </a:p>
        </p:txBody>
      </p:sp>
      <p:sp>
        <p:nvSpPr>
          <p:cNvPr id="74" name="TextBox 73">
            <a:extLst>
              <a:ext uri="{FF2B5EF4-FFF2-40B4-BE49-F238E27FC236}">
                <a16:creationId xmlns:a16="http://schemas.microsoft.com/office/drawing/2014/main" id="{21F3B8B9-7A9A-B74A-A0A3-47A6F389D24E}"/>
              </a:ext>
            </a:extLst>
          </p:cNvPr>
          <p:cNvSpPr txBox="1"/>
          <p:nvPr/>
        </p:nvSpPr>
        <p:spPr>
          <a:xfrm>
            <a:off x="5738686" y="4312738"/>
            <a:ext cx="2149243" cy="369332"/>
          </a:xfrm>
          <a:prstGeom prst="rect">
            <a:avLst/>
          </a:prstGeom>
          <a:noFill/>
        </p:spPr>
        <p:txBody>
          <a:bodyPr wrap="none" rtlCol="0">
            <a:spAutoFit/>
          </a:bodyPr>
          <a:lstStyle/>
          <a:p>
            <a:r>
              <a:rPr lang="en-US" dirty="0">
                <a:solidFill>
                  <a:srgbClr val="D4E29A"/>
                </a:solidFill>
                <a:latin typeface="Tw Cen MT" panose="020B0602020104020603" pitchFamily="34" charset="77"/>
              </a:rPr>
              <a:t>Training management</a:t>
            </a:r>
          </a:p>
        </p:txBody>
      </p:sp>
      <p:sp>
        <p:nvSpPr>
          <p:cNvPr id="75" name="TextBox 74">
            <a:extLst>
              <a:ext uri="{FF2B5EF4-FFF2-40B4-BE49-F238E27FC236}">
                <a16:creationId xmlns:a16="http://schemas.microsoft.com/office/drawing/2014/main" id="{0F89CF15-DCF5-1A41-8790-1815C38CE282}"/>
              </a:ext>
            </a:extLst>
          </p:cNvPr>
          <p:cNvSpPr txBox="1"/>
          <p:nvPr/>
        </p:nvSpPr>
        <p:spPr>
          <a:xfrm>
            <a:off x="5738686" y="4682070"/>
            <a:ext cx="1334020" cy="369332"/>
          </a:xfrm>
          <a:prstGeom prst="rect">
            <a:avLst/>
          </a:prstGeom>
          <a:noFill/>
        </p:spPr>
        <p:txBody>
          <a:bodyPr wrap="none" rtlCol="0">
            <a:spAutoFit/>
          </a:bodyPr>
          <a:lstStyle/>
          <a:p>
            <a:r>
              <a:rPr lang="en-US" dirty="0">
                <a:solidFill>
                  <a:srgbClr val="D4E29A"/>
                </a:solidFill>
                <a:latin typeface="Tw Cen MT" panose="020B0602020104020603" pitchFamily="34" charset="77"/>
              </a:rPr>
              <a:t>Plan sessions</a:t>
            </a:r>
          </a:p>
        </p:txBody>
      </p:sp>
      <p:sp>
        <p:nvSpPr>
          <p:cNvPr id="76" name="TextBox 75">
            <a:extLst>
              <a:ext uri="{FF2B5EF4-FFF2-40B4-BE49-F238E27FC236}">
                <a16:creationId xmlns:a16="http://schemas.microsoft.com/office/drawing/2014/main" id="{FB54DEDB-5FCE-E148-9F36-F05206054ED7}"/>
              </a:ext>
            </a:extLst>
          </p:cNvPr>
          <p:cNvSpPr txBox="1"/>
          <p:nvPr/>
        </p:nvSpPr>
        <p:spPr>
          <a:xfrm>
            <a:off x="5738686" y="5051402"/>
            <a:ext cx="3264227" cy="369332"/>
          </a:xfrm>
          <a:prstGeom prst="rect">
            <a:avLst/>
          </a:prstGeom>
          <a:noFill/>
        </p:spPr>
        <p:txBody>
          <a:bodyPr wrap="none" rtlCol="0">
            <a:spAutoFit/>
          </a:bodyPr>
          <a:lstStyle/>
          <a:p>
            <a:r>
              <a:rPr lang="en-US" dirty="0">
                <a:solidFill>
                  <a:srgbClr val="D4E29A"/>
                </a:solidFill>
                <a:latin typeface="Tw Cen MT" panose="020B0602020104020603" pitchFamily="34" charset="77"/>
              </a:rPr>
              <a:t>Plan and manage free workshops</a:t>
            </a:r>
          </a:p>
        </p:txBody>
      </p:sp>
      <p:pic>
        <p:nvPicPr>
          <p:cNvPr id="77" name="Graphic 76" descr="Diploma roll with solid fill">
            <a:extLst>
              <a:ext uri="{FF2B5EF4-FFF2-40B4-BE49-F238E27FC236}">
                <a16:creationId xmlns:a16="http://schemas.microsoft.com/office/drawing/2014/main" id="{FBB18AE4-23B0-0C48-9331-BE223EB2636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02785" y="2943625"/>
            <a:ext cx="640080" cy="640080"/>
          </a:xfrm>
          <a:prstGeom prst="rect">
            <a:avLst/>
          </a:prstGeom>
        </p:spPr>
      </p:pic>
      <p:pic>
        <p:nvPicPr>
          <p:cNvPr id="78" name="Graphic 77" descr="Users with solid fill">
            <a:extLst>
              <a:ext uri="{FF2B5EF4-FFF2-40B4-BE49-F238E27FC236}">
                <a16:creationId xmlns:a16="http://schemas.microsoft.com/office/drawing/2014/main" id="{0CEF3BFC-0B0C-0548-A937-6DFBBCDEABB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984172" y="2943625"/>
            <a:ext cx="640080" cy="640080"/>
          </a:xfrm>
          <a:prstGeom prst="rect">
            <a:avLst/>
          </a:prstGeom>
        </p:spPr>
      </p:pic>
      <p:pic>
        <p:nvPicPr>
          <p:cNvPr id="79" name="Graphic 78" descr="Newspaper with solid fill">
            <a:extLst>
              <a:ext uri="{FF2B5EF4-FFF2-40B4-BE49-F238E27FC236}">
                <a16:creationId xmlns:a16="http://schemas.microsoft.com/office/drawing/2014/main" id="{BF5DFE60-222E-8149-842B-72DA34E8792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63136" y="2943625"/>
            <a:ext cx="640080" cy="640080"/>
          </a:xfrm>
          <a:prstGeom prst="rect">
            <a:avLst/>
          </a:prstGeom>
        </p:spPr>
      </p:pic>
    </p:spTree>
    <p:extLst>
      <p:ext uri="{BB962C8B-B14F-4D97-AF65-F5344CB8AC3E}">
        <p14:creationId xmlns:p14="http://schemas.microsoft.com/office/powerpoint/2010/main" val="267040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down)">
                                      <p:cBhvr>
                                        <p:cTn id="8" dur="500"/>
                                        <p:tgtEl>
                                          <p:spTgt spid="5"/>
                                        </p:tgtEl>
                                      </p:cBhvr>
                                    </p:animEffect>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par>
                          <p:cTn id="14" fill="hold">
                            <p:stCondLst>
                              <p:cond delay="1000"/>
                            </p:stCondLst>
                            <p:childTnLst>
                              <p:par>
                                <p:cTn id="15" presetID="12" presetClass="entr" presetSubtype="4"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p:tgtEl>
                                          <p:spTgt spid="4"/>
                                        </p:tgtEl>
                                        <p:attrNameLst>
                                          <p:attrName>ppt_y</p:attrName>
                                        </p:attrNameLst>
                                      </p:cBhvr>
                                      <p:tavLst>
                                        <p:tav tm="0">
                                          <p:val>
                                            <p:strVal val="#ppt_y+#ppt_h*1.125000"/>
                                          </p:val>
                                        </p:tav>
                                        <p:tav tm="100000">
                                          <p:val>
                                            <p:strVal val="#ppt_y"/>
                                          </p:val>
                                        </p:tav>
                                      </p:tavLst>
                                    </p:anim>
                                    <p:animEffect transition="in" filter="wipe(up)">
                                      <p:cBhvr>
                                        <p:cTn id="18" dur="500"/>
                                        <p:tgtEl>
                                          <p:spTgt spid="4"/>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par>
                                <p:cTn id="24" presetID="12" presetClass="entr" presetSubtype="4" fill="hold" grpId="0" nodeType="withEffect">
                                  <p:stCondLst>
                                    <p:cond delay="0"/>
                                  </p:stCondLst>
                                  <p:childTnLst>
                                    <p:set>
                                      <p:cBhvr>
                                        <p:cTn id="25" dur="1" fill="hold">
                                          <p:stCondLst>
                                            <p:cond delay="0"/>
                                          </p:stCondLst>
                                        </p:cTn>
                                        <p:tgtEl>
                                          <p:spTgt spid="70"/>
                                        </p:tgtEl>
                                        <p:attrNameLst>
                                          <p:attrName>style.visibility</p:attrName>
                                        </p:attrNameLst>
                                      </p:cBhvr>
                                      <p:to>
                                        <p:strVal val="visible"/>
                                      </p:to>
                                    </p:set>
                                    <p:anim calcmode="lin" valueType="num">
                                      <p:cBhvr additive="base">
                                        <p:cTn id="26" dur="500"/>
                                        <p:tgtEl>
                                          <p:spTgt spid="70"/>
                                        </p:tgtEl>
                                        <p:attrNameLst>
                                          <p:attrName>ppt_y</p:attrName>
                                        </p:attrNameLst>
                                      </p:cBhvr>
                                      <p:tavLst>
                                        <p:tav tm="0">
                                          <p:val>
                                            <p:strVal val="#ppt_y+#ppt_h*1.125000"/>
                                          </p:val>
                                        </p:tav>
                                        <p:tav tm="100000">
                                          <p:val>
                                            <p:strVal val="#ppt_y"/>
                                          </p:val>
                                        </p:tav>
                                      </p:tavLst>
                                    </p:anim>
                                    <p:animEffect transition="in" filter="wipe(up)">
                                      <p:cBhvr>
                                        <p:cTn id="27" dur="500"/>
                                        <p:tgtEl>
                                          <p:spTgt spid="70"/>
                                        </p:tgtEl>
                                      </p:cBhvr>
                                    </p:animEffect>
                                  </p:childTnLst>
                                </p:cTn>
                              </p:par>
                              <p:par>
                                <p:cTn id="28" presetID="12" presetClass="entr" presetSubtype="4" fill="hold" grpId="0" nodeType="withEffect">
                                  <p:stCondLst>
                                    <p:cond delay="0"/>
                                  </p:stCondLst>
                                  <p:childTnLst>
                                    <p:set>
                                      <p:cBhvr>
                                        <p:cTn id="29" dur="1" fill="hold">
                                          <p:stCondLst>
                                            <p:cond delay="0"/>
                                          </p:stCondLst>
                                        </p:cTn>
                                        <p:tgtEl>
                                          <p:spTgt spid="71"/>
                                        </p:tgtEl>
                                        <p:attrNameLst>
                                          <p:attrName>style.visibility</p:attrName>
                                        </p:attrNameLst>
                                      </p:cBhvr>
                                      <p:to>
                                        <p:strVal val="visible"/>
                                      </p:to>
                                    </p:set>
                                    <p:anim calcmode="lin" valueType="num">
                                      <p:cBhvr additive="base">
                                        <p:cTn id="30" dur="500"/>
                                        <p:tgtEl>
                                          <p:spTgt spid="71"/>
                                        </p:tgtEl>
                                        <p:attrNameLst>
                                          <p:attrName>ppt_y</p:attrName>
                                        </p:attrNameLst>
                                      </p:cBhvr>
                                      <p:tavLst>
                                        <p:tav tm="0">
                                          <p:val>
                                            <p:strVal val="#ppt_y+#ppt_h*1.125000"/>
                                          </p:val>
                                        </p:tav>
                                        <p:tav tm="100000">
                                          <p:val>
                                            <p:strVal val="#ppt_y"/>
                                          </p:val>
                                        </p:tav>
                                      </p:tavLst>
                                    </p:anim>
                                    <p:animEffect transition="in" filter="wipe(up)">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0" presetClass="entr" presetSubtype="0" fill="hold" nodeType="clickEffect">
                                  <p:stCondLst>
                                    <p:cond delay="0"/>
                                  </p:stCondLst>
                                  <p:childTnLst>
                                    <p:set>
                                      <p:cBhvr>
                                        <p:cTn id="35" dur="1" fill="hold">
                                          <p:stCondLst>
                                            <p:cond delay="0"/>
                                          </p:stCondLst>
                                        </p:cTn>
                                        <p:tgtEl>
                                          <p:spTgt spid="26"/>
                                        </p:tgtEl>
                                        <p:attrNameLst>
                                          <p:attrName>style.visibility</p:attrName>
                                        </p:attrNameLst>
                                      </p:cBhvr>
                                      <p:to>
                                        <p:strVal val="visible"/>
                                      </p:to>
                                    </p:set>
                                    <p:animEffect transition="in" filter="wedge">
                                      <p:cBhvr>
                                        <p:cTn id="36" dur="500"/>
                                        <p:tgtEl>
                                          <p:spTgt spid="26"/>
                                        </p:tgtEl>
                                      </p:cBhvr>
                                    </p:animEffect>
                                  </p:childTnLst>
                                </p:cTn>
                              </p:par>
                              <p:par>
                                <p:cTn id="37" presetID="20" presetClass="entr" presetSubtype="0"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edge">
                                      <p:cBhvr>
                                        <p:cTn id="39" dur="500"/>
                                        <p:tgtEl>
                                          <p:spTgt spid="12"/>
                                        </p:tgtEl>
                                      </p:cBhvr>
                                    </p:animEffect>
                                  </p:childTnLst>
                                </p:cTn>
                              </p:par>
                              <p:par>
                                <p:cTn id="40" presetID="20" presetClass="entr" presetSubtype="0" fill="hold" nodeType="with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wedge">
                                      <p:cBhvr>
                                        <p:cTn id="42" dur="500"/>
                                        <p:tgtEl>
                                          <p:spTgt spid="55"/>
                                        </p:tgtEl>
                                      </p:cBhvr>
                                    </p:animEffect>
                                  </p:childTnLst>
                                </p:cTn>
                              </p:par>
                              <p:par>
                                <p:cTn id="43" presetID="20"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animEffect transition="in" filter="wedge">
                                      <p:cBhvr>
                                        <p:cTn id="45" dur="500"/>
                                        <p:tgtEl>
                                          <p:spTgt spid="50"/>
                                        </p:tgtEl>
                                      </p:cBhvr>
                                    </p:animEffect>
                                  </p:childTnLst>
                                </p:cTn>
                              </p:par>
                              <p:par>
                                <p:cTn id="46" presetID="12" presetClass="entr" presetSubtype="4" fill="hold"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500"/>
                                        <p:tgtEl>
                                          <p:spTgt spid="46"/>
                                        </p:tgtEl>
                                        <p:attrNameLst>
                                          <p:attrName>ppt_y</p:attrName>
                                        </p:attrNameLst>
                                      </p:cBhvr>
                                      <p:tavLst>
                                        <p:tav tm="0">
                                          <p:val>
                                            <p:strVal val="#ppt_y+#ppt_h*1.125000"/>
                                          </p:val>
                                        </p:tav>
                                        <p:tav tm="100000">
                                          <p:val>
                                            <p:strVal val="#ppt_y"/>
                                          </p:val>
                                        </p:tav>
                                      </p:tavLst>
                                    </p:anim>
                                    <p:animEffect transition="in" filter="wipe(up)">
                                      <p:cBhvr>
                                        <p:cTn id="49" dur="500"/>
                                        <p:tgtEl>
                                          <p:spTgt spid="46"/>
                                        </p:tgtEl>
                                      </p:cBhvr>
                                    </p:animEffect>
                                  </p:childTnLst>
                                </p:cTn>
                              </p:par>
                              <p:par>
                                <p:cTn id="50" presetID="12" presetClass="entr" presetSubtype="8" fill="hold" grpId="0" nodeType="withEffect">
                                  <p:stCondLst>
                                    <p:cond delay="0"/>
                                  </p:stCondLst>
                                  <p:childTnLst>
                                    <p:set>
                                      <p:cBhvr>
                                        <p:cTn id="51" dur="1" fill="hold">
                                          <p:stCondLst>
                                            <p:cond delay="0"/>
                                          </p:stCondLst>
                                        </p:cTn>
                                        <p:tgtEl>
                                          <p:spTgt spid="35"/>
                                        </p:tgtEl>
                                        <p:attrNameLst>
                                          <p:attrName>style.visibility</p:attrName>
                                        </p:attrNameLst>
                                      </p:cBhvr>
                                      <p:to>
                                        <p:strVal val="visible"/>
                                      </p:to>
                                    </p:set>
                                    <p:anim calcmode="lin" valueType="num">
                                      <p:cBhvr additive="base">
                                        <p:cTn id="52" dur="750"/>
                                        <p:tgtEl>
                                          <p:spTgt spid="35"/>
                                        </p:tgtEl>
                                        <p:attrNameLst>
                                          <p:attrName>ppt_x</p:attrName>
                                        </p:attrNameLst>
                                      </p:cBhvr>
                                      <p:tavLst>
                                        <p:tav tm="0">
                                          <p:val>
                                            <p:strVal val="#ppt_x-#ppt_w*1.125000"/>
                                          </p:val>
                                        </p:tav>
                                        <p:tav tm="100000">
                                          <p:val>
                                            <p:strVal val="#ppt_x"/>
                                          </p:val>
                                        </p:tav>
                                      </p:tavLst>
                                    </p:anim>
                                    <p:animEffect transition="in" filter="wipe(right)">
                                      <p:cBhvr>
                                        <p:cTn id="53" dur="750"/>
                                        <p:tgtEl>
                                          <p:spTgt spid="35"/>
                                        </p:tgtEl>
                                      </p:cBhvr>
                                    </p:animEffect>
                                  </p:childTnLst>
                                </p:cTn>
                              </p:par>
                              <p:par>
                                <p:cTn id="54" presetID="12" presetClass="entr" presetSubtype="4" fill="hold" grpId="0" nodeType="withEffect">
                                  <p:stCondLst>
                                    <p:cond delay="0"/>
                                  </p:stCondLst>
                                  <p:childTnLst>
                                    <p:set>
                                      <p:cBhvr>
                                        <p:cTn id="55" dur="1" fill="hold">
                                          <p:stCondLst>
                                            <p:cond delay="0"/>
                                          </p:stCondLst>
                                        </p:cTn>
                                        <p:tgtEl>
                                          <p:spTgt spid="36"/>
                                        </p:tgtEl>
                                        <p:attrNameLst>
                                          <p:attrName>style.visibility</p:attrName>
                                        </p:attrNameLst>
                                      </p:cBhvr>
                                      <p:to>
                                        <p:strVal val="visible"/>
                                      </p:to>
                                    </p:set>
                                    <p:anim calcmode="lin" valueType="num">
                                      <p:cBhvr additive="base">
                                        <p:cTn id="56" dur="500"/>
                                        <p:tgtEl>
                                          <p:spTgt spid="36"/>
                                        </p:tgtEl>
                                        <p:attrNameLst>
                                          <p:attrName>ppt_y</p:attrName>
                                        </p:attrNameLst>
                                      </p:cBhvr>
                                      <p:tavLst>
                                        <p:tav tm="0">
                                          <p:val>
                                            <p:strVal val="#ppt_y+#ppt_h*1.125000"/>
                                          </p:val>
                                        </p:tav>
                                        <p:tav tm="100000">
                                          <p:val>
                                            <p:strVal val="#ppt_y"/>
                                          </p:val>
                                        </p:tav>
                                      </p:tavLst>
                                    </p:anim>
                                    <p:animEffect transition="in" filter="wipe(up)">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2" presetClass="entr" presetSubtype="4" fill="hold" nodeType="click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p:tgtEl>
                                          <p:spTgt spid="49"/>
                                        </p:tgtEl>
                                        <p:attrNameLst>
                                          <p:attrName>ppt_y</p:attrName>
                                        </p:attrNameLst>
                                      </p:cBhvr>
                                      <p:tavLst>
                                        <p:tav tm="0">
                                          <p:val>
                                            <p:strVal val="#ppt_y+#ppt_h*1.125000"/>
                                          </p:val>
                                        </p:tav>
                                        <p:tav tm="100000">
                                          <p:val>
                                            <p:strVal val="#ppt_y"/>
                                          </p:val>
                                        </p:tav>
                                      </p:tavLst>
                                    </p:anim>
                                    <p:animEffect transition="in" filter="wipe(up)">
                                      <p:cBhvr>
                                        <p:cTn id="63" dur="500"/>
                                        <p:tgtEl>
                                          <p:spTgt spid="49"/>
                                        </p:tgtEl>
                                      </p:cBhvr>
                                    </p:animEffect>
                                  </p:childTnLst>
                                </p:cTn>
                              </p:par>
                              <p:par>
                                <p:cTn id="64" presetID="12" presetClass="entr" presetSubtype="8" fill="hold" grpId="0" nodeType="withEffect">
                                  <p:stCondLst>
                                    <p:cond delay="0"/>
                                  </p:stCondLst>
                                  <p:childTnLst>
                                    <p:set>
                                      <p:cBhvr>
                                        <p:cTn id="65" dur="1" fill="hold">
                                          <p:stCondLst>
                                            <p:cond delay="0"/>
                                          </p:stCondLst>
                                        </p:cTn>
                                        <p:tgtEl>
                                          <p:spTgt spid="61"/>
                                        </p:tgtEl>
                                        <p:attrNameLst>
                                          <p:attrName>style.visibility</p:attrName>
                                        </p:attrNameLst>
                                      </p:cBhvr>
                                      <p:to>
                                        <p:strVal val="visible"/>
                                      </p:to>
                                    </p:set>
                                    <p:anim calcmode="lin" valueType="num">
                                      <p:cBhvr additive="base">
                                        <p:cTn id="66" dur="750"/>
                                        <p:tgtEl>
                                          <p:spTgt spid="61"/>
                                        </p:tgtEl>
                                        <p:attrNameLst>
                                          <p:attrName>ppt_x</p:attrName>
                                        </p:attrNameLst>
                                      </p:cBhvr>
                                      <p:tavLst>
                                        <p:tav tm="0">
                                          <p:val>
                                            <p:strVal val="#ppt_x-#ppt_w*1.125000"/>
                                          </p:val>
                                        </p:tav>
                                        <p:tav tm="100000">
                                          <p:val>
                                            <p:strVal val="#ppt_x"/>
                                          </p:val>
                                        </p:tav>
                                      </p:tavLst>
                                    </p:anim>
                                    <p:animEffect transition="in" filter="wipe(right)">
                                      <p:cBhvr>
                                        <p:cTn id="67" dur="750"/>
                                        <p:tgtEl>
                                          <p:spTgt spid="61"/>
                                        </p:tgtEl>
                                      </p:cBhvr>
                                    </p:animEffect>
                                  </p:childTnLst>
                                </p:cTn>
                              </p:par>
                              <p:par>
                                <p:cTn id="68" presetID="12" presetClass="entr" presetSubtype="8" fill="hold" grpId="0" nodeType="withEffect">
                                  <p:stCondLst>
                                    <p:cond delay="0"/>
                                  </p:stCondLst>
                                  <p:childTnLst>
                                    <p:set>
                                      <p:cBhvr>
                                        <p:cTn id="69" dur="1" fill="hold">
                                          <p:stCondLst>
                                            <p:cond delay="0"/>
                                          </p:stCondLst>
                                        </p:cTn>
                                        <p:tgtEl>
                                          <p:spTgt spid="72"/>
                                        </p:tgtEl>
                                        <p:attrNameLst>
                                          <p:attrName>style.visibility</p:attrName>
                                        </p:attrNameLst>
                                      </p:cBhvr>
                                      <p:to>
                                        <p:strVal val="visible"/>
                                      </p:to>
                                    </p:set>
                                    <p:anim calcmode="lin" valueType="num">
                                      <p:cBhvr additive="base">
                                        <p:cTn id="70" dur="750"/>
                                        <p:tgtEl>
                                          <p:spTgt spid="72"/>
                                        </p:tgtEl>
                                        <p:attrNameLst>
                                          <p:attrName>ppt_x</p:attrName>
                                        </p:attrNameLst>
                                      </p:cBhvr>
                                      <p:tavLst>
                                        <p:tav tm="0">
                                          <p:val>
                                            <p:strVal val="#ppt_x-#ppt_w*1.125000"/>
                                          </p:val>
                                        </p:tav>
                                        <p:tav tm="100000">
                                          <p:val>
                                            <p:strVal val="#ppt_x"/>
                                          </p:val>
                                        </p:tav>
                                      </p:tavLst>
                                    </p:anim>
                                    <p:animEffect transition="in" filter="wipe(right)">
                                      <p:cBhvr>
                                        <p:cTn id="71" dur="750"/>
                                        <p:tgtEl>
                                          <p:spTgt spid="72"/>
                                        </p:tgtEl>
                                      </p:cBhvr>
                                    </p:animEffect>
                                  </p:childTnLst>
                                </p:cTn>
                              </p:par>
                            </p:childTnLst>
                          </p:cTn>
                        </p:par>
                      </p:childTnLst>
                    </p:cTn>
                  </p:par>
                  <p:par>
                    <p:cTn id="72" fill="hold">
                      <p:stCondLst>
                        <p:cond delay="indefinite"/>
                      </p:stCondLst>
                      <p:childTnLst>
                        <p:par>
                          <p:cTn id="73" fill="hold">
                            <p:stCondLst>
                              <p:cond delay="0"/>
                            </p:stCondLst>
                            <p:childTnLst>
                              <p:par>
                                <p:cTn id="74" presetID="12" presetClass="entr" presetSubtype="4" fill="hold" nodeType="clickEffect">
                                  <p:stCondLst>
                                    <p:cond delay="0"/>
                                  </p:stCondLst>
                                  <p:childTnLst>
                                    <p:set>
                                      <p:cBhvr>
                                        <p:cTn id="75" dur="1" fill="hold">
                                          <p:stCondLst>
                                            <p:cond delay="0"/>
                                          </p:stCondLst>
                                        </p:cTn>
                                        <p:tgtEl>
                                          <p:spTgt spid="45"/>
                                        </p:tgtEl>
                                        <p:attrNameLst>
                                          <p:attrName>style.visibility</p:attrName>
                                        </p:attrNameLst>
                                      </p:cBhvr>
                                      <p:to>
                                        <p:strVal val="visible"/>
                                      </p:to>
                                    </p:set>
                                    <p:anim calcmode="lin" valueType="num">
                                      <p:cBhvr additive="base">
                                        <p:cTn id="76" dur="500"/>
                                        <p:tgtEl>
                                          <p:spTgt spid="45"/>
                                        </p:tgtEl>
                                        <p:attrNameLst>
                                          <p:attrName>ppt_y</p:attrName>
                                        </p:attrNameLst>
                                      </p:cBhvr>
                                      <p:tavLst>
                                        <p:tav tm="0">
                                          <p:val>
                                            <p:strVal val="#ppt_y+#ppt_h*1.125000"/>
                                          </p:val>
                                        </p:tav>
                                        <p:tav tm="100000">
                                          <p:val>
                                            <p:strVal val="#ppt_y"/>
                                          </p:val>
                                        </p:tav>
                                      </p:tavLst>
                                    </p:anim>
                                    <p:animEffect transition="in" filter="wipe(up)">
                                      <p:cBhvr>
                                        <p:cTn id="77" dur="500"/>
                                        <p:tgtEl>
                                          <p:spTgt spid="45"/>
                                        </p:tgtEl>
                                      </p:cBhvr>
                                    </p:animEffect>
                                  </p:childTnLst>
                                </p:cTn>
                              </p:par>
                              <p:par>
                                <p:cTn id="78" presetID="12" presetClass="entr" presetSubtype="8" fill="hold" grpId="0" nodeType="withEffect">
                                  <p:stCondLst>
                                    <p:cond delay="0"/>
                                  </p:stCondLst>
                                  <p:childTnLst>
                                    <p:set>
                                      <p:cBhvr>
                                        <p:cTn id="79" dur="1" fill="hold">
                                          <p:stCondLst>
                                            <p:cond delay="0"/>
                                          </p:stCondLst>
                                        </p:cTn>
                                        <p:tgtEl>
                                          <p:spTgt spid="68"/>
                                        </p:tgtEl>
                                        <p:attrNameLst>
                                          <p:attrName>style.visibility</p:attrName>
                                        </p:attrNameLst>
                                      </p:cBhvr>
                                      <p:to>
                                        <p:strVal val="visible"/>
                                      </p:to>
                                    </p:set>
                                    <p:anim calcmode="lin" valueType="num">
                                      <p:cBhvr additive="base">
                                        <p:cTn id="80" dur="750"/>
                                        <p:tgtEl>
                                          <p:spTgt spid="68"/>
                                        </p:tgtEl>
                                        <p:attrNameLst>
                                          <p:attrName>ppt_x</p:attrName>
                                        </p:attrNameLst>
                                      </p:cBhvr>
                                      <p:tavLst>
                                        <p:tav tm="0">
                                          <p:val>
                                            <p:strVal val="#ppt_x-#ppt_w*1.125000"/>
                                          </p:val>
                                        </p:tav>
                                        <p:tav tm="100000">
                                          <p:val>
                                            <p:strVal val="#ppt_x"/>
                                          </p:val>
                                        </p:tav>
                                      </p:tavLst>
                                    </p:anim>
                                    <p:animEffect transition="in" filter="wipe(right)">
                                      <p:cBhvr>
                                        <p:cTn id="81" dur="750"/>
                                        <p:tgtEl>
                                          <p:spTgt spid="68"/>
                                        </p:tgtEl>
                                      </p:cBhvr>
                                    </p:animEffect>
                                  </p:childTnLst>
                                </p:cTn>
                              </p:par>
                            </p:childTnLst>
                          </p:cTn>
                        </p:par>
                        <p:par>
                          <p:cTn id="82" fill="hold">
                            <p:stCondLst>
                              <p:cond delay="750"/>
                            </p:stCondLst>
                            <p:childTnLst>
                              <p:par>
                                <p:cTn id="83" presetID="12" presetClass="entr" presetSubtype="8" fill="hold" grpId="0" nodeType="afterEffect">
                                  <p:stCondLst>
                                    <p:cond delay="0"/>
                                  </p:stCondLst>
                                  <p:childTnLst>
                                    <p:set>
                                      <p:cBhvr>
                                        <p:cTn id="84" dur="1" fill="hold">
                                          <p:stCondLst>
                                            <p:cond delay="0"/>
                                          </p:stCondLst>
                                        </p:cTn>
                                        <p:tgtEl>
                                          <p:spTgt spid="73"/>
                                        </p:tgtEl>
                                        <p:attrNameLst>
                                          <p:attrName>style.visibility</p:attrName>
                                        </p:attrNameLst>
                                      </p:cBhvr>
                                      <p:to>
                                        <p:strVal val="visible"/>
                                      </p:to>
                                    </p:set>
                                    <p:anim calcmode="lin" valueType="num">
                                      <p:cBhvr additive="base">
                                        <p:cTn id="85" dur="750"/>
                                        <p:tgtEl>
                                          <p:spTgt spid="73"/>
                                        </p:tgtEl>
                                        <p:attrNameLst>
                                          <p:attrName>ppt_x</p:attrName>
                                        </p:attrNameLst>
                                      </p:cBhvr>
                                      <p:tavLst>
                                        <p:tav tm="0">
                                          <p:val>
                                            <p:strVal val="#ppt_x-#ppt_w*1.125000"/>
                                          </p:val>
                                        </p:tav>
                                        <p:tav tm="100000">
                                          <p:val>
                                            <p:strVal val="#ppt_x"/>
                                          </p:val>
                                        </p:tav>
                                      </p:tavLst>
                                    </p:anim>
                                    <p:animEffect transition="in" filter="wipe(right)">
                                      <p:cBhvr>
                                        <p:cTn id="86" dur="750"/>
                                        <p:tgtEl>
                                          <p:spTgt spid="73"/>
                                        </p:tgtEl>
                                      </p:cBhvr>
                                    </p:animEffect>
                                  </p:childTnLst>
                                </p:cTn>
                              </p:par>
                            </p:childTnLst>
                          </p:cTn>
                        </p:par>
                        <p:par>
                          <p:cTn id="87" fill="hold">
                            <p:stCondLst>
                              <p:cond delay="1500"/>
                            </p:stCondLst>
                            <p:childTnLst>
                              <p:par>
                                <p:cTn id="88" presetID="12" presetClass="entr" presetSubtype="8" fill="hold" grpId="0" nodeType="afterEffect">
                                  <p:stCondLst>
                                    <p:cond delay="0"/>
                                  </p:stCondLst>
                                  <p:childTnLst>
                                    <p:set>
                                      <p:cBhvr>
                                        <p:cTn id="89" dur="1" fill="hold">
                                          <p:stCondLst>
                                            <p:cond delay="0"/>
                                          </p:stCondLst>
                                        </p:cTn>
                                        <p:tgtEl>
                                          <p:spTgt spid="74"/>
                                        </p:tgtEl>
                                        <p:attrNameLst>
                                          <p:attrName>style.visibility</p:attrName>
                                        </p:attrNameLst>
                                      </p:cBhvr>
                                      <p:to>
                                        <p:strVal val="visible"/>
                                      </p:to>
                                    </p:set>
                                    <p:anim calcmode="lin" valueType="num">
                                      <p:cBhvr additive="base">
                                        <p:cTn id="90" dur="750"/>
                                        <p:tgtEl>
                                          <p:spTgt spid="74"/>
                                        </p:tgtEl>
                                        <p:attrNameLst>
                                          <p:attrName>ppt_x</p:attrName>
                                        </p:attrNameLst>
                                      </p:cBhvr>
                                      <p:tavLst>
                                        <p:tav tm="0">
                                          <p:val>
                                            <p:strVal val="#ppt_x-#ppt_w*1.125000"/>
                                          </p:val>
                                        </p:tav>
                                        <p:tav tm="100000">
                                          <p:val>
                                            <p:strVal val="#ppt_x"/>
                                          </p:val>
                                        </p:tav>
                                      </p:tavLst>
                                    </p:anim>
                                    <p:animEffect transition="in" filter="wipe(right)">
                                      <p:cBhvr>
                                        <p:cTn id="91" dur="750"/>
                                        <p:tgtEl>
                                          <p:spTgt spid="74"/>
                                        </p:tgtEl>
                                      </p:cBhvr>
                                    </p:animEffect>
                                  </p:childTnLst>
                                </p:cTn>
                              </p:par>
                            </p:childTnLst>
                          </p:cTn>
                        </p:par>
                        <p:par>
                          <p:cTn id="92" fill="hold">
                            <p:stCondLst>
                              <p:cond delay="2250"/>
                            </p:stCondLst>
                            <p:childTnLst>
                              <p:par>
                                <p:cTn id="93" presetID="12" presetClass="entr" presetSubtype="8" fill="hold" grpId="0" nodeType="afterEffect">
                                  <p:stCondLst>
                                    <p:cond delay="0"/>
                                  </p:stCondLst>
                                  <p:childTnLst>
                                    <p:set>
                                      <p:cBhvr>
                                        <p:cTn id="94" dur="1" fill="hold">
                                          <p:stCondLst>
                                            <p:cond delay="0"/>
                                          </p:stCondLst>
                                        </p:cTn>
                                        <p:tgtEl>
                                          <p:spTgt spid="75"/>
                                        </p:tgtEl>
                                        <p:attrNameLst>
                                          <p:attrName>style.visibility</p:attrName>
                                        </p:attrNameLst>
                                      </p:cBhvr>
                                      <p:to>
                                        <p:strVal val="visible"/>
                                      </p:to>
                                    </p:set>
                                    <p:anim calcmode="lin" valueType="num">
                                      <p:cBhvr additive="base">
                                        <p:cTn id="95" dur="750"/>
                                        <p:tgtEl>
                                          <p:spTgt spid="75"/>
                                        </p:tgtEl>
                                        <p:attrNameLst>
                                          <p:attrName>ppt_x</p:attrName>
                                        </p:attrNameLst>
                                      </p:cBhvr>
                                      <p:tavLst>
                                        <p:tav tm="0">
                                          <p:val>
                                            <p:strVal val="#ppt_x-#ppt_w*1.125000"/>
                                          </p:val>
                                        </p:tav>
                                        <p:tav tm="100000">
                                          <p:val>
                                            <p:strVal val="#ppt_x"/>
                                          </p:val>
                                        </p:tav>
                                      </p:tavLst>
                                    </p:anim>
                                    <p:animEffect transition="in" filter="wipe(right)">
                                      <p:cBhvr>
                                        <p:cTn id="96" dur="750"/>
                                        <p:tgtEl>
                                          <p:spTgt spid="75"/>
                                        </p:tgtEl>
                                      </p:cBhvr>
                                    </p:animEffect>
                                  </p:childTnLst>
                                </p:cTn>
                              </p:par>
                            </p:childTnLst>
                          </p:cTn>
                        </p:par>
                        <p:par>
                          <p:cTn id="97" fill="hold">
                            <p:stCondLst>
                              <p:cond delay="3000"/>
                            </p:stCondLst>
                            <p:childTnLst>
                              <p:par>
                                <p:cTn id="98" presetID="12" presetClass="entr" presetSubtype="8" fill="hold" grpId="0" nodeType="afterEffect">
                                  <p:stCondLst>
                                    <p:cond delay="0"/>
                                  </p:stCondLst>
                                  <p:childTnLst>
                                    <p:set>
                                      <p:cBhvr>
                                        <p:cTn id="99" dur="1" fill="hold">
                                          <p:stCondLst>
                                            <p:cond delay="0"/>
                                          </p:stCondLst>
                                        </p:cTn>
                                        <p:tgtEl>
                                          <p:spTgt spid="76"/>
                                        </p:tgtEl>
                                        <p:attrNameLst>
                                          <p:attrName>style.visibility</p:attrName>
                                        </p:attrNameLst>
                                      </p:cBhvr>
                                      <p:to>
                                        <p:strVal val="visible"/>
                                      </p:to>
                                    </p:set>
                                    <p:anim calcmode="lin" valueType="num">
                                      <p:cBhvr additive="base">
                                        <p:cTn id="100" dur="750"/>
                                        <p:tgtEl>
                                          <p:spTgt spid="76"/>
                                        </p:tgtEl>
                                        <p:attrNameLst>
                                          <p:attrName>ppt_x</p:attrName>
                                        </p:attrNameLst>
                                      </p:cBhvr>
                                      <p:tavLst>
                                        <p:tav tm="0">
                                          <p:val>
                                            <p:strVal val="#ppt_x-#ppt_w*1.125000"/>
                                          </p:val>
                                        </p:tav>
                                        <p:tav tm="100000">
                                          <p:val>
                                            <p:strVal val="#ppt_x"/>
                                          </p:val>
                                        </p:tav>
                                      </p:tavLst>
                                    </p:anim>
                                    <p:animEffect transition="in" filter="wipe(right)">
                                      <p:cBhvr>
                                        <p:cTn id="101" dur="750"/>
                                        <p:tgtEl>
                                          <p:spTgt spid="76"/>
                                        </p:tgtEl>
                                      </p:cBhvr>
                                    </p:animEffect>
                                  </p:childTnLst>
                                </p:cTn>
                              </p:par>
                            </p:childTnLst>
                          </p:cTn>
                        </p:par>
                      </p:childTnLst>
                    </p:cTn>
                  </p:par>
                  <p:par>
                    <p:cTn id="102" fill="hold">
                      <p:stCondLst>
                        <p:cond delay="indefinite"/>
                      </p:stCondLst>
                      <p:childTnLst>
                        <p:par>
                          <p:cTn id="103" fill="hold">
                            <p:stCondLst>
                              <p:cond delay="0"/>
                            </p:stCondLst>
                            <p:childTnLst>
                              <p:par>
                                <p:cTn id="104" presetID="12" presetClass="entr" presetSubtype="4" fill="hold" nodeType="clickEffect">
                                  <p:stCondLst>
                                    <p:cond delay="0"/>
                                  </p:stCondLst>
                                  <p:childTnLst>
                                    <p:set>
                                      <p:cBhvr>
                                        <p:cTn id="105" dur="1" fill="hold">
                                          <p:stCondLst>
                                            <p:cond delay="0"/>
                                          </p:stCondLst>
                                        </p:cTn>
                                        <p:tgtEl>
                                          <p:spTgt spid="79"/>
                                        </p:tgtEl>
                                        <p:attrNameLst>
                                          <p:attrName>style.visibility</p:attrName>
                                        </p:attrNameLst>
                                      </p:cBhvr>
                                      <p:to>
                                        <p:strVal val="visible"/>
                                      </p:to>
                                    </p:set>
                                    <p:anim calcmode="lin" valueType="num">
                                      <p:cBhvr additive="base">
                                        <p:cTn id="106" dur="500"/>
                                        <p:tgtEl>
                                          <p:spTgt spid="79"/>
                                        </p:tgtEl>
                                        <p:attrNameLst>
                                          <p:attrName>ppt_y</p:attrName>
                                        </p:attrNameLst>
                                      </p:cBhvr>
                                      <p:tavLst>
                                        <p:tav tm="0">
                                          <p:val>
                                            <p:strVal val="#ppt_y+#ppt_h*1.125000"/>
                                          </p:val>
                                        </p:tav>
                                        <p:tav tm="100000">
                                          <p:val>
                                            <p:strVal val="#ppt_y"/>
                                          </p:val>
                                        </p:tav>
                                      </p:tavLst>
                                    </p:anim>
                                    <p:animEffect transition="in" filter="wipe(up)">
                                      <p:cBhvr>
                                        <p:cTn id="107" dur="500"/>
                                        <p:tgtEl>
                                          <p:spTgt spid="79"/>
                                        </p:tgtEl>
                                      </p:cBhvr>
                                    </p:animEffect>
                                  </p:childTnLst>
                                </p:cTn>
                              </p:par>
                              <p:par>
                                <p:cTn id="108" presetID="12" presetClass="entr" presetSubtype="4" fill="hold" nodeType="withEffect">
                                  <p:stCondLst>
                                    <p:cond delay="0"/>
                                  </p:stCondLst>
                                  <p:childTnLst>
                                    <p:set>
                                      <p:cBhvr>
                                        <p:cTn id="109" dur="1" fill="hold">
                                          <p:stCondLst>
                                            <p:cond delay="0"/>
                                          </p:stCondLst>
                                        </p:cTn>
                                        <p:tgtEl>
                                          <p:spTgt spid="78"/>
                                        </p:tgtEl>
                                        <p:attrNameLst>
                                          <p:attrName>style.visibility</p:attrName>
                                        </p:attrNameLst>
                                      </p:cBhvr>
                                      <p:to>
                                        <p:strVal val="visible"/>
                                      </p:to>
                                    </p:set>
                                    <p:anim calcmode="lin" valueType="num">
                                      <p:cBhvr additive="base">
                                        <p:cTn id="110" dur="500"/>
                                        <p:tgtEl>
                                          <p:spTgt spid="78"/>
                                        </p:tgtEl>
                                        <p:attrNameLst>
                                          <p:attrName>ppt_y</p:attrName>
                                        </p:attrNameLst>
                                      </p:cBhvr>
                                      <p:tavLst>
                                        <p:tav tm="0">
                                          <p:val>
                                            <p:strVal val="#ppt_y+#ppt_h*1.125000"/>
                                          </p:val>
                                        </p:tav>
                                        <p:tav tm="100000">
                                          <p:val>
                                            <p:strVal val="#ppt_y"/>
                                          </p:val>
                                        </p:tav>
                                      </p:tavLst>
                                    </p:anim>
                                    <p:animEffect transition="in" filter="wipe(up)">
                                      <p:cBhvr>
                                        <p:cTn id="111" dur="500"/>
                                        <p:tgtEl>
                                          <p:spTgt spid="78"/>
                                        </p:tgtEl>
                                      </p:cBhvr>
                                    </p:animEffect>
                                  </p:childTnLst>
                                </p:cTn>
                              </p:par>
                              <p:par>
                                <p:cTn id="112" presetID="12" presetClass="entr" presetSubtype="4" fill="hold" nodeType="withEffect">
                                  <p:stCondLst>
                                    <p:cond delay="0"/>
                                  </p:stCondLst>
                                  <p:childTnLst>
                                    <p:set>
                                      <p:cBhvr>
                                        <p:cTn id="113" dur="1" fill="hold">
                                          <p:stCondLst>
                                            <p:cond delay="0"/>
                                          </p:stCondLst>
                                        </p:cTn>
                                        <p:tgtEl>
                                          <p:spTgt spid="77"/>
                                        </p:tgtEl>
                                        <p:attrNameLst>
                                          <p:attrName>style.visibility</p:attrName>
                                        </p:attrNameLst>
                                      </p:cBhvr>
                                      <p:to>
                                        <p:strVal val="visible"/>
                                      </p:to>
                                    </p:set>
                                    <p:anim calcmode="lin" valueType="num">
                                      <p:cBhvr additive="base">
                                        <p:cTn id="114" dur="500"/>
                                        <p:tgtEl>
                                          <p:spTgt spid="77"/>
                                        </p:tgtEl>
                                        <p:attrNameLst>
                                          <p:attrName>ppt_y</p:attrName>
                                        </p:attrNameLst>
                                      </p:cBhvr>
                                      <p:tavLst>
                                        <p:tav tm="0">
                                          <p:val>
                                            <p:strVal val="#ppt_y+#ppt_h*1.125000"/>
                                          </p:val>
                                        </p:tav>
                                        <p:tav tm="100000">
                                          <p:val>
                                            <p:strVal val="#ppt_y"/>
                                          </p:val>
                                        </p:tav>
                                      </p:tavLst>
                                    </p:anim>
                                    <p:animEffect transition="in" filter="wipe(up)">
                                      <p:cBhvr>
                                        <p:cTn id="115"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35" grpId="0"/>
      <p:bldP spid="61" grpId="0"/>
      <p:bldP spid="68" grpId="0"/>
      <p:bldP spid="70" grpId="0"/>
      <p:bldP spid="71" grpId="0"/>
      <p:bldP spid="36" grpId="0"/>
      <p:bldP spid="72" grpId="0"/>
      <p:bldP spid="73" grpId="0"/>
      <p:bldP spid="74" grpId="0"/>
      <p:bldP spid="75" grpId="0"/>
      <p:bldP spid="7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ADBE149-8C17-D04D-B7B2-76094331DF4E}"/>
              </a:ext>
            </a:extLst>
          </p:cNvPr>
          <p:cNvSpPr txBox="1"/>
          <p:nvPr/>
        </p:nvSpPr>
        <p:spPr>
          <a:xfrm>
            <a:off x="3481326" y="127316"/>
            <a:ext cx="5229346"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PRODUCT BACKLOG</a:t>
            </a:r>
          </a:p>
        </p:txBody>
      </p:sp>
      <p:graphicFrame>
        <p:nvGraphicFramePr>
          <p:cNvPr id="3" name="Table 5">
            <a:extLst>
              <a:ext uri="{FF2B5EF4-FFF2-40B4-BE49-F238E27FC236}">
                <a16:creationId xmlns:a16="http://schemas.microsoft.com/office/drawing/2014/main" id="{CF2711E6-AFB2-4640-96E6-F5D166D2FB3C}"/>
              </a:ext>
            </a:extLst>
          </p:cNvPr>
          <p:cNvGraphicFramePr>
            <a:graphicFrameLocks noGrp="1"/>
          </p:cNvGraphicFramePr>
          <p:nvPr>
            <p:extLst>
              <p:ext uri="{D42A27DB-BD31-4B8C-83A1-F6EECF244321}">
                <p14:modId xmlns:p14="http://schemas.microsoft.com/office/powerpoint/2010/main" val="4064120026"/>
              </p:ext>
            </p:extLst>
          </p:nvPr>
        </p:nvGraphicFramePr>
        <p:xfrm>
          <a:off x="4063998" y="896757"/>
          <a:ext cx="4023360" cy="5852160"/>
        </p:xfrm>
        <a:graphic>
          <a:graphicData uri="http://schemas.openxmlformats.org/drawingml/2006/table">
            <a:tbl>
              <a:tblPr>
                <a:tableStyleId>{F5AB1C69-6EDB-4FF4-983F-18BD219EF322}</a:tableStyleId>
              </a:tblPr>
              <a:tblGrid>
                <a:gridCol w="4023360">
                  <a:extLst>
                    <a:ext uri="{9D8B030D-6E8A-4147-A177-3AD203B41FA5}">
                      <a16:colId xmlns:a16="http://schemas.microsoft.com/office/drawing/2014/main" val="2775878165"/>
                    </a:ext>
                  </a:extLst>
                </a:gridCol>
              </a:tblGrid>
              <a:tr h="370840">
                <a:tc>
                  <a:txBody>
                    <a:bodyPr/>
                    <a:lstStyle/>
                    <a:p>
                      <a:pPr algn="ctr"/>
                      <a:r>
                        <a:rPr lang="en-US" sz="2400" dirty="0">
                          <a:solidFill>
                            <a:srgbClr val="F25245"/>
                          </a:solidFill>
                        </a:rPr>
                        <a:t>Authentication</a:t>
                      </a:r>
                    </a:p>
                  </a:txBody>
                  <a:tcPr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243135287"/>
                  </a:ext>
                </a:extLst>
              </a:tr>
              <a:tr h="370840">
                <a:tc>
                  <a:txBody>
                    <a:bodyPr/>
                    <a:lstStyle/>
                    <a:p>
                      <a:pPr algn="ctr"/>
                      <a:r>
                        <a:rPr lang="en-US" sz="2400" dirty="0">
                          <a:solidFill>
                            <a:srgbClr val="F25245"/>
                          </a:solidFill>
                        </a:rPr>
                        <a:t>Authorization</a:t>
                      </a:r>
                    </a:p>
                  </a:txBody>
                  <a:tcPr/>
                </a:tc>
                <a:extLst>
                  <a:ext uri="{0D108BD9-81ED-4DB2-BD59-A6C34878D82A}">
                    <a16:rowId xmlns:a16="http://schemas.microsoft.com/office/drawing/2014/main" val="3487091503"/>
                  </a:ext>
                </a:extLst>
              </a:tr>
              <a:tr h="370840">
                <a:tc>
                  <a:txBody>
                    <a:bodyPr/>
                    <a:lstStyle/>
                    <a:p>
                      <a:pPr algn="ctr"/>
                      <a:r>
                        <a:rPr lang="en-US" sz="2400" dirty="0">
                          <a:solidFill>
                            <a:srgbClr val="F25245"/>
                          </a:solidFill>
                        </a:rPr>
                        <a:t>Admins management </a:t>
                      </a:r>
                    </a:p>
                  </a:txBody>
                  <a:tcPr/>
                </a:tc>
                <a:extLst>
                  <a:ext uri="{0D108BD9-81ED-4DB2-BD59-A6C34878D82A}">
                    <a16:rowId xmlns:a16="http://schemas.microsoft.com/office/drawing/2014/main" val="1979790646"/>
                  </a:ext>
                </a:extLst>
              </a:tr>
              <a:tr h="370840">
                <a:tc>
                  <a:txBody>
                    <a:bodyPr/>
                    <a:lstStyle/>
                    <a:p>
                      <a:pPr algn="ctr"/>
                      <a:r>
                        <a:rPr lang="en-US" sz="2400" dirty="0">
                          <a:solidFill>
                            <a:srgbClr val="273445"/>
                          </a:solidFill>
                        </a:rPr>
                        <a:t>Certifications management</a:t>
                      </a:r>
                    </a:p>
                  </a:txBody>
                  <a:tcPr/>
                </a:tc>
                <a:extLst>
                  <a:ext uri="{0D108BD9-81ED-4DB2-BD59-A6C34878D82A}">
                    <a16:rowId xmlns:a16="http://schemas.microsoft.com/office/drawing/2014/main" val="527875842"/>
                  </a:ext>
                </a:extLst>
              </a:tr>
              <a:tr h="370840">
                <a:tc>
                  <a:txBody>
                    <a:bodyPr/>
                    <a:lstStyle/>
                    <a:p>
                      <a:pPr algn="ctr"/>
                      <a:r>
                        <a:rPr lang="en-US" sz="2400" dirty="0">
                          <a:solidFill>
                            <a:srgbClr val="273445"/>
                          </a:solidFill>
                        </a:rPr>
                        <a:t>Trainings management</a:t>
                      </a:r>
                    </a:p>
                  </a:txBody>
                  <a:tcPr/>
                </a:tc>
                <a:extLst>
                  <a:ext uri="{0D108BD9-81ED-4DB2-BD59-A6C34878D82A}">
                    <a16:rowId xmlns:a16="http://schemas.microsoft.com/office/drawing/2014/main" val="3021413615"/>
                  </a:ext>
                </a:extLst>
              </a:tr>
              <a:tr h="370840">
                <a:tc>
                  <a:txBody>
                    <a:bodyPr/>
                    <a:lstStyle/>
                    <a:p>
                      <a:pPr algn="ctr"/>
                      <a:r>
                        <a:rPr lang="en-US" sz="2400" dirty="0">
                          <a:solidFill>
                            <a:srgbClr val="273445"/>
                          </a:solidFill>
                        </a:rPr>
                        <a:t>Sessions plan management</a:t>
                      </a:r>
                    </a:p>
                  </a:txBody>
                  <a:tcPr/>
                </a:tc>
                <a:extLst>
                  <a:ext uri="{0D108BD9-81ED-4DB2-BD59-A6C34878D82A}">
                    <a16:rowId xmlns:a16="http://schemas.microsoft.com/office/drawing/2014/main" val="592139486"/>
                  </a:ext>
                </a:extLst>
              </a:tr>
              <a:tr h="370840">
                <a:tc>
                  <a:txBody>
                    <a:bodyPr/>
                    <a:lstStyle/>
                    <a:p>
                      <a:pPr algn="ctr"/>
                      <a:r>
                        <a:rPr lang="en-US" sz="2400" dirty="0">
                          <a:solidFill>
                            <a:srgbClr val="273445"/>
                          </a:solidFill>
                        </a:rPr>
                        <a:t>Free workshops plan and management</a:t>
                      </a:r>
                    </a:p>
                  </a:txBody>
                  <a:tcPr/>
                </a:tc>
                <a:extLst>
                  <a:ext uri="{0D108BD9-81ED-4DB2-BD59-A6C34878D82A}">
                    <a16:rowId xmlns:a16="http://schemas.microsoft.com/office/drawing/2014/main" val="1825834702"/>
                  </a:ext>
                </a:extLst>
              </a:tr>
              <a:tr h="370840">
                <a:tc>
                  <a:txBody>
                    <a:bodyPr/>
                    <a:lstStyle/>
                    <a:p>
                      <a:pPr algn="ctr"/>
                      <a:r>
                        <a:rPr lang="en-US" sz="2400" dirty="0">
                          <a:solidFill>
                            <a:srgbClr val="FFA956"/>
                          </a:solidFill>
                        </a:rPr>
                        <a:t>Feed posts management </a:t>
                      </a:r>
                    </a:p>
                  </a:txBody>
                  <a:tcPr/>
                </a:tc>
                <a:extLst>
                  <a:ext uri="{0D108BD9-81ED-4DB2-BD59-A6C34878D82A}">
                    <a16:rowId xmlns:a16="http://schemas.microsoft.com/office/drawing/2014/main" val="2111505451"/>
                  </a:ext>
                </a:extLst>
              </a:tr>
              <a:tr h="370840">
                <a:tc>
                  <a:txBody>
                    <a:bodyPr/>
                    <a:lstStyle/>
                    <a:p>
                      <a:pPr algn="ctr"/>
                      <a:r>
                        <a:rPr lang="en-US" sz="2400" dirty="0">
                          <a:solidFill>
                            <a:srgbClr val="FFA956"/>
                          </a:solidFill>
                        </a:rPr>
                        <a:t>Reset password</a:t>
                      </a:r>
                    </a:p>
                  </a:txBody>
                  <a:tcPr/>
                </a:tc>
                <a:extLst>
                  <a:ext uri="{0D108BD9-81ED-4DB2-BD59-A6C34878D82A}">
                    <a16:rowId xmlns:a16="http://schemas.microsoft.com/office/drawing/2014/main" val="2856343410"/>
                  </a:ext>
                </a:extLst>
              </a:tr>
              <a:tr h="370840">
                <a:tc>
                  <a:txBody>
                    <a:bodyPr/>
                    <a:lstStyle/>
                    <a:p>
                      <a:pPr algn="ctr"/>
                      <a:r>
                        <a:rPr lang="en-US" sz="2400" dirty="0">
                          <a:solidFill>
                            <a:srgbClr val="FFA956"/>
                          </a:solidFill>
                        </a:rPr>
                        <a:t>Stats dashboard</a:t>
                      </a:r>
                    </a:p>
                  </a:txBody>
                  <a:tcPr/>
                </a:tc>
                <a:extLst>
                  <a:ext uri="{0D108BD9-81ED-4DB2-BD59-A6C34878D82A}">
                    <a16:rowId xmlns:a16="http://schemas.microsoft.com/office/drawing/2014/main" val="102437523"/>
                  </a:ext>
                </a:extLst>
              </a:tr>
              <a:tr h="370840">
                <a:tc>
                  <a:txBody>
                    <a:bodyPr/>
                    <a:lstStyle/>
                    <a:p>
                      <a:pPr algn="ctr"/>
                      <a:r>
                        <a:rPr lang="en-US" sz="2400" dirty="0">
                          <a:solidFill>
                            <a:srgbClr val="FFA956"/>
                          </a:solidFill>
                        </a:rPr>
                        <a:t>History of admin interactions</a:t>
                      </a:r>
                    </a:p>
                  </a:txBody>
                  <a:tcPr/>
                </a:tc>
                <a:extLst>
                  <a:ext uri="{0D108BD9-81ED-4DB2-BD59-A6C34878D82A}">
                    <a16:rowId xmlns:a16="http://schemas.microsoft.com/office/drawing/2014/main" val="305339055"/>
                  </a:ext>
                </a:extLst>
              </a:tr>
              <a:tr h="370840">
                <a:tc>
                  <a:txBody>
                    <a:bodyPr/>
                    <a:lstStyle/>
                    <a:p>
                      <a:pPr algn="ctr"/>
                      <a:r>
                        <a:rPr lang="en-US" sz="2400" dirty="0">
                          <a:solidFill>
                            <a:srgbClr val="FFA956"/>
                          </a:solidFill>
                        </a:rPr>
                        <a:t>Edit profile</a:t>
                      </a:r>
                    </a:p>
                  </a:txBody>
                  <a:tcPr>
                    <a:lnB w="12700" cap="flat" cmpd="sng" algn="ctr">
                      <a:solidFill>
                        <a:schemeClr val="bg2">
                          <a:lumMod val="25000"/>
                        </a:schemeClr>
                      </a:solidFill>
                      <a:prstDash val="solid"/>
                      <a:round/>
                      <a:headEnd type="none" w="med" len="med"/>
                      <a:tailEnd type="none" w="med" len="med"/>
                    </a:lnB>
                  </a:tcPr>
                </a:tc>
                <a:extLst>
                  <a:ext uri="{0D108BD9-81ED-4DB2-BD59-A6C34878D82A}">
                    <a16:rowId xmlns:a16="http://schemas.microsoft.com/office/drawing/2014/main" val="1494397624"/>
                  </a:ext>
                </a:extLst>
              </a:tr>
            </a:tbl>
          </a:graphicData>
        </a:graphic>
      </p:graphicFrame>
      <p:sp>
        <p:nvSpPr>
          <p:cNvPr id="11" name="TextBox 10">
            <a:extLst>
              <a:ext uri="{FF2B5EF4-FFF2-40B4-BE49-F238E27FC236}">
                <a16:creationId xmlns:a16="http://schemas.microsoft.com/office/drawing/2014/main" id="{2D36832C-A82B-D44F-8622-049FBD1C0E8C}"/>
              </a:ext>
            </a:extLst>
          </p:cNvPr>
          <p:cNvSpPr txBox="1"/>
          <p:nvPr/>
        </p:nvSpPr>
        <p:spPr>
          <a:xfrm rot="16200000">
            <a:off x="3004893" y="1340308"/>
            <a:ext cx="1471878" cy="584775"/>
          </a:xfrm>
          <a:prstGeom prst="rect">
            <a:avLst/>
          </a:prstGeom>
          <a:noFill/>
        </p:spPr>
        <p:txBody>
          <a:bodyPr wrap="none" rtlCol="0">
            <a:spAutoFit/>
          </a:bodyPr>
          <a:lstStyle/>
          <a:p>
            <a:r>
              <a:rPr lang="en-US" sz="3200" dirty="0">
                <a:solidFill>
                  <a:srgbClr val="F25245"/>
                </a:solidFill>
                <a:latin typeface="Tw Cen MT" panose="020B0602020104020603" pitchFamily="34" charset="77"/>
              </a:rPr>
              <a:t>Sprint 1</a:t>
            </a:r>
          </a:p>
        </p:txBody>
      </p:sp>
      <p:sp>
        <p:nvSpPr>
          <p:cNvPr id="37" name="TextBox 36">
            <a:extLst>
              <a:ext uri="{FF2B5EF4-FFF2-40B4-BE49-F238E27FC236}">
                <a16:creationId xmlns:a16="http://schemas.microsoft.com/office/drawing/2014/main" id="{FEBC4633-841F-CF44-A575-2A28A165E210}"/>
              </a:ext>
            </a:extLst>
          </p:cNvPr>
          <p:cNvSpPr txBox="1"/>
          <p:nvPr/>
        </p:nvSpPr>
        <p:spPr>
          <a:xfrm rot="16200000">
            <a:off x="7443913" y="3013501"/>
            <a:ext cx="2117887" cy="830997"/>
          </a:xfrm>
          <a:prstGeom prst="rect">
            <a:avLst/>
          </a:prstGeom>
          <a:noFill/>
        </p:spPr>
        <p:txBody>
          <a:bodyPr wrap="none" rtlCol="0">
            <a:spAutoFit/>
          </a:bodyPr>
          <a:lstStyle/>
          <a:p>
            <a:r>
              <a:rPr lang="en-US" sz="4800" dirty="0">
                <a:solidFill>
                  <a:srgbClr val="273445"/>
                </a:solidFill>
                <a:latin typeface="Tw Cen MT" panose="020B0602020104020603" pitchFamily="34" charset="77"/>
              </a:rPr>
              <a:t>Sprint 2</a:t>
            </a:r>
          </a:p>
        </p:txBody>
      </p:sp>
      <p:sp>
        <p:nvSpPr>
          <p:cNvPr id="38" name="TextBox 37">
            <a:extLst>
              <a:ext uri="{FF2B5EF4-FFF2-40B4-BE49-F238E27FC236}">
                <a16:creationId xmlns:a16="http://schemas.microsoft.com/office/drawing/2014/main" id="{FCCF7291-C2BE-2A43-8B1F-E2B2E3476B1B}"/>
              </a:ext>
            </a:extLst>
          </p:cNvPr>
          <p:cNvSpPr txBox="1"/>
          <p:nvPr/>
        </p:nvSpPr>
        <p:spPr>
          <a:xfrm rot="16200000">
            <a:off x="2923942" y="5237048"/>
            <a:ext cx="1633781" cy="646331"/>
          </a:xfrm>
          <a:prstGeom prst="rect">
            <a:avLst/>
          </a:prstGeom>
          <a:noFill/>
        </p:spPr>
        <p:txBody>
          <a:bodyPr wrap="none" rtlCol="0">
            <a:spAutoFit/>
          </a:bodyPr>
          <a:lstStyle/>
          <a:p>
            <a:r>
              <a:rPr lang="en-US" sz="3600" dirty="0">
                <a:solidFill>
                  <a:srgbClr val="FFA956"/>
                </a:solidFill>
                <a:latin typeface="Tw Cen MT" panose="020B0602020104020603" pitchFamily="34" charset="77"/>
              </a:rPr>
              <a:t>Sprint 3</a:t>
            </a:r>
          </a:p>
        </p:txBody>
      </p:sp>
    </p:spTree>
    <p:extLst>
      <p:ext uri="{BB962C8B-B14F-4D97-AF65-F5344CB8AC3E}">
        <p14:creationId xmlns:p14="http://schemas.microsoft.com/office/powerpoint/2010/main" val="3104639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down)">
                                      <p:cBhvr>
                                        <p:cTn id="8" dur="500"/>
                                        <p:tgtEl>
                                          <p:spTgt spid="5"/>
                                        </p:tgtEl>
                                      </p:cBhvr>
                                    </p:animEffect>
                                  </p:childTnLst>
                                </p:cTn>
                              </p:par>
                            </p:childTnLst>
                          </p:cTn>
                        </p:par>
                        <p:par>
                          <p:cTn id="9" fill="hold">
                            <p:stCondLst>
                              <p:cond delay="500"/>
                            </p:stCondLst>
                            <p:childTnLst>
                              <p:par>
                                <p:cTn id="10" presetID="1" presetClass="entr" presetSubtype="0" fill="hold" nodeType="after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par>
                          <p:cTn id="12" fill="hold">
                            <p:stCondLst>
                              <p:cond delay="500"/>
                            </p:stCondLst>
                            <p:childTnLst>
                              <p:par>
                                <p:cTn id="13" presetID="12" presetClass="entr" presetSubtype="2"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1000"/>
                            </p:stCondLst>
                            <p:childTnLst>
                              <p:par>
                                <p:cTn id="18" presetID="12" presetClass="entr" presetSubtype="8" fill="hold" grpId="0" nodeType="after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additive="base">
                                        <p:cTn id="20" dur="500"/>
                                        <p:tgtEl>
                                          <p:spTgt spid="37"/>
                                        </p:tgtEl>
                                        <p:attrNameLst>
                                          <p:attrName>ppt_x</p:attrName>
                                        </p:attrNameLst>
                                      </p:cBhvr>
                                      <p:tavLst>
                                        <p:tav tm="0">
                                          <p:val>
                                            <p:strVal val="#ppt_x-#ppt_w*1.125000"/>
                                          </p:val>
                                        </p:tav>
                                        <p:tav tm="100000">
                                          <p:val>
                                            <p:strVal val="#ppt_x"/>
                                          </p:val>
                                        </p:tav>
                                      </p:tavLst>
                                    </p:anim>
                                    <p:animEffect transition="in" filter="wipe(right)">
                                      <p:cBhvr>
                                        <p:cTn id="21" dur="500"/>
                                        <p:tgtEl>
                                          <p:spTgt spid="37"/>
                                        </p:tgtEl>
                                      </p:cBhvr>
                                    </p:animEffect>
                                  </p:childTnLst>
                                </p:cTn>
                              </p:par>
                            </p:childTnLst>
                          </p:cTn>
                        </p:par>
                        <p:par>
                          <p:cTn id="22" fill="hold">
                            <p:stCondLst>
                              <p:cond delay="1500"/>
                            </p:stCondLst>
                            <p:childTnLst>
                              <p:par>
                                <p:cTn id="23" presetID="12" presetClass="entr" presetSubtype="2" fill="hold" grpId="0" nodeType="afterEffect">
                                  <p:stCondLst>
                                    <p:cond delay="0"/>
                                  </p:stCondLst>
                                  <p:childTnLst>
                                    <p:set>
                                      <p:cBhvr>
                                        <p:cTn id="24" dur="1" fill="hold">
                                          <p:stCondLst>
                                            <p:cond delay="0"/>
                                          </p:stCondLst>
                                        </p:cTn>
                                        <p:tgtEl>
                                          <p:spTgt spid="38"/>
                                        </p:tgtEl>
                                        <p:attrNameLst>
                                          <p:attrName>style.visibility</p:attrName>
                                        </p:attrNameLst>
                                      </p:cBhvr>
                                      <p:to>
                                        <p:strVal val="visible"/>
                                      </p:to>
                                    </p:set>
                                    <p:anim calcmode="lin" valueType="num">
                                      <p:cBhvr additive="base">
                                        <p:cTn id="25" dur="500"/>
                                        <p:tgtEl>
                                          <p:spTgt spid="38"/>
                                        </p:tgtEl>
                                        <p:attrNameLst>
                                          <p:attrName>ppt_x</p:attrName>
                                        </p:attrNameLst>
                                      </p:cBhvr>
                                      <p:tavLst>
                                        <p:tav tm="0">
                                          <p:val>
                                            <p:strVal val="#ppt_x+#ppt_w*1.125000"/>
                                          </p:val>
                                        </p:tav>
                                        <p:tav tm="100000">
                                          <p:val>
                                            <p:strVal val="#ppt_x"/>
                                          </p:val>
                                        </p:tav>
                                      </p:tavLst>
                                    </p:anim>
                                    <p:animEffect transition="in" filter="wipe(left)">
                                      <p:cBhvr>
                                        <p:cTn id="2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37" grpId="0"/>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5" name="Group 164">
            <a:extLst>
              <a:ext uri="{FF2B5EF4-FFF2-40B4-BE49-F238E27FC236}">
                <a16:creationId xmlns:a16="http://schemas.microsoft.com/office/drawing/2014/main" id="{05545E5D-E278-FE48-A820-EC45A3103715}"/>
              </a:ext>
            </a:extLst>
          </p:cNvPr>
          <p:cNvGrpSpPr/>
          <p:nvPr/>
        </p:nvGrpSpPr>
        <p:grpSpPr>
          <a:xfrm>
            <a:off x="1422396" y="4068559"/>
            <a:ext cx="5588004" cy="5588000"/>
            <a:chOff x="6095996" y="2959100"/>
            <a:chExt cx="5588004" cy="5588000"/>
          </a:xfrm>
        </p:grpSpPr>
        <p:sp>
          <p:nvSpPr>
            <p:cNvPr id="166" name="Block Arc 165">
              <a:extLst>
                <a:ext uri="{FF2B5EF4-FFF2-40B4-BE49-F238E27FC236}">
                  <a16:creationId xmlns:a16="http://schemas.microsoft.com/office/drawing/2014/main" id="{A337B868-3AD0-0949-9127-E987D29D1886}"/>
                </a:ext>
              </a:extLst>
            </p:cNvPr>
            <p:cNvSpPr/>
            <p:nvPr/>
          </p:nvSpPr>
          <p:spPr>
            <a:xfrm rot="10800000">
              <a:off x="6096000" y="2959100"/>
              <a:ext cx="5588000" cy="5588000"/>
            </a:xfrm>
            <a:prstGeom prst="blockArc">
              <a:avLst>
                <a:gd name="adj1" fmla="val 10800000"/>
                <a:gd name="adj2" fmla="val 0"/>
                <a:gd name="adj3" fmla="val 24318"/>
              </a:avLst>
            </a:prstGeom>
            <a:solidFill>
              <a:srgbClr val="FFA9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7" name="Oval 166">
              <a:extLst>
                <a:ext uri="{FF2B5EF4-FFF2-40B4-BE49-F238E27FC236}">
                  <a16:creationId xmlns:a16="http://schemas.microsoft.com/office/drawing/2014/main" id="{7F242AA4-0F34-CE42-9F2C-F39585EB1349}"/>
                </a:ext>
              </a:extLst>
            </p:cNvPr>
            <p:cNvSpPr/>
            <p:nvPr/>
          </p:nvSpPr>
          <p:spPr>
            <a:xfrm>
              <a:off x="6095996" y="295910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8" name="Group 167">
            <a:extLst>
              <a:ext uri="{FF2B5EF4-FFF2-40B4-BE49-F238E27FC236}">
                <a16:creationId xmlns:a16="http://schemas.microsoft.com/office/drawing/2014/main" id="{C8A9C232-F705-6443-8B6C-079D9C0BEA1D}"/>
              </a:ext>
            </a:extLst>
          </p:cNvPr>
          <p:cNvGrpSpPr/>
          <p:nvPr/>
        </p:nvGrpSpPr>
        <p:grpSpPr>
          <a:xfrm>
            <a:off x="1422378" y="4068553"/>
            <a:ext cx="5588000" cy="5588000"/>
            <a:chOff x="12369800" y="0"/>
            <a:chExt cx="5588000" cy="5588000"/>
          </a:xfrm>
        </p:grpSpPr>
        <p:sp>
          <p:nvSpPr>
            <p:cNvPr id="169" name="Block Arc 168">
              <a:extLst>
                <a:ext uri="{FF2B5EF4-FFF2-40B4-BE49-F238E27FC236}">
                  <a16:creationId xmlns:a16="http://schemas.microsoft.com/office/drawing/2014/main" id="{26D9A03B-E6FB-AF4B-86F7-0CC5371B05B5}"/>
                </a:ext>
              </a:extLst>
            </p:cNvPr>
            <p:cNvSpPr/>
            <p:nvPr/>
          </p:nvSpPr>
          <p:spPr>
            <a:xfrm rot="10800000">
              <a:off x="12369800" y="0"/>
              <a:ext cx="5588000" cy="5588000"/>
            </a:xfrm>
            <a:prstGeom prst="blockArc">
              <a:avLst>
                <a:gd name="adj1" fmla="val 10800000"/>
                <a:gd name="adj2" fmla="val 0"/>
                <a:gd name="adj3" fmla="val 24318"/>
              </a:avLst>
            </a:prstGeom>
            <a:solidFill>
              <a:srgbClr val="2734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Oval 169">
              <a:extLst>
                <a:ext uri="{FF2B5EF4-FFF2-40B4-BE49-F238E27FC236}">
                  <a16:creationId xmlns:a16="http://schemas.microsoft.com/office/drawing/2014/main" id="{B1749B3D-D387-DA47-8BE1-20C38944D23A}"/>
                </a:ext>
              </a:extLst>
            </p:cNvPr>
            <p:cNvSpPr/>
            <p:nvPr/>
          </p:nvSpPr>
          <p:spPr>
            <a:xfrm>
              <a:off x="12369802" y="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5" name="TextBox 144">
            <a:extLst>
              <a:ext uri="{FF2B5EF4-FFF2-40B4-BE49-F238E27FC236}">
                <a16:creationId xmlns:a16="http://schemas.microsoft.com/office/drawing/2014/main" id="{33463708-2AD2-1E4C-B73C-D519F0C41AF7}"/>
              </a:ext>
            </a:extLst>
          </p:cNvPr>
          <p:cNvSpPr txBox="1"/>
          <p:nvPr/>
        </p:nvSpPr>
        <p:spPr>
          <a:xfrm>
            <a:off x="0" y="0"/>
            <a:ext cx="4820808" cy="769441"/>
          </a:xfrm>
          <a:prstGeom prst="rect">
            <a:avLst/>
          </a:prstGeom>
          <a:noFill/>
        </p:spPr>
        <p:txBody>
          <a:bodyPr wrap="square" rtlCol="0">
            <a:spAutoFit/>
          </a:bodyPr>
          <a:lstStyle/>
          <a:p>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SPRINTS OVERVIEW</a:t>
            </a:r>
          </a:p>
        </p:txBody>
      </p:sp>
      <p:sp>
        <p:nvSpPr>
          <p:cNvPr id="161" name="Oval 160">
            <a:extLst>
              <a:ext uri="{FF2B5EF4-FFF2-40B4-BE49-F238E27FC236}">
                <a16:creationId xmlns:a16="http://schemas.microsoft.com/office/drawing/2014/main" id="{D2F07A62-EBD7-1D48-A290-8BF6F3BEF970}"/>
              </a:ext>
            </a:extLst>
          </p:cNvPr>
          <p:cNvSpPr/>
          <p:nvPr/>
        </p:nvSpPr>
        <p:spPr>
          <a:xfrm flipV="1">
            <a:off x="1422380" y="2641153"/>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TextBox 155">
            <a:extLst>
              <a:ext uri="{FF2B5EF4-FFF2-40B4-BE49-F238E27FC236}">
                <a16:creationId xmlns:a16="http://schemas.microsoft.com/office/drawing/2014/main" id="{E840A76B-6DA1-6944-A9FE-B27C050F2173}"/>
              </a:ext>
            </a:extLst>
          </p:cNvPr>
          <p:cNvSpPr txBox="1"/>
          <p:nvPr/>
        </p:nvSpPr>
        <p:spPr>
          <a:xfrm>
            <a:off x="3529511" y="4521478"/>
            <a:ext cx="1373686" cy="646331"/>
          </a:xfrm>
          <a:prstGeom prst="rect">
            <a:avLst/>
          </a:prstGeom>
          <a:noFill/>
        </p:spPr>
        <p:txBody>
          <a:bodyPr wrap="square" rtlCol="0">
            <a:spAutoFit/>
          </a:bodyPr>
          <a:lstStyle/>
          <a:p>
            <a:pPr algn="ctr"/>
            <a:r>
              <a:rPr lang="en-US" sz="3600" b="1" dirty="0">
                <a:solidFill>
                  <a:schemeClr val="bg1"/>
                </a:solidFill>
              </a:rPr>
              <a:t>50%</a:t>
            </a:r>
          </a:p>
        </p:txBody>
      </p:sp>
      <p:sp>
        <p:nvSpPr>
          <p:cNvPr id="158" name="TextBox 157">
            <a:extLst>
              <a:ext uri="{FF2B5EF4-FFF2-40B4-BE49-F238E27FC236}">
                <a16:creationId xmlns:a16="http://schemas.microsoft.com/office/drawing/2014/main" id="{096FF340-02C8-B940-A1EB-B2D031ED7484}"/>
              </a:ext>
            </a:extLst>
          </p:cNvPr>
          <p:cNvSpPr txBox="1"/>
          <p:nvPr/>
        </p:nvSpPr>
        <p:spPr>
          <a:xfrm>
            <a:off x="1422331" y="6008021"/>
            <a:ext cx="1373686" cy="646331"/>
          </a:xfrm>
          <a:prstGeom prst="rect">
            <a:avLst/>
          </a:prstGeom>
          <a:noFill/>
        </p:spPr>
        <p:txBody>
          <a:bodyPr wrap="square" rtlCol="0">
            <a:spAutoFit/>
          </a:bodyPr>
          <a:lstStyle/>
          <a:p>
            <a:pPr algn="ctr"/>
            <a:r>
              <a:rPr lang="en-US" sz="3600" b="1" dirty="0">
                <a:solidFill>
                  <a:schemeClr val="bg1"/>
                </a:solidFill>
              </a:rPr>
              <a:t>20%</a:t>
            </a:r>
          </a:p>
        </p:txBody>
      </p:sp>
      <p:grpSp>
        <p:nvGrpSpPr>
          <p:cNvPr id="162" name="Group 161">
            <a:extLst>
              <a:ext uri="{FF2B5EF4-FFF2-40B4-BE49-F238E27FC236}">
                <a16:creationId xmlns:a16="http://schemas.microsoft.com/office/drawing/2014/main" id="{0BF0242C-38A6-244C-8B6C-C8006FCEF610}"/>
              </a:ext>
            </a:extLst>
          </p:cNvPr>
          <p:cNvGrpSpPr/>
          <p:nvPr/>
        </p:nvGrpSpPr>
        <p:grpSpPr>
          <a:xfrm>
            <a:off x="1422379" y="4068555"/>
            <a:ext cx="5588000" cy="5588000"/>
            <a:chOff x="-4591051" y="2959100"/>
            <a:chExt cx="5588000" cy="5588000"/>
          </a:xfrm>
        </p:grpSpPr>
        <p:sp>
          <p:nvSpPr>
            <p:cNvPr id="163" name="Oval 162">
              <a:extLst>
                <a:ext uri="{FF2B5EF4-FFF2-40B4-BE49-F238E27FC236}">
                  <a16:creationId xmlns:a16="http://schemas.microsoft.com/office/drawing/2014/main" id="{65628341-0887-3C4A-A8C6-03494D3ABD4D}"/>
                </a:ext>
              </a:extLst>
            </p:cNvPr>
            <p:cNvSpPr/>
            <p:nvPr/>
          </p:nvSpPr>
          <p:spPr>
            <a:xfrm>
              <a:off x="-4591051" y="2959100"/>
              <a:ext cx="5587998" cy="558799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Block Arc 163">
              <a:extLst>
                <a:ext uri="{FF2B5EF4-FFF2-40B4-BE49-F238E27FC236}">
                  <a16:creationId xmlns:a16="http://schemas.microsoft.com/office/drawing/2014/main" id="{673D20DD-4015-0443-91AC-B8B7DBAE7B3F}"/>
                </a:ext>
              </a:extLst>
            </p:cNvPr>
            <p:cNvSpPr/>
            <p:nvPr/>
          </p:nvSpPr>
          <p:spPr>
            <a:xfrm rot="10800000">
              <a:off x="-4591051" y="2959100"/>
              <a:ext cx="5588000" cy="5588000"/>
            </a:xfrm>
            <a:prstGeom prst="blockArc">
              <a:avLst>
                <a:gd name="adj1" fmla="val 10800000"/>
                <a:gd name="adj2" fmla="val 0"/>
                <a:gd name="adj3" fmla="val 24318"/>
              </a:avLst>
            </a:prstGeom>
            <a:solidFill>
              <a:srgbClr val="F2524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57" name="TextBox 156">
            <a:extLst>
              <a:ext uri="{FF2B5EF4-FFF2-40B4-BE49-F238E27FC236}">
                <a16:creationId xmlns:a16="http://schemas.microsoft.com/office/drawing/2014/main" id="{E11CB1E7-5E6A-254E-ACCA-CEB17768DBDF}"/>
              </a:ext>
            </a:extLst>
          </p:cNvPr>
          <p:cNvSpPr txBox="1"/>
          <p:nvPr/>
        </p:nvSpPr>
        <p:spPr>
          <a:xfrm>
            <a:off x="5525511" y="5684856"/>
            <a:ext cx="1373686" cy="646331"/>
          </a:xfrm>
          <a:prstGeom prst="rect">
            <a:avLst/>
          </a:prstGeom>
          <a:noFill/>
        </p:spPr>
        <p:txBody>
          <a:bodyPr wrap="square" rtlCol="0">
            <a:spAutoFit/>
          </a:bodyPr>
          <a:lstStyle/>
          <a:p>
            <a:pPr algn="ctr"/>
            <a:r>
              <a:rPr lang="en-US" sz="3600" b="1" dirty="0">
                <a:solidFill>
                  <a:schemeClr val="bg1"/>
                </a:solidFill>
              </a:rPr>
              <a:t>30%</a:t>
            </a:r>
          </a:p>
        </p:txBody>
      </p:sp>
      <p:sp>
        <p:nvSpPr>
          <p:cNvPr id="174" name="TextBox 173">
            <a:extLst>
              <a:ext uri="{FF2B5EF4-FFF2-40B4-BE49-F238E27FC236}">
                <a16:creationId xmlns:a16="http://schemas.microsoft.com/office/drawing/2014/main" id="{85E9A9DD-97DB-A045-9B4C-6FDB68109D32}"/>
              </a:ext>
            </a:extLst>
          </p:cNvPr>
          <p:cNvSpPr txBox="1"/>
          <p:nvPr/>
        </p:nvSpPr>
        <p:spPr>
          <a:xfrm>
            <a:off x="10720122" y="477053"/>
            <a:ext cx="1471878" cy="584775"/>
          </a:xfrm>
          <a:prstGeom prst="rect">
            <a:avLst/>
          </a:prstGeom>
          <a:noFill/>
        </p:spPr>
        <p:txBody>
          <a:bodyPr wrap="none" rtlCol="0">
            <a:spAutoFit/>
          </a:bodyPr>
          <a:lstStyle/>
          <a:p>
            <a:r>
              <a:rPr lang="en-US" sz="3200" dirty="0">
                <a:solidFill>
                  <a:srgbClr val="F25245"/>
                </a:solidFill>
                <a:latin typeface="Tw Cen MT" panose="020B0602020104020603" pitchFamily="34" charset="77"/>
              </a:rPr>
              <a:t>Sprint 1</a:t>
            </a:r>
          </a:p>
        </p:txBody>
      </p:sp>
      <p:sp>
        <p:nvSpPr>
          <p:cNvPr id="10" name="TextBox 9">
            <a:extLst>
              <a:ext uri="{FF2B5EF4-FFF2-40B4-BE49-F238E27FC236}">
                <a16:creationId xmlns:a16="http://schemas.microsoft.com/office/drawing/2014/main" id="{7DD136C6-45DE-8B45-9232-5F5732871BDF}"/>
              </a:ext>
            </a:extLst>
          </p:cNvPr>
          <p:cNvSpPr txBox="1"/>
          <p:nvPr/>
        </p:nvSpPr>
        <p:spPr>
          <a:xfrm>
            <a:off x="8314910" y="1061828"/>
            <a:ext cx="1604927" cy="400110"/>
          </a:xfrm>
          <a:prstGeom prst="rect">
            <a:avLst/>
          </a:prstGeom>
          <a:noFill/>
        </p:spPr>
        <p:txBody>
          <a:bodyPr wrap="none" rtlCol="0">
            <a:spAutoFit/>
          </a:bodyPr>
          <a:lstStyle/>
          <a:p>
            <a:r>
              <a:rPr lang="en-US" sz="2000" dirty="0">
                <a:solidFill>
                  <a:srgbClr val="F25245"/>
                </a:solidFill>
                <a:latin typeface="Tw Cen MT" panose="020B0602020104020603" pitchFamily="34" charset="77"/>
              </a:rPr>
              <a:t>Authentication</a:t>
            </a:r>
          </a:p>
        </p:txBody>
      </p:sp>
      <p:sp>
        <p:nvSpPr>
          <p:cNvPr id="11" name="TextBox 10">
            <a:extLst>
              <a:ext uri="{FF2B5EF4-FFF2-40B4-BE49-F238E27FC236}">
                <a16:creationId xmlns:a16="http://schemas.microsoft.com/office/drawing/2014/main" id="{8ACB0DAA-F494-254C-8D95-43065949AB8B}"/>
              </a:ext>
            </a:extLst>
          </p:cNvPr>
          <p:cNvSpPr txBox="1"/>
          <p:nvPr/>
        </p:nvSpPr>
        <p:spPr>
          <a:xfrm>
            <a:off x="8314910" y="1356632"/>
            <a:ext cx="1521570" cy="400110"/>
          </a:xfrm>
          <a:prstGeom prst="rect">
            <a:avLst/>
          </a:prstGeom>
          <a:noFill/>
        </p:spPr>
        <p:txBody>
          <a:bodyPr wrap="none" rtlCol="0">
            <a:spAutoFit/>
          </a:bodyPr>
          <a:lstStyle/>
          <a:p>
            <a:r>
              <a:rPr lang="en-US" sz="2000" dirty="0">
                <a:solidFill>
                  <a:srgbClr val="F25245"/>
                </a:solidFill>
                <a:latin typeface="Tw Cen MT" panose="020B0602020104020603" pitchFamily="34" charset="77"/>
              </a:rPr>
              <a:t>Authorization</a:t>
            </a:r>
          </a:p>
        </p:txBody>
      </p:sp>
      <p:sp>
        <p:nvSpPr>
          <p:cNvPr id="13" name="TextBox 12">
            <a:extLst>
              <a:ext uri="{FF2B5EF4-FFF2-40B4-BE49-F238E27FC236}">
                <a16:creationId xmlns:a16="http://schemas.microsoft.com/office/drawing/2014/main" id="{A9E51615-6C75-D842-863D-0912B2ABF5E2}"/>
              </a:ext>
            </a:extLst>
          </p:cNvPr>
          <p:cNvSpPr txBox="1"/>
          <p:nvPr/>
        </p:nvSpPr>
        <p:spPr>
          <a:xfrm>
            <a:off x="8314910" y="1651436"/>
            <a:ext cx="3021981" cy="400110"/>
          </a:xfrm>
          <a:prstGeom prst="rect">
            <a:avLst/>
          </a:prstGeom>
          <a:noFill/>
        </p:spPr>
        <p:txBody>
          <a:bodyPr wrap="none" rtlCol="0">
            <a:spAutoFit/>
          </a:bodyPr>
          <a:lstStyle/>
          <a:p>
            <a:r>
              <a:rPr lang="en-US" sz="2000" dirty="0">
                <a:solidFill>
                  <a:srgbClr val="F25245"/>
                </a:solidFill>
                <a:latin typeface="Tw Cen MT" panose="020B0602020104020603" pitchFamily="34" charset="77"/>
              </a:rPr>
              <a:t>Add, edit and delete admin</a:t>
            </a:r>
          </a:p>
        </p:txBody>
      </p:sp>
      <p:sp>
        <p:nvSpPr>
          <p:cNvPr id="175" name="TextBox 174">
            <a:extLst>
              <a:ext uri="{FF2B5EF4-FFF2-40B4-BE49-F238E27FC236}">
                <a16:creationId xmlns:a16="http://schemas.microsoft.com/office/drawing/2014/main" id="{9F8298C2-C690-7047-9ED2-3939EBD443B5}"/>
              </a:ext>
            </a:extLst>
          </p:cNvPr>
          <p:cNvSpPr txBox="1"/>
          <p:nvPr/>
        </p:nvSpPr>
        <p:spPr>
          <a:xfrm>
            <a:off x="10720122" y="2020768"/>
            <a:ext cx="1471878" cy="584775"/>
          </a:xfrm>
          <a:prstGeom prst="rect">
            <a:avLst/>
          </a:prstGeom>
          <a:noFill/>
        </p:spPr>
        <p:txBody>
          <a:bodyPr wrap="none" rtlCol="0">
            <a:spAutoFit/>
          </a:bodyPr>
          <a:lstStyle/>
          <a:p>
            <a:r>
              <a:rPr lang="en-US" sz="3200" dirty="0">
                <a:solidFill>
                  <a:srgbClr val="273445"/>
                </a:solidFill>
                <a:latin typeface="Tw Cen MT" panose="020B0602020104020603" pitchFamily="34" charset="77"/>
              </a:rPr>
              <a:t>Sprint 2</a:t>
            </a:r>
          </a:p>
        </p:txBody>
      </p:sp>
      <p:sp>
        <p:nvSpPr>
          <p:cNvPr id="14" name="TextBox 13">
            <a:extLst>
              <a:ext uri="{FF2B5EF4-FFF2-40B4-BE49-F238E27FC236}">
                <a16:creationId xmlns:a16="http://schemas.microsoft.com/office/drawing/2014/main" id="{61E38161-7AD4-7944-92A9-976039E118AC}"/>
              </a:ext>
            </a:extLst>
          </p:cNvPr>
          <p:cNvSpPr txBox="1"/>
          <p:nvPr/>
        </p:nvSpPr>
        <p:spPr>
          <a:xfrm>
            <a:off x="8314910" y="2610376"/>
            <a:ext cx="3508396" cy="400110"/>
          </a:xfrm>
          <a:prstGeom prst="rect">
            <a:avLst/>
          </a:prstGeom>
          <a:noFill/>
        </p:spPr>
        <p:txBody>
          <a:bodyPr wrap="none" rtlCol="0">
            <a:spAutoFit/>
          </a:bodyPr>
          <a:lstStyle/>
          <a:p>
            <a:r>
              <a:rPr lang="en-US" sz="2000" dirty="0">
                <a:solidFill>
                  <a:srgbClr val="273445"/>
                </a:solidFill>
                <a:latin typeface="Tw Cen MT" panose="020B0602020104020603" pitchFamily="34" charset="77"/>
              </a:rPr>
              <a:t>Add, update and delete training</a:t>
            </a:r>
          </a:p>
        </p:txBody>
      </p:sp>
      <p:sp>
        <p:nvSpPr>
          <p:cNvPr id="176" name="TextBox 175">
            <a:extLst>
              <a:ext uri="{FF2B5EF4-FFF2-40B4-BE49-F238E27FC236}">
                <a16:creationId xmlns:a16="http://schemas.microsoft.com/office/drawing/2014/main" id="{9B2EF062-0202-9A47-A60B-D11CF5646120}"/>
              </a:ext>
            </a:extLst>
          </p:cNvPr>
          <p:cNvSpPr txBox="1"/>
          <p:nvPr/>
        </p:nvSpPr>
        <p:spPr>
          <a:xfrm>
            <a:off x="8314910" y="2879491"/>
            <a:ext cx="3927998" cy="400110"/>
          </a:xfrm>
          <a:prstGeom prst="rect">
            <a:avLst/>
          </a:prstGeom>
          <a:noFill/>
        </p:spPr>
        <p:txBody>
          <a:bodyPr wrap="none" rtlCol="0">
            <a:spAutoFit/>
          </a:bodyPr>
          <a:lstStyle/>
          <a:p>
            <a:r>
              <a:rPr lang="en-US" sz="2000" dirty="0">
                <a:solidFill>
                  <a:srgbClr val="273445"/>
                </a:solidFill>
                <a:latin typeface="Tw Cen MT" panose="020B0602020104020603" pitchFamily="34" charset="77"/>
              </a:rPr>
              <a:t>Add, update and delete certification</a:t>
            </a:r>
          </a:p>
        </p:txBody>
      </p:sp>
      <p:sp>
        <p:nvSpPr>
          <p:cNvPr id="15" name="TextBox 14">
            <a:extLst>
              <a:ext uri="{FF2B5EF4-FFF2-40B4-BE49-F238E27FC236}">
                <a16:creationId xmlns:a16="http://schemas.microsoft.com/office/drawing/2014/main" id="{A159F9D7-CF0E-944B-A501-96FAAED554F8}"/>
              </a:ext>
            </a:extLst>
          </p:cNvPr>
          <p:cNvSpPr txBox="1"/>
          <p:nvPr/>
        </p:nvSpPr>
        <p:spPr>
          <a:xfrm>
            <a:off x="8314910" y="3148606"/>
            <a:ext cx="3380156" cy="400110"/>
          </a:xfrm>
          <a:prstGeom prst="rect">
            <a:avLst/>
          </a:prstGeom>
          <a:noFill/>
        </p:spPr>
        <p:txBody>
          <a:bodyPr wrap="none" rtlCol="0">
            <a:spAutoFit/>
          </a:bodyPr>
          <a:lstStyle/>
          <a:p>
            <a:r>
              <a:rPr lang="en-US" sz="2000" dirty="0">
                <a:solidFill>
                  <a:srgbClr val="273445"/>
                </a:solidFill>
                <a:latin typeface="Tw Cen MT" panose="020B0602020104020603" pitchFamily="34" charset="77"/>
              </a:rPr>
              <a:t>Manage training in certification</a:t>
            </a:r>
          </a:p>
        </p:txBody>
      </p:sp>
      <p:sp>
        <p:nvSpPr>
          <p:cNvPr id="16" name="TextBox 15">
            <a:extLst>
              <a:ext uri="{FF2B5EF4-FFF2-40B4-BE49-F238E27FC236}">
                <a16:creationId xmlns:a16="http://schemas.microsoft.com/office/drawing/2014/main" id="{39B3F5B9-6A14-6842-A77E-FCC88B30344E}"/>
              </a:ext>
            </a:extLst>
          </p:cNvPr>
          <p:cNvSpPr txBox="1"/>
          <p:nvPr/>
        </p:nvSpPr>
        <p:spPr>
          <a:xfrm>
            <a:off x="8314910" y="3417721"/>
            <a:ext cx="3012748" cy="400110"/>
          </a:xfrm>
          <a:prstGeom prst="rect">
            <a:avLst/>
          </a:prstGeom>
          <a:noFill/>
        </p:spPr>
        <p:txBody>
          <a:bodyPr wrap="none" rtlCol="0">
            <a:spAutoFit/>
          </a:bodyPr>
          <a:lstStyle/>
          <a:p>
            <a:r>
              <a:rPr lang="en-US" sz="2000" dirty="0">
                <a:solidFill>
                  <a:srgbClr val="273445"/>
                </a:solidFill>
                <a:latin typeface="Tw Cen MT" panose="020B0602020104020603" pitchFamily="34" charset="77"/>
              </a:rPr>
              <a:t>Manage modules in training</a:t>
            </a:r>
          </a:p>
        </p:txBody>
      </p:sp>
      <p:sp>
        <p:nvSpPr>
          <p:cNvPr id="17" name="TextBox 16">
            <a:extLst>
              <a:ext uri="{FF2B5EF4-FFF2-40B4-BE49-F238E27FC236}">
                <a16:creationId xmlns:a16="http://schemas.microsoft.com/office/drawing/2014/main" id="{AF928A6C-A912-ED4B-8CDB-241D6FA278DA}"/>
              </a:ext>
            </a:extLst>
          </p:cNvPr>
          <p:cNvSpPr txBox="1"/>
          <p:nvPr/>
        </p:nvSpPr>
        <p:spPr>
          <a:xfrm>
            <a:off x="8314910" y="3686836"/>
            <a:ext cx="3903954" cy="400110"/>
          </a:xfrm>
          <a:prstGeom prst="rect">
            <a:avLst/>
          </a:prstGeom>
          <a:noFill/>
        </p:spPr>
        <p:txBody>
          <a:bodyPr wrap="none" rtlCol="0">
            <a:spAutoFit/>
          </a:bodyPr>
          <a:lstStyle/>
          <a:p>
            <a:r>
              <a:rPr lang="en-US" sz="2000" dirty="0">
                <a:solidFill>
                  <a:srgbClr val="273445"/>
                </a:solidFill>
                <a:latin typeface="Tw Cen MT" panose="020B0602020104020603" pitchFamily="34" charset="77"/>
              </a:rPr>
              <a:t>Plan and delete certification sessions</a:t>
            </a:r>
          </a:p>
        </p:txBody>
      </p:sp>
      <p:sp>
        <p:nvSpPr>
          <p:cNvPr id="18" name="TextBox 17">
            <a:extLst>
              <a:ext uri="{FF2B5EF4-FFF2-40B4-BE49-F238E27FC236}">
                <a16:creationId xmlns:a16="http://schemas.microsoft.com/office/drawing/2014/main" id="{B1D6749E-8E39-8C46-8C99-DF1965CC8AC4}"/>
              </a:ext>
            </a:extLst>
          </p:cNvPr>
          <p:cNvSpPr txBox="1"/>
          <p:nvPr/>
        </p:nvSpPr>
        <p:spPr>
          <a:xfrm>
            <a:off x="8314910" y="3955951"/>
            <a:ext cx="3459280" cy="400110"/>
          </a:xfrm>
          <a:prstGeom prst="rect">
            <a:avLst/>
          </a:prstGeom>
          <a:noFill/>
        </p:spPr>
        <p:txBody>
          <a:bodyPr wrap="none" rtlCol="0">
            <a:spAutoFit/>
          </a:bodyPr>
          <a:lstStyle/>
          <a:p>
            <a:r>
              <a:rPr lang="en-US" sz="2000" dirty="0">
                <a:solidFill>
                  <a:srgbClr val="273445"/>
                </a:solidFill>
                <a:latin typeface="Tw Cen MT" panose="020B0602020104020603" pitchFamily="34" charset="77"/>
              </a:rPr>
              <a:t>Plan and delete session journeys</a:t>
            </a:r>
          </a:p>
        </p:txBody>
      </p:sp>
      <p:sp>
        <p:nvSpPr>
          <p:cNvPr id="19" name="TextBox 18">
            <a:extLst>
              <a:ext uri="{FF2B5EF4-FFF2-40B4-BE49-F238E27FC236}">
                <a16:creationId xmlns:a16="http://schemas.microsoft.com/office/drawing/2014/main" id="{2F3A7336-9759-9347-8791-7B7F4FA47328}"/>
              </a:ext>
            </a:extLst>
          </p:cNvPr>
          <p:cNvSpPr txBox="1"/>
          <p:nvPr/>
        </p:nvSpPr>
        <p:spPr>
          <a:xfrm>
            <a:off x="8314910" y="4225065"/>
            <a:ext cx="3603551" cy="400110"/>
          </a:xfrm>
          <a:prstGeom prst="rect">
            <a:avLst/>
          </a:prstGeom>
          <a:noFill/>
        </p:spPr>
        <p:txBody>
          <a:bodyPr wrap="none" rtlCol="0">
            <a:spAutoFit/>
          </a:bodyPr>
          <a:lstStyle/>
          <a:p>
            <a:r>
              <a:rPr lang="en-US" sz="2000" dirty="0">
                <a:solidFill>
                  <a:srgbClr val="273445"/>
                </a:solidFill>
                <a:latin typeface="Tw Cen MT" panose="020B0602020104020603" pitchFamily="34" charset="77"/>
              </a:rPr>
              <a:t>Plan and manage free workshops</a:t>
            </a:r>
          </a:p>
        </p:txBody>
      </p:sp>
      <p:sp>
        <p:nvSpPr>
          <p:cNvPr id="177" name="TextBox 176">
            <a:extLst>
              <a:ext uri="{FF2B5EF4-FFF2-40B4-BE49-F238E27FC236}">
                <a16:creationId xmlns:a16="http://schemas.microsoft.com/office/drawing/2014/main" id="{957FFBC4-6B1C-5A47-B10B-1E73D763DAC2}"/>
              </a:ext>
            </a:extLst>
          </p:cNvPr>
          <p:cNvSpPr txBox="1"/>
          <p:nvPr/>
        </p:nvSpPr>
        <p:spPr>
          <a:xfrm>
            <a:off x="10720122" y="4594397"/>
            <a:ext cx="1471878" cy="584775"/>
          </a:xfrm>
          <a:prstGeom prst="rect">
            <a:avLst/>
          </a:prstGeom>
          <a:noFill/>
        </p:spPr>
        <p:txBody>
          <a:bodyPr wrap="none" rtlCol="0">
            <a:spAutoFit/>
          </a:bodyPr>
          <a:lstStyle/>
          <a:p>
            <a:r>
              <a:rPr lang="en-US" sz="3200" dirty="0">
                <a:solidFill>
                  <a:srgbClr val="FFA956"/>
                </a:solidFill>
                <a:latin typeface="Tw Cen MT" panose="020B0602020104020603" pitchFamily="34" charset="77"/>
              </a:rPr>
              <a:t>Sprint 3</a:t>
            </a:r>
          </a:p>
        </p:txBody>
      </p:sp>
      <p:sp>
        <p:nvSpPr>
          <p:cNvPr id="20" name="TextBox 19">
            <a:extLst>
              <a:ext uri="{FF2B5EF4-FFF2-40B4-BE49-F238E27FC236}">
                <a16:creationId xmlns:a16="http://schemas.microsoft.com/office/drawing/2014/main" id="{035042CA-8314-F641-BF9B-432D6411CB08}"/>
              </a:ext>
            </a:extLst>
          </p:cNvPr>
          <p:cNvSpPr txBox="1"/>
          <p:nvPr/>
        </p:nvSpPr>
        <p:spPr>
          <a:xfrm>
            <a:off x="8314910" y="5182282"/>
            <a:ext cx="3785011" cy="400110"/>
          </a:xfrm>
          <a:prstGeom prst="rect">
            <a:avLst/>
          </a:prstGeom>
          <a:noFill/>
        </p:spPr>
        <p:txBody>
          <a:bodyPr wrap="none" rtlCol="0">
            <a:spAutoFit/>
          </a:bodyPr>
          <a:lstStyle/>
          <a:p>
            <a:r>
              <a:rPr lang="en-US" sz="2000" dirty="0">
                <a:solidFill>
                  <a:srgbClr val="FFA956"/>
                </a:solidFill>
                <a:latin typeface="Tw Cen MT" panose="020B0602020104020603" pitchFamily="34" charset="77"/>
              </a:rPr>
              <a:t>Add, update and delete feed post </a:t>
            </a:r>
          </a:p>
        </p:txBody>
      </p:sp>
      <p:sp>
        <p:nvSpPr>
          <p:cNvPr id="21" name="TextBox 20">
            <a:extLst>
              <a:ext uri="{FF2B5EF4-FFF2-40B4-BE49-F238E27FC236}">
                <a16:creationId xmlns:a16="http://schemas.microsoft.com/office/drawing/2014/main" id="{85327C26-4450-A140-B183-ADBFED24225A}"/>
              </a:ext>
            </a:extLst>
          </p:cNvPr>
          <p:cNvSpPr txBox="1"/>
          <p:nvPr/>
        </p:nvSpPr>
        <p:spPr>
          <a:xfrm>
            <a:off x="8314910" y="5455688"/>
            <a:ext cx="1756378" cy="400110"/>
          </a:xfrm>
          <a:prstGeom prst="rect">
            <a:avLst/>
          </a:prstGeom>
          <a:noFill/>
        </p:spPr>
        <p:txBody>
          <a:bodyPr wrap="none" rtlCol="0">
            <a:spAutoFit/>
          </a:bodyPr>
          <a:lstStyle/>
          <a:p>
            <a:r>
              <a:rPr lang="en-US" sz="2000" dirty="0">
                <a:solidFill>
                  <a:srgbClr val="FFA956"/>
                </a:solidFill>
                <a:latin typeface="Tw Cen MT" panose="020B0602020104020603" pitchFamily="34" charset="77"/>
              </a:rPr>
              <a:t>Reset password</a:t>
            </a:r>
          </a:p>
        </p:txBody>
      </p:sp>
      <p:sp>
        <p:nvSpPr>
          <p:cNvPr id="22" name="TextBox 21">
            <a:extLst>
              <a:ext uri="{FF2B5EF4-FFF2-40B4-BE49-F238E27FC236}">
                <a16:creationId xmlns:a16="http://schemas.microsoft.com/office/drawing/2014/main" id="{AAD484CA-5963-F044-9C98-6A56B09C1B23}"/>
              </a:ext>
            </a:extLst>
          </p:cNvPr>
          <p:cNvSpPr txBox="1"/>
          <p:nvPr/>
        </p:nvSpPr>
        <p:spPr>
          <a:xfrm>
            <a:off x="8314910" y="5729094"/>
            <a:ext cx="1754006" cy="400110"/>
          </a:xfrm>
          <a:prstGeom prst="rect">
            <a:avLst/>
          </a:prstGeom>
          <a:noFill/>
        </p:spPr>
        <p:txBody>
          <a:bodyPr wrap="none" rtlCol="0">
            <a:spAutoFit/>
          </a:bodyPr>
          <a:lstStyle/>
          <a:p>
            <a:r>
              <a:rPr lang="en-US" sz="2000" dirty="0">
                <a:solidFill>
                  <a:srgbClr val="FFA956"/>
                </a:solidFill>
                <a:latin typeface="Tw Cen MT" panose="020B0602020104020603" pitchFamily="34" charset="77"/>
              </a:rPr>
              <a:t>Admins History </a:t>
            </a:r>
          </a:p>
        </p:txBody>
      </p:sp>
      <p:sp>
        <p:nvSpPr>
          <p:cNvPr id="23" name="TextBox 22">
            <a:extLst>
              <a:ext uri="{FF2B5EF4-FFF2-40B4-BE49-F238E27FC236}">
                <a16:creationId xmlns:a16="http://schemas.microsoft.com/office/drawing/2014/main" id="{ACB249FF-BF1A-B743-8343-4F0CC3F6EAEE}"/>
              </a:ext>
            </a:extLst>
          </p:cNvPr>
          <p:cNvSpPr txBox="1"/>
          <p:nvPr/>
        </p:nvSpPr>
        <p:spPr>
          <a:xfrm>
            <a:off x="8314910" y="6002500"/>
            <a:ext cx="1834156" cy="400110"/>
          </a:xfrm>
          <a:prstGeom prst="rect">
            <a:avLst/>
          </a:prstGeom>
          <a:noFill/>
        </p:spPr>
        <p:txBody>
          <a:bodyPr wrap="none" rtlCol="0">
            <a:spAutoFit/>
          </a:bodyPr>
          <a:lstStyle/>
          <a:p>
            <a:r>
              <a:rPr lang="en-US" sz="2000" dirty="0">
                <a:solidFill>
                  <a:srgbClr val="FFA956"/>
                </a:solidFill>
                <a:latin typeface="Tw Cen MT" panose="020B0602020104020603" pitchFamily="34" charset="77"/>
              </a:rPr>
              <a:t>Dashboard stats</a:t>
            </a:r>
          </a:p>
        </p:txBody>
      </p:sp>
      <p:sp>
        <p:nvSpPr>
          <p:cNvPr id="24" name="TextBox 23">
            <a:extLst>
              <a:ext uri="{FF2B5EF4-FFF2-40B4-BE49-F238E27FC236}">
                <a16:creationId xmlns:a16="http://schemas.microsoft.com/office/drawing/2014/main" id="{2DEC6E8F-6FC8-0E41-9A23-BFD1569ABF86}"/>
              </a:ext>
            </a:extLst>
          </p:cNvPr>
          <p:cNvSpPr txBox="1"/>
          <p:nvPr/>
        </p:nvSpPr>
        <p:spPr>
          <a:xfrm>
            <a:off x="8314910" y="6275907"/>
            <a:ext cx="1308050" cy="400110"/>
          </a:xfrm>
          <a:prstGeom prst="rect">
            <a:avLst/>
          </a:prstGeom>
          <a:noFill/>
        </p:spPr>
        <p:txBody>
          <a:bodyPr wrap="none" rtlCol="0">
            <a:spAutoFit/>
          </a:bodyPr>
          <a:lstStyle/>
          <a:p>
            <a:r>
              <a:rPr lang="en-US" sz="2000" dirty="0">
                <a:solidFill>
                  <a:srgbClr val="FFA956"/>
                </a:solidFill>
                <a:latin typeface="Tw Cen MT" panose="020B0602020104020603" pitchFamily="34" charset="77"/>
              </a:rPr>
              <a:t>Edit profile</a:t>
            </a:r>
          </a:p>
        </p:txBody>
      </p:sp>
    </p:spTree>
    <p:extLst>
      <p:ext uri="{BB962C8B-B14F-4D97-AF65-F5344CB8AC3E}">
        <p14:creationId xmlns:p14="http://schemas.microsoft.com/office/powerpoint/2010/main" val="2514955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145"/>
                                        </p:tgtEl>
                                        <p:attrNameLst>
                                          <p:attrName>style.visibility</p:attrName>
                                        </p:attrNameLst>
                                      </p:cBhvr>
                                      <p:to>
                                        <p:strVal val="visible"/>
                                      </p:to>
                                    </p:set>
                                    <p:anim calcmode="lin" valueType="num">
                                      <p:cBhvr additive="base">
                                        <p:cTn id="7" dur="500"/>
                                        <p:tgtEl>
                                          <p:spTgt spid="145"/>
                                        </p:tgtEl>
                                        <p:attrNameLst>
                                          <p:attrName>ppt_y</p:attrName>
                                        </p:attrNameLst>
                                      </p:cBhvr>
                                      <p:tavLst>
                                        <p:tav tm="0">
                                          <p:val>
                                            <p:strVal val="#ppt_y-#ppt_h*1.125000"/>
                                          </p:val>
                                        </p:tav>
                                        <p:tav tm="100000">
                                          <p:val>
                                            <p:strVal val="#ppt_y"/>
                                          </p:val>
                                        </p:tav>
                                      </p:tavLst>
                                    </p:anim>
                                    <p:animEffect transition="in" filter="wipe(down)">
                                      <p:cBhvr>
                                        <p:cTn id="8" dur="500"/>
                                        <p:tgtEl>
                                          <p:spTgt spid="145"/>
                                        </p:tgtEl>
                                      </p:cBhvr>
                                    </p:animEffect>
                                  </p:childTnLst>
                                </p:cTn>
                              </p:par>
                            </p:childTnLst>
                          </p:cTn>
                        </p:par>
                      </p:childTnLst>
                    </p:cTn>
                  </p:par>
                  <p:par>
                    <p:cTn id="9" fill="hold">
                      <p:stCondLst>
                        <p:cond delay="indefinite"/>
                      </p:stCondLst>
                      <p:childTnLst>
                        <p:par>
                          <p:cTn id="10" fill="hold">
                            <p:stCondLst>
                              <p:cond delay="0"/>
                            </p:stCondLst>
                            <p:childTnLst>
                              <p:par>
                                <p:cTn id="11" presetID="8" presetClass="emph" presetSubtype="0" decel="50000" fill="hold" nodeType="clickEffect">
                                  <p:stCondLst>
                                    <p:cond delay="0"/>
                                  </p:stCondLst>
                                  <p:childTnLst>
                                    <p:animRot by="-2400000">
                                      <p:cBhvr>
                                        <p:cTn id="12" dur="500" fill="hold"/>
                                        <p:tgtEl>
                                          <p:spTgt spid="162"/>
                                        </p:tgtEl>
                                        <p:attrNameLst>
                                          <p:attrName>r</p:attrName>
                                        </p:attrNameLst>
                                      </p:cBhvr>
                                    </p:animRot>
                                  </p:childTnLst>
                                </p:cTn>
                              </p:par>
                              <p:par>
                                <p:cTn id="13" presetID="12" presetClass="entr" presetSubtype="2" fill="hold" grpId="0" nodeType="withEffect">
                                  <p:stCondLst>
                                    <p:cond delay="0"/>
                                  </p:stCondLst>
                                  <p:childTnLst>
                                    <p:set>
                                      <p:cBhvr>
                                        <p:cTn id="14" dur="1" fill="hold">
                                          <p:stCondLst>
                                            <p:cond delay="0"/>
                                          </p:stCondLst>
                                        </p:cTn>
                                        <p:tgtEl>
                                          <p:spTgt spid="174"/>
                                        </p:tgtEl>
                                        <p:attrNameLst>
                                          <p:attrName>style.visibility</p:attrName>
                                        </p:attrNameLst>
                                      </p:cBhvr>
                                      <p:to>
                                        <p:strVal val="visible"/>
                                      </p:to>
                                    </p:set>
                                    <p:anim calcmode="lin" valueType="num">
                                      <p:cBhvr additive="base">
                                        <p:cTn id="15" dur="500"/>
                                        <p:tgtEl>
                                          <p:spTgt spid="174"/>
                                        </p:tgtEl>
                                        <p:attrNameLst>
                                          <p:attrName>ppt_x</p:attrName>
                                        </p:attrNameLst>
                                      </p:cBhvr>
                                      <p:tavLst>
                                        <p:tav tm="0">
                                          <p:val>
                                            <p:strVal val="#ppt_x+#ppt_w*1.125000"/>
                                          </p:val>
                                        </p:tav>
                                        <p:tav tm="100000">
                                          <p:val>
                                            <p:strVal val="#ppt_x"/>
                                          </p:val>
                                        </p:tav>
                                      </p:tavLst>
                                    </p:anim>
                                    <p:animEffect transition="in" filter="wipe(left)">
                                      <p:cBhvr>
                                        <p:cTn id="16" dur="500"/>
                                        <p:tgtEl>
                                          <p:spTgt spid="174"/>
                                        </p:tgtEl>
                                      </p:cBhvr>
                                    </p:animEffect>
                                  </p:childTnLst>
                                </p:cTn>
                              </p:par>
                            </p:childTnLst>
                          </p:cTn>
                        </p:par>
                        <p:par>
                          <p:cTn id="17" fill="hold">
                            <p:stCondLst>
                              <p:cond delay="500"/>
                            </p:stCondLst>
                            <p:childTnLst>
                              <p:par>
                                <p:cTn id="18" presetID="2" presetClass="entr" presetSubtype="2"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fill="hold"/>
                                        <p:tgtEl>
                                          <p:spTgt spid="10"/>
                                        </p:tgtEl>
                                        <p:attrNameLst>
                                          <p:attrName>ppt_x</p:attrName>
                                        </p:attrNameLst>
                                      </p:cBhvr>
                                      <p:tavLst>
                                        <p:tav tm="0">
                                          <p:val>
                                            <p:strVal val="1+#ppt_w/2"/>
                                          </p:val>
                                        </p:tav>
                                        <p:tav tm="100000">
                                          <p:val>
                                            <p:strVal val="#ppt_x"/>
                                          </p:val>
                                        </p:tav>
                                      </p:tavLst>
                                    </p:anim>
                                    <p:anim calcmode="lin" valueType="num">
                                      <p:cBhvr additive="base">
                                        <p:cTn id="21" dur="500" fill="hold"/>
                                        <p:tgtEl>
                                          <p:spTgt spid="10"/>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par>
                          <p:cTn id="27" fill="hold">
                            <p:stCondLst>
                              <p:cond delay="1500"/>
                            </p:stCondLst>
                            <p:childTnLst>
                              <p:par>
                                <p:cTn id="28" presetID="2" presetClass="entr" presetSubtype="2" fill="hold" grpId="0" nodeType="after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8" presetClass="emph" presetSubtype="0" decel="50000" fill="hold" nodeType="clickEffect">
                                  <p:stCondLst>
                                    <p:cond delay="0"/>
                                  </p:stCondLst>
                                  <p:childTnLst>
                                    <p:animRot by="-9000000">
                                      <p:cBhvr>
                                        <p:cTn id="35" dur="500" fill="hold"/>
                                        <p:tgtEl>
                                          <p:spTgt spid="168"/>
                                        </p:tgtEl>
                                        <p:attrNameLst>
                                          <p:attrName>r</p:attrName>
                                        </p:attrNameLst>
                                      </p:cBhvr>
                                    </p:animRot>
                                  </p:childTnLst>
                                </p:cTn>
                              </p:par>
                              <p:par>
                                <p:cTn id="36" presetID="12" presetClass="entr" presetSubtype="2" fill="hold" grpId="0" nodeType="withEffect">
                                  <p:stCondLst>
                                    <p:cond delay="0"/>
                                  </p:stCondLst>
                                  <p:childTnLst>
                                    <p:set>
                                      <p:cBhvr>
                                        <p:cTn id="37" dur="1" fill="hold">
                                          <p:stCondLst>
                                            <p:cond delay="0"/>
                                          </p:stCondLst>
                                        </p:cTn>
                                        <p:tgtEl>
                                          <p:spTgt spid="175"/>
                                        </p:tgtEl>
                                        <p:attrNameLst>
                                          <p:attrName>style.visibility</p:attrName>
                                        </p:attrNameLst>
                                      </p:cBhvr>
                                      <p:to>
                                        <p:strVal val="visible"/>
                                      </p:to>
                                    </p:set>
                                    <p:anim calcmode="lin" valueType="num">
                                      <p:cBhvr additive="base">
                                        <p:cTn id="38" dur="500"/>
                                        <p:tgtEl>
                                          <p:spTgt spid="175"/>
                                        </p:tgtEl>
                                        <p:attrNameLst>
                                          <p:attrName>ppt_x</p:attrName>
                                        </p:attrNameLst>
                                      </p:cBhvr>
                                      <p:tavLst>
                                        <p:tav tm="0">
                                          <p:val>
                                            <p:strVal val="#ppt_x+#ppt_w*1.125000"/>
                                          </p:val>
                                        </p:tav>
                                        <p:tav tm="100000">
                                          <p:val>
                                            <p:strVal val="#ppt_x"/>
                                          </p:val>
                                        </p:tav>
                                      </p:tavLst>
                                    </p:anim>
                                    <p:animEffect transition="in" filter="wipe(left)">
                                      <p:cBhvr>
                                        <p:cTn id="39" dur="500"/>
                                        <p:tgtEl>
                                          <p:spTgt spid="175"/>
                                        </p:tgtEl>
                                      </p:cBhvr>
                                    </p:animEffect>
                                  </p:childTnLst>
                                </p:cTn>
                              </p:par>
                            </p:childTnLst>
                          </p:cTn>
                        </p:par>
                        <p:par>
                          <p:cTn id="40" fill="hold">
                            <p:stCondLst>
                              <p:cond delay="500"/>
                            </p:stCondLst>
                            <p:childTnLst>
                              <p:par>
                                <p:cTn id="41" presetID="2" presetClass="entr" presetSubtype="2" fill="hold" grpId="0" nodeType="afterEffect">
                                  <p:stCondLst>
                                    <p:cond delay="0"/>
                                  </p:stCondLst>
                                  <p:childTnLst>
                                    <p:set>
                                      <p:cBhvr>
                                        <p:cTn id="42" dur="1" fill="hold">
                                          <p:stCondLst>
                                            <p:cond delay="0"/>
                                          </p:stCondLst>
                                        </p:cTn>
                                        <p:tgtEl>
                                          <p:spTgt spid="14"/>
                                        </p:tgtEl>
                                        <p:attrNameLst>
                                          <p:attrName>style.visibility</p:attrName>
                                        </p:attrNameLst>
                                      </p:cBhvr>
                                      <p:to>
                                        <p:strVal val="visible"/>
                                      </p:to>
                                    </p:set>
                                    <p:anim calcmode="lin" valueType="num">
                                      <p:cBhvr additive="base">
                                        <p:cTn id="43" dur="500" fill="hold"/>
                                        <p:tgtEl>
                                          <p:spTgt spid="14"/>
                                        </p:tgtEl>
                                        <p:attrNameLst>
                                          <p:attrName>ppt_x</p:attrName>
                                        </p:attrNameLst>
                                      </p:cBhvr>
                                      <p:tavLst>
                                        <p:tav tm="0">
                                          <p:val>
                                            <p:strVal val="1+#ppt_w/2"/>
                                          </p:val>
                                        </p:tav>
                                        <p:tav tm="100000">
                                          <p:val>
                                            <p:strVal val="#ppt_x"/>
                                          </p:val>
                                        </p:tav>
                                      </p:tavLst>
                                    </p:anim>
                                    <p:anim calcmode="lin" valueType="num">
                                      <p:cBhvr additive="base">
                                        <p:cTn id="44" dur="500" fill="hold"/>
                                        <p:tgtEl>
                                          <p:spTgt spid="14"/>
                                        </p:tgtEl>
                                        <p:attrNameLst>
                                          <p:attrName>ppt_y</p:attrName>
                                        </p:attrNameLst>
                                      </p:cBhvr>
                                      <p:tavLst>
                                        <p:tav tm="0">
                                          <p:val>
                                            <p:strVal val="#ppt_y"/>
                                          </p:val>
                                        </p:tav>
                                        <p:tav tm="100000">
                                          <p:val>
                                            <p:strVal val="#ppt_y"/>
                                          </p:val>
                                        </p:tav>
                                      </p:tavLst>
                                    </p:anim>
                                  </p:childTnLst>
                                </p:cTn>
                              </p:par>
                            </p:childTnLst>
                          </p:cTn>
                        </p:par>
                        <p:par>
                          <p:cTn id="45" fill="hold">
                            <p:stCondLst>
                              <p:cond delay="1000"/>
                            </p:stCondLst>
                            <p:childTnLst>
                              <p:par>
                                <p:cTn id="46" presetID="2" presetClass="entr" presetSubtype="2" fill="hold" grpId="0" nodeType="afterEffect">
                                  <p:stCondLst>
                                    <p:cond delay="0"/>
                                  </p:stCondLst>
                                  <p:childTnLst>
                                    <p:set>
                                      <p:cBhvr>
                                        <p:cTn id="47" dur="1" fill="hold">
                                          <p:stCondLst>
                                            <p:cond delay="0"/>
                                          </p:stCondLst>
                                        </p:cTn>
                                        <p:tgtEl>
                                          <p:spTgt spid="176"/>
                                        </p:tgtEl>
                                        <p:attrNameLst>
                                          <p:attrName>style.visibility</p:attrName>
                                        </p:attrNameLst>
                                      </p:cBhvr>
                                      <p:to>
                                        <p:strVal val="visible"/>
                                      </p:to>
                                    </p:set>
                                    <p:anim calcmode="lin" valueType="num">
                                      <p:cBhvr additive="base">
                                        <p:cTn id="48" dur="500" fill="hold"/>
                                        <p:tgtEl>
                                          <p:spTgt spid="176"/>
                                        </p:tgtEl>
                                        <p:attrNameLst>
                                          <p:attrName>ppt_x</p:attrName>
                                        </p:attrNameLst>
                                      </p:cBhvr>
                                      <p:tavLst>
                                        <p:tav tm="0">
                                          <p:val>
                                            <p:strVal val="1+#ppt_w/2"/>
                                          </p:val>
                                        </p:tav>
                                        <p:tav tm="100000">
                                          <p:val>
                                            <p:strVal val="#ppt_x"/>
                                          </p:val>
                                        </p:tav>
                                      </p:tavLst>
                                    </p:anim>
                                    <p:anim calcmode="lin" valueType="num">
                                      <p:cBhvr additive="base">
                                        <p:cTn id="49" dur="500" fill="hold"/>
                                        <p:tgtEl>
                                          <p:spTgt spid="176"/>
                                        </p:tgtEl>
                                        <p:attrNameLst>
                                          <p:attrName>ppt_y</p:attrName>
                                        </p:attrNameLst>
                                      </p:cBhvr>
                                      <p:tavLst>
                                        <p:tav tm="0">
                                          <p:val>
                                            <p:strVal val="#ppt_y"/>
                                          </p:val>
                                        </p:tav>
                                        <p:tav tm="100000">
                                          <p:val>
                                            <p:strVal val="#ppt_y"/>
                                          </p:val>
                                        </p:tav>
                                      </p:tavLst>
                                    </p:anim>
                                  </p:childTnLst>
                                </p:cTn>
                              </p:par>
                            </p:childTnLst>
                          </p:cTn>
                        </p:par>
                        <p:par>
                          <p:cTn id="50" fill="hold">
                            <p:stCondLst>
                              <p:cond delay="1500"/>
                            </p:stCondLst>
                            <p:childTnLst>
                              <p:par>
                                <p:cTn id="51" presetID="2" presetClass="entr" presetSubtype="2" fill="hold" grpId="0" nodeType="after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childTnLst>
                          </p:cTn>
                        </p:par>
                        <p:par>
                          <p:cTn id="55" fill="hold">
                            <p:stCondLst>
                              <p:cond delay="2000"/>
                            </p:stCondLst>
                            <p:childTnLst>
                              <p:par>
                                <p:cTn id="56" presetID="2" presetClass="entr" presetSubtype="2" fill="hold" grpId="0" nodeType="afterEffect">
                                  <p:stCondLst>
                                    <p:cond delay="0"/>
                                  </p:stCondLst>
                                  <p:childTnLst>
                                    <p:set>
                                      <p:cBhvr>
                                        <p:cTn id="57" dur="1" fill="hold">
                                          <p:stCondLst>
                                            <p:cond delay="0"/>
                                          </p:stCondLst>
                                        </p:cTn>
                                        <p:tgtEl>
                                          <p:spTgt spid="16"/>
                                        </p:tgtEl>
                                        <p:attrNameLst>
                                          <p:attrName>style.visibility</p:attrName>
                                        </p:attrNameLst>
                                      </p:cBhvr>
                                      <p:to>
                                        <p:strVal val="visible"/>
                                      </p:to>
                                    </p:set>
                                    <p:anim calcmode="lin" valueType="num">
                                      <p:cBhvr additive="base">
                                        <p:cTn id="58" dur="500" fill="hold"/>
                                        <p:tgtEl>
                                          <p:spTgt spid="16"/>
                                        </p:tgtEl>
                                        <p:attrNameLst>
                                          <p:attrName>ppt_x</p:attrName>
                                        </p:attrNameLst>
                                      </p:cBhvr>
                                      <p:tavLst>
                                        <p:tav tm="0">
                                          <p:val>
                                            <p:strVal val="1+#ppt_w/2"/>
                                          </p:val>
                                        </p:tav>
                                        <p:tav tm="100000">
                                          <p:val>
                                            <p:strVal val="#ppt_x"/>
                                          </p:val>
                                        </p:tav>
                                      </p:tavLst>
                                    </p:anim>
                                    <p:anim calcmode="lin" valueType="num">
                                      <p:cBhvr additive="base">
                                        <p:cTn id="59" dur="500" fill="hold"/>
                                        <p:tgtEl>
                                          <p:spTgt spid="16"/>
                                        </p:tgtEl>
                                        <p:attrNameLst>
                                          <p:attrName>ppt_y</p:attrName>
                                        </p:attrNameLst>
                                      </p:cBhvr>
                                      <p:tavLst>
                                        <p:tav tm="0">
                                          <p:val>
                                            <p:strVal val="#ppt_y"/>
                                          </p:val>
                                        </p:tav>
                                        <p:tav tm="100000">
                                          <p:val>
                                            <p:strVal val="#ppt_y"/>
                                          </p:val>
                                        </p:tav>
                                      </p:tavLst>
                                    </p:anim>
                                  </p:childTnLst>
                                </p:cTn>
                              </p:par>
                            </p:childTnLst>
                          </p:cTn>
                        </p:par>
                        <p:par>
                          <p:cTn id="60" fill="hold">
                            <p:stCondLst>
                              <p:cond delay="2500"/>
                            </p:stCondLst>
                            <p:childTnLst>
                              <p:par>
                                <p:cTn id="61" presetID="2" presetClass="entr" presetSubtype="2" fill="hold" grpId="0" nodeType="afterEffect">
                                  <p:stCondLst>
                                    <p:cond delay="0"/>
                                  </p:stCondLst>
                                  <p:childTnLst>
                                    <p:set>
                                      <p:cBhvr>
                                        <p:cTn id="62" dur="1" fill="hold">
                                          <p:stCondLst>
                                            <p:cond delay="0"/>
                                          </p:stCondLst>
                                        </p:cTn>
                                        <p:tgtEl>
                                          <p:spTgt spid="17"/>
                                        </p:tgtEl>
                                        <p:attrNameLst>
                                          <p:attrName>style.visibility</p:attrName>
                                        </p:attrNameLst>
                                      </p:cBhvr>
                                      <p:to>
                                        <p:strVal val="visible"/>
                                      </p:to>
                                    </p:set>
                                    <p:anim calcmode="lin" valueType="num">
                                      <p:cBhvr additive="base">
                                        <p:cTn id="63" dur="500" fill="hold"/>
                                        <p:tgtEl>
                                          <p:spTgt spid="17"/>
                                        </p:tgtEl>
                                        <p:attrNameLst>
                                          <p:attrName>ppt_x</p:attrName>
                                        </p:attrNameLst>
                                      </p:cBhvr>
                                      <p:tavLst>
                                        <p:tav tm="0">
                                          <p:val>
                                            <p:strVal val="1+#ppt_w/2"/>
                                          </p:val>
                                        </p:tav>
                                        <p:tav tm="100000">
                                          <p:val>
                                            <p:strVal val="#ppt_x"/>
                                          </p:val>
                                        </p:tav>
                                      </p:tavLst>
                                    </p:anim>
                                    <p:anim calcmode="lin" valueType="num">
                                      <p:cBhvr additive="base">
                                        <p:cTn id="64" dur="500" fill="hold"/>
                                        <p:tgtEl>
                                          <p:spTgt spid="17"/>
                                        </p:tgtEl>
                                        <p:attrNameLst>
                                          <p:attrName>ppt_y</p:attrName>
                                        </p:attrNameLst>
                                      </p:cBhvr>
                                      <p:tavLst>
                                        <p:tav tm="0">
                                          <p:val>
                                            <p:strVal val="#ppt_y"/>
                                          </p:val>
                                        </p:tav>
                                        <p:tav tm="100000">
                                          <p:val>
                                            <p:strVal val="#ppt_y"/>
                                          </p:val>
                                        </p:tav>
                                      </p:tavLst>
                                    </p:anim>
                                  </p:childTnLst>
                                </p:cTn>
                              </p:par>
                            </p:childTnLst>
                          </p:cTn>
                        </p:par>
                        <p:par>
                          <p:cTn id="65" fill="hold">
                            <p:stCondLst>
                              <p:cond delay="3000"/>
                            </p:stCondLst>
                            <p:childTnLst>
                              <p:par>
                                <p:cTn id="66" presetID="2" presetClass="entr" presetSubtype="2" fill="hold" grpId="0" nodeType="afterEffect">
                                  <p:stCondLst>
                                    <p:cond delay="0"/>
                                  </p:stCondLst>
                                  <p:childTnLst>
                                    <p:set>
                                      <p:cBhvr>
                                        <p:cTn id="67" dur="1" fill="hold">
                                          <p:stCondLst>
                                            <p:cond delay="0"/>
                                          </p:stCondLst>
                                        </p:cTn>
                                        <p:tgtEl>
                                          <p:spTgt spid="18"/>
                                        </p:tgtEl>
                                        <p:attrNameLst>
                                          <p:attrName>style.visibility</p:attrName>
                                        </p:attrNameLst>
                                      </p:cBhvr>
                                      <p:to>
                                        <p:strVal val="visible"/>
                                      </p:to>
                                    </p:set>
                                    <p:anim calcmode="lin" valueType="num">
                                      <p:cBhvr additive="base">
                                        <p:cTn id="68" dur="500" fill="hold"/>
                                        <p:tgtEl>
                                          <p:spTgt spid="18"/>
                                        </p:tgtEl>
                                        <p:attrNameLst>
                                          <p:attrName>ppt_x</p:attrName>
                                        </p:attrNameLst>
                                      </p:cBhvr>
                                      <p:tavLst>
                                        <p:tav tm="0">
                                          <p:val>
                                            <p:strVal val="1+#ppt_w/2"/>
                                          </p:val>
                                        </p:tav>
                                        <p:tav tm="100000">
                                          <p:val>
                                            <p:strVal val="#ppt_x"/>
                                          </p:val>
                                        </p:tav>
                                      </p:tavLst>
                                    </p:anim>
                                    <p:anim calcmode="lin" valueType="num">
                                      <p:cBhvr additive="base">
                                        <p:cTn id="69" dur="500" fill="hold"/>
                                        <p:tgtEl>
                                          <p:spTgt spid="18"/>
                                        </p:tgtEl>
                                        <p:attrNameLst>
                                          <p:attrName>ppt_y</p:attrName>
                                        </p:attrNameLst>
                                      </p:cBhvr>
                                      <p:tavLst>
                                        <p:tav tm="0">
                                          <p:val>
                                            <p:strVal val="#ppt_y"/>
                                          </p:val>
                                        </p:tav>
                                        <p:tav tm="100000">
                                          <p:val>
                                            <p:strVal val="#ppt_y"/>
                                          </p:val>
                                        </p:tav>
                                      </p:tavLst>
                                    </p:anim>
                                  </p:childTnLst>
                                </p:cTn>
                              </p:par>
                            </p:childTnLst>
                          </p:cTn>
                        </p:par>
                        <p:par>
                          <p:cTn id="70" fill="hold">
                            <p:stCondLst>
                              <p:cond delay="3500"/>
                            </p:stCondLst>
                            <p:childTnLst>
                              <p:par>
                                <p:cTn id="71" presetID="2" presetClass="entr" presetSubtype="2"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 calcmode="lin" valueType="num">
                                      <p:cBhvr additive="base">
                                        <p:cTn id="73" dur="500" fill="hold"/>
                                        <p:tgtEl>
                                          <p:spTgt spid="19"/>
                                        </p:tgtEl>
                                        <p:attrNameLst>
                                          <p:attrName>ppt_x</p:attrName>
                                        </p:attrNameLst>
                                      </p:cBhvr>
                                      <p:tavLst>
                                        <p:tav tm="0">
                                          <p:val>
                                            <p:strVal val="1+#ppt_w/2"/>
                                          </p:val>
                                        </p:tav>
                                        <p:tav tm="100000">
                                          <p:val>
                                            <p:strVal val="#ppt_x"/>
                                          </p:val>
                                        </p:tav>
                                      </p:tavLst>
                                    </p:anim>
                                    <p:anim calcmode="lin" valueType="num">
                                      <p:cBhvr additive="base">
                                        <p:cTn id="74" dur="500" fill="hold"/>
                                        <p:tgtEl>
                                          <p:spTgt spid="19"/>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8" presetClass="emph" presetSubtype="0" decel="50000" fill="hold" nodeType="clickEffect">
                                  <p:stCondLst>
                                    <p:cond delay="0"/>
                                  </p:stCondLst>
                                  <p:childTnLst>
                                    <p:animRot by="-10800000">
                                      <p:cBhvr>
                                        <p:cTn id="78" dur="500" fill="hold"/>
                                        <p:tgtEl>
                                          <p:spTgt spid="165"/>
                                        </p:tgtEl>
                                        <p:attrNameLst>
                                          <p:attrName>r</p:attrName>
                                        </p:attrNameLst>
                                      </p:cBhvr>
                                    </p:animRot>
                                  </p:childTnLst>
                                </p:cTn>
                              </p:par>
                              <p:par>
                                <p:cTn id="79" presetID="12" presetClass="entr" presetSubtype="2" fill="hold" grpId="0" nodeType="withEffect">
                                  <p:stCondLst>
                                    <p:cond delay="0"/>
                                  </p:stCondLst>
                                  <p:childTnLst>
                                    <p:set>
                                      <p:cBhvr>
                                        <p:cTn id="80" dur="1" fill="hold">
                                          <p:stCondLst>
                                            <p:cond delay="0"/>
                                          </p:stCondLst>
                                        </p:cTn>
                                        <p:tgtEl>
                                          <p:spTgt spid="177"/>
                                        </p:tgtEl>
                                        <p:attrNameLst>
                                          <p:attrName>style.visibility</p:attrName>
                                        </p:attrNameLst>
                                      </p:cBhvr>
                                      <p:to>
                                        <p:strVal val="visible"/>
                                      </p:to>
                                    </p:set>
                                    <p:anim calcmode="lin" valueType="num">
                                      <p:cBhvr additive="base">
                                        <p:cTn id="81" dur="500"/>
                                        <p:tgtEl>
                                          <p:spTgt spid="177"/>
                                        </p:tgtEl>
                                        <p:attrNameLst>
                                          <p:attrName>ppt_x</p:attrName>
                                        </p:attrNameLst>
                                      </p:cBhvr>
                                      <p:tavLst>
                                        <p:tav tm="0">
                                          <p:val>
                                            <p:strVal val="#ppt_x+#ppt_w*1.125000"/>
                                          </p:val>
                                        </p:tav>
                                        <p:tav tm="100000">
                                          <p:val>
                                            <p:strVal val="#ppt_x"/>
                                          </p:val>
                                        </p:tav>
                                      </p:tavLst>
                                    </p:anim>
                                    <p:animEffect transition="in" filter="wipe(left)">
                                      <p:cBhvr>
                                        <p:cTn id="82" dur="500"/>
                                        <p:tgtEl>
                                          <p:spTgt spid="177"/>
                                        </p:tgtEl>
                                      </p:cBhvr>
                                    </p:animEffect>
                                  </p:childTnLst>
                                </p:cTn>
                              </p:par>
                            </p:childTnLst>
                          </p:cTn>
                        </p:par>
                        <p:par>
                          <p:cTn id="83" fill="hold">
                            <p:stCondLst>
                              <p:cond delay="500"/>
                            </p:stCondLst>
                            <p:childTnLst>
                              <p:par>
                                <p:cTn id="84" presetID="2" presetClass="entr" presetSubtype="2" fill="hold" grpId="0" nodeType="afterEffect">
                                  <p:stCondLst>
                                    <p:cond delay="0"/>
                                  </p:stCondLst>
                                  <p:childTnLst>
                                    <p:set>
                                      <p:cBhvr>
                                        <p:cTn id="85" dur="1" fill="hold">
                                          <p:stCondLst>
                                            <p:cond delay="0"/>
                                          </p:stCondLst>
                                        </p:cTn>
                                        <p:tgtEl>
                                          <p:spTgt spid="20"/>
                                        </p:tgtEl>
                                        <p:attrNameLst>
                                          <p:attrName>style.visibility</p:attrName>
                                        </p:attrNameLst>
                                      </p:cBhvr>
                                      <p:to>
                                        <p:strVal val="visible"/>
                                      </p:to>
                                    </p:set>
                                    <p:anim calcmode="lin" valueType="num">
                                      <p:cBhvr additive="base">
                                        <p:cTn id="86" dur="500" fill="hold"/>
                                        <p:tgtEl>
                                          <p:spTgt spid="20"/>
                                        </p:tgtEl>
                                        <p:attrNameLst>
                                          <p:attrName>ppt_x</p:attrName>
                                        </p:attrNameLst>
                                      </p:cBhvr>
                                      <p:tavLst>
                                        <p:tav tm="0">
                                          <p:val>
                                            <p:strVal val="1+#ppt_w/2"/>
                                          </p:val>
                                        </p:tav>
                                        <p:tav tm="100000">
                                          <p:val>
                                            <p:strVal val="#ppt_x"/>
                                          </p:val>
                                        </p:tav>
                                      </p:tavLst>
                                    </p:anim>
                                    <p:anim calcmode="lin" valueType="num">
                                      <p:cBhvr additive="base">
                                        <p:cTn id="87" dur="500" fill="hold"/>
                                        <p:tgtEl>
                                          <p:spTgt spid="20"/>
                                        </p:tgtEl>
                                        <p:attrNameLst>
                                          <p:attrName>ppt_y</p:attrName>
                                        </p:attrNameLst>
                                      </p:cBhvr>
                                      <p:tavLst>
                                        <p:tav tm="0">
                                          <p:val>
                                            <p:strVal val="#ppt_y"/>
                                          </p:val>
                                        </p:tav>
                                        <p:tav tm="100000">
                                          <p:val>
                                            <p:strVal val="#ppt_y"/>
                                          </p:val>
                                        </p:tav>
                                      </p:tavLst>
                                    </p:anim>
                                  </p:childTnLst>
                                </p:cTn>
                              </p:par>
                            </p:childTnLst>
                          </p:cTn>
                        </p:par>
                        <p:par>
                          <p:cTn id="88" fill="hold">
                            <p:stCondLst>
                              <p:cond delay="1000"/>
                            </p:stCondLst>
                            <p:childTnLst>
                              <p:par>
                                <p:cTn id="89" presetID="2" presetClass="entr" presetSubtype="2" fill="hold" grpId="0" nodeType="afterEffect">
                                  <p:stCondLst>
                                    <p:cond delay="0"/>
                                  </p:stCondLst>
                                  <p:childTnLst>
                                    <p:set>
                                      <p:cBhvr>
                                        <p:cTn id="90" dur="1" fill="hold">
                                          <p:stCondLst>
                                            <p:cond delay="0"/>
                                          </p:stCondLst>
                                        </p:cTn>
                                        <p:tgtEl>
                                          <p:spTgt spid="21"/>
                                        </p:tgtEl>
                                        <p:attrNameLst>
                                          <p:attrName>style.visibility</p:attrName>
                                        </p:attrNameLst>
                                      </p:cBhvr>
                                      <p:to>
                                        <p:strVal val="visible"/>
                                      </p:to>
                                    </p:set>
                                    <p:anim calcmode="lin" valueType="num">
                                      <p:cBhvr additive="base">
                                        <p:cTn id="91" dur="500" fill="hold"/>
                                        <p:tgtEl>
                                          <p:spTgt spid="21"/>
                                        </p:tgtEl>
                                        <p:attrNameLst>
                                          <p:attrName>ppt_x</p:attrName>
                                        </p:attrNameLst>
                                      </p:cBhvr>
                                      <p:tavLst>
                                        <p:tav tm="0">
                                          <p:val>
                                            <p:strVal val="1+#ppt_w/2"/>
                                          </p:val>
                                        </p:tav>
                                        <p:tav tm="100000">
                                          <p:val>
                                            <p:strVal val="#ppt_x"/>
                                          </p:val>
                                        </p:tav>
                                      </p:tavLst>
                                    </p:anim>
                                    <p:anim calcmode="lin" valueType="num">
                                      <p:cBhvr additive="base">
                                        <p:cTn id="92" dur="500" fill="hold"/>
                                        <p:tgtEl>
                                          <p:spTgt spid="21"/>
                                        </p:tgtEl>
                                        <p:attrNameLst>
                                          <p:attrName>ppt_y</p:attrName>
                                        </p:attrNameLst>
                                      </p:cBhvr>
                                      <p:tavLst>
                                        <p:tav tm="0">
                                          <p:val>
                                            <p:strVal val="#ppt_y"/>
                                          </p:val>
                                        </p:tav>
                                        <p:tav tm="100000">
                                          <p:val>
                                            <p:strVal val="#ppt_y"/>
                                          </p:val>
                                        </p:tav>
                                      </p:tavLst>
                                    </p:anim>
                                  </p:childTnLst>
                                </p:cTn>
                              </p:par>
                            </p:childTnLst>
                          </p:cTn>
                        </p:par>
                        <p:par>
                          <p:cTn id="93" fill="hold">
                            <p:stCondLst>
                              <p:cond delay="1500"/>
                            </p:stCondLst>
                            <p:childTnLst>
                              <p:par>
                                <p:cTn id="94" presetID="2" presetClass="entr" presetSubtype="2" fill="hold" grpId="0" nodeType="afterEffect">
                                  <p:stCondLst>
                                    <p:cond delay="0"/>
                                  </p:stCondLst>
                                  <p:childTnLst>
                                    <p:set>
                                      <p:cBhvr>
                                        <p:cTn id="95" dur="1" fill="hold">
                                          <p:stCondLst>
                                            <p:cond delay="0"/>
                                          </p:stCondLst>
                                        </p:cTn>
                                        <p:tgtEl>
                                          <p:spTgt spid="22"/>
                                        </p:tgtEl>
                                        <p:attrNameLst>
                                          <p:attrName>style.visibility</p:attrName>
                                        </p:attrNameLst>
                                      </p:cBhvr>
                                      <p:to>
                                        <p:strVal val="visible"/>
                                      </p:to>
                                    </p:set>
                                    <p:anim calcmode="lin" valueType="num">
                                      <p:cBhvr additive="base">
                                        <p:cTn id="96" dur="500" fill="hold"/>
                                        <p:tgtEl>
                                          <p:spTgt spid="22"/>
                                        </p:tgtEl>
                                        <p:attrNameLst>
                                          <p:attrName>ppt_x</p:attrName>
                                        </p:attrNameLst>
                                      </p:cBhvr>
                                      <p:tavLst>
                                        <p:tav tm="0">
                                          <p:val>
                                            <p:strVal val="1+#ppt_w/2"/>
                                          </p:val>
                                        </p:tav>
                                        <p:tav tm="100000">
                                          <p:val>
                                            <p:strVal val="#ppt_x"/>
                                          </p:val>
                                        </p:tav>
                                      </p:tavLst>
                                    </p:anim>
                                    <p:anim calcmode="lin" valueType="num">
                                      <p:cBhvr additive="base">
                                        <p:cTn id="97" dur="500" fill="hold"/>
                                        <p:tgtEl>
                                          <p:spTgt spid="22"/>
                                        </p:tgtEl>
                                        <p:attrNameLst>
                                          <p:attrName>ppt_y</p:attrName>
                                        </p:attrNameLst>
                                      </p:cBhvr>
                                      <p:tavLst>
                                        <p:tav tm="0">
                                          <p:val>
                                            <p:strVal val="#ppt_y"/>
                                          </p:val>
                                        </p:tav>
                                        <p:tav tm="100000">
                                          <p:val>
                                            <p:strVal val="#ppt_y"/>
                                          </p:val>
                                        </p:tav>
                                      </p:tavLst>
                                    </p:anim>
                                  </p:childTnLst>
                                </p:cTn>
                              </p:par>
                            </p:childTnLst>
                          </p:cTn>
                        </p:par>
                        <p:par>
                          <p:cTn id="98" fill="hold">
                            <p:stCondLst>
                              <p:cond delay="2000"/>
                            </p:stCondLst>
                            <p:childTnLst>
                              <p:par>
                                <p:cTn id="99" presetID="2" presetClass="entr" presetSubtype="2" fill="hold" grpId="0" nodeType="afterEffect">
                                  <p:stCondLst>
                                    <p:cond delay="0"/>
                                  </p:stCondLst>
                                  <p:childTnLst>
                                    <p:set>
                                      <p:cBhvr>
                                        <p:cTn id="100" dur="1" fill="hold">
                                          <p:stCondLst>
                                            <p:cond delay="0"/>
                                          </p:stCondLst>
                                        </p:cTn>
                                        <p:tgtEl>
                                          <p:spTgt spid="23"/>
                                        </p:tgtEl>
                                        <p:attrNameLst>
                                          <p:attrName>style.visibility</p:attrName>
                                        </p:attrNameLst>
                                      </p:cBhvr>
                                      <p:to>
                                        <p:strVal val="visible"/>
                                      </p:to>
                                    </p:set>
                                    <p:anim calcmode="lin" valueType="num">
                                      <p:cBhvr additive="base">
                                        <p:cTn id="101" dur="500" fill="hold"/>
                                        <p:tgtEl>
                                          <p:spTgt spid="23"/>
                                        </p:tgtEl>
                                        <p:attrNameLst>
                                          <p:attrName>ppt_x</p:attrName>
                                        </p:attrNameLst>
                                      </p:cBhvr>
                                      <p:tavLst>
                                        <p:tav tm="0">
                                          <p:val>
                                            <p:strVal val="1+#ppt_w/2"/>
                                          </p:val>
                                        </p:tav>
                                        <p:tav tm="100000">
                                          <p:val>
                                            <p:strVal val="#ppt_x"/>
                                          </p:val>
                                        </p:tav>
                                      </p:tavLst>
                                    </p:anim>
                                    <p:anim calcmode="lin" valueType="num">
                                      <p:cBhvr additive="base">
                                        <p:cTn id="102" dur="500" fill="hold"/>
                                        <p:tgtEl>
                                          <p:spTgt spid="23"/>
                                        </p:tgtEl>
                                        <p:attrNameLst>
                                          <p:attrName>ppt_y</p:attrName>
                                        </p:attrNameLst>
                                      </p:cBhvr>
                                      <p:tavLst>
                                        <p:tav tm="0">
                                          <p:val>
                                            <p:strVal val="#ppt_y"/>
                                          </p:val>
                                        </p:tav>
                                        <p:tav tm="100000">
                                          <p:val>
                                            <p:strVal val="#ppt_y"/>
                                          </p:val>
                                        </p:tav>
                                      </p:tavLst>
                                    </p:anim>
                                  </p:childTnLst>
                                </p:cTn>
                              </p:par>
                            </p:childTnLst>
                          </p:cTn>
                        </p:par>
                        <p:par>
                          <p:cTn id="103" fill="hold">
                            <p:stCondLst>
                              <p:cond delay="2500"/>
                            </p:stCondLst>
                            <p:childTnLst>
                              <p:par>
                                <p:cTn id="104" presetID="2" presetClass="entr" presetSubtype="2" fill="hold" grpId="0" nodeType="afterEffect">
                                  <p:stCondLst>
                                    <p:cond delay="0"/>
                                  </p:stCondLst>
                                  <p:childTnLst>
                                    <p:set>
                                      <p:cBhvr>
                                        <p:cTn id="105" dur="1" fill="hold">
                                          <p:stCondLst>
                                            <p:cond delay="0"/>
                                          </p:stCondLst>
                                        </p:cTn>
                                        <p:tgtEl>
                                          <p:spTgt spid="24"/>
                                        </p:tgtEl>
                                        <p:attrNameLst>
                                          <p:attrName>style.visibility</p:attrName>
                                        </p:attrNameLst>
                                      </p:cBhvr>
                                      <p:to>
                                        <p:strVal val="visible"/>
                                      </p:to>
                                    </p:set>
                                    <p:anim calcmode="lin" valueType="num">
                                      <p:cBhvr additive="base">
                                        <p:cTn id="106" dur="500" fill="hold"/>
                                        <p:tgtEl>
                                          <p:spTgt spid="24"/>
                                        </p:tgtEl>
                                        <p:attrNameLst>
                                          <p:attrName>ppt_x</p:attrName>
                                        </p:attrNameLst>
                                      </p:cBhvr>
                                      <p:tavLst>
                                        <p:tav tm="0">
                                          <p:val>
                                            <p:strVal val="1+#ppt_w/2"/>
                                          </p:val>
                                        </p:tav>
                                        <p:tav tm="100000">
                                          <p:val>
                                            <p:strVal val="#ppt_x"/>
                                          </p:val>
                                        </p:tav>
                                      </p:tavLst>
                                    </p:anim>
                                    <p:anim calcmode="lin" valueType="num">
                                      <p:cBhvr additive="base">
                                        <p:cTn id="107" dur="50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74" grpId="0"/>
      <p:bldP spid="10" grpId="0"/>
      <p:bldP spid="11" grpId="0"/>
      <p:bldP spid="13" grpId="0"/>
      <p:bldP spid="175" grpId="0"/>
      <p:bldP spid="14" grpId="0"/>
      <p:bldP spid="176" grpId="0"/>
      <p:bldP spid="15" grpId="0"/>
      <p:bldP spid="16" grpId="0"/>
      <p:bldP spid="17" grpId="0"/>
      <p:bldP spid="18" grpId="0"/>
      <p:bldP spid="19" grpId="0"/>
      <p:bldP spid="177" grpId="0"/>
      <p:bldP spid="20" grpId="0"/>
      <p:bldP spid="21" grpId="0"/>
      <p:bldP spid="22" grpId="0"/>
      <p:bldP spid="23" grpId="0"/>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706E67-025A-9247-8742-6992F7F902BA}"/>
              </a:ext>
            </a:extLst>
          </p:cNvPr>
          <p:cNvSpPr txBox="1"/>
          <p:nvPr/>
        </p:nvSpPr>
        <p:spPr>
          <a:xfrm>
            <a:off x="5151991" y="4687609"/>
            <a:ext cx="1888017" cy="400110"/>
          </a:xfrm>
          <a:prstGeom prst="rect">
            <a:avLst/>
          </a:prstGeom>
          <a:noFill/>
        </p:spPr>
        <p:txBody>
          <a:bodyPr wrap="none" rtlCol="0">
            <a:spAutoFit/>
          </a:bodyPr>
          <a:lstStyle/>
          <a:p>
            <a:r>
              <a:rPr lang="en-US" sz="2000" dirty="0">
                <a:latin typeface="Tw Cen MT" panose="020B0602020104020603" pitchFamily="34" charset="77"/>
              </a:rPr>
              <a:t>Project roadmap</a:t>
            </a:r>
          </a:p>
        </p:txBody>
      </p:sp>
      <p:pic>
        <p:nvPicPr>
          <p:cNvPr id="8" name="Graphic 7" descr="Hourglass 60% with solid fill">
            <a:extLst>
              <a:ext uri="{FF2B5EF4-FFF2-40B4-BE49-F238E27FC236}">
                <a16:creationId xmlns:a16="http://schemas.microsoft.com/office/drawing/2014/main" id="{19F0081B-4497-FD43-B3D4-20F761AA4C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7336" y="1970336"/>
            <a:ext cx="2917328" cy="2917328"/>
          </a:xfrm>
          <a:prstGeom prst="rect">
            <a:avLst/>
          </a:prstGeom>
        </p:spPr>
      </p:pic>
    </p:spTree>
    <p:extLst>
      <p:ext uri="{BB962C8B-B14F-4D97-AF65-F5344CB8AC3E}">
        <p14:creationId xmlns:p14="http://schemas.microsoft.com/office/powerpoint/2010/main" val="123835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a:extLst>
              <a:ext uri="{FF2B5EF4-FFF2-40B4-BE49-F238E27FC236}">
                <a16:creationId xmlns:a16="http://schemas.microsoft.com/office/drawing/2014/main" id="{2105A9E6-55B9-0848-8FCF-0CF39D2115DB}"/>
              </a:ext>
            </a:extLst>
          </p:cNvPr>
          <p:cNvSpPr/>
          <p:nvPr/>
        </p:nvSpPr>
        <p:spPr>
          <a:xfrm rot="10800000">
            <a:off x="8719699"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03567E8B-07D6-8E4C-90AD-5C1586830C70}"/>
              </a:ext>
            </a:extLst>
          </p:cNvPr>
          <p:cNvSpPr/>
          <p:nvPr/>
        </p:nvSpPr>
        <p:spPr>
          <a:xfrm>
            <a:off x="6138246" y="3937687"/>
            <a:ext cx="393539" cy="184892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837BB74A-B92F-A34E-92A8-53A532CE673D}"/>
              </a:ext>
            </a:extLst>
          </p:cNvPr>
          <p:cNvSpPr/>
          <p:nvPr/>
        </p:nvSpPr>
        <p:spPr>
          <a:xfrm rot="10800000">
            <a:off x="3434615"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a:extLst>
              <a:ext uri="{FF2B5EF4-FFF2-40B4-BE49-F238E27FC236}">
                <a16:creationId xmlns:a16="http://schemas.microsoft.com/office/drawing/2014/main" id="{2AED5CA3-6AF1-A846-BD4D-DD65D0F21828}"/>
              </a:ext>
            </a:extLst>
          </p:cNvPr>
          <p:cNvCxnSpPr>
            <a:cxnSpLocks/>
            <a:endCxn id="12" idx="2"/>
          </p:cNvCxnSpPr>
          <p:nvPr/>
        </p:nvCxnSpPr>
        <p:spPr>
          <a:xfrm rot="5400000" flipH="1" flipV="1">
            <a:off x="-631042" y="1979593"/>
            <a:ext cx="2337143" cy="318921"/>
          </a:xfrm>
          <a:prstGeom prst="bentConnector2">
            <a:avLst/>
          </a:prstGeom>
          <a:ln w="19050">
            <a:solidFill>
              <a:srgbClr val="DD1A15"/>
            </a:solidFill>
            <a:prstDash val="sysDot"/>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1B4CA649-6F20-8A44-8257-8C2CF3D18DB0}"/>
              </a:ext>
            </a:extLst>
          </p:cNvPr>
          <p:cNvSpPr/>
          <p:nvPr/>
        </p:nvSpPr>
        <p:spPr>
          <a:xfrm>
            <a:off x="0" y="3262184"/>
            <a:ext cx="12192000" cy="815546"/>
          </a:xfrm>
          <a:prstGeom prst="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0C6BF7B-8614-C546-B4C1-B9E5584C037B}"/>
              </a:ext>
            </a:extLst>
          </p:cNvPr>
          <p:cNvCxnSpPr>
            <a:cxnSpLocks/>
          </p:cNvCxnSpPr>
          <p:nvPr/>
        </p:nvCxnSpPr>
        <p:spPr>
          <a:xfrm>
            <a:off x="0" y="3669957"/>
            <a:ext cx="12192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1" name="3D Model 10" descr="Shift Red Car">
                <a:extLst>
                  <a:ext uri="{FF2B5EF4-FFF2-40B4-BE49-F238E27FC236}">
                    <a16:creationId xmlns:a16="http://schemas.microsoft.com/office/drawing/2014/main" id="{98469E27-B724-9E45-A1C0-5F58FBD8EE5D}"/>
                  </a:ext>
                </a:extLst>
              </p:cNvPr>
              <p:cNvGraphicFramePr>
                <a:graphicFrameLocks noChangeAspect="1"/>
              </p:cNvGraphicFramePr>
              <p:nvPr>
                <p:extLst>
                  <p:ext uri="{D42A27DB-BD31-4B8C-83A1-F6EECF244321}">
                    <p14:modId xmlns:p14="http://schemas.microsoft.com/office/powerpoint/2010/main" val="1315644913"/>
                  </p:ext>
                </p:extLst>
              </p:nvPr>
            </p:nvGraphicFramePr>
            <p:xfrm>
              <a:off x="47289" y="3353791"/>
              <a:ext cx="1154430" cy="600142"/>
            </p:xfrm>
            <a:graphic>
              <a:graphicData uri="http://schemas.microsoft.com/office/drawing/2017/model3d">
                <am3d:model3d r:embed="rId3">
                  <am3d:spPr>
                    <a:xfrm>
                      <a:off x="0" y="0"/>
                      <a:ext cx="1154430" cy="600142"/>
                    </a:xfrm>
                    <a:prstGeom prst="rect">
                      <a:avLst/>
                    </a:prstGeom>
                  </am3d:spPr>
                  <am3d:camera>
                    <am3d:pos x="0" y="0" z="55033006"/>
                    <am3d:up dx="0" dy="36000000" dz="0"/>
                    <am3d:lookAt x="0" y="0" z="0"/>
                    <am3d:perspective fov="2700000"/>
                  </am3d:camera>
                  <am3d:trans>
                    <am3d:meterPerModelUnit n="31778404" d="1000000"/>
                    <am3d:preTrans dx="0" dy="-2053090" dz="219451"/>
                    <am3d:scale>
                      <am3d:sx n="1000000" d="1000000"/>
                      <am3d:sy n="1000000" d="1000000"/>
                      <am3d:sz n="1000000" d="1000000"/>
                    </am3d:scale>
                    <am3d:rot ax="5400320" ay="253568" az="5404018"/>
                    <am3d:postTrans dx="0" dy="0" dz="0"/>
                  </am3d:trans>
                  <am3d:raster rName="Office3DRenderer" rVer="16.0.8326">
                    <am3d:blip r:embed="rId4"/>
                  </am3d:raster>
                  <am3d:objViewport viewportSz="13007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Shift Red Car">
                <a:extLst>
                  <a:ext uri="{FF2B5EF4-FFF2-40B4-BE49-F238E27FC236}">
                    <a16:creationId xmlns:a16="http://schemas.microsoft.com/office/drawing/2014/main" id="{98469E27-B724-9E45-A1C0-5F58FBD8EE5D}"/>
                  </a:ext>
                </a:extLst>
              </p:cNvPr>
              <p:cNvPicPr>
                <a:picLocks noGrp="1" noRot="1" noChangeAspect="1" noMove="1" noResize="1" noEditPoints="1" noAdjustHandles="1" noChangeArrowheads="1" noChangeShapeType="1" noCrop="1"/>
              </p:cNvPicPr>
              <p:nvPr/>
            </p:nvPicPr>
            <p:blipFill>
              <a:blip r:embed="rId4"/>
              <a:stretch>
                <a:fillRect/>
              </a:stretch>
            </p:blipFill>
            <p:spPr>
              <a:xfrm>
                <a:off x="47289" y="3353791"/>
                <a:ext cx="1154430" cy="600142"/>
              </a:xfrm>
              <a:prstGeom prst="rect">
                <a:avLst/>
              </a:prstGeom>
            </p:spPr>
          </p:pic>
        </mc:Fallback>
      </mc:AlternateContent>
      <p:sp>
        <p:nvSpPr>
          <p:cNvPr id="12" name="Oval 11">
            <a:extLst>
              <a:ext uri="{FF2B5EF4-FFF2-40B4-BE49-F238E27FC236}">
                <a16:creationId xmlns:a16="http://schemas.microsoft.com/office/drawing/2014/main" id="{0D29A5BF-65EE-9D4B-81D0-9E0FE477FCB1}"/>
              </a:ext>
            </a:extLst>
          </p:cNvPr>
          <p:cNvSpPr/>
          <p:nvPr/>
        </p:nvSpPr>
        <p:spPr>
          <a:xfrm>
            <a:off x="696990" y="562708"/>
            <a:ext cx="815546" cy="815546"/>
          </a:xfrm>
          <a:prstGeom prst="ellipse">
            <a:avLst/>
          </a:prstGeom>
          <a:noFill/>
          <a:ln w="28575">
            <a:solidFill>
              <a:srgbClr val="DD1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5794686-7C8B-1143-8F3B-E6E36DF4F110}"/>
              </a:ext>
            </a:extLst>
          </p:cNvPr>
          <p:cNvSpPr txBox="1"/>
          <p:nvPr/>
        </p:nvSpPr>
        <p:spPr>
          <a:xfrm>
            <a:off x="729211" y="785815"/>
            <a:ext cx="751103" cy="369332"/>
          </a:xfrm>
          <a:prstGeom prst="rect">
            <a:avLst/>
          </a:prstGeom>
          <a:noFill/>
        </p:spPr>
        <p:txBody>
          <a:bodyPr wrap="none" rtlCol="0">
            <a:spAutoFit/>
          </a:bodyPr>
          <a:lstStyle/>
          <a:p>
            <a:r>
              <a:rPr lang="en-US" dirty="0">
                <a:solidFill>
                  <a:srgbClr val="DD1A15"/>
                </a:solidFill>
                <a:latin typeface="Tw Cen MT" panose="020B0602020104020603" pitchFamily="34" charset="77"/>
              </a:rPr>
              <a:t>START</a:t>
            </a:r>
          </a:p>
        </p:txBody>
      </p:sp>
      <p:sp>
        <p:nvSpPr>
          <p:cNvPr id="18" name="TextBox 17">
            <a:extLst>
              <a:ext uri="{FF2B5EF4-FFF2-40B4-BE49-F238E27FC236}">
                <a16:creationId xmlns:a16="http://schemas.microsoft.com/office/drawing/2014/main" id="{A8AB8678-FC0C-B244-9C18-27DC01E25661}"/>
              </a:ext>
            </a:extLst>
          </p:cNvPr>
          <p:cNvSpPr txBox="1"/>
          <p:nvPr/>
        </p:nvSpPr>
        <p:spPr>
          <a:xfrm>
            <a:off x="624504" y="1424420"/>
            <a:ext cx="966931" cy="276999"/>
          </a:xfrm>
          <a:prstGeom prst="rect">
            <a:avLst/>
          </a:prstGeom>
          <a:noFill/>
        </p:spPr>
        <p:txBody>
          <a:bodyPr wrap="none" rtlCol="0">
            <a:spAutoFit/>
          </a:bodyPr>
          <a:lstStyle/>
          <a:p>
            <a:r>
              <a:rPr lang="en-US" sz="1200" dirty="0">
                <a:latin typeface="Century Gothic" panose="020B0502020202020204" pitchFamily="34" charset="0"/>
              </a:rPr>
              <a:t>15-02-2021</a:t>
            </a:r>
          </a:p>
        </p:txBody>
      </p:sp>
      <p:cxnSp>
        <p:nvCxnSpPr>
          <p:cNvPr id="19" name="Elbow Connector 18">
            <a:extLst>
              <a:ext uri="{FF2B5EF4-FFF2-40B4-BE49-F238E27FC236}">
                <a16:creationId xmlns:a16="http://schemas.microsoft.com/office/drawing/2014/main" id="{4CBB9F10-A868-F14C-B929-35B2A26061BB}"/>
              </a:ext>
            </a:extLst>
          </p:cNvPr>
          <p:cNvCxnSpPr>
            <a:cxnSpLocks/>
          </p:cNvCxnSpPr>
          <p:nvPr/>
        </p:nvCxnSpPr>
        <p:spPr>
          <a:xfrm rot="5400000">
            <a:off x="10414053" y="5086841"/>
            <a:ext cx="2337143" cy="318921"/>
          </a:xfrm>
          <a:prstGeom prst="bentConnector2">
            <a:avLst/>
          </a:prstGeom>
          <a:ln w="19050">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162028DE-DBA1-614C-B3E4-C2FC0A780B19}"/>
              </a:ext>
            </a:extLst>
          </p:cNvPr>
          <p:cNvSpPr/>
          <p:nvPr/>
        </p:nvSpPr>
        <p:spPr>
          <a:xfrm>
            <a:off x="10592338" y="6015911"/>
            <a:ext cx="815546" cy="8155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86B370C6-1E7C-BE45-B29D-419F10D55D72}"/>
              </a:ext>
            </a:extLst>
          </p:cNvPr>
          <p:cNvSpPr txBox="1"/>
          <p:nvPr/>
        </p:nvSpPr>
        <p:spPr>
          <a:xfrm>
            <a:off x="10710609" y="6239018"/>
            <a:ext cx="579005" cy="369332"/>
          </a:xfrm>
          <a:prstGeom prst="rect">
            <a:avLst/>
          </a:prstGeom>
          <a:noFill/>
          <a:ln>
            <a:noFill/>
          </a:ln>
        </p:spPr>
        <p:txBody>
          <a:bodyPr wrap="none" rtlCol="0">
            <a:spAutoFit/>
          </a:bodyPr>
          <a:lstStyle/>
          <a:p>
            <a:r>
              <a:rPr lang="en-US" dirty="0">
                <a:latin typeface="Tw Cen MT" panose="020B0602020104020603" pitchFamily="34" charset="77"/>
              </a:rPr>
              <a:t>END</a:t>
            </a:r>
          </a:p>
        </p:txBody>
      </p:sp>
      <p:sp>
        <p:nvSpPr>
          <p:cNvPr id="22" name="TextBox 21">
            <a:extLst>
              <a:ext uri="{FF2B5EF4-FFF2-40B4-BE49-F238E27FC236}">
                <a16:creationId xmlns:a16="http://schemas.microsoft.com/office/drawing/2014/main" id="{34BE5D66-520A-C944-9635-7569057D7941}"/>
              </a:ext>
            </a:extLst>
          </p:cNvPr>
          <p:cNvSpPr txBox="1"/>
          <p:nvPr/>
        </p:nvSpPr>
        <p:spPr>
          <a:xfrm>
            <a:off x="10516646" y="5711966"/>
            <a:ext cx="966931" cy="276999"/>
          </a:xfrm>
          <a:prstGeom prst="rect">
            <a:avLst/>
          </a:prstGeom>
          <a:noFill/>
        </p:spPr>
        <p:txBody>
          <a:bodyPr wrap="none" rtlCol="0">
            <a:spAutoFit/>
          </a:bodyPr>
          <a:lstStyle/>
          <a:p>
            <a:r>
              <a:rPr lang="en-US" sz="1200" dirty="0">
                <a:latin typeface="Century Gothic" panose="020B0502020202020204" pitchFamily="34" charset="0"/>
              </a:rPr>
              <a:t>15-06-2021</a:t>
            </a:r>
          </a:p>
        </p:txBody>
      </p:sp>
      <p:sp>
        <p:nvSpPr>
          <p:cNvPr id="23" name="Rounded Rectangle 22">
            <a:extLst>
              <a:ext uri="{FF2B5EF4-FFF2-40B4-BE49-F238E27FC236}">
                <a16:creationId xmlns:a16="http://schemas.microsoft.com/office/drawing/2014/main" id="{152CF65F-0074-2E40-9EF6-C2856B354657}"/>
              </a:ext>
            </a:extLst>
          </p:cNvPr>
          <p:cNvSpPr/>
          <p:nvPr/>
        </p:nvSpPr>
        <p:spPr>
          <a:xfrm>
            <a:off x="253145" y="3943213"/>
            <a:ext cx="393539" cy="108457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CDF6281-8F3C-3844-BBA2-E628BF59442F}"/>
              </a:ext>
            </a:extLst>
          </p:cNvPr>
          <p:cNvSpPr/>
          <p:nvPr/>
        </p:nvSpPr>
        <p:spPr>
          <a:xfrm>
            <a:off x="21651" y="4599529"/>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FC8FAC2-4131-8C4A-8702-45A4ED4F5A37}"/>
              </a:ext>
            </a:extLst>
          </p:cNvPr>
          <p:cNvSpPr/>
          <p:nvPr/>
        </p:nvSpPr>
        <p:spPr>
          <a:xfrm rot="10800000">
            <a:off x="3200752"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Blueprint outline">
            <a:extLst>
              <a:ext uri="{FF2B5EF4-FFF2-40B4-BE49-F238E27FC236}">
                <a16:creationId xmlns:a16="http://schemas.microsoft.com/office/drawing/2014/main" id="{6BE528AC-D5A2-3347-BDA1-8F0CFE9055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874" y="4707752"/>
            <a:ext cx="640080" cy="640080"/>
          </a:xfrm>
          <a:prstGeom prst="rect">
            <a:avLst/>
          </a:prstGeom>
        </p:spPr>
      </p:pic>
      <p:sp>
        <p:nvSpPr>
          <p:cNvPr id="30" name="TextBox 29">
            <a:extLst>
              <a:ext uri="{FF2B5EF4-FFF2-40B4-BE49-F238E27FC236}">
                <a16:creationId xmlns:a16="http://schemas.microsoft.com/office/drawing/2014/main" id="{623937C8-06A5-1B4B-A635-B55EF1422224}"/>
              </a:ext>
            </a:extLst>
          </p:cNvPr>
          <p:cNvSpPr txBox="1"/>
          <p:nvPr/>
        </p:nvSpPr>
        <p:spPr>
          <a:xfrm>
            <a:off x="624504" y="4031027"/>
            <a:ext cx="2371162" cy="707886"/>
          </a:xfrm>
          <a:prstGeom prst="rect">
            <a:avLst/>
          </a:prstGeom>
          <a:noFill/>
        </p:spPr>
        <p:txBody>
          <a:bodyPr wrap="none" rtlCol="0">
            <a:spAutoFit/>
          </a:bodyPr>
          <a:lstStyle/>
          <a:p>
            <a:r>
              <a:rPr lang="en-US" sz="2000" dirty="0">
                <a:solidFill>
                  <a:srgbClr val="F29C79"/>
                </a:solidFill>
                <a:latin typeface="Tw Cen MT" panose="020B0602020104020603" pitchFamily="34" charset="77"/>
              </a:rPr>
              <a:t>Conception, Planning </a:t>
            </a:r>
          </a:p>
          <a:p>
            <a:r>
              <a:rPr lang="en-US" sz="2000" dirty="0">
                <a:solidFill>
                  <a:srgbClr val="F29C79"/>
                </a:solidFill>
                <a:latin typeface="Tw Cen MT" panose="020B0602020104020603" pitchFamily="34" charset="77"/>
              </a:rPr>
              <a:t>&amp; Research </a:t>
            </a:r>
            <a:endParaRPr lang="en-US" dirty="0">
              <a:solidFill>
                <a:srgbClr val="F29C79"/>
              </a:solidFill>
              <a:latin typeface="Tw Cen MT" panose="020B0602020104020603" pitchFamily="34" charset="77"/>
            </a:endParaRPr>
          </a:p>
        </p:txBody>
      </p:sp>
      <p:pic>
        <p:nvPicPr>
          <p:cNvPr id="34" name="Graphic 33" descr="Repeat with solid fill">
            <a:extLst>
              <a:ext uri="{FF2B5EF4-FFF2-40B4-BE49-F238E27FC236}">
                <a16:creationId xmlns:a16="http://schemas.microsoft.com/office/drawing/2014/main" id="{6AD4B674-40E5-A447-A7EF-784D871D79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08975" y="1552808"/>
            <a:ext cx="640080" cy="640080"/>
          </a:xfrm>
          <a:prstGeom prst="rect">
            <a:avLst/>
          </a:prstGeom>
        </p:spPr>
      </p:pic>
      <p:sp>
        <p:nvSpPr>
          <p:cNvPr id="35" name="TextBox 34">
            <a:extLst>
              <a:ext uri="{FF2B5EF4-FFF2-40B4-BE49-F238E27FC236}">
                <a16:creationId xmlns:a16="http://schemas.microsoft.com/office/drawing/2014/main" id="{418F1570-3EE6-7E45-9BE5-20DF1670A5F9}"/>
              </a:ext>
            </a:extLst>
          </p:cNvPr>
          <p:cNvSpPr txBox="1"/>
          <p:nvPr/>
        </p:nvSpPr>
        <p:spPr>
          <a:xfrm>
            <a:off x="4057278" y="1795245"/>
            <a:ext cx="987771" cy="400110"/>
          </a:xfrm>
          <a:prstGeom prst="rect">
            <a:avLst/>
          </a:prstGeom>
          <a:noFill/>
        </p:spPr>
        <p:txBody>
          <a:bodyPr wrap="none" rtlCol="0">
            <a:spAutoFit/>
          </a:bodyPr>
          <a:lstStyle/>
          <a:p>
            <a:r>
              <a:rPr lang="en-US" sz="2000" dirty="0">
                <a:latin typeface="Tw Cen MT" panose="020B0602020104020603" pitchFamily="34" charset="77"/>
              </a:rPr>
              <a:t>Sprint 1</a:t>
            </a:r>
          </a:p>
        </p:txBody>
      </p:sp>
      <p:sp>
        <p:nvSpPr>
          <p:cNvPr id="46" name="TextBox 45">
            <a:extLst>
              <a:ext uri="{FF2B5EF4-FFF2-40B4-BE49-F238E27FC236}">
                <a16:creationId xmlns:a16="http://schemas.microsoft.com/office/drawing/2014/main" id="{7D926737-3228-BB4D-A528-AC91AEE8C980}"/>
              </a:ext>
            </a:extLst>
          </p:cNvPr>
          <p:cNvSpPr txBox="1"/>
          <p:nvPr/>
        </p:nvSpPr>
        <p:spPr>
          <a:xfrm>
            <a:off x="936789" y="5087375"/>
            <a:ext cx="2385589" cy="369332"/>
          </a:xfrm>
          <a:prstGeom prst="rect">
            <a:avLst/>
          </a:prstGeom>
          <a:noFill/>
        </p:spPr>
        <p:txBody>
          <a:bodyPr wrap="none" rtlCol="0">
            <a:spAutoFit/>
          </a:bodyPr>
          <a:lstStyle/>
          <a:p>
            <a:r>
              <a:rPr lang="en-US" dirty="0">
                <a:solidFill>
                  <a:srgbClr val="8CC84A"/>
                </a:solidFill>
                <a:latin typeface="Tw Cen MT" panose="020B0602020104020603" pitchFamily="34" charset="77"/>
              </a:rPr>
              <a:t>Functional requirements </a:t>
            </a:r>
          </a:p>
        </p:txBody>
      </p:sp>
      <p:sp>
        <p:nvSpPr>
          <p:cNvPr id="47" name="TextBox 46">
            <a:extLst>
              <a:ext uri="{FF2B5EF4-FFF2-40B4-BE49-F238E27FC236}">
                <a16:creationId xmlns:a16="http://schemas.microsoft.com/office/drawing/2014/main" id="{2D7050D0-29F5-6F49-86D7-57A8871C75E7}"/>
              </a:ext>
            </a:extLst>
          </p:cNvPr>
          <p:cNvSpPr txBox="1"/>
          <p:nvPr/>
        </p:nvSpPr>
        <p:spPr>
          <a:xfrm>
            <a:off x="936789" y="4675041"/>
            <a:ext cx="1608133" cy="369332"/>
          </a:xfrm>
          <a:prstGeom prst="rect">
            <a:avLst/>
          </a:prstGeom>
          <a:noFill/>
        </p:spPr>
        <p:txBody>
          <a:bodyPr wrap="none" rtlCol="0">
            <a:spAutoFit/>
          </a:bodyPr>
          <a:lstStyle/>
          <a:p>
            <a:r>
              <a:rPr lang="en-US" dirty="0">
                <a:solidFill>
                  <a:srgbClr val="8CC84A"/>
                </a:solidFill>
                <a:latin typeface="Tw Cen MT" panose="020B0602020104020603" pitchFamily="34" charset="77"/>
              </a:rPr>
              <a:t>Sprints planned</a:t>
            </a:r>
          </a:p>
        </p:txBody>
      </p:sp>
      <p:sp>
        <p:nvSpPr>
          <p:cNvPr id="58" name="TextBox 57">
            <a:extLst>
              <a:ext uri="{FF2B5EF4-FFF2-40B4-BE49-F238E27FC236}">
                <a16:creationId xmlns:a16="http://schemas.microsoft.com/office/drawing/2014/main" id="{D1AB4C80-2DA2-6144-B32C-CC4E0983D730}"/>
              </a:ext>
            </a:extLst>
          </p:cNvPr>
          <p:cNvSpPr txBox="1"/>
          <p:nvPr/>
        </p:nvSpPr>
        <p:spPr>
          <a:xfrm>
            <a:off x="1350249" y="2912073"/>
            <a:ext cx="1034257" cy="369332"/>
          </a:xfrm>
          <a:prstGeom prst="rect">
            <a:avLst/>
          </a:prstGeom>
          <a:noFill/>
        </p:spPr>
        <p:txBody>
          <a:bodyPr wrap="none" rtlCol="0">
            <a:spAutoFit/>
          </a:bodyPr>
          <a:lstStyle/>
          <a:p>
            <a:r>
              <a:rPr lang="en-US" dirty="0">
                <a:solidFill>
                  <a:srgbClr val="8CC84A"/>
                </a:solidFill>
                <a:latin typeface="Century Gothic" panose="020B0502020202020204" pitchFamily="34" charset="0"/>
              </a:rPr>
              <a:t>15 days</a:t>
            </a:r>
          </a:p>
        </p:txBody>
      </p:sp>
      <p:sp>
        <p:nvSpPr>
          <p:cNvPr id="59" name="TextBox 58">
            <a:extLst>
              <a:ext uri="{FF2B5EF4-FFF2-40B4-BE49-F238E27FC236}">
                <a16:creationId xmlns:a16="http://schemas.microsoft.com/office/drawing/2014/main" id="{89CE1A7D-EA12-4348-BB2C-FB2B1F6C741B}"/>
              </a:ext>
            </a:extLst>
          </p:cNvPr>
          <p:cNvSpPr txBox="1"/>
          <p:nvPr/>
        </p:nvSpPr>
        <p:spPr>
          <a:xfrm>
            <a:off x="3191268" y="1142150"/>
            <a:ext cx="966931" cy="276999"/>
          </a:xfrm>
          <a:prstGeom prst="rect">
            <a:avLst/>
          </a:prstGeom>
          <a:noFill/>
        </p:spPr>
        <p:txBody>
          <a:bodyPr wrap="none" rtlCol="0">
            <a:spAutoFit/>
          </a:bodyPr>
          <a:lstStyle/>
          <a:p>
            <a:r>
              <a:rPr lang="en-US" sz="1200" dirty="0">
                <a:latin typeface="Century Gothic" panose="020B0502020202020204" pitchFamily="34" charset="0"/>
              </a:rPr>
              <a:t>01-03-2021</a:t>
            </a:r>
          </a:p>
        </p:txBody>
      </p:sp>
      <p:sp>
        <p:nvSpPr>
          <p:cNvPr id="61" name="Oval 60">
            <a:extLst>
              <a:ext uri="{FF2B5EF4-FFF2-40B4-BE49-F238E27FC236}">
                <a16:creationId xmlns:a16="http://schemas.microsoft.com/office/drawing/2014/main" id="{5C070A88-2B38-1342-A4E4-85DEE8107E8B}"/>
              </a:ext>
            </a:extLst>
          </p:cNvPr>
          <p:cNvSpPr/>
          <p:nvPr/>
        </p:nvSpPr>
        <p:spPr>
          <a:xfrm>
            <a:off x="5906752" y="5176933"/>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Repeat with solid fill">
            <a:extLst>
              <a:ext uri="{FF2B5EF4-FFF2-40B4-BE49-F238E27FC236}">
                <a16:creationId xmlns:a16="http://schemas.microsoft.com/office/drawing/2014/main" id="{2C0359E4-E8B5-324B-A022-728EBA630E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4975" y="5265328"/>
            <a:ext cx="640080" cy="640080"/>
          </a:xfrm>
          <a:prstGeom prst="rect">
            <a:avLst/>
          </a:prstGeom>
        </p:spPr>
      </p:pic>
      <p:sp>
        <p:nvSpPr>
          <p:cNvPr id="64" name="TextBox 63">
            <a:extLst>
              <a:ext uri="{FF2B5EF4-FFF2-40B4-BE49-F238E27FC236}">
                <a16:creationId xmlns:a16="http://schemas.microsoft.com/office/drawing/2014/main" id="{67643E70-48DF-1449-8C5C-F25B2ECD9763}"/>
              </a:ext>
            </a:extLst>
          </p:cNvPr>
          <p:cNvSpPr txBox="1"/>
          <p:nvPr/>
        </p:nvSpPr>
        <p:spPr>
          <a:xfrm>
            <a:off x="6531785" y="4031027"/>
            <a:ext cx="987771" cy="400110"/>
          </a:xfrm>
          <a:prstGeom prst="rect">
            <a:avLst/>
          </a:prstGeom>
          <a:noFill/>
        </p:spPr>
        <p:txBody>
          <a:bodyPr wrap="none" rtlCol="0">
            <a:spAutoFit/>
          </a:bodyPr>
          <a:lstStyle/>
          <a:p>
            <a:r>
              <a:rPr lang="en-US" sz="2000" dirty="0">
                <a:latin typeface="Tw Cen MT" panose="020B0602020104020603" pitchFamily="34" charset="77"/>
              </a:rPr>
              <a:t>Sprint 2</a:t>
            </a:r>
          </a:p>
        </p:txBody>
      </p:sp>
      <p:sp>
        <p:nvSpPr>
          <p:cNvPr id="73" name="TextBox 72">
            <a:extLst>
              <a:ext uri="{FF2B5EF4-FFF2-40B4-BE49-F238E27FC236}">
                <a16:creationId xmlns:a16="http://schemas.microsoft.com/office/drawing/2014/main" id="{1BCFDE10-8B2A-864C-B959-3D812F5C7BE8}"/>
              </a:ext>
            </a:extLst>
          </p:cNvPr>
          <p:cNvSpPr txBox="1"/>
          <p:nvPr/>
        </p:nvSpPr>
        <p:spPr>
          <a:xfrm>
            <a:off x="4443162" y="4035052"/>
            <a:ext cx="1034257" cy="369332"/>
          </a:xfrm>
          <a:prstGeom prst="rect">
            <a:avLst/>
          </a:prstGeom>
          <a:noFill/>
        </p:spPr>
        <p:txBody>
          <a:bodyPr wrap="none" rtlCol="0">
            <a:spAutoFit/>
          </a:bodyPr>
          <a:lstStyle/>
          <a:p>
            <a:r>
              <a:rPr lang="en-US" dirty="0">
                <a:latin typeface="Century Gothic" panose="020B0502020202020204" pitchFamily="34" charset="0"/>
              </a:rPr>
              <a:t>30 days</a:t>
            </a:r>
          </a:p>
        </p:txBody>
      </p:sp>
      <p:sp>
        <p:nvSpPr>
          <p:cNvPr id="74" name="TextBox 73">
            <a:extLst>
              <a:ext uri="{FF2B5EF4-FFF2-40B4-BE49-F238E27FC236}">
                <a16:creationId xmlns:a16="http://schemas.microsoft.com/office/drawing/2014/main" id="{6D7AD360-3122-3849-B849-B240ACD64675}"/>
              </a:ext>
            </a:extLst>
          </p:cNvPr>
          <p:cNvSpPr txBox="1"/>
          <p:nvPr/>
        </p:nvSpPr>
        <p:spPr>
          <a:xfrm>
            <a:off x="5914618" y="6015911"/>
            <a:ext cx="966931" cy="276999"/>
          </a:xfrm>
          <a:prstGeom prst="rect">
            <a:avLst/>
          </a:prstGeom>
          <a:noFill/>
        </p:spPr>
        <p:txBody>
          <a:bodyPr wrap="none" rtlCol="0">
            <a:spAutoFit/>
          </a:bodyPr>
          <a:lstStyle/>
          <a:p>
            <a:r>
              <a:rPr lang="en-US" sz="1200" dirty="0">
                <a:latin typeface="Century Gothic" panose="020B0502020202020204" pitchFamily="34" charset="0"/>
              </a:rPr>
              <a:t>01-04-2021</a:t>
            </a:r>
          </a:p>
        </p:txBody>
      </p:sp>
      <p:sp>
        <p:nvSpPr>
          <p:cNvPr id="76" name="Oval 75">
            <a:extLst>
              <a:ext uri="{FF2B5EF4-FFF2-40B4-BE49-F238E27FC236}">
                <a16:creationId xmlns:a16="http://schemas.microsoft.com/office/drawing/2014/main" id="{9522EF1E-EF02-854E-A2FA-1483B4707816}"/>
              </a:ext>
            </a:extLst>
          </p:cNvPr>
          <p:cNvSpPr/>
          <p:nvPr/>
        </p:nvSpPr>
        <p:spPr>
          <a:xfrm rot="10800000">
            <a:off x="8485836"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descr="Repeat with solid fill">
            <a:extLst>
              <a:ext uri="{FF2B5EF4-FFF2-40B4-BE49-F238E27FC236}">
                <a16:creationId xmlns:a16="http://schemas.microsoft.com/office/drawing/2014/main" id="{00F1B8BF-0198-9749-A5CC-A4ED32D00C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94059" y="1552808"/>
            <a:ext cx="640080" cy="640080"/>
          </a:xfrm>
          <a:prstGeom prst="rect">
            <a:avLst/>
          </a:prstGeom>
        </p:spPr>
      </p:pic>
      <p:sp>
        <p:nvSpPr>
          <p:cNvPr id="78" name="TextBox 77">
            <a:extLst>
              <a:ext uri="{FF2B5EF4-FFF2-40B4-BE49-F238E27FC236}">
                <a16:creationId xmlns:a16="http://schemas.microsoft.com/office/drawing/2014/main" id="{8C5127CC-ACEE-BA4E-A69F-4767188186CA}"/>
              </a:ext>
            </a:extLst>
          </p:cNvPr>
          <p:cNvSpPr txBox="1"/>
          <p:nvPr/>
        </p:nvSpPr>
        <p:spPr>
          <a:xfrm>
            <a:off x="9342362" y="1795245"/>
            <a:ext cx="987771" cy="400110"/>
          </a:xfrm>
          <a:prstGeom prst="rect">
            <a:avLst/>
          </a:prstGeom>
          <a:noFill/>
        </p:spPr>
        <p:txBody>
          <a:bodyPr wrap="none" rtlCol="0">
            <a:spAutoFit/>
          </a:bodyPr>
          <a:lstStyle/>
          <a:p>
            <a:r>
              <a:rPr lang="en-US" sz="2000" dirty="0">
                <a:latin typeface="Tw Cen MT" panose="020B0602020104020603" pitchFamily="34" charset="77"/>
              </a:rPr>
              <a:t>Sprint 3</a:t>
            </a:r>
          </a:p>
        </p:txBody>
      </p:sp>
      <p:sp>
        <p:nvSpPr>
          <p:cNvPr id="87" name="TextBox 86">
            <a:extLst>
              <a:ext uri="{FF2B5EF4-FFF2-40B4-BE49-F238E27FC236}">
                <a16:creationId xmlns:a16="http://schemas.microsoft.com/office/drawing/2014/main" id="{375712DE-59B5-F54D-95B6-B0B760EA512A}"/>
              </a:ext>
            </a:extLst>
          </p:cNvPr>
          <p:cNvSpPr txBox="1"/>
          <p:nvPr/>
        </p:nvSpPr>
        <p:spPr>
          <a:xfrm>
            <a:off x="8476352" y="1142150"/>
            <a:ext cx="966931" cy="276999"/>
          </a:xfrm>
          <a:prstGeom prst="rect">
            <a:avLst/>
          </a:prstGeom>
          <a:noFill/>
        </p:spPr>
        <p:txBody>
          <a:bodyPr wrap="none" rtlCol="0">
            <a:spAutoFit/>
          </a:bodyPr>
          <a:lstStyle/>
          <a:p>
            <a:r>
              <a:rPr lang="en-US" sz="1200" dirty="0">
                <a:latin typeface="Century Gothic" panose="020B0502020202020204" pitchFamily="34" charset="0"/>
              </a:rPr>
              <a:t>15-05-2021</a:t>
            </a:r>
          </a:p>
        </p:txBody>
      </p:sp>
      <p:sp>
        <p:nvSpPr>
          <p:cNvPr id="88" name="TextBox 87">
            <a:extLst>
              <a:ext uri="{FF2B5EF4-FFF2-40B4-BE49-F238E27FC236}">
                <a16:creationId xmlns:a16="http://schemas.microsoft.com/office/drawing/2014/main" id="{F3E35297-646F-6349-9089-91AEEEDC1E48}"/>
              </a:ext>
            </a:extLst>
          </p:cNvPr>
          <p:cNvSpPr txBox="1"/>
          <p:nvPr/>
        </p:nvSpPr>
        <p:spPr>
          <a:xfrm>
            <a:off x="7024284" y="2912073"/>
            <a:ext cx="1034257" cy="369332"/>
          </a:xfrm>
          <a:prstGeom prst="rect">
            <a:avLst/>
          </a:prstGeom>
          <a:noFill/>
        </p:spPr>
        <p:txBody>
          <a:bodyPr wrap="none" rtlCol="0">
            <a:spAutoFit/>
          </a:bodyPr>
          <a:lstStyle/>
          <a:p>
            <a:r>
              <a:rPr lang="en-US" dirty="0">
                <a:latin typeface="Century Gothic" panose="020B0502020202020204" pitchFamily="34" charset="0"/>
              </a:rPr>
              <a:t>45 days</a:t>
            </a:r>
          </a:p>
        </p:txBody>
      </p:sp>
      <p:sp>
        <p:nvSpPr>
          <p:cNvPr id="89" name="TextBox 88">
            <a:extLst>
              <a:ext uri="{FF2B5EF4-FFF2-40B4-BE49-F238E27FC236}">
                <a16:creationId xmlns:a16="http://schemas.microsoft.com/office/drawing/2014/main" id="{4543E4E4-0F21-2143-82DA-B8BF5562589C}"/>
              </a:ext>
            </a:extLst>
          </p:cNvPr>
          <p:cNvSpPr txBox="1"/>
          <p:nvPr/>
        </p:nvSpPr>
        <p:spPr>
          <a:xfrm>
            <a:off x="10308576" y="4004618"/>
            <a:ext cx="1034257" cy="369332"/>
          </a:xfrm>
          <a:prstGeom prst="rect">
            <a:avLst/>
          </a:prstGeom>
          <a:noFill/>
        </p:spPr>
        <p:txBody>
          <a:bodyPr wrap="none" rtlCol="0">
            <a:spAutoFit/>
          </a:bodyPr>
          <a:lstStyle/>
          <a:p>
            <a:r>
              <a:rPr lang="en-US" dirty="0">
                <a:latin typeface="Century Gothic" panose="020B0502020202020204" pitchFamily="34" charset="0"/>
              </a:rPr>
              <a:t>20 days</a:t>
            </a:r>
          </a:p>
        </p:txBody>
      </p:sp>
      <p:pic>
        <p:nvPicPr>
          <p:cNvPr id="91" name="Graphic 90" descr="Cloud with solid fill">
            <a:extLst>
              <a:ext uri="{FF2B5EF4-FFF2-40B4-BE49-F238E27FC236}">
                <a16:creationId xmlns:a16="http://schemas.microsoft.com/office/drawing/2014/main" id="{85E724B4-1827-F14B-B6D2-DAC1C154E71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18223" y="5117668"/>
            <a:ext cx="914400" cy="914400"/>
          </a:xfrm>
          <a:prstGeom prst="rect">
            <a:avLst/>
          </a:prstGeom>
        </p:spPr>
      </p:pic>
      <p:sp>
        <p:nvSpPr>
          <p:cNvPr id="92" name="Oval 91">
            <a:extLst>
              <a:ext uri="{FF2B5EF4-FFF2-40B4-BE49-F238E27FC236}">
                <a16:creationId xmlns:a16="http://schemas.microsoft.com/office/drawing/2014/main" id="{CA80B919-CAB4-1546-A024-CABA273D1A8C}"/>
              </a:ext>
            </a:extLst>
          </p:cNvPr>
          <p:cNvSpPr/>
          <p:nvPr/>
        </p:nvSpPr>
        <p:spPr>
          <a:xfrm>
            <a:off x="9455176" y="5054621"/>
            <a:ext cx="1040494" cy="10404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Elbow Connector 93">
            <a:extLst>
              <a:ext uri="{FF2B5EF4-FFF2-40B4-BE49-F238E27FC236}">
                <a16:creationId xmlns:a16="http://schemas.microsoft.com/office/drawing/2014/main" id="{6908FD88-9831-7747-B604-49975F3E89FE}"/>
              </a:ext>
            </a:extLst>
          </p:cNvPr>
          <p:cNvCxnSpPr>
            <a:stCxn id="92" idx="4"/>
            <a:endCxn id="20" idx="2"/>
          </p:cNvCxnSpPr>
          <p:nvPr/>
        </p:nvCxnSpPr>
        <p:spPr>
          <a:xfrm rot="16200000" flipH="1">
            <a:off x="10119596" y="5950941"/>
            <a:ext cx="328569" cy="616915"/>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1C9254CD-98E9-4745-82A5-4EBA7D3778F5}"/>
              </a:ext>
            </a:extLst>
          </p:cNvPr>
          <p:cNvSpPr txBox="1"/>
          <p:nvPr/>
        </p:nvSpPr>
        <p:spPr>
          <a:xfrm>
            <a:off x="9393404" y="4728049"/>
            <a:ext cx="1164037" cy="369332"/>
          </a:xfrm>
          <a:prstGeom prst="rect">
            <a:avLst/>
          </a:prstGeom>
          <a:noFill/>
        </p:spPr>
        <p:txBody>
          <a:bodyPr wrap="none" rtlCol="0">
            <a:spAutoFit/>
          </a:bodyPr>
          <a:lstStyle/>
          <a:p>
            <a:r>
              <a:rPr lang="en-US" dirty="0">
                <a:latin typeface="Tw Cen MT" panose="020B0602020104020603" pitchFamily="34" charset="77"/>
              </a:rPr>
              <a:t>DEPLOYED</a:t>
            </a:r>
          </a:p>
        </p:txBody>
      </p:sp>
    </p:spTree>
    <p:extLst>
      <p:ext uri="{BB962C8B-B14F-4D97-AF65-F5344CB8AC3E}">
        <p14:creationId xmlns:p14="http://schemas.microsoft.com/office/powerpoint/2010/main" val="607053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a:extLst>
              <a:ext uri="{FF2B5EF4-FFF2-40B4-BE49-F238E27FC236}">
                <a16:creationId xmlns:a16="http://schemas.microsoft.com/office/drawing/2014/main" id="{2105A9E6-55B9-0848-8FCF-0CF39D2115DB}"/>
              </a:ext>
            </a:extLst>
          </p:cNvPr>
          <p:cNvSpPr/>
          <p:nvPr/>
        </p:nvSpPr>
        <p:spPr>
          <a:xfrm rot="10800000">
            <a:off x="8719699"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03567E8B-07D6-8E4C-90AD-5C1586830C70}"/>
              </a:ext>
            </a:extLst>
          </p:cNvPr>
          <p:cNvSpPr/>
          <p:nvPr/>
        </p:nvSpPr>
        <p:spPr>
          <a:xfrm>
            <a:off x="6138246" y="3937687"/>
            <a:ext cx="393539" cy="184892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837BB74A-B92F-A34E-92A8-53A532CE673D}"/>
              </a:ext>
            </a:extLst>
          </p:cNvPr>
          <p:cNvSpPr/>
          <p:nvPr/>
        </p:nvSpPr>
        <p:spPr>
          <a:xfrm rot="10800000">
            <a:off x="3434615"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a:extLst>
              <a:ext uri="{FF2B5EF4-FFF2-40B4-BE49-F238E27FC236}">
                <a16:creationId xmlns:a16="http://schemas.microsoft.com/office/drawing/2014/main" id="{2AED5CA3-6AF1-A846-BD4D-DD65D0F21828}"/>
              </a:ext>
            </a:extLst>
          </p:cNvPr>
          <p:cNvCxnSpPr>
            <a:cxnSpLocks/>
            <a:endCxn id="12" idx="2"/>
          </p:cNvCxnSpPr>
          <p:nvPr/>
        </p:nvCxnSpPr>
        <p:spPr>
          <a:xfrm rot="5400000" flipH="1" flipV="1">
            <a:off x="-631042" y="1979593"/>
            <a:ext cx="2337143" cy="318921"/>
          </a:xfrm>
          <a:prstGeom prst="bentConnector2">
            <a:avLst/>
          </a:prstGeom>
          <a:ln w="19050">
            <a:solidFill>
              <a:srgbClr val="DD1A15"/>
            </a:solidFill>
            <a:prstDash val="sysDot"/>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1B4CA649-6F20-8A44-8257-8C2CF3D18DB0}"/>
              </a:ext>
            </a:extLst>
          </p:cNvPr>
          <p:cNvSpPr/>
          <p:nvPr/>
        </p:nvSpPr>
        <p:spPr>
          <a:xfrm>
            <a:off x="0" y="3262184"/>
            <a:ext cx="12192000" cy="815546"/>
          </a:xfrm>
          <a:prstGeom prst="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0C6BF7B-8614-C546-B4C1-B9E5584C037B}"/>
              </a:ext>
            </a:extLst>
          </p:cNvPr>
          <p:cNvCxnSpPr>
            <a:cxnSpLocks/>
          </p:cNvCxnSpPr>
          <p:nvPr/>
        </p:nvCxnSpPr>
        <p:spPr>
          <a:xfrm>
            <a:off x="0" y="3669957"/>
            <a:ext cx="12192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1" name="3D Model 10" descr="Shift Red Car">
                <a:extLst>
                  <a:ext uri="{FF2B5EF4-FFF2-40B4-BE49-F238E27FC236}">
                    <a16:creationId xmlns:a16="http://schemas.microsoft.com/office/drawing/2014/main" id="{98469E27-B724-9E45-A1C0-5F58FBD8EE5D}"/>
                  </a:ext>
                </a:extLst>
              </p:cNvPr>
              <p:cNvGraphicFramePr>
                <a:graphicFrameLocks noChangeAspect="1"/>
              </p:cNvGraphicFramePr>
              <p:nvPr>
                <p:extLst>
                  <p:ext uri="{D42A27DB-BD31-4B8C-83A1-F6EECF244321}">
                    <p14:modId xmlns:p14="http://schemas.microsoft.com/office/powerpoint/2010/main" val="3759368238"/>
                  </p:ext>
                </p:extLst>
              </p:nvPr>
            </p:nvGraphicFramePr>
            <p:xfrm>
              <a:off x="3393993" y="3360388"/>
              <a:ext cx="1154429" cy="586947"/>
            </p:xfrm>
            <a:graphic>
              <a:graphicData uri="http://schemas.microsoft.com/office/drawing/2017/model3d">
                <am3d:model3d r:embed="rId3">
                  <am3d:spPr>
                    <a:xfrm>
                      <a:off x="0" y="0"/>
                      <a:ext cx="1154429" cy="586947"/>
                    </a:xfrm>
                    <a:prstGeom prst="rect">
                      <a:avLst/>
                    </a:prstGeom>
                  </am3d:spPr>
                  <am3d:camera>
                    <am3d:pos x="0" y="0" z="55033006"/>
                    <am3d:up dx="0" dy="36000000" dz="0"/>
                    <am3d:lookAt x="0" y="0" z="0"/>
                    <am3d:perspective fov="2700000"/>
                  </am3d:camera>
                  <am3d:trans>
                    <am3d:meterPerModelUnit n="31778404" d="1000000"/>
                    <am3d:preTrans dx="0" dy="-2053090" dz="219451"/>
                    <am3d:scale>
                      <am3d:sx n="1000000" d="1000000"/>
                      <am3d:sy n="1000000" d="1000000"/>
                      <am3d:sz n="1000000" d="1000000"/>
                    </am3d:scale>
                    <am3d:rot ax="5400320" ay="253568" az="5404018"/>
                    <am3d:postTrans dx="0" dy="0" dz="0"/>
                  </am3d:trans>
                  <am3d:raster rName="Office3DRenderer" rVer="16.0.8326">
                    <am3d:blip r:embed="rId4"/>
                  </am3d:raster>
                  <am3d:objViewport viewportSz="130078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Shift Red Car">
                <a:extLst>
                  <a:ext uri="{FF2B5EF4-FFF2-40B4-BE49-F238E27FC236}">
                    <a16:creationId xmlns:a16="http://schemas.microsoft.com/office/drawing/2014/main" id="{98469E27-B724-9E45-A1C0-5F58FBD8EE5D}"/>
                  </a:ext>
                </a:extLst>
              </p:cNvPr>
              <p:cNvPicPr>
                <a:picLocks noGrp="1" noRot="1" noChangeAspect="1" noMove="1" noResize="1" noEditPoints="1" noAdjustHandles="1" noChangeArrowheads="1" noChangeShapeType="1" noCrop="1"/>
              </p:cNvPicPr>
              <p:nvPr/>
            </p:nvPicPr>
            <p:blipFill>
              <a:blip r:embed="rId4"/>
              <a:stretch>
                <a:fillRect/>
              </a:stretch>
            </p:blipFill>
            <p:spPr>
              <a:xfrm>
                <a:off x="3393993" y="3360388"/>
                <a:ext cx="1154429" cy="586947"/>
              </a:xfrm>
              <a:prstGeom prst="rect">
                <a:avLst/>
              </a:prstGeom>
            </p:spPr>
          </p:pic>
        </mc:Fallback>
      </mc:AlternateContent>
      <p:sp>
        <p:nvSpPr>
          <p:cNvPr id="12" name="Oval 11">
            <a:extLst>
              <a:ext uri="{FF2B5EF4-FFF2-40B4-BE49-F238E27FC236}">
                <a16:creationId xmlns:a16="http://schemas.microsoft.com/office/drawing/2014/main" id="{0D29A5BF-65EE-9D4B-81D0-9E0FE477FCB1}"/>
              </a:ext>
            </a:extLst>
          </p:cNvPr>
          <p:cNvSpPr/>
          <p:nvPr/>
        </p:nvSpPr>
        <p:spPr>
          <a:xfrm>
            <a:off x="696990" y="562708"/>
            <a:ext cx="815546" cy="815546"/>
          </a:xfrm>
          <a:prstGeom prst="ellipse">
            <a:avLst/>
          </a:prstGeom>
          <a:noFill/>
          <a:ln w="28575">
            <a:solidFill>
              <a:srgbClr val="DD1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5794686-7C8B-1143-8F3B-E6E36DF4F110}"/>
              </a:ext>
            </a:extLst>
          </p:cNvPr>
          <p:cNvSpPr txBox="1"/>
          <p:nvPr/>
        </p:nvSpPr>
        <p:spPr>
          <a:xfrm>
            <a:off x="729211" y="785815"/>
            <a:ext cx="751103" cy="369332"/>
          </a:xfrm>
          <a:prstGeom prst="rect">
            <a:avLst/>
          </a:prstGeom>
          <a:noFill/>
        </p:spPr>
        <p:txBody>
          <a:bodyPr wrap="none" rtlCol="0">
            <a:spAutoFit/>
          </a:bodyPr>
          <a:lstStyle/>
          <a:p>
            <a:r>
              <a:rPr lang="en-US" dirty="0">
                <a:solidFill>
                  <a:srgbClr val="DD1A15"/>
                </a:solidFill>
                <a:latin typeface="Tw Cen MT" panose="020B0602020104020603" pitchFamily="34" charset="77"/>
              </a:rPr>
              <a:t>START</a:t>
            </a:r>
          </a:p>
        </p:txBody>
      </p:sp>
      <p:sp>
        <p:nvSpPr>
          <p:cNvPr id="18" name="TextBox 17">
            <a:extLst>
              <a:ext uri="{FF2B5EF4-FFF2-40B4-BE49-F238E27FC236}">
                <a16:creationId xmlns:a16="http://schemas.microsoft.com/office/drawing/2014/main" id="{A8AB8678-FC0C-B244-9C18-27DC01E25661}"/>
              </a:ext>
            </a:extLst>
          </p:cNvPr>
          <p:cNvSpPr txBox="1"/>
          <p:nvPr/>
        </p:nvSpPr>
        <p:spPr>
          <a:xfrm>
            <a:off x="624504" y="1424420"/>
            <a:ext cx="966931" cy="276999"/>
          </a:xfrm>
          <a:prstGeom prst="rect">
            <a:avLst/>
          </a:prstGeom>
          <a:noFill/>
        </p:spPr>
        <p:txBody>
          <a:bodyPr wrap="none" rtlCol="0">
            <a:spAutoFit/>
          </a:bodyPr>
          <a:lstStyle/>
          <a:p>
            <a:r>
              <a:rPr lang="en-US" sz="1200" dirty="0">
                <a:latin typeface="Century Gothic" panose="020B0502020202020204" pitchFamily="34" charset="0"/>
              </a:rPr>
              <a:t>15-02-2021</a:t>
            </a:r>
          </a:p>
        </p:txBody>
      </p:sp>
      <p:cxnSp>
        <p:nvCxnSpPr>
          <p:cNvPr id="19" name="Elbow Connector 18">
            <a:extLst>
              <a:ext uri="{FF2B5EF4-FFF2-40B4-BE49-F238E27FC236}">
                <a16:creationId xmlns:a16="http://schemas.microsoft.com/office/drawing/2014/main" id="{4CBB9F10-A868-F14C-B929-35B2A26061BB}"/>
              </a:ext>
            </a:extLst>
          </p:cNvPr>
          <p:cNvCxnSpPr>
            <a:cxnSpLocks/>
          </p:cNvCxnSpPr>
          <p:nvPr/>
        </p:nvCxnSpPr>
        <p:spPr>
          <a:xfrm rot="5400000">
            <a:off x="10414053" y="5086841"/>
            <a:ext cx="2337143" cy="318921"/>
          </a:xfrm>
          <a:prstGeom prst="bentConnector2">
            <a:avLst/>
          </a:prstGeom>
          <a:ln w="19050">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162028DE-DBA1-614C-B3E4-C2FC0A780B19}"/>
              </a:ext>
            </a:extLst>
          </p:cNvPr>
          <p:cNvSpPr/>
          <p:nvPr/>
        </p:nvSpPr>
        <p:spPr>
          <a:xfrm>
            <a:off x="10592338" y="6015911"/>
            <a:ext cx="815546" cy="8155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86B370C6-1E7C-BE45-B29D-419F10D55D72}"/>
              </a:ext>
            </a:extLst>
          </p:cNvPr>
          <p:cNvSpPr txBox="1"/>
          <p:nvPr/>
        </p:nvSpPr>
        <p:spPr>
          <a:xfrm>
            <a:off x="10710609" y="6239018"/>
            <a:ext cx="579005" cy="369332"/>
          </a:xfrm>
          <a:prstGeom prst="rect">
            <a:avLst/>
          </a:prstGeom>
          <a:noFill/>
          <a:ln>
            <a:noFill/>
          </a:ln>
        </p:spPr>
        <p:txBody>
          <a:bodyPr wrap="none" rtlCol="0">
            <a:spAutoFit/>
          </a:bodyPr>
          <a:lstStyle/>
          <a:p>
            <a:r>
              <a:rPr lang="en-US" dirty="0">
                <a:latin typeface="Tw Cen MT" panose="020B0602020104020603" pitchFamily="34" charset="77"/>
              </a:rPr>
              <a:t>END</a:t>
            </a:r>
          </a:p>
        </p:txBody>
      </p:sp>
      <p:sp>
        <p:nvSpPr>
          <p:cNvPr id="22" name="TextBox 21">
            <a:extLst>
              <a:ext uri="{FF2B5EF4-FFF2-40B4-BE49-F238E27FC236}">
                <a16:creationId xmlns:a16="http://schemas.microsoft.com/office/drawing/2014/main" id="{34BE5D66-520A-C944-9635-7569057D7941}"/>
              </a:ext>
            </a:extLst>
          </p:cNvPr>
          <p:cNvSpPr txBox="1"/>
          <p:nvPr/>
        </p:nvSpPr>
        <p:spPr>
          <a:xfrm>
            <a:off x="10516646" y="5711966"/>
            <a:ext cx="966931" cy="276999"/>
          </a:xfrm>
          <a:prstGeom prst="rect">
            <a:avLst/>
          </a:prstGeom>
          <a:noFill/>
        </p:spPr>
        <p:txBody>
          <a:bodyPr wrap="none" rtlCol="0">
            <a:spAutoFit/>
          </a:bodyPr>
          <a:lstStyle/>
          <a:p>
            <a:r>
              <a:rPr lang="en-US" sz="1200" dirty="0">
                <a:latin typeface="Century Gothic" panose="020B0502020202020204" pitchFamily="34" charset="0"/>
              </a:rPr>
              <a:t>15-06-2021</a:t>
            </a:r>
          </a:p>
        </p:txBody>
      </p:sp>
      <p:sp>
        <p:nvSpPr>
          <p:cNvPr id="23" name="Rounded Rectangle 22">
            <a:extLst>
              <a:ext uri="{FF2B5EF4-FFF2-40B4-BE49-F238E27FC236}">
                <a16:creationId xmlns:a16="http://schemas.microsoft.com/office/drawing/2014/main" id="{152CF65F-0074-2E40-9EF6-C2856B354657}"/>
              </a:ext>
            </a:extLst>
          </p:cNvPr>
          <p:cNvSpPr/>
          <p:nvPr/>
        </p:nvSpPr>
        <p:spPr>
          <a:xfrm>
            <a:off x="253145" y="3943213"/>
            <a:ext cx="393539" cy="108457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CDF6281-8F3C-3844-BBA2-E628BF59442F}"/>
              </a:ext>
            </a:extLst>
          </p:cNvPr>
          <p:cNvSpPr/>
          <p:nvPr/>
        </p:nvSpPr>
        <p:spPr>
          <a:xfrm>
            <a:off x="21651" y="4599529"/>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FC8FAC2-4131-8C4A-8702-45A4ED4F5A37}"/>
              </a:ext>
            </a:extLst>
          </p:cNvPr>
          <p:cNvSpPr/>
          <p:nvPr/>
        </p:nvSpPr>
        <p:spPr>
          <a:xfrm rot="10800000">
            <a:off x="3200752"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Blueprint outline">
            <a:extLst>
              <a:ext uri="{FF2B5EF4-FFF2-40B4-BE49-F238E27FC236}">
                <a16:creationId xmlns:a16="http://schemas.microsoft.com/office/drawing/2014/main" id="{6BE528AC-D5A2-3347-BDA1-8F0CFE9055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874" y="4707752"/>
            <a:ext cx="640080" cy="640080"/>
          </a:xfrm>
          <a:prstGeom prst="rect">
            <a:avLst/>
          </a:prstGeom>
        </p:spPr>
      </p:pic>
      <p:sp>
        <p:nvSpPr>
          <p:cNvPr id="30" name="TextBox 29">
            <a:extLst>
              <a:ext uri="{FF2B5EF4-FFF2-40B4-BE49-F238E27FC236}">
                <a16:creationId xmlns:a16="http://schemas.microsoft.com/office/drawing/2014/main" id="{623937C8-06A5-1B4B-A635-B55EF1422224}"/>
              </a:ext>
            </a:extLst>
          </p:cNvPr>
          <p:cNvSpPr txBox="1"/>
          <p:nvPr/>
        </p:nvSpPr>
        <p:spPr>
          <a:xfrm>
            <a:off x="624504" y="4031027"/>
            <a:ext cx="2371162" cy="707886"/>
          </a:xfrm>
          <a:prstGeom prst="rect">
            <a:avLst/>
          </a:prstGeom>
          <a:noFill/>
        </p:spPr>
        <p:txBody>
          <a:bodyPr wrap="none" rtlCol="0">
            <a:spAutoFit/>
          </a:bodyPr>
          <a:lstStyle/>
          <a:p>
            <a:r>
              <a:rPr lang="en-US" sz="2000" dirty="0">
                <a:latin typeface="Tw Cen MT" panose="020B0602020104020603" pitchFamily="34" charset="77"/>
              </a:rPr>
              <a:t>Conception, Planning </a:t>
            </a:r>
          </a:p>
          <a:p>
            <a:r>
              <a:rPr lang="en-US" sz="2000" dirty="0">
                <a:latin typeface="Tw Cen MT" panose="020B0602020104020603" pitchFamily="34" charset="77"/>
              </a:rPr>
              <a:t>&amp; Research </a:t>
            </a:r>
            <a:endParaRPr lang="en-US" dirty="0">
              <a:latin typeface="Tw Cen MT" panose="020B0602020104020603" pitchFamily="34" charset="77"/>
            </a:endParaRPr>
          </a:p>
        </p:txBody>
      </p:sp>
      <p:pic>
        <p:nvPicPr>
          <p:cNvPr id="34" name="Graphic 33" descr="Repeat with solid fill">
            <a:extLst>
              <a:ext uri="{FF2B5EF4-FFF2-40B4-BE49-F238E27FC236}">
                <a16:creationId xmlns:a16="http://schemas.microsoft.com/office/drawing/2014/main" id="{6AD4B674-40E5-A447-A7EF-784D871D79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08975" y="1552808"/>
            <a:ext cx="640080" cy="640080"/>
          </a:xfrm>
          <a:prstGeom prst="rect">
            <a:avLst/>
          </a:prstGeom>
        </p:spPr>
      </p:pic>
      <p:sp>
        <p:nvSpPr>
          <p:cNvPr id="35" name="TextBox 34">
            <a:extLst>
              <a:ext uri="{FF2B5EF4-FFF2-40B4-BE49-F238E27FC236}">
                <a16:creationId xmlns:a16="http://schemas.microsoft.com/office/drawing/2014/main" id="{418F1570-3EE6-7E45-9BE5-20DF1670A5F9}"/>
              </a:ext>
            </a:extLst>
          </p:cNvPr>
          <p:cNvSpPr txBox="1"/>
          <p:nvPr/>
        </p:nvSpPr>
        <p:spPr>
          <a:xfrm>
            <a:off x="4057278" y="1795245"/>
            <a:ext cx="987771" cy="400110"/>
          </a:xfrm>
          <a:prstGeom prst="rect">
            <a:avLst/>
          </a:prstGeom>
          <a:noFill/>
        </p:spPr>
        <p:txBody>
          <a:bodyPr wrap="none" rtlCol="0">
            <a:spAutoFit/>
          </a:bodyPr>
          <a:lstStyle/>
          <a:p>
            <a:r>
              <a:rPr lang="en-US" sz="2000" dirty="0">
                <a:solidFill>
                  <a:srgbClr val="419B38"/>
                </a:solidFill>
                <a:latin typeface="Tw Cen MT" panose="020B0602020104020603" pitchFamily="34" charset="77"/>
              </a:rPr>
              <a:t>Sprint 1</a:t>
            </a:r>
          </a:p>
        </p:txBody>
      </p:sp>
      <p:sp>
        <p:nvSpPr>
          <p:cNvPr id="53" name="TextBox 52">
            <a:extLst>
              <a:ext uri="{FF2B5EF4-FFF2-40B4-BE49-F238E27FC236}">
                <a16:creationId xmlns:a16="http://schemas.microsoft.com/office/drawing/2014/main" id="{D7870F0D-5B8E-1F4A-9321-CDCBA5DC4F83}"/>
              </a:ext>
            </a:extLst>
          </p:cNvPr>
          <p:cNvSpPr txBox="1"/>
          <p:nvPr/>
        </p:nvSpPr>
        <p:spPr>
          <a:xfrm>
            <a:off x="3824659" y="2326830"/>
            <a:ext cx="1835952" cy="369332"/>
          </a:xfrm>
          <a:prstGeom prst="rect">
            <a:avLst/>
          </a:prstGeom>
          <a:noFill/>
        </p:spPr>
        <p:txBody>
          <a:bodyPr wrap="none" rtlCol="0">
            <a:spAutoFit/>
          </a:bodyPr>
          <a:lstStyle/>
          <a:p>
            <a:r>
              <a:rPr lang="en-US" dirty="0">
                <a:solidFill>
                  <a:srgbClr val="8CC84A"/>
                </a:solidFill>
                <a:latin typeface="Tw Cen MT" panose="020B0602020104020603" pitchFamily="34" charset="77"/>
              </a:rPr>
              <a:t>User management</a:t>
            </a:r>
          </a:p>
        </p:txBody>
      </p:sp>
      <p:sp>
        <p:nvSpPr>
          <p:cNvPr id="57" name="TextBox 56">
            <a:extLst>
              <a:ext uri="{FF2B5EF4-FFF2-40B4-BE49-F238E27FC236}">
                <a16:creationId xmlns:a16="http://schemas.microsoft.com/office/drawing/2014/main" id="{86DEC6CB-D213-6448-A0A0-77134EE9A028}"/>
              </a:ext>
            </a:extLst>
          </p:cNvPr>
          <p:cNvSpPr txBox="1"/>
          <p:nvPr/>
        </p:nvSpPr>
        <p:spPr>
          <a:xfrm>
            <a:off x="3824659" y="2801883"/>
            <a:ext cx="3203121" cy="369332"/>
          </a:xfrm>
          <a:prstGeom prst="rect">
            <a:avLst/>
          </a:prstGeom>
          <a:noFill/>
        </p:spPr>
        <p:txBody>
          <a:bodyPr wrap="none" rtlCol="0">
            <a:spAutoFit/>
          </a:bodyPr>
          <a:lstStyle/>
          <a:p>
            <a:r>
              <a:rPr lang="en-US" dirty="0">
                <a:solidFill>
                  <a:srgbClr val="8CC84A"/>
                </a:solidFill>
                <a:latin typeface="Tw Cen MT" panose="020B0602020104020603" pitchFamily="34" charset="77"/>
              </a:rPr>
              <a:t>Authentication and authorization</a:t>
            </a:r>
          </a:p>
        </p:txBody>
      </p:sp>
      <p:sp>
        <p:nvSpPr>
          <p:cNvPr id="58" name="TextBox 57">
            <a:extLst>
              <a:ext uri="{FF2B5EF4-FFF2-40B4-BE49-F238E27FC236}">
                <a16:creationId xmlns:a16="http://schemas.microsoft.com/office/drawing/2014/main" id="{D1AB4C80-2DA2-6144-B32C-CC4E0983D730}"/>
              </a:ext>
            </a:extLst>
          </p:cNvPr>
          <p:cNvSpPr txBox="1"/>
          <p:nvPr/>
        </p:nvSpPr>
        <p:spPr>
          <a:xfrm>
            <a:off x="1350249" y="2912073"/>
            <a:ext cx="1034257" cy="369332"/>
          </a:xfrm>
          <a:prstGeom prst="rect">
            <a:avLst/>
          </a:prstGeom>
          <a:noFill/>
        </p:spPr>
        <p:txBody>
          <a:bodyPr wrap="none" rtlCol="0">
            <a:spAutoFit/>
          </a:bodyPr>
          <a:lstStyle/>
          <a:p>
            <a:r>
              <a:rPr lang="en-US" dirty="0">
                <a:latin typeface="Century Gothic" panose="020B0502020202020204" pitchFamily="34" charset="0"/>
              </a:rPr>
              <a:t>15 days</a:t>
            </a:r>
          </a:p>
        </p:txBody>
      </p:sp>
      <p:sp>
        <p:nvSpPr>
          <p:cNvPr id="59" name="TextBox 58">
            <a:extLst>
              <a:ext uri="{FF2B5EF4-FFF2-40B4-BE49-F238E27FC236}">
                <a16:creationId xmlns:a16="http://schemas.microsoft.com/office/drawing/2014/main" id="{89CE1A7D-EA12-4348-BB2C-FB2B1F6C741B}"/>
              </a:ext>
            </a:extLst>
          </p:cNvPr>
          <p:cNvSpPr txBox="1"/>
          <p:nvPr/>
        </p:nvSpPr>
        <p:spPr>
          <a:xfrm>
            <a:off x="3191268" y="1142150"/>
            <a:ext cx="966931" cy="276999"/>
          </a:xfrm>
          <a:prstGeom prst="rect">
            <a:avLst/>
          </a:prstGeom>
          <a:noFill/>
        </p:spPr>
        <p:txBody>
          <a:bodyPr wrap="none" rtlCol="0">
            <a:spAutoFit/>
          </a:bodyPr>
          <a:lstStyle/>
          <a:p>
            <a:r>
              <a:rPr lang="en-US" sz="1200" dirty="0">
                <a:latin typeface="Century Gothic" panose="020B0502020202020204" pitchFamily="34" charset="0"/>
              </a:rPr>
              <a:t>01-03-2021</a:t>
            </a:r>
          </a:p>
        </p:txBody>
      </p:sp>
      <p:sp>
        <p:nvSpPr>
          <p:cNvPr id="61" name="Oval 60">
            <a:extLst>
              <a:ext uri="{FF2B5EF4-FFF2-40B4-BE49-F238E27FC236}">
                <a16:creationId xmlns:a16="http://schemas.microsoft.com/office/drawing/2014/main" id="{5C070A88-2B38-1342-A4E4-85DEE8107E8B}"/>
              </a:ext>
            </a:extLst>
          </p:cNvPr>
          <p:cNvSpPr/>
          <p:nvPr/>
        </p:nvSpPr>
        <p:spPr>
          <a:xfrm>
            <a:off x="5906752" y="5176933"/>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Repeat with solid fill">
            <a:extLst>
              <a:ext uri="{FF2B5EF4-FFF2-40B4-BE49-F238E27FC236}">
                <a16:creationId xmlns:a16="http://schemas.microsoft.com/office/drawing/2014/main" id="{2C0359E4-E8B5-324B-A022-728EBA630E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4975" y="5265328"/>
            <a:ext cx="640080" cy="640080"/>
          </a:xfrm>
          <a:prstGeom prst="rect">
            <a:avLst/>
          </a:prstGeom>
        </p:spPr>
      </p:pic>
      <p:sp>
        <p:nvSpPr>
          <p:cNvPr id="64" name="TextBox 63">
            <a:extLst>
              <a:ext uri="{FF2B5EF4-FFF2-40B4-BE49-F238E27FC236}">
                <a16:creationId xmlns:a16="http://schemas.microsoft.com/office/drawing/2014/main" id="{67643E70-48DF-1449-8C5C-F25B2ECD9763}"/>
              </a:ext>
            </a:extLst>
          </p:cNvPr>
          <p:cNvSpPr txBox="1"/>
          <p:nvPr/>
        </p:nvSpPr>
        <p:spPr>
          <a:xfrm>
            <a:off x="6531785" y="4031027"/>
            <a:ext cx="987771" cy="400110"/>
          </a:xfrm>
          <a:prstGeom prst="rect">
            <a:avLst/>
          </a:prstGeom>
          <a:noFill/>
        </p:spPr>
        <p:txBody>
          <a:bodyPr wrap="none" rtlCol="0">
            <a:spAutoFit/>
          </a:bodyPr>
          <a:lstStyle/>
          <a:p>
            <a:r>
              <a:rPr lang="en-US" sz="2000" dirty="0">
                <a:latin typeface="Tw Cen MT" panose="020B0602020104020603" pitchFamily="34" charset="77"/>
              </a:rPr>
              <a:t>Sprint 2</a:t>
            </a:r>
          </a:p>
        </p:txBody>
      </p:sp>
      <p:sp>
        <p:nvSpPr>
          <p:cNvPr id="73" name="TextBox 72">
            <a:extLst>
              <a:ext uri="{FF2B5EF4-FFF2-40B4-BE49-F238E27FC236}">
                <a16:creationId xmlns:a16="http://schemas.microsoft.com/office/drawing/2014/main" id="{1BCFDE10-8B2A-864C-B959-3D812F5C7BE8}"/>
              </a:ext>
            </a:extLst>
          </p:cNvPr>
          <p:cNvSpPr txBox="1"/>
          <p:nvPr/>
        </p:nvSpPr>
        <p:spPr>
          <a:xfrm>
            <a:off x="4443162" y="4035052"/>
            <a:ext cx="1034257" cy="369332"/>
          </a:xfrm>
          <a:prstGeom prst="rect">
            <a:avLst/>
          </a:prstGeom>
          <a:noFill/>
        </p:spPr>
        <p:txBody>
          <a:bodyPr wrap="none" rtlCol="0">
            <a:spAutoFit/>
          </a:bodyPr>
          <a:lstStyle/>
          <a:p>
            <a:r>
              <a:rPr lang="en-US" dirty="0">
                <a:solidFill>
                  <a:srgbClr val="8CC84A"/>
                </a:solidFill>
                <a:latin typeface="Century Gothic" panose="020B0502020202020204" pitchFamily="34" charset="0"/>
              </a:rPr>
              <a:t>30 days</a:t>
            </a:r>
          </a:p>
        </p:txBody>
      </p:sp>
      <p:sp>
        <p:nvSpPr>
          <p:cNvPr id="74" name="TextBox 73">
            <a:extLst>
              <a:ext uri="{FF2B5EF4-FFF2-40B4-BE49-F238E27FC236}">
                <a16:creationId xmlns:a16="http://schemas.microsoft.com/office/drawing/2014/main" id="{6D7AD360-3122-3849-B849-B240ACD64675}"/>
              </a:ext>
            </a:extLst>
          </p:cNvPr>
          <p:cNvSpPr txBox="1"/>
          <p:nvPr/>
        </p:nvSpPr>
        <p:spPr>
          <a:xfrm>
            <a:off x="5914618" y="6015911"/>
            <a:ext cx="966931" cy="276999"/>
          </a:xfrm>
          <a:prstGeom prst="rect">
            <a:avLst/>
          </a:prstGeom>
          <a:noFill/>
        </p:spPr>
        <p:txBody>
          <a:bodyPr wrap="none" rtlCol="0">
            <a:spAutoFit/>
          </a:bodyPr>
          <a:lstStyle/>
          <a:p>
            <a:r>
              <a:rPr lang="en-US" sz="1200" dirty="0">
                <a:latin typeface="Century Gothic" panose="020B0502020202020204" pitchFamily="34" charset="0"/>
              </a:rPr>
              <a:t>01-04-2021</a:t>
            </a:r>
          </a:p>
        </p:txBody>
      </p:sp>
      <p:sp>
        <p:nvSpPr>
          <p:cNvPr id="76" name="Oval 75">
            <a:extLst>
              <a:ext uri="{FF2B5EF4-FFF2-40B4-BE49-F238E27FC236}">
                <a16:creationId xmlns:a16="http://schemas.microsoft.com/office/drawing/2014/main" id="{9522EF1E-EF02-854E-A2FA-1483B4707816}"/>
              </a:ext>
            </a:extLst>
          </p:cNvPr>
          <p:cNvSpPr/>
          <p:nvPr/>
        </p:nvSpPr>
        <p:spPr>
          <a:xfrm rot="10800000">
            <a:off x="8485836"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descr="Repeat with solid fill">
            <a:extLst>
              <a:ext uri="{FF2B5EF4-FFF2-40B4-BE49-F238E27FC236}">
                <a16:creationId xmlns:a16="http://schemas.microsoft.com/office/drawing/2014/main" id="{00F1B8BF-0198-9749-A5CC-A4ED32D00C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94059" y="1552808"/>
            <a:ext cx="640080" cy="640080"/>
          </a:xfrm>
          <a:prstGeom prst="rect">
            <a:avLst/>
          </a:prstGeom>
        </p:spPr>
      </p:pic>
      <p:sp>
        <p:nvSpPr>
          <p:cNvPr id="78" name="TextBox 77">
            <a:extLst>
              <a:ext uri="{FF2B5EF4-FFF2-40B4-BE49-F238E27FC236}">
                <a16:creationId xmlns:a16="http://schemas.microsoft.com/office/drawing/2014/main" id="{8C5127CC-ACEE-BA4E-A69F-4767188186CA}"/>
              </a:ext>
            </a:extLst>
          </p:cNvPr>
          <p:cNvSpPr txBox="1"/>
          <p:nvPr/>
        </p:nvSpPr>
        <p:spPr>
          <a:xfrm>
            <a:off x="9342362" y="1795245"/>
            <a:ext cx="987771" cy="400110"/>
          </a:xfrm>
          <a:prstGeom prst="rect">
            <a:avLst/>
          </a:prstGeom>
          <a:noFill/>
        </p:spPr>
        <p:txBody>
          <a:bodyPr wrap="none" rtlCol="0">
            <a:spAutoFit/>
          </a:bodyPr>
          <a:lstStyle/>
          <a:p>
            <a:r>
              <a:rPr lang="en-US" sz="2000" dirty="0">
                <a:latin typeface="Tw Cen MT" panose="020B0602020104020603" pitchFamily="34" charset="77"/>
              </a:rPr>
              <a:t>Sprint 3</a:t>
            </a:r>
          </a:p>
        </p:txBody>
      </p:sp>
      <p:sp>
        <p:nvSpPr>
          <p:cNvPr id="87" name="TextBox 86">
            <a:extLst>
              <a:ext uri="{FF2B5EF4-FFF2-40B4-BE49-F238E27FC236}">
                <a16:creationId xmlns:a16="http://schemas.microsoft.com/office/drawing/2014/main" id="{375712DE-59B5-F54D-95B6-B0B760EA512A}"/>
              </a:ext>
            </a:extLst>
          </p:cNvPr>
          <p:cNvSpPr txBox="1"/>
          <p:nvPr/>
        </p:nvSpPr>
        <p:spPr>
          <a:xfrm>
            <a:off x="8476352" y="1142150"/>
            <a:ext cx="966931" cy="276999"/>
          </a:xfrm>
          <a:prstGeom prst="rect">
            <a:avLst/>
          </a:prstGeom>
          <a:noFill/>
        </p:spPr>
        <p:txBody>
          <a:bodyPr wrap="none" rtlCol="0">
            <a:spAutoFit/>
          </a:bodyPr>
          <a:lstStyle/>
          <a:p>
            <a:r>
              <a:rPr lang="en-US" sz="1200" dirty="0">
                <a:latin typeface="Century Gothic" panose="020B0502020202020204" pitchFamily="34" charset="0"/>
              </a:rPr>
              <a:t>15-05-2021</a:t>
            </a:r>
          </a:p>
        </p:txBody>
      </p:sp>
      <p:sp>
        <p:nvSpPr>
          <p:cNvPr id="88" name="TextBox 87">
            <a:extLst>
              <a:ext uri="{FF2B5EF4-FFF2-40B4-BE49-F238E27FC236}">
                <a16:creationId xmlns:a16="http://schemas.microsoft.com/office/drawing/2014/main" id="{F3E35297-646F-6349-9089-91AEEEDC1E48}"/>
              </a:ext>
            </a:extLst>
          </p:cNvPr>
          <p:cNvSpPr txBox="1"/>
          <p:nvPr/>
        </p:nvSpPr>
        <p:spPr>
          <a:xfrm>
            <a:off x="7024284" y="2912073"/>
            <a:ext cx="1034257" cy="369332"/>
          </a:xfrm>
          <a:prstGeom prst="rect">
            <a:avLst/>
          </a:prstGeom>
          <a:noFill/>
        </p:spPr>
        <p:txBody>
          <a:bodyPr wrap="none" rtlCol="0">
            <a:spAutoFit/>
          </a:bodyPr>
          <a:lstStyle/>
          <a:p>
            <a:r>
              <a:rPr lang="en-US" dirty="0">
                <a:latin typeface="Century Gothic" panose="020B0502020202020204" pitchFamily="34" charset="0"/>
              </a:rPr>
              <a:t>45 days</a:t>
            </a:r>
          </a:p>
        </p:txBody>
      </p:sp>
      <p:sp>
        <p:nvSpPr>
          <p:cNvPr id="89" name="TextBox 88">
            <a:extLst>
              <a:ext uri="{FF2B5EF4-FFF2-40B4-BE49-F238E27FC236}">
                <a16:creationId xmlns:a16="http://schemas.microsoft.com/office/drawing/2014/main" id="{4543E4E4-0F21-2143-82DA-B8BF5562589C}"/>
              </a:ext>
            </a:extLst>
          </p:cNvPr>
          <p:cNvSpPr txBox="1"/>
          <p:nvPr/>
        </p:nvSpPr>
        <p:spPr>
          <a:xfrm>
            <a:off x="10308576" y="4004618"/>
            <a:ext cx="1034257" cy="369332"/>
          </a:xfrm>
          <a:prstGeom prst="rect">
            <a:avLst/>
          </a:prstGeom>
          <a:noFill/>
        </p:spPr>
        <p:txBody>
          <a:bodyPr wrap="none" rtlCol="0">
            <a:spAutoFit/>
          </a:bodyPr>
          <a:lstStyle/>
          <a:p>
            <a:r>
              <a:rPr lang="en-US" dirty="0">
                <a:latin typeface="Century Gothic" panose="020B0502020202020204" pitchFamily="34" charset="0"/>
              </a:rPr>
              <a:t>20 days</a:t>
            </a:r>
          </a:p>
        </p:txBody>
      </p:sp>
      <p:pic>
        <p:nvPicPr>
          <p:cNvPr id="91" name="Graphic 90" descr="Cloud with solid fill">
            <a:extLst>
              <a:ext uri="{FF2B5EF4-FFF2-40B4-BE49-F238E27FC236}">
                <a16:creationId xmlns:a16="http://schemas.microsoft.com/office/drawing/2014/main" id="{85E724B4-1827-F14B-B6D2-DAC1C154E71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18223" y="5117668"/>
            <a:ext cx="914400" cy="914400"/>
          </a:xfrm>
          <a:prstGeom prst="rect">
            <a:avLst/>
          </a:prstGeom>
        </p:spPr>
      </p:pic>
      <p:sp>
        <p:nvSpPr>
          <p:cNvPr id="92" name="Oval 91">
            <a:extLst>
              <a:ext uri="{FF2B5EF4-FFF2-40B4-BE49-F238E27FC236}">
                <a16:creationId xmlns:a16="http://schemas.microsoft.com/office/drawing/2014/main" id="{CA80B919-CAB4-1546-A024-CABA273D1A8C}"/>
              </a:ext>
            </a:extLst>
          </p:cNvPr>
          <p:cNvSpPr/>
          <p:nvPr/>
        </p:nvSpPr>
        <p:spPr>
          <a:xfrm>
            <a:off x="9455176" y="5054621"/>
            <a:ext cx="1040494" cy="10404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Elbow Connector 93">
            <a:extLst>
              <a:ext uri="{FF2B5EF4-FFF2-40B4-BE49-F238E27FC236}">
                <a16:creationId xmlns:a16="http://schemas.microsoft.com/office/drawing/2014/main" id="{6908FD88-9831-7747-B604-49975F3E89FE}"/>
              </a:ext>
            </a:extLst>
          </p:cNvPr>
          <p:cNvCxnSpPr>
            <a:stCxn id="92" idx="4"/>
            <a:endCxn id="20" idx="2"/>
          </p:cNvCxnSpPr>
          <p:nvPr/>
        </p:nvCxnSpPr>
        <p:spPr>
          <a:xfrm rot="16200000" flipH="1">
            <a:off x="10119596" y="5950941"/>
            <a:ext cx="328569" cy="616915"/>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1C9254CD-98E9-4745-82A5-4EBA7D3778F5}"/>
              </a:ext>
            </a:extLst>
          </p:cNvPr>
          <p:cNvSpPr txBox="1"/>
          <p:nvPr/>
        </p:nvSpPr>
        <p:spPr>
          <a:xfrm>
            <a:off x="9393404" y="4728049"/>
            <a:ext cx="1164037" cy="369332"/>
          </a:xfrm>
          <a:prstGeom prst="rect">
            <a:avLst/>
          </a:prstGeom>
          <a:noFill/>
        </p:spPr>
        <p:txBody>
          <a:bodyPr wrap="none" rtlCol="0">
            <a:spAutoFit/>
          </a:bodyPr>
          <a:lstStyle/>
          <a:p>
            <a:r>
              <a:rPr lang="en-US" dirty="0">
                <a:latin typeface="Tw Cen MT" panose="020B0602020104020603" pitchFamily="34" charset="77"/>
              </a:rPr>
              <a:t>DEPLOYED</a:t>
            </a:r>
          </a:p>
        </p:txBody>
      </p:sp>
    </p:spTree>
    <p:extLst>
      <p:ext uri="{BB962C8B-B14F-4D97-AF65-F5344CB8AC3E}">
        <p14:creationId xmlns:p14="http://schemas.microsoft.com/office/powerpoint/2010/main" val="375208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a:extLst>
              <a:ext uri="{FF2B5EF4-FFF2-40B4-BE49-F238E27FC236}">
                <a16:creationId xmlns:a16="http://schemas.microsoft.com/office/drawing/2014/main" id="{2105A9E6-55B9-0848-8FCF-0CF39D2115DB}"/>
              </a:ext>
            </a:extLst>
          </p:cNvPr>
          <p:cNvSpPr/>
          <p:nvPr/>
        </p:nvSpPr>
        <p:spPr>
          <a:xfrm rot="10800000">
            <a:off x="8719699"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03567E8B-07D6-8E4C-90AD-5C1586830C70}"/>
              </a:ext>
            </a:extLst>
          </p:cNvPr>
          <p:cNvSpPr/>
          <p:nvPr/>
        </p:nvSpPr>
        <p:spPr>
          <a:xfrm>
            <a:off x="6138246" y="3937687"/>
            <a:ext cx="393539" cy="184892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837BB74A-B92F-A34E-92A8-53A532CE673D}"/>
              </a:ext>
            </a:extLst>
          </p:cNvPr>
          <p:cNvSpPr/>
          <p:nvPr/>
        </p:nvSpPr>
        <p:spPr>
          <a:xfrm rot="10800000">
            <a:off x="3434615"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a:extLst>
              <a:ext uri="{FF2B5EF4-FFF2-40B4-BE49-F238E27FC236}">
                <a16:creationId xmlns:a16="http://schemas.microsoft.com/office/drawing/2014/main" id="{2AED5CA3-6AF1-A846-BD4D-DD65D0F21828}"/>
              </a:ext>
            </a:extLst>
          </p:cNvPr>
          <p:cNvCxnSpPr>
            <a:cxnSpLocks/>
            <a:endCxn id="12" idx="2"/>
          </p:cNvCxnSpPr>
          <p:nvPr/>
        </p:nvCxnSpPr>
        <p:spPr>
          <a:xfrm rot="5400000" flipH="1" flipV="1">
            <a:off x="-631042" y="1979593"/>
            <a:ext cx="2337143" cy="318921"/>
          </a:xfrm>
          <a:prstGeom prst="bentConnector2">
            <a:avLst/>
          </a:prstGeom>
          <a:ln w="19050">
            <a:solidFill>
              <a:srgbClr val="DD1A15"/>
            </a:solidFill>
            <a:prstDash val="sysDot"/>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1B4CA649-6F20-8A44-8257-8C2CF3D18DB0}"/>
              </a:ext>
            </a:extLst>
          </p:cNvPr>
          <p:cNvSpPr/>
          <p:nvPr/>
        </p:nvSpPr>
        <p:spPr>
          <a:xfrm>
            <a:off x="0" y="3262184"/>
            <a:ext cx="12192000" cy="815546"/>
          </a:xfrm>
          <a:prstGeom prst="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0C6BF7B-8614-C546-B4C1-B9E5584C037B}"/>
              </a:ext>
            </a:extLst>
          </p:cNvPr>
          <p:cNvCxnSpPr>
            <a:cxnSpLocks/>
          </p:cNvCxnSpPr>
          <p:nvPr/>
        </p:nvCxnSpPr>
        <p:spPr>
          <a:xfrm>
            <a:off x="0" y="3669957"/>
            <a:ext cx="12192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1" name="3D Model 10" descr="Shift Red Car">
                <a:extLst>
                  <a:ext uri="{FF2B5EF4-FFF2-40B4-BE49-F238E27FC236}">
                    <a16:creationId xmlns:a16="http://schemas.microsoft.com/office/drawing/2014/main" id="{98469E27-B724-9E45-A1C0-5F58FBD8EE5D}"/>
                  </a:ext>
                </a:extLst>
              </p:cNvPr>
              <p:cNvGraphicFramePr>
                <a:graphicFrameLocks noChangeAspect="1"/>
              </p:cNvGraphicFramePr>
              <p:nvPr>
                <p:extLst>
                  <p:ext uri="{D42A27DB-BD31-4B8C-83A1-F6EECF244321}">
                    <p14:modId xmlns:p14="http://schemas.microsoft.com/office/powerpoint/2010/main" val="3777493392"/>
                  </p:ext>
                </p:extLst>
              </p:nvPr>
            </p:nvGraphicFramePr>
            <p:xfrm>
              <a:off x="6086943" y="3360388"/>
              <a:ext cx="1154429" cy="586947"/>
            </p:xfrm>
            <a:graphic>
              <a:graphicData uri="http://schemas.microsoft.com/office/drawing/2017/model3d">
                <am3d:model3d r:embed="rId3">
                  <am3d:spPr>
                    <a:xfrm>
                      <a:off x="0" y="0"/>
                      <a:ext cx="1154429" cy="586947"/>
                    </a:xfrm>
                    <a:prstGeom prst="rect">
                      <a:avLst/>
                    </a:prstGeom>
                  </am3d:spPr>
                  <am3d:camera>
                    <am3d:pos x="0" y="0" z="55033006"/>
                    <am3d:up dx="0" dy="36000000" dz="0"/>
                    <am3d:lookAt x="0" y="0" z="0"/>
                    <am3d:perspective fov="2700000"/>
                  </am3d:camera>
                  <am3d:trans>
                    <am3d:meterPerModelUnit n="31778404" d="1000000"/>
                    <am3d:preTrans dx="0" dy="-2053090" dz="219451"/>
                    <am3d:scale>
                      <am3d:sx n="1000000" d="1000000"/>
                      <am3d:sy n="1000000" d="1000000"/>
                      <am3d:sz n="1000000" d="1000000"/>
                    </am3d:scale>
                    <am3d:rot ax="5400320" ay="253568" az="5404018"/>
                    <am3d:postTrans dx="0" dy="0" dz="0"/>
                  </am3d:trans>
                  <am3d:raster rName="Office3DRenderer" rVer="16.0.8326">
                    <am3d:blip r:embed="rId4"/>
                  </am3d:raster>
                  <am3d:objViewport viewportSz="130078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Shift Red Car">
                <a:extLst>
                  <a:ext uri="{FF2B5EF4-FFF2-40B4-BE49-F238E27FC236}">
                    <a16:creationId xmlns:a16="http://schemas.microsoft.com/office/drawing/2014/main" id="{98469E27-B724-9E45-A1C0-5F58FBD8EE5D}"/>
                  </a:ext>
                </a:extLst>
              </p:cNvPr>
              <p:cNvPicPr>
                <a:picLocks noGrp="1" noRot="1" noChangeAspect="1" noMove="1" noResize="1" noEditPoints="1" noAdjustHandles="1" noChangeArrowheads="1" noChangeShapeType="1" noCrop="1"/>
              </p:cNvPicPr>
              <p:nvPr/>
            </p:nvPicPr>
            <p:blipFill>
              <a:blip r:embed="rId4"/>
              <a:stretch>
                <a:fillRect/>
              </a:stretch>
            </p:blipFill>
            <p:spPr>
              <a:xfrm>
                <a:off x="6086943" y="3360388"/>
                <a:ext cx="1154429" cy="586947"/>
              </a:xfrm>
              <a:prstGeom prst="rect">
                <a:avLst/>
              </a:prstGeom>
            </p:spPr>
          </p:pic>
        </mc:Fallback>
      </mc:AlternateContent>
      <p:sp>
        <p:nvSpPr>
          <p:cNvPr id="12" name="Oval 11">
            <a:extLst>
              <a:ext uri="{FF2B5EF4-FFF2-40B4-BE49-F238E27FC236}">
                <a16:creationId xmlns:a16="http://schemas.microsoft.com/office/drawing/2014/main" id="{0D29A5BF-65EE-9D4B-81D0-9E0FE477FCB1}"/>
              </a:ext>
            </a:extLst>
          </p:cNvPr>
          <p:cNvSpPr/>
          <p:nvPr/>
        </p:nvSpPr>
        <p:spPr>
          <a:xfrm>
            <a:off x="696990" y="562708"/>
            <a:ext cx="815546" cy="815546"/>
          </a:xfrm>
          <a:prstGeom prst="ellipse">
            <a:avLst/>
          </a:prstGeom>
          <a:noFill/>
          <a:ln w="28575">
            <a:solidFill>
              <a:srgbClr val="DD1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5794686-7C8B-1143-8F3B-E6E36DF4F110}"/>
              </a:ext>
            </a:extLst>
          </p:cNvPr>
          <p:cNvSpPr txBox="1"/>
          <p:nvPr/>
        </p:nvSpPr>
        <p:spPr>
          <a:xfrm>
            <a:off x="729211" y="785815"/>
            <a:ext cx="751103" cy="369332"/>
          </a:xfrm>
          <a:prstGeom prst="rect">
            <a:avLst/>
          </a:prstGeom>
          <a:noFill/>
        </p:spPr>
        <p:txBody>
          <a:bodyPr wrap="none" rtlCol="0">
            <a:spAutoFit/>
          </a:bodyPr>
          <a:lstStyle/>
          <a:p>
            <a:r>
              <a:rPr lang="en-US" dirty="0">
                <a:solidFill>
                  <a:srgbClr val="DD1A15"/>
                </a:solidFill>
                <a:latin typeface="Tw Cen MT" panose="020B0602020104020603" pitchFamily="34" charset="77"/>
              </a:rPr>
              <a:t>START</a:t>
            </a:r>
          </a:p>
        </p:txBody>
      </p:sp>
      <p:sp>
        <p:nvSpPr>
          <p:cNvPr id="18" name="TextBox 17">
            <a:extLst>
              <a:ext uri="{FF2B5EF4-FFF2-40B4-BE49-F238E27FC236}">
                <a16:creationId xmlns:a16="http://schemas.microsoft.com/office/drawing/2014/main" id="{A8AB8678-FC0C-B244-9C18-27DC01E25661}"/>
              </a:ext>
            </a:extLst>
          </p:cNvPr>
          <p:cNvSpPr txBox="1"/>
          <p:nvPr/>
        </p:nvSpPr>
        <p:spPr>
          <a:xfrm>
            <a:off x="624504" y="1424420"/>
            <a:ext cx="966931" cy="276999"/>
          </a:xfrm>
          <a:prstGeom prst="rect">
            <a:avLst/>
          </a:prstGeom>
          <a:noFill/>
        </p:spPr>
        <p:txBody>
          <a:bodyPr wrap="none" rtlCol="0">
            <a:spAutoFit/>
          </a:bodyPr>
          <a:lstStyle/>
          <a:p>
            <a:r>
              <a:rPr lang="en-US" sz="1200" dirty="0">
                <a:latin typeface="Century Gothic" panose="020B0502020202020204" pitchFamily="34" charset="0"/>
              </a:rPr>
              <a:t>15-02-2021</a:t>
            </a:r>
          </a:p>
        </p:txBody>
      </p:sp>
      <p:cxnSp>
        <p:nvCxnSpPr>
          <p:cNvPr id="19" name="Elbow Connector 18">
            <a:extLst>
              <a:ext uri="{FF2B5EF4-FFF2-40B4-BE49-F238E27FC236}">
                <a16:creationId xmlns:a16="http://schemas.microsoft.com/office/drawing/2014/main" id="{4CBB9F10-A868-F14C-B929-35B2A26061BB}"/>
              </a:ext>
            </a:extLst>
          </p:cNvPr>
          <p:cNvCxnSpPr>
            <a:cxnSpLocks/>
          </p:cNvCxnSpPr>
          <p:nvPr/>
        </p:nvCxnSpPr>
        <p:spPr>
          <a:xfrm rot="5400000">
            <a:off x="10414053" y="5086841"/>
            <a:ext cx="2337143" cy="318921"/>
          </a:xfrm>
          <a:prstGeom prst="bentConnector2">
            <a:avLst/>
          </a:prstGeom>
          <a:ln w="19050">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162028DE-DBA1-614C-B3E4-C2FC0A780B19}"/>
              </a:ext>
            </a:extLst>
          </p:cNvPr>
          <p:cNvSpPr/>
          <p:nvPr/>
        </p:nvSpPr>
        <p:spPr>
          <a:xfrm>
            <a:off x="10592338" y="6015911"/>
            <a:ext cx="815546" cy="8155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86B370C6-1E7C-BE45-B29D-419F10D55D72}"/>
              </a:ext>
            </a:extLst>
          </p:cNvPr>
          <p:cNvSpPr txBox="1"/>
          <p:nvPr/>
        </p:nvSpPr>
        <p:spPr>
          <a:xfrm>
            <a:off x="10710609" y="6239018"/>
            <a:ext cx="579005" cy="369332"/>
          </a:xfrm>
          <a:prstGeom prst="rect">
            <a:avLst/>
          </a:prstGeom>
          <a:noFill/>
          <a:ln>
            <a:noFill/>
          </a:ln>
        </p:spPr>
        <p:txBody>
          <a:bodyPr wrap="none" rtlCol="0">
            <a:spAutoFit/>
          </a:bodyPr>
          <a:lstStyle/>
          <a:p>
            <a:r>
              <a:rPr lang="en-US" dirty="0">
                <a:latin typeface="Tw Cen MT" panose="020B0602020104020603" pitchFamily="34" charset="77"/>
              </a:rPr>
              <a:t>END</a:t>
            </a:r>
          </a:p>
        </p:txBody>
      </p:sp>
      <p:sp>
        <p:nvSpPr>
          <p:cNvPr id="22" name="TextBox 21">
            <a:extLst>
              <a:ext uri="{FF2B5EF4-FFF2-40B4-BE49-F238E27FC236}">
                <a16:creationId xmlns:a16="http://schemas.microsoft.com/office/drawing/2014/main" id="{34BE5D66-520A-C944-9635-7569057D7941}"/>
              </a:ext>
            </a:extLst>
          </p:cNvPr>
          <p:cNvSpPr txBox="1"/>
          <p:nvPr/>
        </p:nvSpPr>
        <p:spPr>
          <a:xfrm>
            <a:off x="10516646" y="5711966"/>
            <a:ext cx="966931" cy="276999"/>
          </a:xfrm>
          <a:prstGeom prst="rect">
            <a:avLst/>
          </a:prstGeom>
          <a:noFill/>
        </p:spPr>
        <p:txBody>
          <a:bodyPr wrap="none" rtlCol="0">
            <a:spAutoFit/>
          </a:bodyPr>
          <a:lstStyle/>
          <a:p>
            <a:r>
              <a:rPr lang="en-US" sz="1200" dirty="0">
                <a:latin typeface="Century Gothic" panose="020B0502020202020204" pitchFamily="34" charset="0"/>
              </a:rPr>
              <a:t>15-06-2021</a:t>
            </a:r>
          </a:p>
        </p:txBody>
      </p:sp>
      <p:sp>
        <p:nvSpPr>
          <p:cNvPr id="23" name="Rounded Rectangle 22">
            <a:extLst>
              <a:ext uri="{FF2B5EF4-FFF2-40B4-BE49-F238E27FC236}">
                <a16:creationId xmlns:a16="http://schemas.microsoft.com/office/drawing/2014/main" id="{152CF65F-0074-2E40-9EF6-C2856B354657}"/>
              </a:ext>
            </a:extLst>
          </p:cNvPr>
          <p:cNvSpPr/>
          <p:nvPr/>
        </p:nvSpPr>
        <p:spPr>
          <a:xfrm>
            <a:off x="253145" y="3943213"/>
            <a:ext cx="393539" cy="108457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CDF6281-8F3C-3844-BBA2-E628BF59442F}"/>
              </a:ext>
            </a:extLst>
          </p:cNvPr>
          <p:cNvSpPr/>
          <p:nvPr/>
        </p:nvSpPr>
        <p:spPr>
          <a:xfrm>
            <a:off x="21651" y="4599529"/>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FC8FAC2-4131-8C4A-8702-45A4ED4F5A37}"/>
              </a:ext>
            </a:extLst>
          </p:cNvPr>
          <p:cNvSpPr/>
          <p:nvPr/>
        </p:nvSpPr>
        <p:spPr>
          <a:xfrm rot="10800000">
            <a:off x="3200752"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Blueprint outline">
            <a:extLst>
              <a:ext uri="{FF2B5EF4-FFF2-40B4-BE49-F238E27FC236}">
                <a16:creationId xmlns:a16="http://schemas.microsoft.com/office/drawing/2014/main" id="{6BE528AC-D5A2-3347-BDA1-8F0CFE9055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874" y="4707752"/>
            <a:ext cx="640080" cy="640080"/>
          </a:xfrm>
          <a:prstGeom prst="rect">
            <a:avLst/>
          </a:prstGeom>
        </p:spPr>
      </p:pic>
      <p:sp>
        <p:nvSpPr>
          <p:cNvPr id="30" name="TextBox 29">
            <a:extLst>
              <a:ext uri="{FF2B5EF4-FFF2-40B4-BE49-F238E27FC236}">
                <a16:creationId xmlns:a16="http://schemas.microsoft.com/office/drawing/2014/main" id="{623937C8-06A5-1B4B-A635-B55EF1422224}"/>
              </a:ext>
            </a:extLst>
          </p:cNvPr>
          <p:cNvSpPr txBox="1"/>
          <p:nvPr/>
        </p:nvSpPr>
        <p:spPr>
          <a:xfrm>
            <a:off x="624504" y="4031027"/>
            <a:ext cx="2371162" cy="707886"/>
          </a:xfrm>
          <a:prstGeom prst="rect">
            <a:avLst/>
          </a:prstGeom>
          <a:noFill/>
        </p:spPr>
        <p:txBody>
          <a:bodyPr wrap="none" rtlCol="0">
            <a:spAutoFit/>
          </a:bodyPr>
          <a:lstStyle/>
          <a:p>
            <a:r>
              <a:rPr lang="en-US" sz="2000" dirty="0">
                <a:latin typeface="Tw Cen MT" panose="020B0602020104020603" pitchFamily="34" charset="77"/>
              </a:rPr>
              <a:t>Conception, Planning </a:t>
            </a:r>
          </a:p>
          <a:p>
            <a:r>
              <a:rPr lang="en-US" sz="2000" dirty="0">
                <a:latin typeface="Tw Cen MT" panose="020B0602020104020603" pitchFamily="34" charset="77"/>
              </a:rPr>
              <a:t>&amp; Research </a:t>
            </a:r>
            <a:endParaRPr lang="en-US" dirty="0">
              <a:latin typeface="Tw Cen MT" panose="020B0602020104020603" pitchFamily="34" charset="77"/>
            </a:endParaRPr>
          </a:p>
        </p:txBody>
      </p:sp>
      <p:pic>
        <p:nvPicPr>
          <p:cNvPr id="34" name="Graphic 33" descr="Repeat with solid fill">
            <a:extLst>
              <a:ext uri="{FF2B5EF4-FFF2-40B4-BE49-F238E27FC236}">
                <a16:creationId xmlns:a16="http://schemas.microsoft.com/office/drawing/2014/main" id="{6AD4B674-40E5-A447-A7EF-784D871D79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08975" y="1552808"/>
            <a:ext cx="640080" cy="640080"/>
          </a:xfrm>
          <a:prstGeom prst="rect">
            <a:avLst/>
          </a:prstGeom>
        </p:spPr>
      </p:pic>
      <p:sp>
        <p:nvSpPr>
          <p:cNvPr id="35" name="TextBox 34">
            <a:extLst>
              <a:ext uri="{FF2B5EF4-FFF2-40B4-BE49-F238E27FC236}">
                <a16:creationId xmlns:a16="http://schemas.microsoft.com/office/drawing/2014/main" id="{418F1570-3EE6-7E45-9BE5-20DF1670A5F9}"/>
              </a:ext>
            </a:extLst>
          </p:cNvPr>
          <p:cNvSpPr txBox="1"/>
          <p:nvPr/>
        </p:nvSpPr>
        <p:spPr>
          <a:xfrm>
            <a:off x="4057278" y="1795245"/>
            <a:ext cx="987771" cy="400110"/>
          </a:xfrm>
          <a:prstGeom prst="rect">
            <a:avLst/>
          </a:prstGeom>
          <a:noFill/>
        </p:spPr>
        <p:txBody>
          <a:bodyPr wrap="none" rtlCol="0">
            <a:spAutoFit/>
          </a:bodyPr>
          <a:lstStyle/>
          <a:p>
            <a:r>
              <a:rPr lang="en-US" sz="2000" dirty="0">
                <a:latin typeface="Tw Cen MT" panose="020B0602020104020603" pitchFamily="34" charset="77"/>
              </a:rPr>
              <a:t>Sprint 1</a:t>
            </a:r>
          </a:p>
        </p:txBody>
      </p:sp>
      <p:sp>
        <p:nvSpPr>
          <p:cNvPr id="58" name="TextBox 57">
            <a:extLst>
              <a:ext uri="{FF2B5EF4-FFF2-40B4-BE49-F238E27FC236}">
                <a16:creationId xmlns:a16="http://schemas.microsoft.com/office/drawing/2014/main" id="{D1AB4C80-2DA2-6144-B32C-CC4E0983D730}"/>
              </a:ext>
            </a:extLst>
          </p:cNvPr>
          <p:cNvSpPr txBox="1"/>
          <p:nvPr/>
        </p:nvSpPr>
        <p:spPr>
          <a:xfrm>
            <a:off x="1350249" y="2912073"/>
            <a:ext cx="1034257" cy="369332"/>
          </a:xfrm>
          <a:prstGeom prst="rect">
            <a:avLst/>
          </a:prstGeom>
          <a:noFill/>
        </p:spPr>
        <p:txBody>
          <a:bodyPr wrap="none" rtlCol="0">
            <a:spAutoFit/>
          </a:bodyPr>
          <a:lstStyle/>
          <a:p>
            <a:r>
              <a:rPr lang="en-US" dirty="0">
                <a:latin typeface="Century Gothic" panose="020B0502020202020204" pitchFamily="34" charset="0"/>
              </a:rPr>
              <a:t>15 days</a:t>
            </a:r>
          </a:p>
        </p:txBody>
      </p:sp>
      <p:sp>
        <p:nvSpPr>
          <p:cNvPr id="59" name="TextBox 58">
            <a:extLst>
              <a:ext uri="{FF2B5EF4-FFF2-40B4-BE49-F238E27FC236}">
                <a16:creationId xmlns:a16="http://schemas.microsoft.com/office/drawing/2014/main" id="{89CE1A7D-EA12-4348-BB2C-FB2B1F6C741B}"/>
              </a:ext>
            </a:extLst>
          </p:cNvPr>
          <p:cNvSpPr txBox="1"/>
          <p:nvPr/>
        </p:nvSpPr>
        <p:spPr>
          <a:xfrm>
            <a:off x="3191268" y="1142150"/>
            <a:ext cx="966931" cy="276999"/>
          </a:xfrm>
          <a:prstGeom prst="rect">
            <a:avLst/>
          </a:prstGeom>
          <a:noFill/>
        </p:spPr>
        <p:txBody>
          <a:bodyPr wrap="none" rtlCol="0">
            <a:spAutoFit/>
          </a:bodyPr>
          <a:lstStyle/>
          <a:p>
            <a:r>
              <a:rPr lang="en-US" sz="1200" dirty="0">
                <a:latin typeface="Century Gothic" panose="020B0502020202020204" pitchFamily="34" charset="0"/>
              </a:rPr>
              <a:t>01-03-2021</a:t>
            </a:r>
          </a:p>
        </p:txBody>
      </p:sp>
      <p:sp>
        <p:nvSpPr>
          <p:cNvPr id="61" name="Oval 60">
            <a:extLst>
              <a:ext uri="{FF2B5EF4-FFF2-40B4-BE49-F238E27FC236}">
                <a16:creationId xmlns:a16="http://schemas.microsoft.com/office/drawing/2014/main" id="{5C070A88-2B38-1342-A4E4-85DEE8107E8B}"/>
              </a:ext>
            </a:extLst>
          </p:cNvPr>
          <p:cNvSpPr/>
          <p:nvPr/>
        </p:nvSpPr>
        <p:spPr>
          <a:xfrm>
            <a:off x="5906752" y="5176933"/>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Repeat with solid fill">
            <a:extLst>
              <a:ext uri="{FF2B5EF4-FFF2-40B4-BE49-F238E27FC236}">
                <a16:creationId xmlns:a16="http://schemas.microsoft.com/office/drawing/2014/main" id="{2C0359E4-E8B5-324B-A022-728EBA630E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4975" y="5265328"/>
            <a:ext cx="640080" cy="640080"/>
          </a:xfrm>
          <a:prstGeom prst="rect">
            <a:avLst/>
          </a:prstGeom>
        </p:spPr>
      </p:pic>
      <p:sp>
        <p:nvSpPr>
          <p:cNvPr id="64" name="TextBox 63">
            <a:extLst>
              <a:ext uri="{FF2B5EF4-FFF2-40B4-BE49-F238E27FC236}">
                <a16:creationId xmlns:a16="http://schemas.microsoft.com/office/drawing/2014/main" id="{67643E70-48DF-1449-8C5C-F25B2ECD9763}"/>
              </a:ext>
            </a:extLst>
          </p:cNvPr>
          <p:cNvSpPr txBox="1"/>
          <p:nvPr/>
        </p:nvSpPr>
        <p:spPr>
          <a:xfrm>
            <a:off x="6531785" y="4031027"/>
            <a:ext cx="987771" cy="400110"/>
          </a:xfrm>
          <a:prstGeom prst="rect">
            <a:avLst/>
          </a:prstGeom>
          <a:noFill/>
        </p:spPr>
        <p:txBody>
          <a:bodyPr wrap="none" rtlCol="0">
            <a:spAutoFit/>
          </a:bodyPr>
          <a:lstStyle/>
          <a:p>
            <a:r>
              <a:rPr lang="en-US" sz="2000" dirty="0">
                <a:solidFill>
                  <a:srgbClr val="419B38"/>
                </a:solidFill>
                <a:latin typeface="Tw Cen MT" panose="020B0602020104020603" pitchFamily="34" charset="77"/>
              </a:rPr>
              <a:t>Sprint 2</a:t>
            </a:r>
          </a:p>
        </p:txBody>
      </p:sp>
      <p:sp>
        <p:nvSpPr>
          <p:cNvPr id="68" name="TextBox 67">
            <a:extLst>
              <a:ext uri="{FF2B5EF4-FFF2-40B4-BE49-F238E27FC236}">
                <a16:creationId xmlns:a16="http://schemas.microsoft.com/office/drawing/2014/main" id="{F84F3A91-937D-1642-B30D-70AB33E41D80}"/>
              </a:ext>
            </a:extLst>
          </p:cNvPr>
          <p:cNvSpPr txBox="1"/>
          <p:nvPr/>
        </p:nvSpPr>
        <p:spPr>
          <a:xfrm>
            <a:off x="6492122" y="4387450"/>
            <a:ext cx="2212209" cy="369332"/>
          </a:xfrm>
          <a:prstGeom prst="rect">
            <a:avLst/>
          </a:prstGeom>
          <a:noFill/>
        </p:spPr>
        <p:txBody>
          <a:bodyPr wrap="none" rtlCol="0">
            <a:spAutoFit/>
          </a:bodyPr>
          <a:lstStyle/>
          <a:p>
            <a:r>
              <a:rPr lang="en-US" dirty="0">
                <a:solidFill>
                  <a:srgbClr val="8CC84A"/>
                </a:solidFill>
                <a:latin typeface="Tw Cen MT" panose="020B0602020104020603" pitchFamily="34" charset="77"/>
              </a:rPr>
              <a:t>Program management</a:t>
            </a:r>
          </a:p>
        </p:txBody>
      </p:sp>
      <p:sp>
        <p:nvSpPr>
          <p:cNvPr id="72" name="TextBox 71">
            <a:extLst>
              <a:ext uri="{FF2B5EF4-FFF2-40B4-BE49-F238E27FC236}">
                <a16:creationId xmlns:a16="http://schemas.microsoft.com/office/drawing/2014/main" id="{10F4B101-215D-324F-8611-6780A641E48D}"/>
              </a:ext>
            </a:extLst>
          </p:cNvPr>
          <p:cNvSpPr txBox="1"/>
          <p:nvPr/>
        </p:nvSpPr>
        <p:spPr>
          <a:xfrm>
            <a:off x="6492122" y="4719239"/>
            <a:ext cx="1686680" cy="369332"/>
          </a:xfrm>
          <a:prstGeom prst="rect">
            <a:avLst/>
          </a:prstGeom>
          <a:noFill/>
        </p:spPr>
        <p:txBody>
          <a:bodyPr wrap="none" rtlCol="0">
            <a:spAutoFit/>
          </a:bodyPr>
          <a:lstStyle/>
          <a:p>
            <a:r>
              <a:rPr lang="en-US" dirty="0">
                <a:solidFill>
                  <a:srgbClr val="8CC84A"/>
                </a:solidFill>
                <a:latin typeface="Tw Cen MT" panose="020B0602020104020603" pitchFamily="34" charset="77"/>
              </a:rPr>
              <a:t>Session planning</a:t>
            </a:r>
          </a:p>
        </p:txBody>
      </p:sp>
      <p:sp>
        <p:nvSpPr>
          <p:cNvPr id="73" name="TextBox 72">
            <a:extLst>
              <a:ext uri="{FF2B5EF4-FFF2-40B4-BE49-F238E27FC236}">
                <a16:creationId xmlns:a16="http://schemas.microsoft.com/office/drawing/2014/main" id="{1BCFDE10-8B2A-864C-B959-3D812F5C7BE8}"/>
              </a:ext>
            </a:extLst>
          </p:cNvPr>
          <p:cNvSpPr txBox="1"/>
          <p:nvPr/>
        </p:nvSpPr>
        <p:spPr>
          <a:xfrm>
            <a:off x="4443162" y="4035052"/>
            <a:ext cx="1034257" cy="369332"/>
          </a:xfrm>
          <a:prstGeom prst="rect">
            <a:avLst/>
          </a:prstGeom>
          <a:noFill/>
        </p:spPr>
        <p:txBody>
          <a:bodyPr wrap="none" rtlCol="0">
            <a:spAutoFit/>
          </a:bodyPr>
          <a:lstStyle/>
          <a:p>
            <a:r>
              <a:rPr lang="en-US" dirty="0">
                <a:latin typeface="Century Gothic" panose="020B0502020202020204" pitchFamily="34" charset="0"/>
              </a:rPr>
              <a:t>30 days</a:t>
            </a:r>
          </a:p>
        </p:txBody>
      </p:sp>
      <p:sp>
        <p:nvSpPr>
          <p:cNvPr id="74" name="TextBox 73">
            <a:extLst>
              <a:ext uri="{FF2B5EF4-FFF2-40B4-BE49-F238E27FC236}">
                <a16:creationId xmlns:a16="http://schemas.microsoft.com/office/drawing/2014/main" id="{6D7AD360-3122-3849-B849-B240ACD64675}"/>
              </a:ext>
            </a:extLst>
          </p:cNvPr>
          <p:cNvSpPr txBox="1"/>
          <p:nvPr/>
        </p:nvSpPr>
        <p:spPr>
          <a:xfrm>
            <a:off x="5914618" y="6015911"/>
            <a:ext cx="966931" cy="276999"/>
          </a:xfrm>
          <a:prstGeom prst="rect">
            <a:avLst/>
          </a:prstGeom>
          <a:noFill/>
        </p:spPr>
        <p:txBody>
          <a:bodyPr wrap="none" rtlCol="0">
            <a:spAutoFit/>
          </a:bodyPr>
          <a:lstStyle/>
          <a:p>
            <a:r>
              <a:rPr lang="en-US" sz="1200" dirty="0">
                <a:latin typeface="Century Gothic" panose="020B0502020202020204" pitchFamily="34" charset="0"/>
              </a:rPr>
              <a:t>01-04-2021</a:t>
            </a:r>
          </a:p>
        </p:txBody>
      </p:sp>
      <p:sp>
        <p:nvSpPr>
          <p:cNvPr id="76" name="Oval 75">
            <a:extLst>
              <a:ext uri="{FF2B5EF4-FFF2-40B4-BE49-F238E27FC236}">
                <a16:creationId xmlns:a16="http://schemas.microsoft.com/office/drawing/2014/main" id="{9522EF1E-EF02-854E-A2FA-1483B4707816}"/>
              </a:ext>
            </a:extLst>
          </p:cNvPr>
          <p:cNvSpPr/>
          <p:nvPr/>
        </p:nvSpPr>
        <p:spPr>
          <a:xfrm rot="10800000">
            <a:off x="8485836"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descr="Repeat with solid fill">
            <a:extLst>
              <a:ext uri="{FF2B5EF4-FFF2-40B4-BE49-F238E27FC236}">
                <a16:creationId xmlns:a16="http://schemas.microsoft.com/office/drawing/2014/main" id="{00F1B8BF-0198-9749-A5CC-A4ED32D00C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94059" y="1552808"/>
            <a:ext cx="640080" cy="640080"/>
          </a:xfrm>
          <a:prstGeom prst="rect">
            <a:avLst/>
          </a:prstGeom>
        </p:spPr>
      </p:pic>
      <p:sp>
        <p:nvSpPr>
          <p:cNvPr id="78" name="TextBox 77">
            <a:extLst>
              <a:ext uri="{FF2B5EF4-FFF2-40B4-BE49-F238E27FC236}">
                <a16:creationId xmlns:a16="http://schemas.microsoft.com/office/drawing/2014/main" id="{8C5127CC-ACEE-BA4E-A69F-4767188186CA}"/>
              </a:ext>
            </a:extLst>
          </p:cNvPr>
          <p:cNvSpPr txBox="1"/>
          <p:nvPr/>
        </p:nvSpPr>
        <p:spPr>
          <a:xfrm>
            <a:off x="9342362" y="1795245"/>
            <a:ext cx="987771" cy="400110"/>
          </a:xfrm>
          <a:prstGeom prst="rect">
            <a:avLst/>
          </a:prstGeom>
          <a:noFill/>
        </p:spPr>
        <p:txBody>
          <a:bodyPr wrap="none" rtlCol="0">
            <a:spAutoFit/>
          </a:bodyPr>
          <a:lstStyle/>
          <a:p>
            <a:r>
              <a:rPr lang="en-US" sz="2000" dirty="0">
                <a:latin typeface="Tw Cen MT" panose="020B0602020104020603" pitchFamily="34" charset="77"/>
              </a:rPr>
              <a:t>Sprint 3</a:t>
            </a:r>
          </a:p>
        </p:txBody>
      </p:sp>
      <p:sp>
        <p:nvSpPr>
          <p:cNvPr id="87" name="TextBox 86">
            <a:extLst>
              <a:ext uri="{FF2B5EF4-FFF2-40B4-BE49-F238E27FC236}">
                <a16:creationId xmlns:a16="http://schemas.microsoft.com/office/drawing/2014/main" id="{375712DE-59B5-F54D-95B6-B0B760EA512A}"/>
              </a:ext>
            </a:extLst>
          </p:cNvPr>
          <p:cNvSpPr txBox="1"/>
          <p:nvPr/>
        </p:nvSpPr>
        <p:spPr>
          <a:xfrm>
            <a:off x="8476352" y="1142150"/>
            <a:ext cx="966931" cy="276999"/>
          </a:xfrm>
          <a:prstGeom prst="rect">
            <a:avLst/>
          </a:prstGeom>
          <a:noFill/>
        </p:spPr>
        <p:txBody>
          <a:bodyPr wrap="none" rtlCol="0">
            <a:spAutoFit/>
          </a:bodyPr>
          <a:lstStyle/>
          <a:p>
            <a:r>
              <a:rPr lang="en-US" sz="1200" dirty="0">
                <a:latin typeface="Century Gothic" panose="020B0502020202020204" pitchFamily="34" charset="0"/>
              </a:rPr>
              <a:t>15-05-2021</a:t>
            </a:r>
          </a:p>
        </p:txBody>
      </p:sp>
      <p:sp>
        <p:nvSpPr>
          <p:cNvPr id="88" name="TextBox 87">
            <a:extLst>
              <a:ext uri="{FF2B5EF4-FFF2-40B4-BE49-F238E27FC236}">
                <a16:creationId xmlns:a16="http://schemas.microsoft.com/office/drawing/2014/main" id="{F3E35297-646F-6349-9089-91AEEEDC1E48}"/>
              </a:ext>
            </a:extLst>
          </p:cNvPr>
          <p:cNvSpPr txBox="1"/>
          <p:nvPr/>
        </p:nvSpPr>
        <p:spPr>
          <a:xfrm>
            <a:off x="7024284" y="2912073"/>
            <a:ext cx="1034257" cy="369332"/>
          </a:xfrm>
          <a:prstGeom prst="rect">
            <a:avLst/>
          </a:prstGeom>
          <a:noFill/>
        </p:spPr>
        <p:txBody>
          <a:bodyPr wrap="none" rtlCol="0">
            <a:spAutoFit/>
          </a:bodyPr>
          <a:lstStyle/>
          <a:p>
            <a:r>
              <a:rPr lang="en-US" dirty="0">
                <a:solidFill>
                  <a:srgbClr val="8CC84A"/>
                </a:solidFill>
                <a:latin typeface="Century Gothic" panose="020B0502020202020204" pitchFamily="34" charset="0"/>
              </a:rPr>
              <a:t>45 days</a:t>
            </a:r>
          </a:p>
        </p:txBody>
      </p:sp>
      <p:sp>
        <p:nvSpPr>
          <p:cNvPr id="89" name="TextBox 88">
            <a:extLst>
              <a:ext uri="{FF2B5EF4-FFF2-40B4-BE49-F238E27FC236}">
                <a16:creationId xmlns:a16="http://schemas.microsoft.com/office/drawing/2014/main" id="{4543E4E4-0F21-2143-82DA-B8BF5562589C}"/>
              </a:ext>
            </a:extLst>
          </p:cNvPr>
          <p:cNvSpPr txBox="1"/>
          <p:nvPr/>
        </p:nvSpPr>
        <p:spPr>
          <a:xfrm>
            <a:off x="10308576" y="4004618"/>
            <a:ext cx="1034257" cy="369332"/>
          </a:xfrm>
          <a:prstGeom prst="rect">
            <a:avLst/>
          </a:prstGeom>
          <a:noFill/>
        </p:spPr>
        <p:txBody>
          <a:bodyPr wrap="none" rtlCol="0">
            <a:spAutoFit/>
          </a:bodyPr>
          <a:lstStyle/>
          <a:p>
            <a:r>
              <a:rPr lang="en-US" dirty="0">
                <a:latin typeface="Century Gothic" panose="020B0502020202020204" pitchFamily="34" charset="0"/>
              </a:rPr>
              <a:t>20 days</a:t>
            </a:r>
          </a:p>
        </p:txBody>
      </p:sp>
      <p:pic>
        <p:nvPicPr>
          <p:cNvPr id="91" name="Graphic 90" descr="Cloud with solid fill">
            <a:extLst>
              <a:ext uri="{FF2B5EF4-FFF2-40B4-BE49-F238E27FC236}">
                <a16:creationId xmlns:a16="http://schemas.microsoft.com/office/drawing/2014/main" id="{85E724B4-1827-F14B-B6D2-DAC1C154E71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18223" y="5117668"/>
            <a:ext cx="914400" cy="914400"/>
          </a:xfrm>
          <a:prstGeom prst="rect">
            <a:avLst/>
          </a:prstGeom>
        </p:spPr>
      </p:pic>
      <p:sp>
        <p:nvSpPr>
          <p:cNvPr id="92" name="Oval 91">
            <a:extLst>
              <a:ext uri="{FF2B5EF4-FFF2-40B4-BE49-F238E27FC236}">
                <a16:creationId xmlns:a16="http://schemas.microsoft.com/office/drawing/2014/main" id="{CA80B919-CAB4-1546-A024-CABA273D1A8C}"/>
              </a:ext>
            </a:extLst>
          </p:cNvPr>
          <p:cNvSpPr/>
          <p:nvPr/>
        </p:nvSpPr>
        <p:spPr>
          <a:xfrm>
            <a:off x="9455176" y="5054621"/>
            <a:ext cx="1040494" cy="10404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Elbow Connector 93">
            <a:extLst>
              <a:ext uri="{FF2B5EF4-FFF2-40B4-BE49-F238E27FC236}">
                <a16:creationId xmlns:a16="http://schemas.microsoft.com/office/drawing/2014/main" id="{6908FD88-9831-7747-B604-49975F3E89FE}"/>
              </a:ext>
            </a:extLst>
          </p:cNvPr>
          <p:cNvCxnSpPr>
            <a:stCxn id="92" idx="4"/>
            <a:endCxn id="20" idx="2"/>
          </p:cNvCxnSpPr>
          <p:nvPr/>
        </p:nvCxnSpPr>
        <p:spPr>
          <a:xfrm rot="16200000" flipH="1">
            <a:off x="10119596" y="5950941"/>
            <a:ext cx="328569" cy="616915"/>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1C9254CD-98E9-4745-82A5-4EBA7D3778F5}"/>
              </a:ext>
            </a:extLst>
          </p:cNvPr>
          <p:cNvSpPr txBox="1"/>
          <p:nvPr/>
        </p:nvSpPr>
        <p:spPr>
          <a:xfrm>
            <a:off x="9393404" y="4728049"/>
            <a:ext cx="1164037" cy="369332"/>
          </a:xfrm>
          <a:prstGeom prst="rect">
            <a:avLst/>
          </a:prstGeom>
          <a:noFill/>
        </p:spPr>
        <p:txBody>
          <a:bodyPr wrap="none" rtlCol="0">
            <a:spAutoFit/>
          </a:bodyPr>
          <a:lstStyle/>
          <a:p>
            <a:r>
              <a:rPr lang="en-US" dirty="0">
                <a:latin typeface="Tw Cen MT" panose="020B0602020104020603" pitchFamily="34" charset="77"/>
              </a:rPr>
              <a:t>DEPLOYED</a:t>
            </a:r>
          </a:p>
        </p:txBody>
      </p:sp>
      <p:sp>
        <p:nvSpPr>
          <p:cNvPr id="90" name="TextBox 89">
            <a:extLst>
              <a:ext uri="{FF2B5EF4-FFF2-40B4-BE49-F238E27FC236}">
                <a16:creationId xmlns:a16="http://schemas.microsoft.com/office/drawing/2014/main" id="{DF3B49A6-86AF-5840-9EA4-DD1ED3C1B047}"/>
              </a:ext>
            </a:extLst>
          </p:cNvPr>
          <p:cNvSpPr txBox="1"/>
          <p:nvPr/>
        </p:nvSpPr>
        <p:spPr>
          <a:xfrm>
            <a:off x="6584886" y="5051028"/>
            <a:ext cx="2765052" cy="369332"/>
          </a:xfrm>
          <a:prstGeom prst="rect">
            <a:avLst/>
          </a:prstGeom>
          <a:noFill/>
        </p:spPr>
        <p:txBody>
          <a:bodyPr wrap="none" rtlCol="0">
            <a:spAutoFit/>
          </a:bodyPr>
          <a:lstStyle/>
          <a:p>
            <a:r>
              <a:rPr lang="en-US" dirty="0">
                <a:solidFill>
                  <a:srgbClr val="8CC84A"/>
                </a:solidFill>
                <a:latin typeface="Tw Cen MT" panose="020B0602020104020603" pitchFamily="34" charset="77"/>
              </a:rPr>
              <a:t>Free workshop management</a:t>
            </a:r>
          </a:p>
        </p:txBody>
      </p:sp>
    </p:spTree>
    <p:extLst>
      <p:ext uri="{BB962C8B-B14F-4D97-AF65-F5344CB8AC3E}">
        <p14:creationId xmlns:p14="http://schemas.microsoft.com/office/powerpoint/2010/main" val="5663677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a:extLst>
              <a:ext uri="{FF2B5EF4-FFF2-40B4-BE49-F238E27FC236}">
                <a16:creationId xmlns:a16="http://schemas.microsoft.com/office/drawing/2014/main" id="{2105A9E6-55B9-0848-8FCF-0CF39D2115DB}"/>
              </a:ext>
            </a:extLst>
          </p:cNvPr>
          <p:cNvSpPr/>
          <p:nvPr/>
        </p:nvSpPr>
        <p:spPr>
          <a:xfrm rot="10800000">
            <a:off x="8719699"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03567E8B-07D6-8E4C-90AD-5C1586830C70}"/>
              </a:ext>
            </a:extLst>
          </p:cNvPr>
          <p:cNvSpPr/>
          <p:nvPr/>
        </p:nvSpPr>
        <p:spPr>
          <a:xfrm>
            <a:off x="6138246" y="3937687"/>
            <a:ext cx="393539" cy="184892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837BB74A-B92F-A34E-92A8-53A532CE673D}"/>
              </a:ext>
            </a:extLst>
          </p:cNvPr>
          <p:cNvSpPr/>
          <p:nvPr/>
        </p:nvSpPr>
        <p:spPr>
          <a:xfrm rot="10800000">
            <a:off x="3434615"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a:extLst>
              <a:ext uri="{FF2B5EF4-FFF2-40B4-BE49-F238E27FC236}">
                <a16:creationId xmlns:a16="http://schemas.microsoft.com/office/drawing/2014/main" id="{2AED5CA3-6AF1-A846-BD4D-DD65D0F21828}"/>
              </a:ext>
            </a:extLst>
          </p:cNvPr>
          <p:cNvCxnSpPr>
            <a:cxnSpLocks/>
            <a:endCxn id="12" idx="2"/>
          </p:cNvCxnSpPr>
          <p:nvPr/>
        </p:nvCxnSpPr>
        <p:spPr>
          <a:xfrm rot="5400000" flipH="1" flipV="1">
            <a:off x="-631042" y="1979593"/>
            <a:ext cx="2337143" cy="318921"/>
          </a:xfrm>
          <a:prstGeom prst="bentConnector2">
            <a:avLst/>
          </a:prstGeom>
          <a:ln w="19050">
            <a:solidFill>
              <a:srgbClr val="DD1A15"/>
            </a:solidFill>
            <a:prstDash val="sysDot"/>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1B4CA649-6F20-8A44-8257-8C2CF3D18DB0}"/>
              </a:ext>
            </a:extLst>
          </p:cNvPr>
          <p:cNvSpPr/>
          <p:nvPr/>
        </p:nvSpPr>
        <p:spPr>
          <a:xfrm>
            <a:off x="0" y="3262184"/>
            <a:ext cx="12192000" cy="815546"/>
          </a:xfrm>
          <a:prstGeom prst="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0C6BF7B-8614-C546-B4C1-B9E5584C037B}"/>
              </a:ext>
            </a:extLst>
          </p:cNvPr>
          <p:cNvCxnSpPr>
            <a:cxnSpLocks/>
          </p:cNvCxnSpPr>
          <p:nvPr/>
        </p:nvCxnSpPr>
        <p:spPr>
          <a:xfrm>
            <a:off x="0" y="3669957"/>
            <a:ext cx="12192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1" name="3D Model 10" descr="Shift Red Car">
                <a:extLst>
                  <a:ext uri="{FF2B5EF4-FFF2-40B4-BE49-F238E27FC236}">
                    <a16:creationId xmlns:a16="http://schemas.microsoft.com/office/drawing/2014/main" id="{98469E27-B724-9E45-A1C0-5F58FBD8EE5D}"/>
                  </a:ext>
                </a:extLst>
              </p:cNvPr>
              <p:cNvGraphicFramePr>
                <a:graphicFrameLocks noChangeAspect="1"/>
              </p:cNvGraphicFramePr>
              <p:nvPr>
                <p:extLst>
                  <p:ext uri="{D42A27DB-BD31-4B8C-83A1-F6EECF244321}">
                    <p14:modId xmlns:p14="http://schemas.microsoft.com/office/powerpoint/2010/main" val="1182482824"/>
                  </p:ext>
                </p:extLst>
              </p:nvPr>
            </p:nvGraphicFramePr>
            <p:xfrm>
              <a:off x="8669368" y="3360388"/>
              <a:ext cx="1154429" cy="586947"/>
            </p:xfrm>
            <a:graphic>
              <a:graphicData uri="http://schemas.microsoft.com/office/drawing/2017/model3d">
                <am3d:model3d r:embed="rId3">
                  <am3d:spPr>
                    <a:xfrm>
                      <a:off x="0" y="0"/>
                      <a:ext cx="1154429" cy="586947"/>
                    </a:xfrm>
                    <a:prstGeom prst="rect">
                      <a:avLst/>
                    </a:prstGeom>
                  </am3d:spPr>
                  <am3d:camera>
                    <am3d:pos x="0" y="0" z="55033006"/>
                    <am3d:up dx="0" dy="36000000" dz="0"/>
                    <am3d:lookAt x="0" y="0" z="0"/>
                    <am3d:perspective fov="2700000"/>
                  </am3d:camera>
                  <am3d:trans>
                    <am3d:meterPerModelUnit n="31778404" d="1000000"/>
                    <am3d:preTrans dx="0" dy="-2053090" dz="219451"/>
                    <am3d:scale>
                      <am3d:sx n="1000000" d="1000000"/>
                      <am3d:sy n="1000000" d="1000000"/>
                      <am3d:sz n="1000000" d="1000000"/>
                    </am3d:scale>
                    <am3d:rot ax="5400320" ay="253568" az="5404018"/>
                    <am3d:postTrans dx="0" dy="0" dz="0"/>
                  </am3d:trans>
                  <am3d:raster rName="Office3DRenderer" rVer="16.0.8326">
                    <am3d:blip r:embed="rId4"/>
                  </am3d:raster>
                  <am3d:objViewport viewportSz="130078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Shift Red Car">
                <a:extLst>
                  <a:ext uri="{FF2B5EF4-FFF2-40B4-BE49-F238E27FC236}">
                    <a16:creationId xmlns:a16="http://schemas.microsoft.com/office/drawing/2014/main" id="{98469E27-B724-9E45-A1C0-5F58FBD8EE5D}"/>
                  </a:ext>
                </a:extLst>
              </p:cNvPr>
              <p:cNvPicPr>
                <a:picLocks noGrp="1" noRot="1" noChangeAspect="1" noMove="1" noResize="1" noEditPoints="1" noAdjustHandles="1" noChangeArrowheads="1" noChangeShapeType="1" noCrop="1"/>
              </p:cNvPicPr>
              <p:nvPr/>
            </p:nvPicPr>
            <p:blipFill>
              <a:blip r:embed="rId4"/>
              <a:stretch>
                <a:fillRect/>
              </a:stretch>
            </p:blipFill>
            <p:spPr>
              <a:xfrm>
                <a:off x="8669368" y="3360388"/>
                <a:ext cx="1154429" cy="586947"/>
              </a:xfrm>
              <a:prstGeom prst="rect">
                <a:avLst/>
              </a:prstGeom>
            </p:spPr>
          </p:pic>
        </mc:Fallback>
      </mc:AlternateContent>
      <p:sp>
        <p:nvSpPr>
          <p:cNvPr id="12" name="Oval 11">
            <a:extLst>
              <a:ext uri="{FF2B5EF4-FFF2-40B4-BE49-F238E27FC236}">
                <a16:creationId xmlns:a16="http://schemas.microsoft.com/office/drawing/2014/main" id="{0D29A5BF-65EE-9D4B-81D0-9E0FE477FCB1}"/>
              </a:ext>
            </a:extLst>
          </p:cNvPr>
          <p:cNvSpPr/>
          <p:nvPr/>
        </p:nvSpPr>
        <p:spPr>
          <a:xfrm>
            <a:off x="696990" y="562708"/>
            <a:ext cx="815546" cy="815546"/>
          </a:xfrm>
          <a:prstGeom prst="ellipse">
            <a:avLst/>
          </a:prstGeom>
          <a:noFill/>
          <a:ln w="28575">
            <a:solidFill>
              <a:srgbClr val="DD1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5794686-7C8B-1143-8F3B-E6E36DF4F110}"/>
              </a:ext>
            </a:extLst>
          </p:cNvPr>
          <p:cNvSpPr txBox="1"/>
          <p:nvPr/>
        </p:nvSpPr>
        <p:spPr>
          <a:xfrm>
            <a:off x="729211" y="785815"/>
            <a:ext cx="751103" cy="369332"/>
          </a:xfrm>
          <a:prstGeom prst="rect">
            <a:avLst/>
          </a:prstGeom>
          <a:noFill/>
        </p:spPr>
        <p:txBody>
          <a:bodyPr wrap="none" rtlCol="0">
            <a:spAutoFit/>
          </a:bodyPr>
          <a:lstStyle/>
          <a:p>
            <a:r>
              <a:rPr lang="en-US" dirty="0">
                <a:solidFill>
                  <a:srgbClr val="DD1A15"/>
                </a:solidFill>
                <a:latin typeface="Tw Cen MT" panose="020B0602020104020603" pitchFamily="34" charset="77"/>
              </a:rPr>
              <a:t>START</a:t>
            </a:r>
          </a:p>
        </p:txBody>
      </p:sp>
      <p:sp>
        <p:nvSpPr>
          <p:cNvPr id="18" name="TextBox 17">
            <a:extLst>
              <a:ext uri="{FF2B5EF4-FFF2-40B4-BE49-F238E27FC236}">
                <a16:creationId xmlns:a16="http://schemas.microsoft.com/office/drawing/2014/main" id="{A8AB8678-FC0C-B244-9C18-27DC01E25661}"/>
              </a:ext>
            </a:extLst>
          </p:cNvPr>
          <p:cNvSpPr txBox="1"/>
          <p:nvPr/>
        </p:nvSpPr>
        <p:spPr>
          <a:xfrm>
            <a:off x="624504" y="1424420"/>
            <a:ext cx="966931" cy="276999"/>
          </a:xfrm>
          <a:prstGeom prst="rect">
            <a:avLst/>
          </a:prstGeom>
          <a:noFill/>
        </p:spPr>
        <p:txBody>
          <a:bodyPr wrap="none" rtlCol="0">
            <a:spAutoFit/>
          </a:bodyPr>
          <a:lstStyle/>
          <a:p>
            <a:r>
              <a:rPr lang="en-US" sz="1200" dirty="0">
                <a:latin typeface="Century Gothic" panose="020B0502020202020204" pitchFamily="34" charset="0"/>
              </a:rPr>
              <a:t>15-02-2021</a:t>
            </a:r>
          </a:p>
        </p:txBody>
      </p:sp>
      <p:cxnSp>
        <p:nvCxnSpPr>
          <p:cNvPr id="19" name="Elbow Connector 18">
            <a:extLst>
              <a:ext uri="{FF2B5EF4-FFF2-40B4-BE49-F238E27FC236}">
                <a16:creationId xmlns:a16="http://schemas.microsoft.com/office/drawing/2014/main" id="{4CBB9F10-A868-F14C-B929-35B2A26061BB}"/>
              </a:ext>
            </a:extLst>
          </p:cNvPr>
          <p:cNvCxnSpPr>
            <a:cxnSpLocks/>
          </p:cNvCxnSpPr>
          <p:nvPr/>
        </p:nvCxnSpPr>
        <p:spPr>
          <a:xfrm rot="5400000">
            <a:off x="10414053" y="5086841"/>
            <a:ext cx="2337143" cy="318921"/>
          </a:xfrm>
          <a:prstGeom prst="bentConnector2">
            <a:avLst/>
          </a:prstGeom>
          <a:ln w="19050">
            <a:solidFill>
              <a:schemeClr val="tx1"/>
            </a:solidFill>
            <a:prstDash val="sysDot"/>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162028DE-DBA1-614C-B3E4-C2FC0A780B19}"/>
              </a:ext>
            </a:extLst>
          </p:cNvPr>
          <p:cNvSpPr/>
          <p:nvPr/>
        </p:nvSpPr>
        <p:spPr>
          <a:xfrm>
            <a:off x="10592338" y="6015911"/>
            <a:ext cx="815546" cy="815546"/>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86B370C6-1E7C-BE45-B29D-419F10D55D72}"/>
              </a:ext>
            </a:extLst>
          </p:cNvPr>
          <p:cNvSpPr txBox="1"/>
          <p:nvPr/>
        </p:nvSpPr>
        <p:spPr>
          <a:xfrm>
            <a:off x="10710609" y="6239018"/>
            <a:ext cx="579005" cy="369332"/>
          </a:xfrm>
          <a:prstGeom prst="rect">
            <a:avLst/>
          </a:prstGeom>
          <a:noFill/>
          <a:ln>
            <a:noFill/>
          </a:ln>
        </p:spPr>
        <p:txBody>
          <a:bodyPr wrap="none" rtlCol="0">
            <a:spAutoFit/>
          </a:bodyPr>
          <a:lstStyle/>
          <a:p>
            <a:r>
              <a:rPr lang="en-US" dirty="0">
                <a:latin typeface="Tw Cen MT" panose="020B0602020104020603" pitchFamily="34" charset="77"/>
              </a:rPr>
              <a:t>END</a:t>
            </a:r>
          </a:p>
        </p:txBody>
      </p:sp>
      <p:sp>
        <p:nvSpPr>
          <p:cNvPr id="22" name="TextBox 21">
            <a:extLst>
              <a:ext uri="{FF2B5EF4-FFF2-40B4-BE49-F238E27FC236}">
                <a16:creationId xmlns:a16="http://schemas.microsoft.com/office/drawing/2014/main" id="{34BE5D66-520A-C944-9635-7569057D7941}"/>
              </a:ext>
            </a:extLst>
          </p:cNvPr>
          <p:cNvSpPr txBox="1"/>
          <p:nvPr/>
        </p:nvSpPr>
        <p:spPr>
          <a:xfrm>
            <a:off x="10516646" y="5711966"/>
            <a:ext cx="966931" cy="276999"/>
          </a:xfrm>
          <a:prstGeom prst="rect">
            <a:avLst/>
          </a:prstGeom>
          <a:noFill/>
        </p:spPr>
        <p:txBody>
          <a:bodyPr wrap="none" rtlCol="0">
            <a:spAutoFit/>
          </a:bodyPr>
          <a:lstStyle/>
          <a:p>
            <a:r>
              <a:rPr lang="en-US" sz="1200" dirty="0">
                <a:latin typeface="Century Gothic" panose="020B0502020202020204" pitchFamily="34" charset="0"/>
              </a:rPr>
              <a:t>15-06-2021</a:t>
            </a:r>
          </a:p>
        </p:txBody>
      </p:sp>
      <p:sp>
        <p:nvSpPr>
          <p:cNvPr id="23" name="Rounded Rectangle 22">
            <a:extLst>
              <a:ext uri="{FF2B5EF4-FFF2-40B4-BE49-F238E27FC236}">
                <a16:creationId xmlns:a16="http://schemas.microsoft.com/office/drawing/2014/main" id="{152CF65F-0074-2E40-9EF6-C2856B354657}"/>
              </a:ext>
            </a:extLst>
          </p:cNvPr>
          <p:cNvSpPr/>
          <p:nvPr/>
        </p:nvSpPr>
        <p:spPr>
          <a:xfrm>
            <a:off x="253145" y="3943213"/>
            <a:ext cx="393539" cy="108457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CDF6281-8F3C-3844-BBA2-E628BF59442F}"/>
              </a:ext>
            </a:extLst>
          </p:cNvPr>
          <p:cNvSpPr/>
          <p:nvPr/>
        </p:nvSpPr>
        <p:spPr>
          <a:xfrm>
            <a:off x="21651" y="4599529"/>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FC8FAC2-4131-8C4A-8702-45A4ED4F5A37}"/>
              </a:ext>
            </a:extLst>
          </p:cNvPr>
          <p:cNvSpPr/>
          <p:nvPr/>
        </p:nvSpPr>
        <p:spPr>
          <a:xfrm rot="10800000">
            <a:off x="3200752"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Blueprint outline">
            <a:extLst>
              <a:ext uri="{FF2B5EF4-FFF2-40B4-BE49-F238E27FC236}">
                <a16:creationId xmlns:a16="http://schemas.microsoft.com/office/drawing/2014/main" id="{6BE528AC-D5A2-3347-BDA1-8F0CFE9055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874" y="4707752"/>
            <a:ext cx="640080" cy="640080"/>
          </a:xfrm>
          <a:prstGeom prst="rect">
            <a:avLst/>
          </a:prstGeom>
        </p:spPr>
      </p:pic>
      <p:sp>
        <p:nvSpPr>
          <p:cNvPr id="30" name="TextBox 29">
            <a:extLst>
              <a:ext uri="{FF2B5EF4-FFF2-40B4-BE49-F238E27FC236}">
                <a16:creationId xmlns:a16="http://schemas.microsoft.com/office/drawing/2014/main" id="{623937C8-06A5-1B4B-A635-B55EF1422224}"/>
              </a:ext>
            </a:extLst>
          </p:cNvPr>
          <p:cNvSpPr txBox="1"/>
          <p:nvPr/>
        </p:nvSpPr>
        <p:spPr>
          <a:xfrm>
            <a:off x="624504" y="4031027"/>
            <a:ext cx="2371162" cy="707886"/>
          </a:xfrm>
          <a:prstGeom prst="rect">
            <a:avLst/>
          </a:prstGeom>
          <a:noFill/>
        </p:spPr>
        <p:txBody>
          <a:bodyPr wrap="none" rtlCol="0">
            <a:spAutoFit/>
          </a:bodyPr>
          <a:lstStyle/>
          <a:p>
            <a:r>
              <a:rPr lang="en-US" sz="2000" dirty="0">
                <a:latin typeface="Tw Cen MT" panose="020B0602020104020603" pitchFamily="34" charset="77"/>
              </a:rPr>
              <a:t>Conception, Planning </a:t>
            </a:r>
          </a:p>
          <a:p>
            <a:r>
              <a:rPr lang="en-US" sz="2000" dirty="0">
                <a:latin typeface="Tw Cen MT" panose="020B0602020104020603" pitchFamily="34" charset="77"/>
              </a:rPr>
              <a:t>&amp; Research </a:t>
            </a:r>
            <a:endParaRPr lang="en-US" dirty="0">
              <a:latin typeface="Tw Cen MT" panose="020B0602020104020603" pitchFamily="34" charset="77"/>
            </a:endParaRPr>
          </a:p>
        </p:txBody>
      </p:sp>
      <p:pic>
        <p:nvPicPr>
          <p:cNvPr id="34" name="Graphic 33" descr="Repeat with solid fill">
            <a:extLst>
              <a:ext uri="{FF2B5EF4-FFF2-40B4-BE49-F238E27FC236}">
                <a16:creationId xmlns:a16="http://schemas.microsoft.com/office/drawing/2014/main" id="{6AD4B674-40E5-A447-A7EF-784D871D79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08975" y="1552808"/>
            <a:ext cx="640080" cy="640080"/>
          </a:xfrm>
          <a:prstGeom prst="rect">
            <a:avLst/>
          </a:prstGeom>
        </p:spPr>
      </p:pic>
      <p:sp>
        <p:nvSpPr>
          <p:cNvPr id="35" name="TextBox 34">
            <a:extLst>
              <a:ext uri="{FF2B5EF4-FFF2-40B4-BE49-F238E27FC236}">
                <a16:creationId xmlns:a16="http://schemas.microsoft.com/office/drawing/2014/main" id="{418F1570-3EE6-7E45-9BE5-20DF1670A5F9}"/>
              </a:ext>
            </a:extLst>
          </p:cNvPr>
          <p:cNvSpPr txBox="1"/>
          <p:nvPr/>
        </p:nvSpPr>
        <p:spPr>
          <a:xfrm>
            <a:off x="4057278" y="1795245"/>
            <a:ext cx="987771" cy="400110"/>
          </a:xfrm>
          <a:prstGeom prst="rect">
            <a:avLst/>
          </a:prstGeom>
          <a:noFill/>
        </p:spPr>
        <p:txBody>
          <a:bodyPr wrap="none" rtlCol="0">
            <a:spAutoFit/>
          </a:bodyPr>
          <a:lstStyle/>
          <a:p>
            <a:r>
              <a:rPr lang="en-US" sz="2000" dirty="0">
                <a:latin typeface="Tw Cen MT" panose="020B0602020104020603" pitchFamily="34" charset="77"/>
              </a:rPr>
              <a:t>Sprint 1</a:t>
            </a:r>
          </a:p>
        </p:txBody>
      </p:sp>
      <p:sp>
        <p:nvSpPr>
          <p:cNvPr id="58" name="TextBox 57">
            <a:extLst>
              <a:ext uri="{FF2B5EF4-FFF2-40B4-BE49-F238E27FC236}">
                <a16:creationId xmlns:a16="http://schemas.microsoft.com/office/drawing/2014/main" id="{D1AB4C80-2DA2-6144-B32C-CC4E0983D730}"/>
              </a:ext>
            </a:extLst>
          </p:cNvPr>
          <p:cNvSpPr txBox="1"/>
          <p:nvPr/>
        </p:nvSpPr>
        <p:spPr>
          <a:xfrm>
            <a:off x="1350249" y="2912073"/>
            <a:ext cx="1034257" cy="369332"/>
          </a:xfrm>
          <a:prstGeom prst="rect">
            <a:avLst/>
          </a:prstGeom>
          <a:noFill/>
        </p:spPr>
        <p:txBody>
          <a:bodyPr wrap="none" rtlCol="0">
            <a:spAutoFit/>
          </a:bodyPr>
          <a:lstStyle/>
          <a:p>
            <a:r>
              <a:rPr lang="en-US" dirty="0">
                <a:latin typeface="Century Gothic" panose="020B0502020202020204" pitchFamily="34" charset="0"/>
              </a:rPr>
              <a:t>15 days</a:t>
            </a:r>
          </a:p>
        </p:txBody>
      </p:sp>
      <p:sp>
        <p:nvSpPr>
          <p:cNvPr id="59" name="TextBox 58">
            <a:extLst>
              <a:ext uri="{FF2B5EF4-FFF2-40B4-BE49-F238E27FC236}">
                <a16:creationId xmlns:a16="http://schemas.microsoft.com/office/drawing/2014/main" id="{89CE1A7D-EA12-4348-BB2C-FB2B1F6C741B}"/>
              </a:ext>
            </a:extLst>
          </p:cNvPr>
          <p:cNvSpPr txBox="1"/>
          <p:nvPr/>
        </p:nvSpPr>
        <p:spPr>
          <a:xfrm>
            <a:off x="3191268" y="1142150"/>
            <a:ext cx="966931" cy="276999"/>
          </a:xfrm>
          <a:prstGeom prst="rect">
            <a:avLst/>
          </a:prstGeom>
          <a:noFill/>
        </p:spPr>
        <p:txBody>
          <a:bodyPr wrap="none" rtlCol="0">
            <a:spAutoFit/>
          </a:bodyPr>
          <a:lstStyle/>
          <a:p>
            <a:r>
              <a:rPr lang="en-US" sz="1200" dirty="0">
                <a:latin typeface="Century Gothic" panose="020B0502020202020204" pitchFamily="34" charset="0"/>
              </a:rPr>
              <a:t>01-03-2021</a:t>
            </a:r>
          </a:p>
        </p:txBody>
      </p:sp>
      <p:sp>
        <p:nvSpPr>
          <p:cNvPr id="61" name="Oval 60">
            <a:extLst>
              <a:ext uri="{FF2B5EF4-FFF2-40B4-BE49-F238E27FC236}">
                <a16:creationId xmlns:a16="http://schemas.microsoft.com/office/drawing/2014/main" id="{5C070A88-2B38-1342-A4E4-85DEE8107E8B}"/>
              </a:ext>
            </a:extLst>
          </p:cNvPr>
          <p:cNvSpPr/>
          <p:nvPr/>
        </p:nvSpPr>
        <p:spPr>
          <a:xfrm>
            <a:off x="5906752" y="5176933"/>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Repeat with solid fill">
            <a:extLst>
              <a:ext uri="{FF2B5EF4-FFF2-40B4-BE49-F238E27FC236}">
                <a16:creationId xmlns:a16="http://schemas.microsoft.com/office/drawing/2014/main" id="{2C0359E4-E8B5-324B-A022-728EBA630E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4975" y="5265328"/>
            <a:ext cx="640080" cy="640080"/>
          </a:xfrm>
          <a:prstGeom prst="rect">
            <a:avLst/>
          </a:prstGeom>
        </p:spPr>
      </p:pic>
      <p:sp>
        <p:nvSpPr>
          <p:cNvPr id="64" name="TextBox 63">
            <a:extLst>
              <a:ext uri="{FF2B5EF4-FFF2-40B4-BE49-F238E27FC236}">
                <a16:creationId xmlns:a16="http://schemas.microsoft.com/office/drawing/2014/main" id="{67643E70-48DF-1449-8C5C-F25B2ECD9763}"/>
              </a:ext>
            </a:extLst>
          </p:cNvPr>
          <p:cNvSpPr txBox="1"/>
          <p:nvPr/>
        </p:nvSpPr>
        <p:spPr>
          <a:xfrm>
            <a:off x="6531785" y="4031027"/>
            <a:ext cx="987771" cy="400110"/>
          </a:xfrm>
          <a:prstGeom prst="rect">
            <a:avLst/>
          </a:prstGeom>
          <a:noFill/>
        </p:spPr>
        <p:txBody>
          <a:bodyPr wrap="none" rtlCol="0">
            <a:spAutoFit/>
          </a:bodyPr>
          <a:lstStyle/>
          <a:p>
            <a:r>
              <a:rPr lang="en-US" sz="2000" dirty="0">
                <a:latin typeface="Tw Cen MT" panose="020B0602020104020603" pitchFamily="34" charset="77"/>
              </a:rPr>
              <a:t>Sprint 2</a:t>
            </a:r>
          </a:p>
        </p:txBody>
      </p:sp>
      <p:sp>
        <p:nvSpPr>
          <p:cNvPr id="73" name="TextBox 72">
            <a:extLst>
              <a:ext uri="{FF2B5EF4-FFF2-40B4-BE49-F238E27FC236}">
                <a16:creationId xmlns:a16="http://schemas.microsoft.com/office/drawing/2014/main" id="{1BCFDE10-8B2A-864C-B959-3D812F5C7BE8}"/>
              </a:ext>
            </a:extLst>
          </p:cNvPr>
          <p:cNvSpPr txBox="1"/>
          <p:nvPr/>
        </p:nvSpPr>
        <p:spPr>
          <a:xfrm>
            <a:off x="4443162" y="4035052"/>
            <a:ext cx="1034257" cy="369332"/>
          </a:xfrm>
          <a:prstGeom prst="rect">
            <a:avLst/>
          </a:prstGeom>
          <a:noFill/>
        </p:spPr>
        <p:txBody>
          <a:bodyPr wrap="none" rtlCol="0">
            <a:spAutoFit/>
          </a:bodyPr>
          <a:lstStyle/>
          <a:p>
            <a:r>
              <a:rPr lang="en-US" dirty="0">
                <a:latin typeface="Century Gothic" panose="020B0502020202020204" pitchFamily="34" charset="0"/>
              </a:rPr>
              <a:t>30 days</a:t>
            </a:r>
          </a:p>
        </p:txBody>
      </p:sp>
      <p:sp>
        <p:nvSpPr>
          <p:cNvPr id="74" name="TextBox 73">
            <a:extLst>
              <a:ext uri="{FF2B5EF4-FFF2-40B4-BE49-F238E27FC236}">
                <a16:creationId xmlns:a16="http://schemas.microsoft.com/office/drawing/2014/main" id="{6D7AD360-3122-3849-B849-B240ACD64675}"/>
              </a:ext>
            </a:extLst>
          </p:cNvPr>
          <p:cNvSpPr txBox="1"/>
          <p:nvPr/>
        </p:nvSpPr>
        <p:spPr>
          <a:xfrm>
            <a:off x="5914618" y="6015911"/>
            <a:ext cx="966931" cy="276999"/>
          </a:xfrm>
          <a:prstGeom prst="rect">
            <a:avLst/>
          </a:prstGeom>
          <a:noFill/>
        </p:spPr>
        <p:txBody>
          <a:bodyPr wrap="none" rtlCol="0">
            <a:spAutoFit/>
          </a:bodyPr>
          <a:lstStyle/>
          <a:p>
            <a:r>
              <a:rPr lang="en-US" sz="1200" dirty="0">
                <a:latin typeface="Century Gothic" panose="020B0502020202020204" pitchFamily="34" charset="0"/>
              </a:rPr>
              <a:t>01-04-2021</a:t>
            </a:r>
          </a:p>
        </p:txBody>
      </p:sp>
      <p:sp>
        <p:nvSpPr>
          <p:cNvPr id="76" name="Oval 75">
            <a:extLst>
              <a:ext uri="{FF2B5EF4-FFF2-40B4-BE49-F238E27FC236}">
                <a16:creationId xmlns:a16="http://schemas.microsoft.com/office/drawing/2014/main" id="{9522EF1E-EF02-854E-A2FA-1483B4707816}"/>
              </a:ext>
            </a:extLst>
          </p:cNvPr>
          <p:cNvSpPr/>
          <p:nvPr/>
        </p:nvSpPr>
        <p:spPr>
          <a:xfrm rot="10800000">
            <a:off x="8485836"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descr="Repeat with solid fill">
            <a:extLst>
              <a:ext uri="{FF2B5EF4-FFF2-40B4-BE49-F238E27FC236}">
                <a16:creationId xmlns:a16="http://schemas.microsoft.com/office/drawing/2014/main" id="{00F1B8BF-0198-9749-A5CC-A4ED32D00C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94059" y="1552808"/>
            <a:ext cx="640080" cy="640080"/>
          </a:xfrm>
          <a:prstGeom prst="rect">
            <a:avLst/>
          </a:prstGeom>
        </p:spPr>
      </p:pic>
      <p:sp>
        <p:nvSpPr>
          <p:cNvPr id="78" name="TextBox 77">
            <a:extLst>
              <a:ext uri="{FF2B5EF4-FFF2-40B4-BE49-F238E27FC236}">
                <a16:creationId xmlns:a16="http://schemas.microsoft.com/office/drawing/2014/main" id="{8C5127CC-ACEE-BA4E-A69F-4767188186CA}"/>
              </a:ext>
            </a:extLst>
          </p:cNvPr>
          <p:cNvSpPr txBox="1"/>
          <p:nvPr/>
        </p:nvSpPr>
        <p:spPr>
          <a:xfrm>
            <a:off x="9342362" y="1795245"/>
            <a:ext cx="987771" cy="400110"/>
          </a:xfrm>
          <a:prstGeom prst="rect">
            <a:avLst/>
          </a:prstGeom>
          <a:noFill/>
        </p:spPr>
        <p:txBody>
          <a:bodyPr wrap="none" rtlCol="0">
            <a:spAutoFit/>
          </a:bodyPr>
          <a:lstStyle/>
          <a:p>
            <a:r>
              <a:rPr lang="en-US" sz="2000" dirty="0">
                <a:solidFill>
                  <a:srgbClr val="419B38"/>
                </a:solidFill>
                <a:latin typeface="Tw Cen MT" panose="020B0602020104020603" pitchFamily="34" charset="77"/>
              </a:rPr>
              <a:t>Sprint 3</a:t>
            </a:r>
          </a:p>
        </p:txBody>
      </p:sp>
      <p:sp>
        <p:nvSpPr>
          <p:cNvPr id="82" name="TextBox 81">
            <a:extLst>
              <a:ext uri="{FF2B5EF4-FFF2-40B4-BE49-F238E27FC236}">
                <a16:creationId xmlns:a16="http://schemas.microsoft.com/office/drawing/2014/main" id="{A413F4D5-25D9-7F47-8EC2-11533DCC819C}"/>
              </a:ext>
            </a:extLst>
          </p:cNvPr>
          <p:cNvSpPr txBox="1"/>
          <p:nvPr/>
        </p:nvSpPr>
        <p:spPr>
          <a:xfrm>
            <a:off x="9073260" y="2301509"/>
            <a:ext cx="2421240" cy="369332"/>
          </a:xfrm>
          <a:prstGeom prst="rect">
            <a:avLst/>
          </a:prstGeom>
          <a:noFill/>
        </p:spPr>
        <p:txBody>
          <a:bodyPr wrap="none" rtlCol="0">
            <a:spAutoFit/>
          </a:bodyPr>
          <a:lstStyle/>
          <a:p>
            <a:r>
              <a:rPr lang="en-US" dirty="0">
                <a:solidFill>
                  <a:srgbClr val="8CC84A"/>
                </a:solidFill>
                <a:latin typeface="Tw Cen MT" panose="020B0602020104020603" pitchFamily="34" charset="77"/>
              </a:rPr>
              <a:t>News feed management</a:t>
            </a:r>
          </a:p>
        </p:txBody>
      </p:sp>
      <p:sp>
        <p:nvSpPr>
          <p:cNvPr id="86" name="TextBox 85">
            <a:extLst>
              <a:ext uri="{FF2B5EF4-FFF2-40B4-BE49-F238E27FC236}">
                <a16:creationId xmlns:a16="http://schemas.microsoft.com/office/drawing/2014/main" id="{5CDE8CCB-C210-C040-93CF-68BDCD33A302}"/>
              </a:ext>
            </a:extLst>
          </p:cNvPr>
          <p:cNvSpPr txBox="1"/>
          <p:nvPr/>
        </p:nvSpPr>
        <p:spPr>
          <a:xfrm>
            <a:off x="9073260" y="2754423"/>
            <a:ext cx="2515432" cy="369332"/>
          </a:xfrm>
          <a:prstGeom prst="rect">
            <a:avLst/>
          </a:prstGeom>
          <a:noFill/>
        </p:spPr>
        <p:txBody>
          <a:bodyPr wrap="none" rtlCol="0">
            <a:spAutoFit/>
          </a:bodyPr>
          <a:lstStyle/>
          <a:p>
            <a:r>
              <a:rPr lang="en-US" dirty="0">
                <a:solidFill>
                  <a:srgbClr val="8CC84A"/>
                </a:solidFill>
                <a:latin typeface="Tw Cen MT" panose="020B0602020104020603" pitchFamily="34" charset="77"/>
              </a:rPr>
              <a:t>Dashboards implemented</a:t>
            </a:r>
          </a:p>
        </p:txBody>
      </p:sp>
      <p:sp>
        <p:nvSpPr>
          <p:cNvPr id="87" name="TextBox 86">
            <a:extLst>
              <a:ext uri="{FF2B5EF4-FFF2-40B4-BE49-F238E27FC236}">
                <a16:creationId xmlns:a16="http://schemas.microsoft.com/office/drawing/2014/main" id="{375712DE-59B5-F54D-95B6-B0B760EA512A}"/>
              </a:ext>
            </a:extLst>
          </p:cNvPr>
          <p:cNvSpPr txBox="1"/>
          <p:nvPr/>
        </p:nvSpPr>
        <p:spPr>
          <a:xfrm>
            <a:off x="8476352" y="1142150"/>
            <a:ext cx="966931" cy="276999"/>
          </a:xfrm>
          <a:prstGeom prst="rect">
            <a:avLst/>
          </a:prstGeom>
          <a:noFill/>
        </p:spPr>
        <p:txBody>
          <a:bodyPr wrap="none" rtlCol="0">
            <a:spAutoFit/>
          </a:bodyPr>
          <a:lstStyle/>
          <a:p>
            <a:r>
              <a:rPr lang="en-US" sz="1200" dirty="0">
                <a:latin typeface="Century Gothic" panose="020B0502020202020204" pitchFamily="34" charset="0"/>
              </a:rPr>
              <a:t>15-05-2021</a:t>
            </a:r>
          </a:p>
        </p:txBody>
      </p:sp>
      <p:sp>
        <p:nvSpPr>
          <p:cNvPr id="88" name="TextBox 87">
            <a:extLst>
              <a:ext uri="{FF2B5EF4-FFF2-40B4-BE49-F238E27FC236}">
                <a16:creationId xmlns:a16="http://schemas.microsoft.com/office/drawing/2014/main" id="{F3E35297-646F-6349-9089-91AEEEDC1E48}"/>
              </a:ext>
            </a:extLst>
          </p:cNvPr>
          <p:cNvSpPr txBox="1"/>
          <p:nvPr/>
        </p:nvSpPr>
        <p:spPr>
          <a:xfrm>
            <a:off x="7024284" y="2912073"/>
            <a:ext cx="1034257" cy="369332"/>
          </a:xfrm>
          <a:prstGeom prst="rect">
            <a:avLst/>
          </a:prstGeom>
          <a:noFill/>
        </p:spPr>
        <p:txBody>
          <a:bodyPr wrap="none" rtlCol="0">
            <a:spAutoFit/>
          </a:bodyPr>
          <a:lstStyle/>
          <a:p>
            <a:r>
              <a:rPr lang="en-US" dirty="0">
                <a:latin typeface="Century Gothic" panose="020B0502020202020204" pitchFamily="34" charset="0"/>
              </a:rPr>
              <a:t>45 days</a:t>
            </a:r>
          </a:p>
        </p:txBody>
      </p:sp>
      <p:sp>
        <p:nvSpPr>
          <p:cNvPr id="89" name="TextBox 88">
            <a:extLst>
              <a:ext uri="{FF2B5EF4-FFF2-40B4-BE49-F238E27FC236}">
                <a16:creationId xmlns:a16="http://schemas.microsoft.com/office/drawing/2014/main" id="{4543E4E4-0F21-2143-82DA-B8BF5562589C}"/>
              </a:ext>
            </a:extLst>
          </p:cNvPr>
          <p:cNvSpPr txBox="1"/>
          <p:nvPr/>
        </p:nvSpPr>
        <p:spPr>
          <a:xfrm>
            <a:off x="10308576" y="4004618"/>
            <a:ext cx="1034257" cy="369332"/>
          </a:xfrm>
          <a:prstGeom prst="rect">
            <a:avLst/>
          </a:prstGeom>
          <a:noFill/>
        </p:spPr>
        <p:txBody>
          <a:bodyPr wrap="none" rtlCol="0">
            <a:spAutoFit/>
          </a:bodyPr>
          <a:lstStyle/>
          <a:p>
            <a:r>
              <a:rPr lang="en-US" dirty="0">
                <a:solidFill>
                  <a:srgbClr val="8CC84A"/>
                </a:solidFill>
                <a:latin typeface="Century Gothic" panose="020B0502020202020204" pitchFamily="34" charset="0"/>
              </a:rPr>
              <a:t>20 days</a:t>
            </a:r>
          </a:p>
        </p:txBody>
      </p:sp>
      <p:pic>
        <p:nvPicPr>
          <p:cNvPr id="91" name="Graphic 90" descr="Cloud with solid fill">
            <a:extLst>
              <a:ext uri="{FF2B5EF4-FFF2-40B4-BE49-F238E27FC236}">
                <a16:creationId xmlns:a16="http://schemas.microsoft.com/office/drawing/2014/main" id="{85E724B4-1827-F14B-B6D2-DAC1C154E71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18223" y="5117668"/>
            <a:ext cx="914400" cy="914400"/>
          </a:xfrm>
          <a:prstGeom prst="rect">
            <a:avLst/>
          </a:prstGeom>
        </p:spPr>
      </p:pic>
      <p:sp>
        <p:nvSpPr>
          <p:cNvPr id="92" name="Oval 91">
            <a:extLst>
              <a:ext uri="{FF2B5EF4-FFF2-40B4-BE49-F238E27FC236}">
                <a16:creationId xmlns:a16="http://schemas.microsoft.com/office/drawing/2014/main" id="{CA80B919-CAB4-1546-A024-CABA273D1A8C}"/>
              </a:ext>
            </a:extLst>
          </p:cNvPr>
          <p:cNvSpPr/>
          <p:nvPr/>
        </p:nvSpPr>
        <p:spPr>
          <a:xfrm>
            <a:off x="9455176" y="5054621"/>
            <a:ext cx="1040494" cy="104049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Elbow Connector 93">
            <a:extLst>
              <a:ext uri="{FF2B5EF4-FFF2-40B4-BE49-F238E27FC236}">
                <a16:creationId xmlns:a16="http://schemas.microsoft.com/office/drawing/2014/main" id="{6908FD88-9831-7747-B604-49975F3E89FE}"/>
              </a:ext>
            </a:extLst>
          </p:cNvPr>
          <p:cNvCxnSpPr>
            <a:stCxn id="92" idx="4"/>
            <a:endCxn id="20" idx="2"/>
          </p:cNvCxnSpPr>
          <p:nvPr/>
        </p:nvCxnSpPr>
        <p:spPr>
          <a:xfrm rot="16200000" flipH="1">
            <a:off x="10119596" y="5950941"/>
            <a:ext cx="328569" cy="616915"/>
          </a:xfrm>
          <a:prstGeom prst="bentConnector2">
            <a:avLst/>
          </a:prstGeom>
          <a:ln w="12700"/>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1C9254CD-98E9-4745-82A5-4EBA7D3778F5}"/>
              </a:ext>
            </a:extLst>
          </p:cNvPr>
          <p:cNvSpPr txBox="1"/>
          <p:nvPr/>
        </p:nvSpPr>
        <p:spPr>
          <a:xfrm>
            <a:off x="9393404" y="4728049"/>
            <a:ext cx="1164037" cy="369332"/>
          </a:xfrm>
          <a:prstGeom prst="rect">
            <a:avLst/>
          </a:prstGeom>
          <a:noFill/>
        </p:spPr>
        <p:txBody>
          <a:bodyPr wrap="none" rtlCol="0">
            <a:spAutoFit/>
          </a:bodyPr>
          <a:lstStyle/>
          <a:p>
            <a:r>
              <a:rPr lang="en-US" dirty="0">
                <a:latin typeface="Tw Cen MT" panose="020B0602020104020603" pitchFamily="34" charset="77"/>
              </a:rPr>
              <a:t>DEPLOYED</a:t>
            </a:r>
          </a:p>
        </p:txBody>
      </p:sp>
    </p:spTree>
    <p:extLst>
      <p:ext uri="{BB962C8B-B14F-4D97-AF65-F5344CB8AC3E}">
        <p14:creationId xmlns:p14="http://schemas.microsoft.com/office/powerpoint/2010/main" val="2426814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ounded Rectangle 74">
            <a:extLst>
              <a:ext uri="{FF2B5EF4-FFF2-40B4-BE49-F238E27FC236}">
                <a16:creationId xmlns:a16="http://schemas.microsoft.com/office/drawing/2014/main" id="{2105A9E6-55B9-0848-8FCF-0CF39D2115DB}"/>
              </a:ext>
            </a:extLst>
          </p:cNvPr>
          <p:cNvSpPr/>
          <p:nvPr/>
        </p:nvSpPr>
        <p:spPr>
          <a:xfrm rot="10800000">
            <a:off x="8719699"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ounded Rectangle 59">
            <a:extLst>
              <a:ext uri="{FF2B5EF4-FFF2-40B4-BE49-F238E27FC236}">
                <a16:creationId xmlns:a16="http://schemas.microsoft.com/office/drawing/2014/main" id="{03567E8B-07D6-8E4C-90AD-5C1586830C70}"/>
              </a:ext>
            </a:extLst>
          </p:cNvPr>
          <p:cNvSpPr/>
          <p:nvPr/>
        </p:nvSpPr>
        <p:spPr>
          <a:xfrm>
            <a:off x="6138246" y="3937687"/>
            <a:ext cx="393539" cy="184892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837BB74A-B92F-A34E-92A8-53A532CE673D}"/>
              </a:ext>
            </a:extLst>
          </p:cNvPr>
          <p:cNvSpPr/>
          <p:nvPr/>
        </p:nvSpPr>
        <p:spPr>
          <a:xfrm rot="10800000">
            <a:off x="3434615" y="1922629"/>
            <a:ext cx="393539" cy="1542347"/>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Elbow Connector 14">
            <a:extLst>
              <a:ext uri="{FF2B5EF4-FFF2-40B4-BE49-F238E27FC236}">
                <a16:creationId xmlns:a16="http://schemas.microsoft.com/office/drawing/2014/main" id="{2AED5CA3-6AF1-A846-BD4D-DD65D0F21828}"/>
              </a:ext>
            </a:extLst>
          </p:cNvPr>
          <p:cNvCxnSpPr>
            <a:cxnSpLocks/>
            <a:endCxn id="12" idx="2"/>
          </p:cNvCxnSpPr>
          <p:nvPr/>
        </p:nvCxnSpPr>
        <p:spPr>
          <a:xfrm rot="5400000" flipH="1" flipV="1">
            <a:off x="-631042" y="1979593"/>
            <a:ext cx="2337143" cy="318921"/>
          </a:xfrm>
          <a:prstGeom prst="bentConnector2">
            <a:avLst/>
          </a:prstGeom>
          <a:ln w="19050">
            <a:solidFill>
              <a:srgbClr val="DD1A15"/>
            </a:solidFill>
            <a:prstDash val="sysDot"/>
          </a:ln>
        </p:spPr>
        <p:style>
          <a:lnRef idx="1">
            <a:schemeClr val="dk1"/>
          </a:lnRef>
          <a:fillRef idx="0">
            <a:schemeClr val="dk1"/>
          </a:fillRef>
          <a:effectRef idx="0">
            <a:schemeClr val="dk1"/>
          </a:effectRef>
          <a:fontRef idx="minor">
            <a:schemeClr val="tx1"/>
          </a:fontRef>
        </p:style>
      </p:cxnSp>
      <p:sp>
        <p:nvSpPr>
          <p:cNvPr id="2" name="Rectangle 1">
            <a:extLst>
              <a:ext uri="{FF2B5EF4-FFF2-40B4-BE49-F238E27FC236}">
                <a16:creationId xmlns:a16="http://schemas.microsoft.com/office/drawing/2014/main" id="{1B4CA649-6F20-8A44-8257-8C2CF3D18DB0}"/>
              </a:ext>
            </a:extLst>
          </p:cNvPr>
          <p:cNvSpPr/>
          <p:nvPr/>
        </p:nvSpPr>
        <p:spPr>
          <a:xfrm>
            <a:off x="0" y="3262184"/>
            <a:ext cx="12192000" cy="815546"/>
          </a:xfrm>
          <a:prstGeom prst="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00C6BF7B-8614-C546-B4C1-B9E5584C037B}"/>
              </a:ext>
            </a:extLst>
          </p:cNvPr>
          <p:cNvCxnSpPr>
            <a:cxnSpLocks/>
          </p:cNvCxnSpPr>
          <p:nvPr/>
        </p:nvCxnSpPr>
        <p:spPr>
          <a:xfrm>
            <a:off x="0" y="3669957"/>
            <a:ext cx="12192000"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11" name="3D Model 10" descr="Shift Red Car">
                <a:extLst>
                  <a:ext uri="{FF2B5EF4-FFF2-40B4-BE49-F238E27FC236}">
                    <a16:creationId xmlns:a16="http://schemas.microsoft.com/office/drawing/2014/main" id="{98469E27-B724-9E45-A1C0-5F58FBD8EE5D}"/>
                  </a:ext>
                </a:extLst>
              </p:cNvPr>
              <p:cNvGraphicFramePr>
                <a:graphicFrameLocks noChangeAspect="1"/>
              </p:cNvGraphicFramePr>
              <p:nvPr>
                <p:extLst>
                  <p:ext uri="{D42A27DB-BD31-4B8C-83A1-F6EECF244321}">
                    <p14:modId xmlns:p14="http://schemas.microsoft.com/office/powerpoint/2010/main" val="2108624770"/>
                  </p:ext>
                </p:extLst>
              </p:nvPr>
            </p:nvGraphicFramePr>
            <p:xfrm>
              <a:off x="10822631" y="3360388"/>
              <a:ext cx="1154429" cy="586947"/>
            </p:xfrm>
            <a:graphic>
              <a:graphicData uri="http://schemas.microsoft.com/office/drawing/2017/model3d">
                <am3d:model3d r:embed="rId3">
                  <am3d:spPr>
                    <a:xfrm>
                      <a:off x="0" y="0"/>
                      <a:ext cx="1154429" cy="586947"/>
                    </a:xfrm>
                    <a:prstGeom prst="rect">
                      <a:avLst/>
                    </a:prstGeom>
                  </am3d:spPr>
                  <am3d:camera>
                    <am3d:pos x="0" y="0" z="55033006"/>
                    <am3d:up dx="0" dy="36000000" dz="0"/>
                    <am3d:lookAt x="0" y="0" z="0"/>
                    <am3d:perspective fov="2700000"/>
                  </am3d:camera>
                  <am3d:trans>
                    <am3d:meterPerModelUnit n="31778404" d="1000000"/>
                    <am3d:preTrans dx="0" dy="-2053090" dz="219451"/>
                    <am3d:scale>
                      <am3d:sx n="1000000" d="1000000"/>
                      <am3d:sy n="1000000" d="1000000"/>
                      <am3d:sz n="1000000" d="1000000"/>
                    </am3d:scale>
                    <am3d:rot ax="5400320" ay="253568" az="5404018"/>
                    <am3d:postTrans dx="0" dy="0" dz="0"/>
                  </am3d:trans>
                  <am3d:raster rName="Office3DRenderer" rVer="16.0.8326">
                    <am3d:blip r:embed="rId4"/>
                  </am3d:raster>
                  <am3d:objViewport viewportSz="130078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Shift Red Car">
                <a:extLst>
                  <a:ext uri="{FF2B5EF4-FFF2-40B4-BE49-F238E27FC236}">
                    <a16:creationId xmlns:a16="http://schemas.microsoft.com/office/drawing/2014/main" id="{98469E27-B724-9E45-A1C0-5F58FBD8EE5D}"/>
                  </a:ext>
                </a:extLst>
              </p:cNvPr>
              <p:cNvPicPr>
                <a:picLocks noGrp="1" noRot="1" noChangeAspect="1" noMove="1" noResize="1" noEditPoints="1" noAdjustHandles="1" noChangeArrowheads="1" noChangeShapeType="1" noCrop="1"/>
              </p:cNvPicPr>
              <p:nvPr/>
            </p:nvPicPr>
            <p:blipFill>
              <a:blip r:embed="rId4"/>
              <a:stretch>
                <a:fillRect/>
              </a:stretch>
            </p:blipFill>
            <p:spPr>
              <a:xfrm>
                <a:off x="10822631" y="3360388"/>
                <a:ext cx="1154429" cy="586947"/>
              </a:xfrm>
              <a:prstGeom prst="rect">
                <a:avLst/>
              </a:prstGeom>
            </p:spPr>
          </p:pic>
        </mc:Fallback>
      </mc:AlternateContent>
      <p:sp>
        <p:nvSpPr>
          <p:cNvPr id="12" name="Oval 11">
            <a:extLst>
              <a:ext uri="{FF2B5EF4-FFF2-40B4-BE49-F238E27FC236}">
                <a16:creationId xmlns:a16="http://schemas.microsoft.com/office/drawing/2014/main" id="{0D29A5BF-65EE-9D4B-81D0-9E0FE477FCB1}"/>
              </a:ext>
            </a:extLst>
          </p:cNvPr>
          <p:cNvSpPr/>
          <p:nvPr/>
        </p:nvSpPr>
        <p:spPr>
          <a:xfrm>
            <a:off x="696990" y="562708"/>
            <a:ext cx="815546" cy="815546"/>
          </a:xfrm>
          <a:prstGeom prst="ellipse">
            <a:avLst/>
          </a:prstGeom>
          <a:noFill/>
          <a:ln w="28575">
            <a:solidFill>
              <a:srgbClr val="DD1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85794686-7C8B-1143-8F3B-E6E36DF4F110}"/>
              </a:ext>
            </a:extLst>
          </p:cNvPr>
          <p:cNvSpPr txBox="1"/>
          <p:nvPr/>
        </p:nvSpPr>
        <p:spPr>
          <a:xfrm>
            <a:off x="729211" y="785815"/>
            <a:ext cx="751103" cy="369332"/>
          </a:xfrm>
          <a:prstGeom prst="rect">
            <a:avLst/>
          </a:prstGeom>
          <a:noFill/>
        </p:spPr>
        <p:txBody>
          <a:bodyPr wrap="none" rtlCol="0">
            <a:spAutoFit/>
          </a:bodyPr>
          <a:lstStyle/>
          <a:p>
            <a:r>
              <a:rPr lang="en-US" dirty="0">
                <a:solidFill>
                  <a:srgbClr val="DD1A15"/>
                </a:solidFill>
                <a:latin typeface="Tw Cen MT" panose="020B0602020104020603" pitchFamily="34" charset="77"/>
              </a:rPr>
              <a:t>START</a:t>
            </a:r>
          </a:p>
        </p:txBody>
      </p:sp>
      <p:sp>
        <p:nvSpPr>
          <p:cNvPr id="18" name="TextBox 17">
            <a:extLst>
              <a:ext uri="{FF2B5EF4-FFF2-40B4-BE49-F238E27FC236}">
                <a16:creationId xmlns:a16="http://schemas.microsoft.com/office/drawing/2014/main" id="{A8AB8678-FC0C-B244-9C18-27DC01E25661}"/>
              </a:ext>
            </a:extLst>
          </p:cNvPr>
          <p:cNvSpPr txBox="1"/>
          <p:nvPr/>
        </p:nvSpPr>
        <p:spPr>
          <a:xfrm>
            <a:off x="624504" y="1424420"/>
            <a:ext cx="966931" cy="276999"/>
          </a:xfrm>
          <a:prstGeom prst="rect">
            <a:avLst/>
          </a:prstGeom>
          <a:noFill/>
        </p:spPr>
        <p:txBody>
          <a:bodyPr wrap="none" rtlCol="0">
            <a:spAutoFit/>
          </a:bodyPr>
          <a:lstStyle/>
          <a:p>
            <a:r>
              <a:rPr lang="en-US" sz="1200" dirty="0">
                <a:latin typeface="Century Gothic" panose="020B0502020202020204" pitchFamily="34" charset="0"/>
              </a:rPr>
              <a:t>15-02-2021</a:t>
            </a:r>
          </a:p>
        </p:txBody>
      </p:sp>
      <p:cxnSp>
        <p:nvCxnSpPr>
          <p:cNvPr id="19" name="Elbow Connector 18">
            <a:extLst>
              <a:ext uri="{FF2B5EF4-FFF2-40B4-BE49-F238E27FC236}">
                <a16:creationId xmlns:a16="http://schemas.microsoft.com/office/drawing/2014/main" id="{4CBB9F10-A868-F14C-B929-35B2A26061BB}"/>
              </a:ext>
            </a:extLst>
          </p:cNvPr>
          <p:cNvCxnSpPr>
            <a:cxnSpLocks/>
          </p:cNvCxnSpPr>
          <p:nvPr/>
        </p:nvCxnSpPr>
        <p:spPr>
          <a:xfrm rot="5400000">
            <a:off x="10414053" y="5086841"/>
            <a:ext cx="2337143" cy="318921"/>
          </a:xfrm>
          <a:prstGeom prst="bentConnector2">
            <a:avLst/>
          </a:prstGeom>
          <a:ln w="19050">
            <a:solidFill>
              <a:srgbClr val="DD1A15"/>
            </a:solidFill>
            <a:prstDash val="sysDot"/>
          </a:ln>
        </p:spPr>
        <p:style>
          <a:lnRef idx="1">
            <a:schemeClr val="dk1"/>
          </a:lnRef>
          <a:fillRef idx="0">
            <a:schemeClr val="dk1"/>
          </a:fillRef>
          <a:effectRef idx="0">
            <a:schemeClr val="dk1"/>
          </a:effectRef>
          <a:fontRef idx="minor">
            <a:schemeClr val="tx1"/>
          </a:fontRef>
        </p:style>
      </p:cxnSp>
      <p:sp>
        <p:nvSpPr>
          <p:cNvPr id="20" name="Oval 19">
            <a:extLst>
              <a:ext uri="{FF2B5EF4-FFF2-40B4-BE49-F238E27FC236}">
                <a16:creationId xmlns:a16="http://schemas.microsoft.com/office/drawing/2014/main" id="{162028DE-DBA1-614C-B3E4-C2FC0A780B19}"/>
              </a:ext>
            </a:extLst>
          </p:cNvPr>
          <p:cNvSpPr/>
          <p:nvPr/>
        </p:nvSpPr>
        <p:spPr>
          <a:xfrm>
            <a:off x="10592338" y="6015911"/>
            <a:ext cx="815546" cy="815546"/>
          </a:xfrm>
          <a:prstGeom prst="ellipse">
            <a:avLst/>
          </a:prstGeom>
          <a:noFill/>
          <a:ln w="28575">
            <a:solidFill>
              <a:srgbClr val="DD1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 name="TextBox 20">
            <a:extLst>
              <a:ext uri="{FF2B5EF4-FFF2-40B4-BE49-F238E27FC236}">
                <a16:creationId xmlns:a16="http://schemas.microsoft.com/office/drawing/2014/main" id="{86B370C6-1E7C-BE45-B29D-419F10D55D72}"/>
              </a:ext>
            </a:extLst>
          </p:cNvPr>
          <p:cNvSpPr txBox="1"/>
          <p:nvPr/>
        </p:nvSpPr>
        <p:spPr>
          <a:xfrm>
            <a:off x="10710609" y="6239018"/>
            <a:ext cx="579005" cy="369332"/>
          </a:xfrm>
          <a:prstGeom prst="rect">
            <a:avLst/>
          </a:prstGeom>
          <a:noFill/>
          <a:ln>
            <a:noFill/>
          </a:ln>
        </p:spPr>
        <p:txBody>
          <a:bodyPr wrap="none" rtlCol="0">
            <a:spAutoFit/>
          </a:bodyPr>
          <a:lstStyle/>
          <a:p>
            <a:r>
              <a:rPr lang="en-US" dirty="0">
                <a:solidFill>
                  <a:srgbClr val="DD1A15"/>
                </a:solidFill>
                <a:latin typeface="Tw Cen MT" panose="020B0602020104020603" pitchFamily="34" charset="77"/>
              </a:rPr>
              <a:t>END</a:t>
            </a:r>
          </a:p>
        </p:txBody>
      </p:sp>
      <p:sp>
        <p:nvSpPr>
          <p:cNvPr id="22" name="TextBox 21">
            <a:extLst>
              <a:ext uri="{FF2B5EF4-FFF2-40B4-BE49-F238E27FC236}">
                <a16:creationId xmlns:a16="http://schemas.microsoft.com/office/drawing/2014/main" id="{34BE5D66-520A-C944-9635-7569057D7941}"/>
              </a:ext>
            </a:extLst>
          </p:cNvPr>
          <p:cNvSpPr txBox="1"/>
          <p:nvPr/>
        </p:nvSpPr>
        <p:spPr>
          <a:xfrm>
            <a:off x="10516646" y="5711966"/>
            <a:ext cx="966931" cy="276999"/>
          </a:xfrm>
          <a:prstGeom prst="rect">
            <a:avLst/>
          </a:prstGeom>
          <a:noFill/>
        </p:spPr>
        <p:txBody>
          <a:bodyPr wrap="none" rtlCol="0">
            <a:spAutoFit/>
          </a:bodyPr>
          <a:lstStyle/>
          <a:p>
            <a:r>
              <a:rPr lang="en-US" sz="1200" dirty="0">
                <a:latin typeface="Century Gothic" panose="020B0502020202020204" pitchFamily="34" charset="0"/>
              </a:rPr>
              <a:t>15-06-2021</a:t>
            </a:r>
          </a:p>
        </p:txBody>
      </p:sp>
      <p:sp>
        <p:nvSpPr>
          <p:cNvPr id="23" name="Rounded Rectangle 22">
            <a:extLst>
              <a:ext uri="{FF2B5EF4-FFF2-40B4-BE49-F238E27FC236}">
                <a16:creationId xmlns:a16="http://schemas.microsoft.com/office/drawing/2014/main" id="{152CF65F-0074-2E40-9EF6-C2856B354657}"/>
              </a:ext>
            </a:extLst>
          </p:cNvPr>
          <p:cNvSpPr/>
          <p:nvPr/>
        </p:nvSpPr>
        <p:spPr>
          <a:xfrm>
            <a:off x="253145" y="3943213"/>
            <a:ext cx="393539" cy="1084579"/>
          </a:xfrm>
          <a:prstGeom prst="roundRect">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CDF6281-8F3C-3844-BBA2-E628BF59442F}"/>
              </a:ext>
            </a:extLst>
          </p:cNvPr>
          <p:cNvSpPr/>
          <p:nvPr/>
        </p:nvSpPr>
        <p:spPr>
          <a:xfrm>
            <a:off x="21651" y="4599529"/>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9FC8FAC2-4131-8C4A-8702-45A4ED4F5A37}"/>
              </a:ext>
            </a:extLst>
          </p:cNvPr>
          <p:cNvSpPr/>
          <p:nvPr/>
        </p:nvSpPr>
        <p:spPr>
          <a:xfrm rot="10800000">
            <a:off x="3200752"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Blueprint outline">
            <a:extLst>
              <a:ext uri="{FF2B5EF4-FFF2-40B4-BE49-F238E27FC236}">
                <a16:creationId xmlns:a16="http://schemas.microsoft.com/office/drawing/2014/main" id="{6BE528AC-D5A2-3347-BDA1-8F0CFE90557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29874" y="4707752"/>
            <a:ext cx="640080" cy="640080"/>
          </a:xfrm>
          <a:prstGeom prst="rect">
            <a:avLst/>
          </a:prstGeom>
        </p:spPr>
      </p:pic>
      <p:sp>
        <p:nvSpPr>
          <p:cNvPr id="30" name="TextBox 29">
            <a:extLst>
              <a:ext uri="{FF2B5EF4-FFF2-40B4-BE49-F238E27FC236}">
                <a16:creationId xmlns:a16="http://schemas.microsoft.com/office/drawing/2014/main" id="{623937C8-06A5-1B4B-A635-B55EF1422224}"/>
              </a:ext>
            </a:extLst>
          </p:cNvPr>
          <p:cNvSpPr txBox="1"/>
          <p:nvPr/>
        </p:nvSpPr>
        <p:spPr>
          <a:xfrm>
            <a:off x="624504" y="4031027"/>
            <a:ext cx="2371162" cy="707886"/>
          </a:xfrm>
          <a:prstGeom prst="rect">
            <a:avLst/>
          </a:prstGeom>
          <a:noFill/>
        </p:spPr>
        <p:txBody>
          <a:bodyPr wrap="none" rtlCol="0">
            <a:spAutoFit/>
          </a:bodyPr>
          <a:lstStyle/>
          <a:p>
            <a:r>
              <a:rPr lang="en-US" sz="2000" dirty="0">
                <a:latin typeface="Tw Cen MT" panose="020B0602020104020603" pitchFamily="34" charset="77"/>
              </a:rPr>
              <a:t>Conception, Planning </a:t>
            </a:r>
          </a:p>
          <a:p>
            <a:r>
              <a:rPr lang="en-US" sz="2000" dirty="0">
                <a:latin typeface="Tw Cen MT" panose="020B0602020104020603" pitchFamily="34" charset="77"/>
              </a:rPr>
              <a:t>&amp; Research </a:t>
            </a:r>
            <a:endParaRPr lang="en-US" dirty="0">
              <a:latin typeface="Tw Cen MT" panose="020B0602020104020603" pitchFamily="34" charset="77"/>
            </a:endParaRPr>
          </a:p>
        </p:txBody>
      </p:sp>
      <p:pic>
        <p:nvPicPr>
          <p:cNvPr id="34" name="Graphic 33" descr="Repeat with solid fill">
            <a:extLst>
              <a:ext uri="{FF2B5EF4-FFF2-40B4-BE49-F238E27FC236}">
                <a16:creationId xmlns:a16="http://schemas.microsoft.com/office/drawing/2014/main" id="{6AD4B674-40E5-A447-A7EF-784D871D791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308975" y="1552808"/>
            <a:ext cx="640080" cy="640080"/>
          </a:xfrm>
          <a:prstGeom prst="rect">
            <a:avLst/>
          </a:prstGeom>
        </p:spPr>
      </p:pic>
      <p:sp>
        <p:nvSpPr>
          <p:cNvPr id="35" name="TextBox 34">
            <a:extLst>
              <a:ext uri="{FF2B5EF4-FFF2-40B4-BE49-F238E27FC236}">
                <a16:creationId xmlns:a16="http://schemas.microsoft.com/office/drawing/2014/main" id="{418F1570-3EE6-7E45-9BE5-20DF1670A5F9}"/>
              </a:ext>
            </a:extLst>
          </p:cNvPr>
          <p:cNvSpPr txBox="1"/>
          <p:nvPr/>
        </p:nvSpPr>
        <p:spPr>
          <a:xfrm>
            <a:off x="4057278" y="1795245"/>
            <a:ext cx="987771" cy="400110"/>
          </a:xfrm>
          <a:prstGeom prst="rect">
            <a:avLst/>
          </a:prstGeom>
          <a:noFill/>
        </p:spPr>
        <p:txBody>
          <a:bodyPr wrap="none" rtlCol="0">
            <a:spAutoFit/>
          </a:bodyPr>
          <a:lstStyle/>
          <a:p>
            <a:r>
              <a:rPr lang="en-US" sz="2000" dirty="0">
                <a:latin typeface="Tw Cen MT" panose="020B0602020104020603" pitchFamily="34" charset="77"/>
              </a:rPr>
              <a:t>Sprint 1</a:t>
            </a:r>
          </a:p>
        </p:txBody>
      </p:sp>
      <p:sp>
        <p:nvSpPr>
          <p:cNvPr id="58" name="TextBox 57">
            <a:extLst>
              <a:ext uri="{FF2B5EF4-FFF2-40B4-BE49-F238E27FC236}">
                <a16:creationId xmlns:a16="http://schemas.microsoft.com/office/drawing/2014/main" id="{D1AB4C80-2DA2-6144-B32C-CC4E0983D730}"/>
              </a:ext>
            </a:extLst>
          </p:cNvPr>
          <p:cNvSpPr txBox="1"/>
          <p:nvPr/>
        </p:nvSpPr>
        <p:spPr>
          <a:xfrm>
            <a:off x="1350249" y="2912073"/>
            <a:ext cx="1034257" cy="369332"/>
          </a:xfrm>
          <a:prstGeom prst="rect">
            <a:avLst/>
          </a:prstGeom>
          <a:noFill/>
        </p:spPr>
        <p:txBody>
          <a:bodyPr wrap="none" rtlCol="0">
            <a:spAutoFit/>
          </a:bodyPr>
          <a:lstStyle/>
          <a:p>
            <a:r>
              <a:rPr lang="en-US" dirty="0">
                <a:latin typeface="Century Gothic" panose="020B0502020202020204" pitchFamily="34" charset="0"/>
              </a:rPr>
              <a:t>15 days</a:t>
            </a:r>
          </a:p>
        </p:txBody>
      </p:sp>
      <p:sp>
        <p:nvSpPr>
          <p:cNvPr id="59" name="TextBox 58">
            <a:extLst>
              <a:ext uri="{FF2B5EF4-FFF2-40B4-BE49-F238E27FC236}">
                <a16:creationId xmlns:a16="http://schemas.microsoft.com/office/drawing/2014/main" id="{89CE1A7D-EA12-4348-BB2C-FB2B1F6C741B}"/>
              </a:ext>
            </a:extLst>
          </p:cNvPr>
          <p:cNvSpPr txBox="1"/>
          <p:nvPr/>
        </p:nvSpPr>
        <p:spPr>
          <a:xfrm>
            <a:off x="3191268" y="1142150"/>
            <a:ext cx="966931" cy="276999"/>
          </a:xfrm>
          <a:prstGeom prst="rect">
            <a:avLst/>
          </a:prstGeom>
          <a:noFill/>
        </p:spPr>
        <p:txBody>
          <a:bodyPr wrap="none" rtlCol="0">
            <a:spAutoFit/>
          </a:bodyPr>
          <a:lstStyle/>
          <a:p>
            <a:r>
              <a:rPr lang="en-US" sz="1200" dirty="0">
                <a:latin typeface="Century Gothic" panose="020B0502020202020204" pitchFamily="34" charset="0"/>
              </a:rPr>
              <a:t>01-03-2021</a:t>
            </a:r>
          </a:p>
        </p:txBody>
      </p:sp>
      <p:sp>
        <p:nvSpPr>
          <p:cNvPr id="61" name="Oval 60">
            <a:extLst>
              <a:ext uri="{FF2B5EF4-FFF2-40B4-BE49-F238E27FC236}">
                <a16:creationId xmlns:a16="http://schemas.microsoft.com/office/drawing/2014/main" id="{5C070A88-2B38-1342-A4E4-85DEE8107E8B}"/>
              </a:ext>
            </a:extLst>
          </p:cNvPr>
          <p:cNvSpPr/>
          <p:nvPr/>
        </p:nvSpPr>
        <p:spPr>
          <a:xfrm>
            <a:off x="5906752" y="5176933"/>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3" name="Graphic 62" descr="Repeat with solid fill">
            <a:extLst>
              <a:ext uri="{FF2B5EF4-FFF2-40B4-BE49-F238E27FC236}">
                <a16:creationId xmlns:a16="http://schemas.microsoft.com/office/drawing/2014/main" id="{2C0359E4-E8B5-324B-A022-728EBA630E4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014975" y="5265328"/>
            <a:ext cx="640080" cy="640080"/>
          </a:xfrm>
          <a:prstGeom prst="rect">
            <a:avLst/>
          </a:prstGeom>
        </p:spPr>
      </p:pic>
      <p:sp>
        <p:nvSpPr>
          <p:cNvPr id="64" name="TextBox 63">
            <a:extLst>
              <a:ext uri="{FF2B5EF4-FFF2-40B4-BE49-F238E27FC236}">
                <a16:creationId xmlns:a16="http://schemas.microsoft.com/office/drawing/2014/main" id="{67643E70-48DF-1449-8C5C-F25B2ECD9763}"/>
              </a:ext>
            </a:extLst>
          </p:cNvPr>
          <p:cNvSpPr txBox="1"/>
          <p:nvPr/>
        </p:nvSpPr>
        <p:spPr>
          <a:xfrm>
            <a:off x="6531785" y="4031027"/>
            <a:ext cx="987771" cy="400110"/>
          </a:xfrm>
          <a:prstGeom prst="rect">
            <a:avLst/>
          </a:prstGeom>
          <a:noFill/>
        </p:spPr>
        <p:txBody>
          <a:bodyPr wrap="none" rtlCol="0">
            <a:spAutoFit/>
          </a:bodyPr>
          <a:lstStyle/>
          <a:p>
            <a:r>
              <a:rPr lang="en-US" sz="2000" dirty="0">
                <a:latin typeface="Tw Cen MT" panose="020B0602020104020603" pitchFamily="34" charset="77"/>
              </a:rPr>
              <a:t>Sprint 2</a:t>
            </a:r>
          </a:p>
        </p:txBody>
      </p:sp>
      <p:sp>
        <p:nvSpPr>
          <p:cNvPr id="73" name="TextBox 72">
            <a:extLst>
              <a:ext uri="{FF2B5EF4-FFF2-40B4-BE49-F238E27FC236}">
                <a16:creationId xmlns:a16="http://schemas.microsoft.com/office/drawing/2014/main" id="{1BCFDE10-8B2A-864C-B959-3D812F5C7BE8}"/>
              </a:ext>
            </a:extLst>
          </p:cNvPr>
          <p:cNvSpPr txBox="1"/>
          <p:nvPr/>
        </p:nvSpPr>
        <p:spPr>
          <a:xfrm>
            <a:off x="4443162" y="4035052"/>
            <a:ext cx="1034257" cy="369332"/>
          </a:xfrm>
          <a:prstGeom prst="rect">
            <a:avLst/>
          </a:prstGeom>
          <a:noFill/>
        </p:spPr>
        <p:txBody>
          <a:bodyPr wrap="none" rtlCol="0">
            <a:spAutoFit/>
          </a:bodyPr>
          <a:lstStyle/>
          <a:p>
            <a:r>
              <a:rPr lang="en-US" dirty="0">
                <a:latin typeface="Century Gothic" panose="020B0502020202020204" pitchFamily="34" charset="0"/>
              </a:rPr>
              <a:t>30 days</a:t>
            </a:r>
          </a:p>
        </p:txBody>
      </p:sp>
      <p:sp>
        <p:nvSpPr>
          <p:cNvPr id="74" name="TextBox 73">
            <a:extLst>
              <a:ext uri="{FF2B5EF4-FFF2-40B4-BE49-F238E27FC236}">
                <a16:creationId xmlns:a16="http://schemas.microsoft.com/office/drawing/2014/main" id="{6D7AD360-3122-3849-B849-B240ACD64675}"/>
              </a:ext>
            </a:extLst>
          </p:cNvPr>
          <p:cNvSpPr txBox="1"/>
          <p:nvPr/>
        </p:nvSpPr>
        <p:spPr>
          <a:xfrm>
            <a:off x="5914618" y="6015911"/>
            <a:ext cx="966931" cy="276999"/>
          </a:xfrm>
          <a:prstGeom prst="rect">
            <a:avLst/>
          </a:prstGeom>
          <a:noFill/>
        </p:spPr>
        <p:txBody>
          <a:bodyPr wrap="none" rtlCol="0">
            <a:spAutoFit/>
          </a:bodyPr>
          <a:lstStyle/>
          <a:p>
            <a:r>
              <a:rPr lang="en-US" sz="1200" dirty="0">
                <a:latin typeface="Century Gothic" panose="020B0502020202020204" pitchFamily="34" charset="0"/>
              </a:rPr>
              <a:t>01-04-2021</a:t>
            </a:r>
          </a:p>
        </p:txBody>
      </p:sp>
      <p:sp>
        <p:nvSpPr>
          <p:cNvPr id="76" name="Oval 75">
            <a:extLst>
              <a:ext uri="{FF2B5EF4-FFF2-40B4-BE49-F238E27FC236}">
                <a16:creationId xmlns:a16="http://schemas.microsoft.com/office/drawing/2014/main" id="{9522EF1E-EF02-854E-A2FA-1483B4707816}"/>
              </a:ext>
            </a:extLst>
          </p:cNvPr>
          <p:cNvSpPr/>
          <p:nvPr/>
        </p:nvSpPr>
        <p:spPr>
          <a:xfrm rot="10800000">
            <a:off x="8485836" y="1444585"/>
            <a:ext cx="856526" cy="856526"/>
          </a:xfrm>
          <a:prstGeom prst="ellipse">
            <a:avLst/>
          </a:prstGeom>
          <a:solidFill>
            <a:srgbClr val="113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Graphic 76" descr="Repeat with solid fill">
            <a:extLst>
              <a:ext uri="{FF2B5EF4-FFF2-40B4-BE49-F238E27FC236}">
                <a16:creationId xmlns:a16="http://schemas.microsoft.com/office/drawing/2014/main" id="{00F1B8BF-0198-9749-A5CC-A4ED32D00CC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94059" y="1552808"/>
            <a:ext cx="640080" cy="640080"/>
          </a:xfrm>
          <a:prstGeom prst="rect">
            <a:avLst/>
          </a:prstGeom>
        </p:spPr>
      </p:pic>
      <p:sp>
        <p:nvSpPr>
          <p:cNvPr id="78" name="TextBox 77">
            <a:extLst>
              <a:ext uri="{FF2B5EF4-FFF2-40B4-BE49-F238E27FC236}">
                <a16:creationId xmlns:a16="http://schemas.microsoft.com/office/drawing/2014/main" id="{8C5127CC-ACEE-BA4E-A69F-4767188186CA}"/>
              </a:ext>
            </a:extLst>
          </p:cNvPr>
          <p:cNvSpPr txBox="1"/>
          <p:nvPr/>
        </p:nvSpPr>
        <p:spPr>
          <a:xfrm>
            <a:off x="9342362" y="1795245"/>
            <a:ext cx="987771" cy="400110"/>
          </a:xfrm>
          <a:prstGeom prst="rect">
            <a:avLst/>
          </a:prstGeom>
          <a:noFill/>
        </p:spPr>
        <p:txBody>
          <a:bodyPr wrap="none" rtlCol="0">
            <a:spAutoFit/>
          </a:bodyPr>
          <a:lstStyle/>
          <a:p>
            <a:r>
              <a:rPr lang="en-US" sz="2000" dirty="0">
                <a:latin typeface="Tw Cen MT" panose="020B0602020104020603" pitchFamily="34" charset="77"/>
              </a:rPr>
              <a:t>Sprint 3</a:t>
            </a:r>
          </a:p>
        </p:txBody>
      </p:sp>
      <p:sp>
        <p:nvSpPr>
          <p:cNvPr id="87" name="TextBox 86">
            <a:extLst>
              <a:ext uri="{FF2B5EF4-FFF2-40B4-BE49-F238E27FC236}">
                <a16:creationId xmlns:a16="http://schemas.microsoft.com/office/drawing/2014/main" id="{375712DE-59B5-F54D-95B6-B0B760EA512A}"/>
              </a:ext>
            </a:extLst>
          </p:cNvPr>
          <p:cNvSpPr txBox="1"/>
          <p:nvPr/>
        </p:nvSpPr>
        <p:spPr>
          <a:xfrm>
            <a:off x="8476352" y="1142150"/>
            <a:ext cx="966931" cy="276999"/>
          </a:xfrm>
          <a:prstGeom prst="rect">
            <a:avLst/>
          </a:prstGeom>
          <a:noFill/>
        </p:spPr>
        <p:txBody>
          <a:bodyPr wrap="none" rtlCol="0">
            <a:spAutoFit/>
          </a:bodyPr>
          <a:lstStyle/>
          <a:p>
            <a:r>
              <a:rPr lang="en-US" sz="1200" dirty="0">
                <a:latin typeface="Century Gothic" panose="020B0502020202020204" pitchFamily="34" charset="0"/>
              </a:rPr>
              <a:t>15-05-2021</a:t>
            </a:r>
          </a:p>
        </p:txBody>
      </p:sp>
      <p:sp>
        <p:nvSpPr>
          <p:cNvPr id="88" name="TextBox 87">
            <a:extLst>
              <a:ext uri="{FF2B5EF4-FFF2-40B4-BE49-F238E27FC236}">
                <a16:creationId xmlns:a16="http://schemas.microsoft.com/office/drawing/2014/main" id="{F3E35297-646F-6349-9089-91AEEEDC1E48}"/>
              </a:ext>
            </a:extLst>
          </p:cNvPr>
          <p:cNvSpPr txBox="1"/>
          <p:nvPr/>
        </p:nvSpPr>
        <p:spPr>
          <a:xfrm>
            <a:off x="7024284" y="2912073"/>
            <a:ext cx="1034257" cy="369332"/>
          </a:xfrm>
          <a:prstGeom prst="rect">
            <a:avLst/>
          </a:prstGeom>
          <a:noFill/>
        </p:spPr>
        <p:txBody>
          <a:bodyPr wrap="none" rtlCol="0">
            <a:spAutoFit/>
          </a:bodyPr>
          <a:lstStyle/>
          <a:p>
            <a:r>
              <a:rPr lang="en-US" dirty="0">
                <a:latin typeface="Century Gothic" panose="020B0502020202020204" pitchFamily="34" charset="0"/>
              </a:rPr>
              <a:t>45 days</a:t>
            </a:r>
          </a:p>
        </p:txBody>
      </p:sp>
      <p:sp>
        <p:nvSpPr>
          <p:cNvPr id="89" name="TextBox 88">
            <a:extLst>
              <a:ext uri="{FF2B5EF4-FFF2-40B4-BE49-F238E27FC236}">
                <a16:creationId xmlns:a16="http://schemas.microsoft.com/office/drawing/2014/main" id="{4543E4E4-0F21-2143-82DA-B8BF5562589C}"/>
              </a:ext>
            </a:extLst>
          </p:cNvPr>
          <p:cNvSpPr txBox="1"/>
          <p:nvPr/>
        </p:nvSpPr>
        <p:spPr>
          <a:xfrm>
            <a:off x="10308576" y="4004618"/>
            <a:ext cx="1034257" cy="369332"/>
          </a:xfrm>
          <a:prstGeom prst="rect">
            <a:avLst/>
          </a:prstGeom>
          <a:noFill/>
        </p:spPr>
        <p:txBody>
          <a:bodyPr wrap="none" rtlCol="0">
            <a:spAutoFit/>
          </a:bodyPr>
          <a:lstStyle/>
          <a:p>
            <a:r>
              <a:rPr lang="en-US" dirty="0">
                <a:latin typeface="Century Gothic" panose="020B0502020202020204" pitchFamily="34" charset="0"/>
              </a:rPr>
              <a:t>20 days</a:t>
            </a:r>
          </a:p>
        </p:txBody>
      </p:sp>
      <p:pic>
        <p:nvPicPr>
          <p:cNvPr id="91" name="Graphic 90" descr="Cloud with solid fill">
            <a:extLst>
              <a:ext uri="{FF2B5EF4-FFF2-40B4-BE49-F238E27FC236}">
                <a16:creationId xmlns:a16="http://schemas.microsoft.com/office/drawing/2014/main" id="{85E724B4-1827-F14B-B6D2-DAC1C154E71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18223" y="5117668"/>
            <a:ext cx="914400" cy="914400"/>
          </a:xfrm>
          <a:prstGeom prst="rect">
            <a:avLst/>
          </a:prstGeom>
        </p:spPr>
      </p:pic>
      <p:sp>
        <p:nvSpPr>
          <p:cNvPr id="92" name="Oval 91">
            <a:extLst>
              <a:ext uri="{FF2B5EF4-FFF2-40B4-BE49-F238E27FC236}">
                <a16:creationId xmlns:a16="http://schemas.microsoft.com/office/drawing/2014/main" id="{CA80B919-CAB4-1546-A024-CABA273D1A8C}"/>
              </a:ext>
            </a:extLst>
          </p:cNvPr>
          <p:cNvSpPr/>
          <p:nvPr/>
        </p:nvSpPr>
        <p:spPr>
          <a:xfrm>
            <a:off x="9455176" y="5054621"/>
            <a:ext cx="1040494" cy="1040494"/>
          </a:xfrm>
          <a:prstGeom prst="ellipse">
            <a:avLst/>
          </a:prstGeom>
          <a:noFill/>
          <a:ln w="19050">
            <a:solidFill>
              <a:srgbClr val="8CC8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4" name="Elbow Connector 93">
            <a:extLst>
              <a:ext uri="{FF2B5EF4-FFF2-40B4-BE49-F238E27FC236}">
                <a16:creationId xmlns:a16="http://schemas.microsoft.com/office/drawing/2014/main" id="{6908FD88-9831-7747-B604-49975F3E89FE}"/>
              </a:ext>
            </a:extLst>
          </p:cNvPr>
          <p:cNvCxnSpPr>
            <a:stCxn id="92" idx="4"/>
            <a:endCxn id="20" idx="2"/>
          </p:cNvCxnSpPr>
          <p:nvPr/>
        </p:nvCxnSpPr>
        <p:spPr>
          <a:xfrm rot="16200000" flipH="1">
            <a:off x="10119596" y="5950941"/>
            <a:ext cx="328569" cy="616915"/>
          </a:xfrm>
          <a:prstGeom prst="bentConnector2">
            <a:avLst/>
          </a:prstGeom>
          <a:ln w="12700">
            <a:solidFill>
              <a:srgbClr val="8CC84A"/>
            </a:solidFill>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1C9254CD-98E9-4745-82A5-4EBA7D3778F5}"/>
              </a:ext>
            </a:extLst>
          </p:cNvPr>
          <p:cNvSpPr txBox="1"/>
          <p:nvPr/>
        </p:nvSpPr>
        <p:spPr>
          <a:xfrm>
            <a:off x="9393404" y="4728049"/>
            <a:ext cx="1164037" cy="369332"/>
          </a:xfrm>
          <a:prstGeom prst="rect">
            <a:avLst/>
          </a:prstGeom>
          <a:noFill/>
        </p:spPr>
        <p:txBody>
          <a:bodyPr wrap="none" rtlCol="0">
            <a:spAutoFit/>
          </a:bodyPr>
          <a:lstStyle/>
          <a:p>
            <a:r>
              <a:rPr lang="en-US" dirty="0">
                <a:latin typeface="Tw Cen MT" panose="020B0602020104020603" pitchFamily="34" charset="77"/>
              </a:rPr>
              <a:t>DEPLOYED</a:t>
            </a:r>
          </a:p>
        </p:txBody>
      </p:sp>
    </p:spTree>
    <p:extLst>
      <p:ext uri="{BB962C8B-B14F-4D97-AF65-F5344CB8AC3E}">
        <p14:creationId xmlns:p14="http://schemas.microsoft.com/office/powerpoint/2010/main" val="4102602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048BB49A-F22E-8E40-B999-5BA848555044}"/>
              </a:ext>
            </a:extLst>
          </p:cNvPr>
          <p:cNvGrpSpPr/>
          <p:nvPr/>
        </p:nvGrpSpPr>
        <p:grpSpPr>
          <a:xfrm>
            <a:off x="1578239" y="2787134"/>
            <a:ext cx="1664751" cy="1295016"/>
            <a:chOff x="2337209" y="277899"/>
            <a:chExt cx="1664751" cy="1295016"/>
          </a:xfrm>
        </p:grpSpPr>
        <p:pic>
          <p:nvPicPr>
            <p:cNvPr id="24" name="Graphic 23" descr="Projector screen with solid fill">
              <a:extLst>
                <a:ext uri="{FF2B5EF4-FFF2-40B4-BE49-F238E27FC236}">
                  <a16:creationId xmlns:a16="http://schemas.microsoft.com/office/drawing/2014/main" id="{93933122-1176-6D4A-B564-EF121503D0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17932" y="277899"/>
              <a:ext cx="914400" cy="914400"/>
            </a:xfrm>
            <a:prstGeom prst="rect">
              <a:avLst/>
            </a:prstGeom>
          </p:spPr>
        </p:pic>
        <p:sp>
          <p:nvSpPr>
            <p:cNvPr id="25" name="TextBox 24">
              <a:extLst>
                <a:ext uri="{FF2B5EF4-FFF2-40B4-BE49-F238E27FC236}">
                  <a16:creationId xmlns:a16="http://schemas.microsoft.com/office/drawing/2014/main" id="{0E55ACC9-F892-EE4B-88E6-C45DC25EA4F7}"/>
                </a:ext>
              </a:extLst>
            </p:cNvPr>
            <p:cNvSpPr txBox="1"/>
            <p:nvPr/>
          </p:nvSpPr>
          <p:spPr>
            <a:xfrm>
              <a:off x="2337209" y="1203583"/>
              <a:ext cx="1664751" cy="369332"/>
            </a:xfrm>
            <a:prstGeom prst="rect">
              <a:avLst/>
            </a:prstGeom>
            <a:noFill/>
          </p:spPr>
          <p:txBody>
            <a:bodyPr wrap="none" rtlCol="0">
              <a:spAutoFit/>
            </a:bodyPr>
            <a:lstStyle/>
            <a:p>
              <a:r>
                <a:rPr lang="en-US" dirty="0">
                  <a:latin typeface="Tw Cen MT" panose="020B0602020104020603" pitchFamily="34" charset="77"/>
                </a:rPr>
                <a:t>General context</a:t>
              </a:r>
            </a:p>
          </p:txBody>
        </p:sp>
      </p:grpSp>
      <p:grpSp>
        <p:nvGrpSpPr>
          <p:cNvPr id="56" name="Group 55">
            <a:extLst>
              <a:ext uri="{FF2B5EF4-FFF2-40B4-BE49-F238E27FC236}">
                <a16:creationId xmlns:a16="http://schemas.microsoft.com/office/drawing/2014/main" id="{F5C9A470-F8B8-5049-8049-528CA4909828}"/>
              </a:ext>
            </a:extLst>
          </p:cNvPr>
          <p:cNvGrpSpPr/>
          <p:nvPr/>
        </p:nvGrpSpPr>
        <p:grpSpPr>
          <a:xfrm>
            <a:off x="3580066" y="2787134"/>
            <a:ext cx="1334404" cy="1283732"/>
            <a:chOff x="1309306" y="3175299"/>
            <a:chExt cx="1334404" cy="1283732"/>
          </a:xfrm>
        </p:grpSpPr>
        <p:sp>
          <p:nvSpPr>
            <p:cNvPr id="57" name="TextBox 56">
              <a:extLst>
                <a:ext uri="{FF2B5EF4-FFF2-40B4-BE49-F238E27FC236}">
                  <a16:creationId xmlns:a16="http://schemas.microsoft.com/office/drawing/2014/main" id="{D5EDB987-F3C1-6C4A-B102-7FB78DB56791}"/>
                </a:ext>
              </a:extLst>
            </p:cNvPr>
            <p:cNvSpPr txBox="1"/>
            <p:nvPr/>
          </p:nvSpPr>
          <p:spPr>
            <a:xfrm>
              <a:off x="1309306" y="4089699"/>
              <a:ext cx="1334404" cy="369332"/>
            </a:xfrm>
            <a:prstGeom prst="rect">
              <a:avLst/>
            </a:prstGeom>
            <a:noFill/>
          </p:spPr>
          <p:txBody>
            <a:bodyPr wrap="none" rtlCol="0">
              <a:spAutoFit/>
            </a:bodyPr>
            <a:lstStyle/>
            <a:p>
              <a:r>
                <a:rPr lang="en-US" dirty="0">
                  <a:latin typeface="Tw Cen MT" panose="020B0602020104020603" pitchFamily="34" charset="77"/>
                </a:rPr>
                <a:t>Technologies</a:t>
              </a:r>
            </a:p>
          </p:txBody>
        </p:sp>
        <p:pic>
          <p:nvPicPr>
            <p:cNvPr id="58" name="Graphic 57" descr="Qr Code outline">
              <a:extLst>
                <a:ext uri="{FF2B5EF4-FFF2-40B4-BE49-F238E27FC236}">
                  <a16:creationId xmlns:a16="http://schemas.microsoft.com/office/drawing/2014/main" id="{405FE619-8D01-6940-8EA8-5D0EAA42094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19308" y="3175299"/>
              <a:ext cx="914400" cy="914400"/>
            </a:xfrm>
            <a:prstGeom prst="rect">
              <a:avLst/>
            </a:prstGeom>
          </p:spPr>
        </p:pic>
      </p:grpSp>
      <p:grpSp>
        <p:nvGrpSpPr>
          <p:cNvPr id="59" name="Group 58">
            <a:extLst>
              <a:ext uri="{FF2B5EF4-FFF2-40B4-BE49-F238E27FC236}">
                <a16:creationId xmlns:a16="http://schemas.microsoft.com/office/drawing/2014/main" id="{0C85622F-EB3E-3840-AA94-4ADFCD0BEAD0}"/>
              </a:ext>
            </a:extLst>
          </p:cNvPr>
          <p:cNvGrpSpPr/>
          <p:nvPr/>
        </p:nvGrpSpPr>
        <p:grpSpPr>
          <a:xfrm>
            <a:off x="6503022" y="2787134"/>
            <a:ext cx="1717521" cy="1283732"/>
            <a:chOff x="4494087" y="1704190"/>
            <a:chExt cx="1717521" cy="1283732"/>
          </a:xfrm>
        </p:grpSpPr>
        <p:sp>
          <p:nvSpPr>
            <p:cNvPr id="60" name="TextBox 59">
              <a:extLst>
                <a:ext uri="{FF2B5EF4-FFF2-40B4-BE49-F238E27FC236}">
                  <a16:creationId xmlns:a16="http://schemas.microsoft.com/office/drawing/2014/main" id="{B726060A-CF07-1344-A6EC-4122F4E20194}"/>
                </a:ext>
              </a:extLst>
            </p:cNvPr>
            <p:cNvSpPr txBox="1"/>
            <p:nvPr/>
          </p:nvSpPr>
          <p:spPr>
            <a:xfrm>
              <a:off x="4494087" y="2618590"/>
              <a:ext cx="1717521" cy="369332"/>
            </a:xfrm>
            <a:prstGeom prst="rect">
              <a:avLst/>
            </a:prstGeom>
            <a:noFill/>
          </p:spPr>
          <p:txBody>
            <a:bodyPr wrap="none" rtlCol="0">
              <a:spAutoFit/>
            </a:bodyPr>
            <a:lstStyle/>
            <a:p>
              <a:pPr algn="ctr"/>
              <a:r>
                <a:rPr lang="en-US" dirty="0">
                  <a:latin typeface="Tw Cen MT" panose="020B0602020104020603" pitchFamily="34" charset="77"/>
                </a:rPr>
                <a:t>Project roadmap</a:t>
              </a:r>
            </a:p>
          </p:txBody>
        </p:sp>
        <p:pic>
          <p:nvPicPr>
            <p:cNvPr id="61" name="Graphic 60" descr="Hourglass 60% with solid fill">
              <a:extLst>
                <a:ext uri="{FF2B5EF4-FFF2-40B4-BE49-F238E27FC236}">
                  <a16:creationId xmlns:a16="http://schemas.microsoft.com/office/drawing/2014/main" id="{363DBBCD-BE59-E74B-84FB-F6A76095B5A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49672" y="1704190"/>
              <a:ext cx="914400" cy="914400"/>
            </a:xfrm>
            <a:prstGeom prst="rect">
              <a:avLst/>
            </a:prstGeom>
          </p:spPr>
        </p:pic>
      </p:grpSp>
      <p:grpSp>
        <p:nvGrpSpPr>
          <p:cNvPr id="62" name="Group 61">
            <a:extLst>
              <a:ext uri="{FF2B5EF4-FFF2-40B4-BE49-F238E27FC236}">
                <a16:creationId xmlns:a16="http://schemas.microsoft.com/office/drawing/2014/main" id="{76C426CB-0275-4F48-9876-0DA726E896C4}"/>
              </a:ext>
            </a:extLst>
          </p:cNvPr>
          <p:cNvGrpSpPr/>
          <p:nvPr/>
        </p:nvGrpSpPr>
        <p:grpSpPr>
          <a:xfrm>
            <a:off x="5251546" y="2787134"/>
            <a:ext cx="914400" cy="1274657"/>
            <a:chOff x="4548853" y="3067271"/>
            <a:chExt cx="914400" cy="1274657"/>
          </a:xfrm>
        </p:grpSpPr>
        <p:sp>
          <p:nvSpPr>
            <p:cNvPr id="63" name="TextBox 62">
              <a:extLst>
                <a:ext uri="{FF2B5EF4-FFF2-40B4-BE49-F238E27FC236}">
                  <a16:creationId xmlns:a16="http://schemas.microsoft.com/office/drawing/2014/main" id="{A95DC607-D1E7-BA41-85F4-6D5338086B13}"/>
                </a:ext>
              </a:extLst>
            </p:cNvPr>
            <p:cNvSpPr txBox="1"/>
            <p:nvPr/>
          </p:nvSpPr>
          <p:spPr>
            <a:xfrm>
              <a:off x="4608347" y="3972596"/>
              <a:ext cx="795411" cy="369332"/>
            </a:xfrm>
            <a:prstGeom prst="rect">
              <a:avLst/>
            </a:prstGeom>
            <a:noFill/>
          </p:spPr>
          <p:txBody>
            <a:bodyPr wrap="none" rtlCol="0">
              <a:spAutoFit/>
            </a:bodyPr>
            <a:lstStyle/>
            <a:p>
              <a:r>
                <a:rPr lang="en-US" dirty="0">
                  <a:latin typeface="Tw Cen MT" panose="020B0602020104020603" pitchFamily="34" charset="77"/>
                </a:rPr>
                <a:t>Sprints</a:t>
              </a:r>
            </a:p>
          </p:txBody>
        </p:sp>
        <p:pic>
          <p:nvPicPr>
            <p:cNvPr id="64" name="Graphic 63" descr="Repeat outline">
              <a:extLst>
                <a:ext uri="{FF2B5EF4-FFF2-40B4-BE49-F238E27FC236}">
                  <a16:creationId xmlns:a16="http://schemas.microsoft.com/office/drawing/2014/main" id="{0CCA4086-E32E-4D43-9BF2-8C1A2E6EEDF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548853" y="3067271"/>
              <a:ext cx="914400" cy="914400"/>
            </a:xfrm>
            <a:prstGeom prst="rect">
              <a:avLst/>
            </a:prstGeom>
          </p:spPr>
        </p:pic>
      </p:grpSp>
      <p:grpSp>
        <p:nvGrpSpPr>
          <p:cNvPr id="65" name="Group 64">
            <a:extLst>
              <a:ext uri="{FF2B5EF4-FFF2-40B4-BE49-F238E27FC236}">
                <a16:creationId xmlns:a16="http://schemas.microsoft.com/office/drawing/2014/main" id="{484C336D-22F2-9A40-8A23-B02E3BA51161}"/>
              </a:ext>
            </a:extLst>
          </p:cNvPr>
          <p:cNvGrpSpPr/>
          <p:nvPr/>
        </p:nvGrpSpPr>
        <p:grpSpPr>
          <a:xfrm>
            <a:off x="8557619" y="2787134"/>
            <a:ext cx="1125629" cy="1283732"/>
            <a:chOff x="2124550" y="4608755"/>
            <a:chExt cx="1125629" cy="1283732"/>
          </a:xfrm>
        </p:grpSpPr>
        <p:sp>
          <p:nvSpPr>
            <p:cNvPr id="66" name="TextBox 65">
              <a:extLst>
                <a:ext uri="{FF2B5EF4-FFF2-40B4-BE49-F238E27FC236}">
                  <a16:creationId xmlns:a16="http://schemas.microsoft.com/office/drawing/2014/main" id="{13EDA463-C331-AB4D-BC12-AC8A2169C37E}"/>
                </a:ext>
              </a:extLst>
            </p:cNvPr>
            <p:cNvSpPr txBox="1"/>
            <p:nvPr/>
          </p:nvSpPr>
          <p:spPr>
            <a:xfrm>
              <a:off x="2124550" y="5523155"/>
              <a:ext cx="1125629" cy="369332"/>
            </a:xfrm>
            <a:prstGeom prst="rect">
              <a:avLst/>
            </a:prstGeom>
            <a:noFill/>
          </p:spPr>
          <p:txBody>
            <a:bodyPr wrap="none" rtlCol="0">
              <a:spAutoFit/>
            </a:bodyPr>
            <a:lstStyle/>
            <a:p>
              <a:r>
                <a:rPr lang="en-US" dirty="0">
                  <a:latin typeface="Tw Cen MT" panose="020B0602020104020603" pitchFamily="34" charset="77"/>
                </a:rPr>
                <a:t>Conclusion</a:t>
              </a:r>
            </a:p>
          </p:txBody>
        </p:sp>
        <p:pic>
          <p:nvPicPr>
            <p:cNvPr id="67" name="Graphic 66" descr="Stop with solid fill">
              <a:extLst>
                <a:ext uri="{FF2B5EF4-FFF2-40B4-BE49-F238E27FC236}">
                  <a16:creationId xmlns:a16="http://schemas.microsoft.com/office/drawing/2014/main" id="{7B1D9E40-9FB8-B646-8732-083E4840439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230165" y="4608755"/>
              <a:ext cx="914400" cy="914400"/>
            </a:xfrm>
            <a:prstGeom prst="rect">
              <a:avLst/>
            </a:prstGeom>
          </p:spPr>
        </p:pic>
      </p:grpSp>
      <p:grpSp>
        <p:nvGrpSpPr>
          <p:cNvPr id="68" name="Group 67">
            <a:extLst>
              <a:ext uri="{FF2B5EF4-FFF2-40B4-BE49-F238E27FC236}">
                <a16:creationId xmlns:a16="http://schemas.microsoft.com/office/drawing/2014/main" id="{F84BC70C-0584-7347-BB80-8A4ED3BC043C}"/>
              </a:ext>
            </a:extLst>
          </p:cNvPr>
          <p:cNvGrpSpPr/>
          <p:nvPr/>
        </p:nvGrpSpPr>
        <p:grpSpPr>
          <a:xfrm>
            <a:off x="10020326" y="2787134"/>
            <a:ext cx="914400" cy="1283732"/>
            <a:chOff x="5231845" y="4573793"/>
            <a:chExt cx="914400" cy="1283732"/>
          </a:xfrm>
        </p:grpSpPr>
        <p:sp>
          <p:nvSpPr>
            <p:cNvPr id="69" name="TextBox 68">
              <a:extLst>
                <a:ext uri="{FF2B5EF4-FFF2-40B4-BE49-F238E27FC236}">
                  <a16:creationId xmlns:a16="http://schemas.microsoft.com/office/drawing/2014/main" id="{52B7C16A-C00F-894B-8A0D-35500CB31B50}"/>
                </a:ext>
              </a:extLst>
            </p:cNvPr>
            <p:cNvSpPr txBox="1"/>
            <p:nvPr/>
          </p:nvSpPr>
          <p:spPr>
            <a:xfrm>
              <a:off x="5334621" y="5488193"/>
              <a:ext cx="708848" cy="369332"/>
            </a:xfrm>
            <a:prstGeom prst="rect">
              <a:avLst/>
            </a:prstGeom>
            <a:noFill/>
          </p:spPr>
          <p:txBody>
            <a:bodyPr wrap="none" rtlCol="0">
              <a:spAutoFit/>
            </a:bodyPr>
            <a:lstStyle/>
            <a:p>
              <a:r>
                <a:rPr lang="en-US" dirty="0">
                  <a:latin typeface="Tw Cen MT" panose="020B0602020104020603" pitchFamily="34" charset="77"/>
                </a:rPr>
                <a:t>Demo</a:t>
              </a:r>
            </a:p>
          </p:txBody>
        </p:sp>
        <p:pic>
          <p:nvPicPr>
            <p:cNvPr id="70" name="Graphic 69" descr="Play with solid fill">
              <a:extLst>
                <a:ext uri="{FF2B5EF4-FFF2-40B4-BE49-F238E27FC236}">
                  <a16:creationId xmlns:a16="http://schemas.microsoft.com/office/drawing/2014/main" id="{DE4B81ED-99D0-FC4D-B5F4-D42F1BB0032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231845" y="4573793"/>
              <a:ext cx="914400" cy="914400"/>
            </a:xfrm>
            <a:prstGeom prst="rect">
              <a:avLst/>
            </a:prstGeom>
          </p:spPr>
        </p:pic>
      </p:grpSp>
    </p:spTree>
    <p:extLst>
      <p:ext uri="{BB962C8B-B14F-4D97-AF65-F5344CB8AC3E}">
        <p14:creationId xmlns:p14="http://schemas.microsoft.com/office/powerpoint/2010/main" val="2213157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500"/>
                                        <p:tgtEl>
                                          <p:spTgt spid="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fade">
                                      <p:cBhvr>
                                        <p:cTn id="17" dur="500"/>
                                        <p:tgtEl>
                                          <p:spTgt spid="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9"/>
                                        </p:tgtEl>
                                        <p:attrNameLst>
                                          <p:attrName>style.visibility</p:attrName>
                                        </p:attrNameLst>
                                      </p:cBhvr>
                                      <p:to>
                                        <p:strVal val="visible"/>
                                      </p:to>
                                    </p:set>
                                    <p:animEffect transition="in" filter="fade">
                                      <p:cBhvr>
                                        <p:cTn id="22" dur="500"/>
                                        <p:tgtEl>
                                          <p:spTgt spid="5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500"/>
                                        <p:tgtEl>
                                          <p:spTgt spid="6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8"/>
                                        </p:tgtEl>
                                        <p:attrNameLst>
                                          <p:attrName>style.visibility</p:attrName>
                                        </p:attrNameLst>
                                      </p:cBhvr>
                                      <p:to>
                                        <p:strVal val="visible"/>
                                      </p:to>
                                    </p:set>
                                    <p:animEffect transition="in" filter="fade">
                                      <p:cBhvr>
                                        <p:cTn id="3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728C00-9550-B244-972E-1EF5FBFB7C75}"/>
              </a:ext>
            </a:extLst>
          </p:cNvPr>
          <p:cNvSpPr txBox="1"/>
          <p:nvPr/>
        </p:nvSpPr>
        <p:spPr>
          <a:xfrm>
            <a:off x="5481086" y="4557872"/>
            <a:ext cx="1229824" cy="400110"/>
          </a:xfrm>
          <a:prstGeom prst="rect">
            <a:avLst/>
          </a:prstGeom>
          <a:noFill/>
        </p:spPr>
        <p:txBody>
          <a:bodyPr wrap="none" rtlCol="0">
            <a:spAutoFit/>
          </a:bodyPr>
          <a:lstStyle/>
          <a:p>
            <a:r>
              <a:rPr lang="en-US" sz="2000" dirty="0">
                <a:latin typeface="Tw Cen MT" panose="020B0602020104020603" pitchFamily="34" charset="77"/>
              </a:rPr>
              <a:t>Conclusion</a:t>
            </a:r>
          </a:p>
        </p:txBody>
      </p:sp>
      <p:pic>
        <p:nvPicPr>
          <p:cNvPr id="7" name="Graphic 6" descr="Stop with solid fill">
            <a:extLst>
              <a:ext uri="{FF2B5EF4-FFF2-40B4-BE49-F238E27FC236}">
                <a16:creationId xmlns:a16="http://schemas.microsoft.com/office/drawing/2014/main" id="{6BD8A2C0-DAFC-A042-BB3F-9A53B3123E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7335" y="1640235"/>
            <a:ext cx="2917327" cy="2917327"/>
          </a:xfrm>
          <a:prstGeom prst="rect">
            <a:avLst/>
          </a:prstGeom>
        </p:spPr>
      </p:pic>
    </p:spTree>
    <p:extLst>
      <p:ext uri="{BB962C8B-B14F-4D97-AF65-F5344CB8AC3E}">
        <p14:creationId xmlns:p14="http://schemas.microsoft.com/office/powerpoint/2010/main" val="97601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4560589-D950-D843-B9F7-DEEE0DBEA247}"/>
              </a:ext>
            </a:extLst>
          </p:cNvPr>
          <p:cNvSpPr txBox="1"/>
          <p:nvPr/>
        </p:nvSpPr>
        <p:spPr>
          <a:xfrm>
            <a:off x="3901402" y="193856"/>
            <a:ext cx="4389195" cy="769441"/>
          </a:xfrm>
          <a:prstGeom prst="rect">
            <a:avLst/>
          </a:prstGeom>
          <a:noFill/>
        </p:spPr>
        <p:txBody>
          <a:bodyPr wrap="square" rtlCol="0">
            <a:spAutoFit/>
          </a:bodyPr>
          <a:lstStyle/>
          <a:p>
            <a:pPr algn="ctr"/>
            <a:r>
              <a:rPr lang="en-US" sz="4400" b="1" dirty="0">
                <a:solidFill>
                  <a:schemeClr val="tx1">
                    <a:lumMod val="75000"/>
                    <a:lumOff val="25000"/>
                  </a:schemeClr>
                </a:solidFill>
                <a:latin typeface="Tw Cen MT" panose="020B0602020104020603" pitchFamily="34" charset="0"/>
                <a:ea typeface="Tahoma" panose="020B0604030504040204" pitchFamily="34" charset="0"/>
                <a:cs typeface="Arial" panose="020B0604020202020204" pitchFamily="34" charset="0"/>
              </a:rPr>
              <a:t>CONCLUSION</a:t>
            </a:r>
          </a:p>
        </p:txBody>
      </p:sp>
      <p:pic>
        <p:nvPicPr>
          <p:cNvPr id="6" name="Graphic 5" descr="Stopwatch outline">
            <a:extLst>
              <a:ext uri="{FF2B5EF4-FFF2-40B4-BE49-F238E27FC236}">
                <a16:creationId xmlns:a16="http://schemas.microsoft.com/office/drawing/2014/main" id="{E6FECDC4-33F5-9440-B997-0BE081A9EA9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91893" y="1791929"/>
            <a:ext cx="914400" cy="914400"/>
          </a:xfrm>
          <a:prstGeom prst="rect">
            <a:avLst/>
          </a:prstGeom>
        </p:spPr>
      </p:pic>
      <p:pic>
        <p:nvPicPr>
          <p:cNvPr id="11" name="Graphic 10" descr="Briefcase outline">
            <a:extLst>
              <a:ext uri="{FF2B5EF4-FFF2-40B4-BE49-F238E27FC236}">
                <a16:creationId xmlns:a16="http://schemas.microsoft.com/office/drawing/2014/main" id="{F329E13A-BB60-6B4E-B36B-D60618C3DF9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43305" y="1791929"/>
            <a:ext cx="914400" cy="914400"/>
          </a:xfrm>
          <a:prstGeom prst="rect">
            <a:avLst/>
          </a:prstGeom>
        </p:spPr>
      </p:pic>
      <p:pic>
        <p:nvPicPr>
          <p:cNvPr id="13" name="Graphic 12" descr="Ui Ux outline">
            <a:extLst>
              <a:ext uri="{FF2B5EF4-FFF2-40B4-BE49-F238E27FC236}">
                <a16:creationId xmlns:a16="http://schemas.microsoft.com/office/drawing/2014/main" id="{9A57D847-D186-9C4D-8046-E6A5928F53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19011" y="1791929"/>
            <a:ext cx="914400" cy="914400"/>
          </a:xfrm>
          <a:prstGeom prst="rect">
            <a:avLst/>
          </a:prstGeom>
        </p:spPr>
      </p:pic>
      <p:pic>
        <p:nvPicPr>
          <p:cNvPr id="15" name="Graphic 14" descr="Continuous Improvement outline">
            <a:extLst>
              <a:ext uri="{FF2B5EF4-FFF2-40B4-BE49-F238E27FC236}">
                <a16:creationId xmlns:a16="http://schemas.microsoft.com/office/drawing/2014/main" id="{0F132CB1-7CD2-864B-B955-148B5CDB7E1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54769" y="1791929"/>
            <a:ext cx="914400" cy="914400"/>
          </a:xfrm>
          <a:prstGeom prst="rect">
            <a:avLst/>
          </a:prstGeom>
        </p:spPr>
      </p:pic>
      <p:sp>
        <p:nvSpPr>
          <p:cNvPr id="16" name="TextBox 15">
            <a:extLst>
              <a:ext uri="{FF2B5EF4-FFF2-40B4-BE49-F238E27FC236}">
                <a16:creationId xmlns:a16="http://schemas.microsoft.com/office/drawing/2014/main" id="{DA79575F-A9CF-A84E-82EB-95D829160745}"/>
              </a:ext>
            </a:extLst>
          </p:cNvPr>
          <p:cNvSpPr txBox="1"/>
          <p:nvPr/>
        </p:nvSpPr>
        <p:spPr>
          <a:xfrm>
            <a:off x="2334153" y="2728453"/>
            <a:ext cx="1429879" cy="369332"/>
          </a:xfrm>
          <a:prstGeom prst="rect">
            <a:avLst/>
          </a:prstGeom>
          <a:noFill/>
        </p:spPr>
        <p:txBody>
          <a:bodyPr wrap="none" rtlCol="0">
            <a:spAutoFit/>
          </a:bodyPr>
          <a:lstStyle/>
          <a:p>
            <a:r>
              <a:rPr lang="en-US" dirty="0"/>
              <a:t>Manage time</a:t>
            </a:r>
          </a:p>
        </p:txBody>
      </p:sp>
      <p:sp>
        <p:nvSpPr>
          <p:cNvPr id="17" name="TextBox 16">
            <a:extLst>
              <a:ext uri="{FF2B5EF4-FFF2-40B4-BE49-F238E27FC236}">
                <a16:creationId xmlns:a16="http://schemas.microsoft.com/office/drawing/2014/main" id="{74B4388D-84F3-E449-96E4-1CFCC33AB5BE}"/>
              </a:ext>
            </a:extLst>
          </p:cNvPr>
          <p:cNvSpPr txBox="1"/>
          <p:nvPr/>
        </p:nvSpPr>
        <p:spPr>
          <a:xfrm>
            <a:off x="4324683" y="2728454"/>
            <a:ext cx="774571" cy="369332"/>
          </a:xfrm>
          <a:prstGeom prst="rect">
            <a:avLst/>
          </a:prstGeom>
          <a:noFill/>
        </p:spPr>
        <p:txBody>
          <a:bodyPr wrap="none" rtlCol="0">
            <a:spAutoFit/>
          </a:bodyPr>
          <a:lstStyle/>
          <a:p>
            <a:r>
              <a:rPr lang="en-US" dirty="0"/>
              <a:t>Scrum</a:t>
            </a:r>
          </a:p>
        </p:txBody>
      </p:sp>
      <p:sp>
        <p:nvSpPr>
          <p:cNvPr id="19" name="TextBox 18">
            <a:extLst>
              <a:ext uri="{FF2B5EF4-FFF2-40B4-BE49-F238E27FC236}">
                <a16:creationId xmlns:a16="http://schemas.microsoft.com/office/drawing/2014/main" id="{E7182A46-5051-0D41-89FB-E052EC073504}"/>
              </a:ext>
            </a:extLst>
          </p:cNvPr>
          <p:cNvSpPr txBox="1"/>
          <p:nvPr/>
        </p:nvSpPr>
        <p:spPr>
          <a:xfrm>
            <a:off x="5652103" y="2728454"/>
            <a:ext cx="2581219" cy="369332"/>
          </a:xfrm>
          <a:prstGeom prst="rect">
            <a:avLst/>
          </a:prstGeom>
          <a:noFill/>
        </p:spPr>
        <p:txBody>
          <a:bodyPr wrap="none" rtlCol="0">
            <a:spAutoFit/>
          </a:bodyPr>
          <a:lstStyle/>
          <a:p>
            <a:r>
              <a:rPr lang="en-US" dirty="0"/>
              <a:t>Professional environment</a:t>
            </a:r>
          </a:p>
        </p:txBody>
      </p:sp>
      <p:sp>
        <p:nvSpPr>
          <p:cNvPr id="20" name="TextBox 19">
            <a:extLst>
              <a:ext uri="{FF2B5EF4-FFF2-40B4-BE49-F238E27FC236}">
                <a16:creationId xmlns:a16="http://schemas.microsoft.com/office/drawing/2014/main" id="{2630CB54-47BB-574A-87C8-6F6F93656FE5}"/>
              </a:ext>
            </a:extLst>
          </p:cNvPr>
          <p:cNvSpPr txBox="1"/>
          <p:nvPr/>
        </p:nvSpPr>
        <p:spPr>
          <a:xfrm>
            <a:off x="8440353" y="2728453"/>
            <a:ext cx="1269643" cy="369332"/>
          </a:xfrm>
          <a:prstGeom prst="rect">
            <a:avLst/>
          </a:prstGeom>
          <a:noFill/>
        </p:spPr>
        <p:txBody>
          <a:bodyPr wrap="none" rtlCol="0">
            <a:spAutoFit/>
          </a:bodyPr>
          <a:lstStyle/>
          <a:p>
            <a:r>
              <a:rPr lang="en-US" dirty="0"/>
              <a:t>Experience </a:t>
            </a:r>
          </a:p>
        </p:txBody>
      </p:sp>
      <p:sp>
        <p:nvSpPr>
          <p:cNvPr id="21" name="TextBox 20">
            <a:extLst>
              <a:ext uri="{FF2B5EF4-FFF2-40B4-BE49-F238E27FC236}">
                <a16:creationId xmlns:a16="http://schemas.microsoft.com/office/drawing/2014/main" id="{E8754C3D-CC1F-E044-A310-1FB0FAEA65F3}"/>
              </a:ext>
            </a:extLst>
          </p:cNvPr>
          <p:cNvSpPr txBox="1"/>
          <p:nvPr/>
        </p:nvSpPr>
        <p:spPr>
          <a:xfrm>
            <a:off x="3901402" y="3534961"/>
            <a:ext cx="4389195" cy="707886"/>
          </a:xfrm>
          <a:prstGeom prst="rect">
            <a:avLst/>
          </a:prstGeom>
          <a:noFill/>
        </p:spPr>
        <p:txBody>
          <a:bodyPr wrap="square" rtlCol="0">
            <a:spAutoFit/>
          </a:bodyPr>
          <a:lstStyle/>
          <a:p>
            <a:pPr algn="ctr"/>
            <a:r>
              <a:rPr lang="en-US" sz="4000" b="1" dirty="0">
                <a:solidFill>
                  <a:schemeClr val="bg2">
                    <a:lumMod val="25000"/>
                  </a:schemeClr>
                </a:solidFill>
                <a:latin typeface="Tw Cen MT" panose="020B0602020104020603" pitchFamily="34" charset="77"/>
              </a:rPr>
              <a:t>PERSPECTIVE</a:t>
            </a:r>
            <a:endParaRPr lang="en-US" sz="8000" b="1" dirty="0">
              <a:solidFill>
                <a:schemeClr val="bg2">
                  <a:lumMod val="25000"/>
                </a:schemeClr>
              </a:solidFill>
              <a:latin typeface="Tw Cen MT" panose="020B0602020104020603" pitchFamily="34" charset="77"/>
              <a:ea typeface="Tahoma" panose="020B0604030504040204" pitchFamily="34" charset="0"/>
              <a:cs typeface="Arial" panose="020B0604020202020204" pitchFamily="34" charset="0"/>
            </a:endParaRPr>
          </a:p>
        </p:txBody>
      </p:sp>
      <p:sp>
        <p:nvSpPr>
          <p:cNvPr id="2" name="TextBox 1">
            <a:extLst>
              <a:ext uri="{FF2B5EF4-FFF2-40B4-BE49-F238E27FC236}">
                <a16:creationId xmlns:a16="http://schemas.microsoft.com/office/drawing/2014/main" id="{A8AA5D1B-956B-344B-80A3-47796A2E2209}"/>
              </a:ext>
            </a:extLst>
          </p:cNvPr>
          <p:cNvSpPr txBox="1"/>
          <p:nvPr/>
        </p:nvSpPr>
        <p:spPr>
          <a:xfrm>
            <a:off x="1132130" y="5254937"/>
            <a:ext cx="3505383" cy="523220"/>
          </a:xfrm>
          <a:prstGeom prst="rect">
            <a:avLst/>
          </a:prstGeom>
          <a:noFill/>
        </p:spPr>
        <p:txBody>
          <a:bodyPr wrap="none" rtlCol="0">
            <a:spAutoFit/>
          </a:bodyPr>
          <a:lstStyle/>
          <a:p>
            <a:r>
              <a:rPr lang="en-US" sz="2800" dirty="0">
                <a:solidFill>
                  <a:srgbClr val="695D78"/>
                </a:solidFill>
                <a:latin typeface="Tw Cen MT" panose="020B0602020104020603" pitchFamily="34" charset="77"/>
              </a:rPr>
              <a:t>BACK-OFFICE WEBSITE</a:t>
            </a:r>
          </a:p>
        </p:txBody>
      </p:sp>
      <p:sp>
        <p:nvSpPr>
          <p:cNvPr id="3" name="TextBox 2">
            <a:extLst>
              <a:ext uri="{FF2B5EF4-FFF2-40B4-BE49-F238E27FC236}">
                <a16:creationId xmlns:a16="http://schemas.microsoft.com/office/drawing/2014/main" id="{67BB6EE2-9B12-5E48-8517-773842F0C0F2}"/>
              </a:ext>
            </a:extLst>
          </p:cNvPr>
          <p:cNvSpPr txBox="1"/>
          <p:nvPr/>
        </p:nvSpPr>
        <p:spPr>
          <a:xfrm>
            <a:off x="7876577" y="5254937"/>
            <a:ext cx="3666838" cy="523220"/>
          </a:xfrm>
          <a:prstGeom prst="rect">
            <a:avLst/>
          </a:prstGeom>
          <a:noFill/>
        </p:spPr>
        <p:txBody>
          <a:bodyPr wrap="none" rtlCol="0">
            <a:spAutoFit/>
          </a:bodyPr>
          <a:lstStyle/>
          <a:p>
            <a:r>
              <a:rPr lang="en-US" sz="2800" dirty="0">
                <a:solidFill>
                  <a:srgbClr val="F25245"/>
                </a:solidFill>
                <a:latin typeface="Tw Cen MT" panose="020B0602020104020603" pitchFamily="34" charset="77"/>
              </a:rPr>
              <a:t>FRONT-OFFICE WEBSITE</a:t>
            </a:r>
          </a:p>
        </p:txBody>
      </p:sp>
      <p:cxnSp>
        <p:nvCxnSpPr>
          <p:cNvPr id="7" name="Straight Connector 6">
            <a:extLst>
              <a:ext uri="{FF2B5EF4-FFF2-40B4-BE49-F238E27FC236}">
                <a16:creationId xmlns:a16="http://schemas.microsoft.com/office/drawing/2014/main" id="{8D028127-2B86-FD4A-9F86-B5E9581CB1CB}"/>
              </a:ext>
            </a:extLst>
          </p:cNvPr>
          <p:cNvCxnSpPr>
            <a:stCxn id="2" idx="3"/>
            <a:endCxn id="3" idx="1"/>
          </p:cNvCxnSpPr>
          <p:nvPr/>
        </p:nvCxnSpPr>
        <p:spPr>
          <a:xfrm>
            <a:off x="4637513" y="5516547"/>
            <a:ext cx="3239064" cy="0"/>
          </a:xfrm>
          <a:prstGeom prst="line">
            <a:avLst/>
          </a:prstGeom>
          <a:ln w="28575">
            <a:solidFill>
              <a:schemeClr val="bg2">
                <a:lumMod val="25000"/>
              </a:schemeClr>
            </a:solidFill>
            <a:prstDash val="sysDot"/>
          </a:ln>
        </p:spPr>
        <p:style>
          <a:lnRef idx="1">
            <a:schemeClr val="accent1"/>
          </a:lnRef>
          <a:fillRef idx="0">
            <a:schemeClr val="accent1"/>
          </a:fillRef>
          <a:effectRef idx="0">
            <a:schemeClr val="accent1"/>
          </a:effectRef>
          <a:fontRef idx="minor">
            <a:schemeClr val="tx1"/>
          </a:fontRef>
        </p:style>
      </p:cxnSp>
      <p:pic>
        <p:nvPicPr>
          <p:cNvPr id="10" name="Graphic 9" descr="Plugged Unplugged outline">
            <a:extLst>
              <a:ext uri="{FF2B5EF4-FFF2-40B4-BE49-F238E27FC236}">
                <a16:creationId xmlns:a16="http://schemas.microsoft.com/office/drawing/2014/main" id="{F608F84B-82F8-0C4D-9C9C-8D167389953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799845" y="5059347"/>
            <a:ext cx="914400" cy="914400"/>
          </a:xfrm>
          <a:prstGeom prst="rect">
            <a:avLst/>
          </a:prstGeom>
        </p:spPr>
      </p:pic>
    </p:spTree>
    <p:extLst>
      <p:ext uri="{BB962C8B-B14F-4D97-AF65-F5344CB8AC3E}">
        <p14:creationId xmlns:p14="http://schemas.microsoft.com/office/powerpoint/2010/main" val="615382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down)">
                                      <p:cBhvr>
                                        <p:cTn id="8" dur="500"/>
                                        <p:tgtEl>
                                          <p:spTgt spid="4"/>
                                        </p:tgtEl>
                                      </p:cBhvr>
                                    </p:animEffect>
                                  </p:childTnLst>
                                </p:cTn>
                              </p:par>
                              <p:par>
                                <p:cTn id="9" presetID="1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p:tgtEl>
                                          <p:spTgt spid="6"/>
                                        </p:tgtEl>
                                        <p:attrNameLst>
                                          <p:attrName>ppt_y</p:attrName>
                                        </p:attrNameLst>
                                      </p:cBhvr>
                                      <p:tavLst>
                                        <p:tav tm="0">
                                          <p:val>
                                            <p:strVal val="#ppt_y+#ppt_h*1.125000"/>
                                          </p:val>
                                        </p:tav>
                                        <p:tav tm="100000">
                                          <p:val>
                                            <p:strVal val="#ppt_y"/>
                                          </p:val>
                                        </p:tav>
                                      </p:tavLst>
                                    </p:anim>
                                    <p:animEffect transition="in" filter="wipe(up)">
                                      <p:cBhvr>
                                        <p:cTn id="12" dur="500"/>
                                        <p:tgtEl>
                                          <p:spTgt spid="6"/>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ppt_y</p:attrName>
                                        </p:attrNameLst>
                                      </p:cBhvr>
                                      <p:tavLst>
                                        <p:tav tm="0">
                                          <p:val>
                                            <p:strVal val="#ppt_y+#ppt_h*1.125000"/>
                                          </p:val>
                                        </p:tav>
                                        <p:tav tm="100000">
                                          <p:val>
                                            <p:strVal val="#ppt_y"/>
                                          </p:val>
                                        </p:tav>
                                      </p:tavLst>
                                    </p:anim>
                                    <p:animEffect transition="in" filter="wipe(up)">
                                      <p:cBhvr>
                                        <p:cTn id="16" dur="500"/>
                                        <p:tgtEl>
                                          <p:spTgt spid="16"/>
                                        </p:tgtEl>
                                      </p:cBhvr>
                                    </p:animEffect>
                                  </p:childTnLst>
                                </p:cTn>
                              </p:par>
                            </p:childTnLst>
                          </p:cTn>
                        </p:par>
                        <p:par>
                          <p:cTn id="17" fill="hold">
                            <p:stCondLst>
                              <p:cond delay="500"/>
                            </p:stCondLst>
                            <p:childTnLst>
                              <p:par>
                                <p:cTn id="18" presetID="12" presetClass="entr" presetSubtype="4"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 calcmode="lin" valueType="num">
                                      <p:cBhvr additive="base">
                                        <p:cTn id="20" dur="500"/>
                                        <p:tgtEl>
                                          <p:spTgt spid="15"/>
                                        </p:tgtEl>
                                        <p:attrNameLst>
                                          <p:attrName>ppt_y</p:attrName>
                                        </p:attrNameLst>
                                      </p:cBhvr>
                                      <p:tavLst>
                                        <p:tav tm="0">
                                          <p:val>
                                            <p:strVal val="#ppt_y+#ppt_h*1.125000"/>
                                          </p:val>
                                        </p:tav>
                                        <p:tav tm="100000">
                                          <p:val>
                                            <p:strVal val="#ppt_y"/>
                                          </p:val>
                                        </p:tav>
                                      </p:tavLst>
                                    </p:anim>
                                    <p:animEffect transition="in" filter="wipe(up)">
                                      <p:cBhvr>
                                        <p:cTn id="21" dur="500"/>
                                        <p:tgtEl>
                                          <p:spTgt spid="15"/>
                                        </p:tgtEl>
                                      </p:cBhvr>
                                    </p:animEffect>
                                  </p:childTnLst>
                                </p:cTn>
                              </p:par>
                            </p:childTnLst>
                          </p:cTn>
                        </p:par>
                        <p:par>
                          <p:cTn id="22" fill="hold">
                            <p:stCondLst>
                              <p:cond delay="1000"/>
                            </p:stCondLst>
                            <p:childTnLst>
                              <p:par>
                                <p:cTn id="23" presetID="12" presetClass="entr" presetSubtype="4" fill="hold" grpId="0" nodeType="after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additive="base">
                                        <p:cTn id="25" dur="500"/>
                                        <p:tgtEl>
                                          <p:spTgt spid="17"/>
                                        </p:tgtEl>
                                        <p:attrNameLst>
                                          <p:attrName>ppt_y</p:attrName>
                                        </p:attrNameLst>
                                      </p:cBhvr>
                                      <p:tavLst>
                                        <p:tav tm="0">
                                          <p:val>
                                            <p:strVal val="#ppt_y+#ppt_h*1.125000"/>
                                          </p:val>
                                        </p:tav>
                                        <p:tav tm="100000">
                                          <p:val>
                                            <p:strVal val="#ppt_y"/>
                                          </p:val>
                                        </p:tav>
                                      </p:tavLst>
                                    </p:anim>
                                    <p:animEffect transition="in" filter="wipe(up)">
                                      <p:cBhvr>
                                        <p:cTn id="26" dur="500"/>
                                        <p:tgtEl>
                                          <p:spTgt spid="17"/>
                                        </p:tgtEl>
                                      </p:cBhvr>
                                    </p:animEffect>
                                  </p:childTnLst>
                                </p:cTn>
                              </p:par>
                            </p:childTnLst>
                          </p:cTn>
                        </p:par>
                        <p:par>
                          <p:cTn id="27" fill="hold">
                            <p:stCondLst>
                              <p:cond delay="1500"/>
                            </p:stCondLst>
                            <p:childTnLst>
                              <p:par>
                                <p:cTn id="28" presetID="12" presetClass="entr" presetSubtype="4"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additive="base">
                                        <p:cTn id="30" dur="500"/>
                                        <p:tgtEl>
                                          <p:spTgt spid="11"/>
                                        </p:tgtEl>
                                        <p:attrNameLst>
                                          <p:attrName>ppt_y</p:attrName>
                                        </p:attrNameLst>
                                      </p:cBhvr>
                                      <p:tavLst>
                                        <p:tav tm="0">
                                          <p:val>
                                            <p:strVal val="#ppt_y+#ppt_h*1.125000"/>
                                          </p:val>
                                        </p:tav>
                                        <p:tav tm="100000">
                                          <p:val>
                                            <p:strVal val="#ppt_y"/>
                                          </p:val>
                                        </p:tav>
                                      </p:tavLst>
                                    </p:anim>
                                    <p:animEffect transition="in" filter="wipe(up)">
                                      <p:cBhvr>
                                        <p:cTn id="31" dur="500"/>
                                        <p:tgtEl>
                                          <p:spTgt spid="11"/>
                                        </p:tgtEl>
                                      </p:cBhvr>
                                    </p:animEffect>
                                  </p:childTnLst>
                                </p:cTn>
                              </p:par>
                            </p:childTnLst>
                          </p:cTn>
                        </p:par>
                        <p:par>
                          <p:cTn id="32" fill="hold">
                            <p:stCondLst>
                              <p:cond delay="2000"/>
                            </p:stCondLst>
                            <p:childTnLst>
                              <p:par>
                                <p:cTn id="33" presetID="12" presetClass="entr" presetSubtype="4"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500"/>
                                        <p:tgtEl>
                                          <p:spTgt spid="19"/>
                                        </p:tgtEl>
                                        <p:attrNameLst>
                                          <p:attrName>ppt_y</p:attrName>
                                        </p:attrNameLst>
                                      </p:cBhvr>
                                      <p:tavLst>
                                        <p:tav tm="0">
                                          <p:val>
                                            <p:strVal val="#ppt_y+#ppt_h*1.125000"/>
                                          </p:val>
                                        </p:tav>
                                        <p:tav tm="100000">
                                          <p:val>
                                            <p:strVal val="#ppt_y"/>
                                          </p:val>
                                        </p:tav>
                                      </p:tavLst>
                                    </p:anim>
                                    <p:animEffect transition="in" filter="wipe(up)">
                                      <p:cBhvr>
                                        <p:cTn id="36" dur="500"/>
                                        <p:tgtEl>
                                          <p:spTgt spid="19"/>
                                        </p:tgtEl>
                                      </p:cBhvr>
                                    </p:animEffect>
                                  </p:childTnLst>
                                </p:cTn>
                              </p:par>
                            </p:childTnLst>
                          </p:cTn>
                        </p:par>
                        <p:par>
                          <p:cTn id="37" fill="hold">
                            <p:stCondLst>
                              <p:cond delay="2500"/>
                            </p:stCondLst>
                            <p:childTnLst>
                              <p:par>
                                <p:cTn id="38" presetID="12" presetClass="entr" presetSubtype="4" fill="hold"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additive="base">
                                        <p:cTn id="40" dur="500"/>
                                        <p:tgtEl>
                                          <p:spTgt spid="13"/>
                                        </p:tgtEl>
                                        <p:attrNameLst>
                                          <p:attrName>ppt_y</p:attrName>
                                        </p:attrNameLst>
                                      </p:cBhvr>
                                      <p:tavLst>
                                        <p:tav tm="0">
                                          <p:val>
                                            <p:strVal val="#ppt_y+#ppt_h*1.125000"/>
                                          </p:val>
                                        </p:tav>
                                        <p:tav tm="100000">
                                          <p:val>
                                            <p:strVal val="#ppt_y"/>
                                          </p:val>
                                        </p:tav>
                                      </p:tavLst>
                                    </p:anim>
                                    <p:animEffect transition="in" filter="wipe(up)">
                                      <p:cBhvr>
                                        <p:cTn id="41" dur="500"/>
                                        <p:tgtEl>
                                          <p:spTgt spid="13"/>
                                        </p:tgtEl>
                                      </p:cBhvr>
                                    </p:animEffect>
                                  </p:childTnLst>
                                </p:cTn>
                              </p:par>
                            </p:childTnLst>
                          </p:cTn>
                        </p:par>
                        <p:par>
                          <p:cTn id="42" fill="hold">
                            <p:stCondLst>
                              <p:cond delay="3000"/>
                            </p:stCondLst>
                            <p:childTnLst>
                              <p:par>
                                <p:cTn id="43" presetID="12" presetClass="entr" presetSubtype="4" fill="hold" grpId="0" nodeType="afterEffect">
                                  <p:stCondLst>
                                    <p:cond delay="0"/>
                                  </p:stCondLst>
                                  <p:childTnLst>
                                    <p:set>
                                      <p:cBhvr>
                                        <p:cTn id="44" dur="1" fill="hold">
                                          <p:stCondLst>
                                            <p:cond delay="0"/>
                                          </p:stCondLst>
                                        </p:cTn>
                                        <p:tgtEl>
                                          <p:spTgt spid="20"/>
                                        </p:tgtEl>
                                        <p:attrNameLst>
                                          <p:attrName>style.visibility</p:attrName>
                                        </p:attrNameLst>
                                      </p:cBhvr>
                                      <p:to>
                                        <p:strVal val="visible"/>
                                      </p:to>
                                    </p:set>
                                    <p:anim calcmode="lin" valueType="num">
                                      <p:cBhvr additive="base">
                                        <p:cTn id="45" dur="500"/>
                                        <p:tgtEl>
                                          <p:spTgt spid="20"/>
                                        </p:tgtEl>
                                        <p:attrNameLst>
                                          <p:attrName>ppt_y</p:attrName>
                                        </p:attrNameLst>
                                      </p:cBhvr>
                                      <p:tavLst>
                                        <p:tav tm="0">
                                          <p:val>
                                            <p:strVal val="#ppt_y+#ppt_h*1.125000"/>
                                          </p:val>
                                        </p:tav>
                                        <p:tav tm="100000">
                                          <p:val>
                                            <p:strVal val="#ppt_y"/>
                                          </p:val>
                                        </p:tav>
                                      </p:tavLst>
                                    </p:anim>
                                    <p:animEffect transition="in" filter="wipe(up)">
                                      <p:cBhvr>
                                        <p:cTn id="46" dur="500"/>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1"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additive="base">
                                        <p:cTn id="51" dur="500"/>
                                        <p:tgtEl>
                                          <p:spTgt spid="21"/>
                                        </p:tgtEl>
                                        <p:attrNameLst>
                                          <p:attrName>ppt_y</p:attrName>
                                        </p:attrNameLst>
                                      </p:cBhvr>
                                      <p:tavLst>
                                        <p:tav tm="0">
                                          <p:val>
                                            <p:strVal val="#ppt_y-#ppt_h*1.125000"/>
                                          </p:val>
                                        </p:tav>
                                        <p:tav tm="100000">
                                          <p:val>
                                            <p:strVal val="#ppt_y"/>
                                          </p:val>
                                        </p:tav>
                                      </p:tavLst>
                                    </p:anim>
                                    <p:animEffect transition="in" filter="wipe(down)">
                                      <p:cBhvr>
                                        <p:cTn id="52" dur="500"/>
                                        <p:tgtEl>
                                          <p:spTgt spid="21"/>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2"/>
                                        </p:tgtEl>
                                        <p:attrNameLst>
                                          <p:attrName>style.visibility</p:attrName>
                                        </p:attrNameLst>
                                      </p:cBhvr>
                                      <p:to>
                                        <p:strVal val="visible"/>
                                      </p:to>
                                    </p:set>
                                    <p:anim calcmode="lin" valueType="num">
                                      <p:cBhvr additive="base">
                                        <p:cTn id="55" dur="500"/>
                                        <p:tgtEl>
                                          <p:spTgt spid="2"/>
                                        </p:tgtEl>
                                        <p:attrNameLst>
                                          <p:attrName>ppt_y</p:attrName>
                                        </p:attrNameLst>
                                      </p:cBhvr>
                                      <p:tavLst>
                                        <p:tav tm="0">
                                          <p:val>
                                            <p:strVal val="#ppt_y+#ppt_h*1.125000"/>
                                          </p:val>
                                        </p:tav>
                                        <p:tav tm="100000">
                                          <p:val>
                                            <p:strVal val="#ppt_y"/>
                                          </p:val>
                                        </p:tav>
                                      </p:tavLst>
                                    </p:anim>
                                    <p:animEffect transition="in" filter="wipe(up)">
                                      <p:cBhvr>
                                        <p:cTn id="56" dur="500"/>
                                        <p:tgtEl>
                                          <p:spTgt spid="2"/>
                                        </p:tgtEl>
                                      </p:cBhvr>
                                    </p:animEffect>
                                  </p:childTnLst>
                                </p:cTn>
                              </p:par>
                            </p:childTnLst>
                          </p:cTn>
                        </p:par>
                        <p:par>
                          <p:cTn id="57" fill="hold">
                            <p:stCondLst>
                              <p:cond delay="500"/>
                            </p:stCondLst>
                            <p:childTnLst>
                              <p:par>
                                <p:cTn id="58" presetID="18" presetClass="entr" presetSubtype="3" fill="hold" nodeType="afterEffect">
                                  <p:stCondLst>
                                    <p:cond delay="0"/>
                                  </p:stCondLst>
                                  <p:childTnLst>
                                    <p:set>
                                      <p:cBhvr>
                                        <p:cTn id="59" dur="1" fill="hold">
                                          <p:stCondLst>
                                            <p:cond delay="0"/>
                                          </p:stCondLst>
                                        </p:cTn>
                                        <p:tgtEl>
                                          <p:spTgt spid="7"/>
                                        </p:tgtEl>
                                        <p:attrNameLst>
                                          <p:attrName>style.visibility</p:attrName>
                                        </p:attrNameLst>
                                      </p:cBhvr>
                                      <p:to>
                                        <p:strVal val="visible"/>
                                      </p:to>
                                    </p:set>
                                    <p:animEffect transition="in" filter="strips(upRight)">
                                      <p:cBhvr>
                                        <p:cTn id="60" dur="500"/>
                                        <p:tgtEl>
                                          <p:spTgt spid="7"/>
                                        </p:tgtEl>
                                      </p:cBhvr>
                                    </p:animEffect>
                                  </p:childTnLst>
                                </p:cTn>
                              </p:par>
                              <p:par>
                                <p:cTn id="61" presetID="14" presetClass="entr" presetSubtype="10" fill="hold" nodeType="with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randombar(horizontal)">
                                      <p:cBhvr>
                                        <p:cTn id="63" dur="500"/>
                                        <p:tgtEl>
                                          <p:spTgt spid="10"/>
                                        </p:tgtEl>
                                      </p:cBhvr>
                                    </p:animEffect>
                                  </p:childTnLst>
                                </p:cTn>
                              </p:par>
                            </p:childTnLst>
                          </p:cTn>
                        </p:par>
                        <p:par>
                          <p:cTn id="64" fill="hold">
                            <p:stCondLst>
                              <p:cond delay="1000"/>
                            </p:stCondLst>
                            <p:childTnLst>
                              <p:par>
                                <p:cTn id="65" presetID="12" presetClass="entr" presetSubtype="2" fill="hold" grpId="0" nodeType="afterEffect">
                                  <p:stCondLst>
                                    <p:cond delay="0"/>
                                  </p:stCondLst>
                                  <p:childTnLst>
                                    <p:set>
                                      <p:cBhvr>
                                        <p:cTn id="66" dur="1" fill="hold">
                                          <p:stCondLst>
                                            <p:cond delay="0"/>
                                          </p:stCondLst>
                                        </p:cTn>
                                        <p:tgtEl>
                                          <p:spTgt spid="3"/>
                                        </p:tgtEl>
                                        <p:attrNameLst>
                                          <p:attrName>style.visibility</p:attrName>
                                        </p:attrNameLst>
                                      </p:cBhvr>
                                      <p:to>
                                        <p:strVal val="visible"/>
                                      </p:to>
                                    </p:set>
                                    <p:anim calcmode="lin" valueType="num">
                                      <p:cBhvr additive="base">
                                        <p:cTn id="67" dur="500"/>
                                        <p:tgtEl>
                                          <p:spTgt spid="3"/>
                                        </p:tgtEl>
                                        <p:attrNameLst>
                                          <p:attrName>ppt_x</p:attrName>
                                        </p:attrNameLst>
                                      </p:cBhvr>
                                      <p:tavLst>
                                        <p:tav tm="0">
                                          <p:val>
                                            <p:strVal val="#ppt_x+#ppt_w*1.125000"/>
                                          </p:val>
                                        </p:tav>
                                        <p:tav tm="100000">
                                          <p:val>
                                            <p:strVal val="#ppt_x"/>
                                          </p:val>
                                        </p:tav>
                                      </p:tavLst>
                                    </p:anim>
                                    <p:animEffect transition="in" filter="wipe(left)">
                                      <p:cBhvr>
                                        <p:cTn id="6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6" grpId="0"/>
      <p:bldP spid="17" grpId="0"/>
      <p:bldP spid="19" grpId="0"/>
      <p:bldP spid="20" grpId="0"/>
      <p:bldP spid="21" grpId="0"/>
      <p:bldP spid="2" grpId="0"/>
      <p:bldP spid="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B9787D-61BC-FD4C-AD4C-03227C899B81}"/>
              </a:ext>
            </a:extLst>
          </p:cNvPr>
          <p:cNvSpPr txBox="1"/>
          <p:nvPr/>
        </p:nvSpPr>
        <p:spPr>
          <a:xfrm>
            <a:off x="5610944" y="4320954"/>
            <a:ext cx="768159" cy="400110"/>
          </a:xfrm>
          <a:prstGeom prst="rect">
            <a:avLst/>
          </a:prstGeom>
          <a:noFill/>
        </p:spPr>
        <p:txBody>
          <a:bodyPr wrap="none" rtlCol="0">
            <a:spAutoFit/>
          </a:bodyPr>
          <a:lstStyle/>
          <a:p>
            <a:r>
              <a:rPr lang="en-US" sz="2000" dirty="0">
                <a:latin typeface="Tw Cen MT" panose="020B0602020104020603" pitchFamily="34" charset="77"/>
              </a:rPr>
              <a:t>Demo</a:t>
            </a:r>
            <a:endParaRPr lang="en-US" dirty="0">
              <a:latin typeface="Tw Cen MT" panose="020B0602020104020603" pitchFamily="34" charset="77"/>
            </a:endParaRPr>
          </a:p>
        </p:txBody>
      </p:sp>
      <p:pic>
        <p:nvPicPr>
          <p:cNvPr id="8" name="Graphic 7" descr="Play with solid fill">
            <a:extLst>
              <a:ext uri="{FF2B5EF4-FFF2-40B4-BE49-F238E27FC236}">
                <a16:creationId xmlns:a16="http://schemas.microsoft.com/office/drawing/2014/main" id="{872D538E-CB68-E341-95C3-143EE98A895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7336" y="1603682"/>
            <a:ext cx="2917327" cy="2917327"/>
          </a:xfrm>
          <a:prstGeom prst="rect">
            <a:avLst/>
          </a:prstGeom>
        </p:spPr>
      </p:pic>
    </p:spTree>
    <p:extLst>
      <p:ext uri="{BB962C8B-B14F-4D97-AF65-F5344CB8AC3E}">
        <p14:creationId xmlns:p14="http://schemas.microsoft.com/office/powerpoint/2010/main" val="96741227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Graphic 23" descr="Projector screen with solid fill">
            <a:extLst>
              <a:ext uri="{FF2B5EF4-FFF2-40B4-BE49-F238E27FC236}">
                <a16:creationId xmlns:a16="http://schemas.microsoft.com/office/drawing/2014/main" id="{93933122-1176-6D4A-B564-EF121503D0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7334" y="1970334"/>
            <a:ext cx="2917331" cy="2917331"/>
          </a:xfrm>
          <a:prstGeom prst="rect">
            <a:avLst/>
          </a:prstGeom>
        </p:spPr>
      </p:pic>
      <p:sp>
        <p:nvSpPr>
          <p:cNvPr id="25" name="TextBox 24">
            <a:extLst>
              <a:ext uri="{FF2B5EF4-FFF2-40B4-BE49-F238E27FC236}">
                <a16:creationId xmlns:a16="http://schemas.microsoft.com/office/drawing/2014/main" id="{0E55ACC9-F892-EE4B-88E6-C45DC25EA4F7}"/>
              </a:ext>
            </a:extLst>
          </p:cNvPr>
          <p:cNvSpPr txBox="1"/>
          <p:nvPr/>
        </p:nvSpPr>
        <p:spPr>
          <a:xfrm>
            <a:off x="5182383" y="4887665"/>
            <a:ext cx="1827231" cy="400110"/>
          </a:xfrm>
          <a:prstGeom prst="rect">
            <a:avLst/>
          </a:prstGeom>
          <a:noFill/>
        </p:spPr>
        <p:txBody>
          <a:bodyPr wrap="none" rtlCol="0">
            <a:spAutoFit/>
          </a:bodyPr>
          <a:lstStyle/>
          <a:p>
            <a:r>
              <a:rPr lang="en-US" sz="2000" dirty="0">
                <a:latin typeface="Tw Cen MT" panose="020B0602020104020603" pitchFamily="34" charset="77"/>
              </a:rPr>
              <a:t>General context</a:t>
            </a:r>
          </a:p>
        </p:txBody>
      </p:sp>
    </p:spTree>
    <p:extLst>
      <p:ext uri="{BB962C8B-B14F-4D97-AF65-F5344CB8AC3E}">
        <p14:creationId xmlns:p14="http://schemas.microsoft.com/office/powerpoint/2010/main" val="3057145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descr="User Crown Male with solid fill">
            <a:extLst>
              <a:ext uri="{FF2B5EF4-FFF2-40B4-BE49-F238E27FC236}">
                <a16:creationId xmlns:a16="http://schemas.microsoft.com/office/drawing/2014/main" id="{F70A2EED-2F73-1042-B7F4-B9D7556D97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35457" y="1651249"/>
            <a:ext cx="914400" cy="914400"/>
          </a:xfrm>
          <a:prstGeom prst="rect">
            <a:avLst/>
          </a:prstGeom>
        </p:spPr>
      </p:pic>
      <p:pic>
        <p:nvPicPr>
          <p:cNvPr id="10" name="Graphic 9" descr="Signature with solid fill">
            <a:extLst>
              <a:ext uri="{FF2B5EF4-FFF2-40B4-BE49-F238E27FC236}">
                <a16:creationId xmlns:a16="http://schemas.microsoft.com/office/drawing/2014/main" id="{81480543-02D5-364F-94CD-584CDEEF20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21963" y="1651249"/>
            <a:ext cx="914400" cy="914400"/>
          </a:xfrm>
          <a:prstGeom prst="rect">
            <a:avLst/>
          </a:prstGeom>
        </p:spPr>
      </p:pic>
      <p:pic>
        <p:nvPicPr>
          <p:cNvPr id="14" name="Graphic 13" descr="Building with solid fill">
            <a:extLst>
              <a:ext uri="{FF2B5EF4-FFF2-40B4-BE49-F238E27FC236}">
                <a16:creationId xmlns:a16="http://schemas.microsoft.com/office/drawing/2014/main" id="{B2308DA1-2647-A240-A9E0-03DB1BB9B0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44565" y="1651249"/>
            <a:ext cx="914400" cy="914400"/>
          </a:xfrm>
          <a:prstGeom prst="rect">
            <a:avLst/>
          </a:prstGeom>
        </p:spPr>
      </p:pic>
      <p:pic>
        <p:nvPicPr>
          <p:cNvPr id="16" name="Graphic 15" descr="Marker with solid fill">
            <a:extLst>
              <a:ext uri="{FF2B5EF4-FFF2-40B4-BE49-F238E27FC236}">
                <a16:creationId xmlns:a16="http://schemas.microsoft.com/office/drawing/2014/main" id="{D771A25F-35F4-FA4F-B37C-5A263DA709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194978" y="1651249"/>
            <a:ext cx="914400" cy="914400"/>
          </a:xfrm>
          <a:prstGeom prst="rect">
            <a:avLst/>
          </a:prstGeom>
        </p:spPr>
      </p:pic>
      <p:cxnSp>
        <p:nvCxnSpPr>
          <p:cNvPr id="18" name="Straight Connector 17">
            <a:extLst>
              <a:ext uri="{FF2B5EF4-FFF2-40B4-BE49-F238E27FC236}">
                <a16:creationId xmlns:a16="http://schemas.microsoft.com/office/drawing/2014/main" id="{90357A6A-D606-034D-8814-9A2EA25BC267}"/>
              </a:ext>
            </a:extLst>
          </p:cNvPr>
          <p:cNvCxnSpPr>
            <a:cxnSpLocks/>
          </p:cNvCxnSpPr>
          <p:nvPr/>
        </p:nvCxnSpPr>
        <p:spPr>
          <a:xfrm>
            <a:off x="2244775" y="2361112"/>
            <a:ext cx="1661027" cy="0"/>
          </a:xfrm>
          <a:prstGeom prst="line">
            <a:avLst/>
          </a:prstGeom>
          <a:ln w="28575">
            <a:solidFill>
              <a:srgbClr val="3C5A80"/>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32ADB0D-FC14-434D-B878-2E81EDF1F274}"/>
              </a:ext>
            </a:extLst>
          </p:cNvPr>
          <p:cNvCxnSpPr>
            <a:cxnSpLocks/>
          </p:cNvCxnSpPr>
          <p:nvPr/>
        </p:nvCxnSpPr>
        <p:spPr>
          <a:xfrm>
            <a:off x="5316839" y="2361112"/>
            <a:ext cx="1778667" cy="0"/>
          </a:xfrm>
          <a:prstGeom prst="line">
            <a:avLst/>
          </a:prstGeom>
          <a:ln w="28575">
            <a:solidFill>
              <a:srgbClr val="3C5A8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6460654-E405-E54D-BEA6-A47A92899F43}"/>
              </a:ext>
            </a:extLst>
          </p:cNvPr>
          <p:cNvCxnSpPr>
            <a:cxnSpLocks/>
          </p:cNvCxnSpPr>
          <p:nvPr/>
        </p:nvCxnSpPr>
        <p:spPr>
          <a:xfrm>
            <a:off x="8339441" y="2361112"/>
            <a:ext cx="1727866" cy="0"/>
          </a:xfrm>
          <a:prstGeom prst="line">
            <a:avLst/>
          </a:prstGeom>
          <a:ln w="28575">
            <a:solidFill>
              <a:srgbClr val="3C5A8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9C4CBAFE-B3D4-F84D-B8A6-0720850DDA89}"/>
              </a:ext>
            </a:extLst>
          </p:cNvPr>
          <p:cNvSpPr txBox="1"/>
          <p:nvPr/>
        </p:nvSpPr>
        <p:spPr>
          <a:xfrm>
            <a:off x="1122629" y="2565649"/>
            <a:ext cx="1140056" cy="276999"/>
          </a:xfrm>
          <a:prstGeom prst="rect">
            <a:avLst/>
          </a:prstGeom>
          <a:noFill/>
        </p:spPr>
        <p:txBody>
          <a:bodyPr wrap="none" rtlCol="0">
            <a:spAutoFit/>
          </a:bodyPr>
          <a:lstStyle/>
          <a:p>
            <a:pPr algn="ctr"/>
            <a:r>
              <a:rPr lang="en-US" sz="1200" dirty="0">
                <a:latin typeface="Tw Cen MT" panose="020B0602020104020603" pitchFamily="34" charset="77"/>
              </a:rPr>
              <a:t>Agile 4ux CEO </a:t>
            </a:r>
          </a:p>
        </p:txBody>
      </p:sp>
      <p:sp>
        <p:nvSpPr>
          <p:cNvPr id="32" name="TextBox 31">
            <a:extLst>
              <a:ext uri="{FF2B5EF4-FFF2-40B4-BE49-F238E27FC236}">
                <a16:creationId xmlns:a16="http://schemas.microsoft.com/office/drawing/2014/main" id="{940FE2FA-5CA2-364B-BCA8-A0DD71614042}"/>
              </a:ext>
            </a:extLst>
          </p:cNvPr>
          <p:cNvSpPr txBox="1"/>
          <p:nvPr/>
        </p:nvSpPr>
        <p:spPr>
          <a:xfrm>
            <a:off x="491944" y="2769769"/>
            <a:ext cx="2401427" cy="338554"/>
          </a:xfrm>
          <a:prstGeom prst="rect">
            <a:avLst/>
          </a:prstGeom>
          <a:noFill/>
        </p:spPr>
        <p:txBody>
          <a:bodyPr wrap="none" rtlCol="0">
            <a:spAutoFit/>
          </a:bodyPr>
          <a:lstStyle/>
          <a:p>
            <a:r>
              <a:rPr lang="en-US" sz="1600" b="1" dirty="0">
                <a:latin typeface="Tw Cen MT" panose="020B0602020104020603" pitchFamily="34" charset="77"/>
              </a:rPr>
              <a:t>KHOULDOUN BOURAOUI</a:t>
            </a:r>
          </a:p>
        </p:txBody>
      </p:sp>
      <p:sp>
        <p:nvSpPr>
          <p:cNvPr id="71" name="TextBox 70">
            <a:extLst>
              <a:ext uri="{FF2B5EF4-FFF2-40B4-BE49-F238E27FC236}">
                <a16:creationId xmlns:a16="http://schemas.microsoft.com/office/drawing/2014/main" id="{8EDBE14A-E56C-DD46-A8EF-DF2BCAD41A54}"/>
              </a:ext>
            </a:extLst>
          </p:cNvPr>
          <p:cNvSpPr txBox="1"/>
          <p:nvPr/>
        </p:nvSpPr>
        <p:spPr>
          <a:xfrm>
            <a:off x="4324675" y="2565649"/>
            <a:ext cx="708977" cy="276999"/>
          </a:xfrm>
          <a:prstGeom prst="rect">
            <a:avLst/>
          </a:prstGeom>
          <a:noFill/>
        </p:spPr>
        <p:txBody>
          <a:bodyPr wrap="none" rtlCol="0">
            <a:spAutoFit/>
          </a:bodyPr>
          <a:lstStyle/>
          <a:p>
            <a:pPr algn="ctr"/>
            <a:r>
              <a:rPr lang="en-US" sz="1200" dirty="0">
                <a:latin typeface="Tw Cen MT" panose="020B0602020104020603" pitchFamily="34" charset="77"/>
              </a:rPr>
              <a:t>Founded</a:t>
            </a:r>
          </a:p>
        </p:txBody>
      </p:sp>
      <p:sp>
        <p:nvSpPr>
          <p:cNvPr id="34" name="TextBox 33">
            <a:extLst>
              <a:ext uri="{FF2B5EF4-FFF2-40B4-BE49-F238E27FC236}">
                <a16:creationId xmlns:a16="http://schemas.microsoft.com/office/drawing/2014/main" id="{3BBEA71F-3B59-B142-AF0D-C4879E74C631}"/>
              </a:ext>
            </a:extLst>
          </p:cNvPr>
          <p:cNvSpPr txBox="1"/>
          <p:nvPr/>
        </p:nvSpPr>
        <p:spPr>
          <a:xfrm>
            <a:off x="4151615" y="2769769"/>
            <a:ext cx="1055097" cy="338554"/>
          </a:xfrm>
          <a:prstGeom prst="rect">
            <a:avLst/>
          </a:prstGeom>
          <a:noFill/>
        </p:spPr>
        <p:txBody>
          <a:bodyPr wrap="none" rtlCol="0">
            <a:spAutoFit/>
          </a:bodyPr>
          <a:lstStyle/>
          <a:p>
            <a:r>
              <a:rPr lang="en-US" sz="1600" b="1" dirty="0">
                <a:latin typeface="Tw Cen MT" panose="020B0602020104020603" pitchFamily="34" charset="77"/>
              </a:rPr>
              <a:t>May 2019</a:t>
            </a:r>
          </a:p>
        </p:txBody>
      </p:sp>
      <p:sp>
        <p:nvSpPr>
          <p:cNvPr id="72" name="TextBox 71">
            <a:extLst>
              <a:ext uri="{FF2B5EF4-FFF2-40B4-BE49-F238E27FC236}">
                <a16:creationId xmlns:a16="http://schemas.microsoft.com/office/drawing/2014/main" id="{F36D99C8-AE9A-CC47-BEE3-C393394C4F0A}"/>
              </a:ext>
            </a:extLst>
          </p:cNvPr>
          <p:cNvSpPr txBox="1"/>
          <p:nvPr/>
        </p:nvSpPr>
        <p:spPr>
          <a:xfrm>
            <a:off x="7372188" y="2565649"/>
            <a:ext cx="659155" cy="276999"/>
          </a:xfrm>
          <a:prstGeom prst="rect">
            <a:avLst/>
          </a:prstGeom>
          <a:noFill/>
        </p:spPr>
        <p:txBody>
          <a:bodyPr wrap="none" rtlCol="0">
            <a:spAutoFit/>
          </a:bodyPr>
          <a:lstStyle/>
          <a:p>
            <a:pPr algn="ctr"/>
            <a:r>
              <a:rPr lang="en-US" sz="1200" dirty="0">
                <a:latin typeface="Tw Cen MT" panose="020B0602020104020603" pitchFamily="34" charset="77"/>
              </a:rPr>
              <a:t>Industry</a:t>
            </a:r>
          </a:p>
        </p:txBody>
      </p:sp>
      <p:sp>
        <p:nvSpPr>
          <p:cNvPr id="35" name="TextBox 34">
            <a:extLst>
              <a:ext uri="{FF2B5EF4-FFF2-40B4-BE49-F238E27FC236}">
                <a16:creationId xmlns:a16="http://schemas.microsoft.com/office/drawing/2014/main" id="{FD759168-5058-7146-9CCA-BFA65F7202A5}"/>
              </a:ext>
            </a:extLst>
          </p:cNvPr>
          <p:cNvSpPr txBox="1"/>
          <p:nvPr/>
        </p:nvSpPr>
        <p:spPr>
          <a:xfrm>
            <a:off x="6565429" y="2769769"/>
            <a:ext cx="2272673" cy="338554"/>
          </a:xfrm>
          <a:prstGeom prst="rect">
            <a:avLst/>
          </a:prstGeom>
          <a:noFill/>
        </p:spPr>
        <p:txBody>
          <a:bodyPr wrap="none" rtlCol="0">
            <a:spAutoFit/>
          </a:bodyPr>
          <a:lstStyle/>
          <a:p>
            <a:r>
              <a:rPr lang="en-US" sz="1600" b="1" dirty="0">
                <a:latin typeface="Tw Cen MT" panose="020B0602020104020603" pitchFamily="34" charset="77"/>
              </a:rPr>
              <a:t>Management Consulting</a:t>
            </a:r>
          </a:p>
        </p:txBody>
      </p:sp>
      <p:sp>
        <p:nvSpPr>
          <p:cNvPr id="37" name="TextBox 36">
            <a:extLst>
              <a:ext uri="{FF2B5EF4-FFF2-40B4-BE49-F238E27FC236}">
                <a16:creationId xmlns:a16="http://schemas.microsoft.com/office/drawing/2014/main" id="{A8B40087-FE21-5040-ABFF-63B9AC7C0459}"/>
              </a:ext>
            </a:extLst>
          </p:cNvPr>
          <p:cNvSpPr txBox="1"/>
          <p:nvPr/>
        </p:nvSpPr>
        <p:spPr>
          <a:xfrm>
            <a:off x="10309777" y="2565649"/>
            <a:ext cx="684803" cy="276999"/>
          </a:xfrm>
          <a:prstGeom prst="rect">
            <a:avLst/>
          </a:prstGeom>
          <a:noFill/>
        </p:spPr>
        <p:txBody>
          <a:bodyPr wrap="none" rtlCol="0">
            <a:spAutoFit/>
          </a:bodyPr>
          <a:lstStyle/>
          <a:p>
            <a:r>
              <a:rPr lang="en-US" sz="1200" dirty="0">
                <a:latin typeface="Tw Cen MT" panose="020B0602020104020603" pitchFamily="34" charset="77"/>
              </a:rPr>
              <a:t>Location</a:t>
            </a:r>
            <a:endParaRPr lang="en-US" dirty="0"/>
          </a:p>
        </p:txBody>
      </p:sp>
      <p:sp>
        <p:nvSpPr>
          <p:cNvPr id="73" name="TextBox 72">
            <a:extLst>
              <a:ext uri="{FF2B5EF4-FFF2-40B4-BE49-F238E27FC236}">
                <a16:creationId xmlns:a16="http://schemas.microsoft.com/office/drawing/2014/main" id="{3C912506-4BEA-B84F-934B-6CB0E0040A0C}"/>
              </a:ext>
            </a:extLst>
          </p:cNvPr>
          <p:cNvSpPr txBox="1"/>
          <p:nvPr/>
        </p:nvSpPr>
        <p:spPr>
          <a:xfrm>
            <a:off x="9924543" y="2769769"/>
            <a:ext cx="1455270" cy="338554"/>
          </a:xfrm>
          <a:prstGeom prst="rect">
            <a:avLst/>
          </a:prstGeom>
          <a:noFill/>
        </p:spPr>
        <p:txBody>
          <a:bodyPr wrap="none" rtlCol="0">
            <a:spAutoFit/>
          </a:bodyPr>
          <a:lstStyle/>
          <a:p>
            <a:r>
              <a:rPr lang="en-US" sz="1600" b="1" dirty="0">
                <a:latin typeface="Tw Cen MT" panose="020B0602020104020603" pitchFamily="34" charset="77"/>
              </a:rPr>
              <a:t>Tunis, Manar 1</a:t>
            </a:r>
          </a:p>
        </p:txBody>
      </p:sp>
      <p:grpSp>
        <p:nvGrpSpPr>
          <p:cNvPr id="99" name="Group 98">
            <a:extLst>
              <a:ext uri="{FF2B5EF4-FFF2-40B4-BE49-F238E27FC236}">
                <a16:creationId xmlns:a16="http://schemas.microsoft.com/office/drawing/2014/main" id="{CC23FB31-E284-FA41-A684-1E53DA6DDB97}"/>
              </a:ext>
            </a:extLst>
          </p:cNvPr>
          <p:cNvGrpSpPr/>
          <p:nvPr/>
        </p:nvGrpSpPr>
        <p:grpSpPr>
          <a:xfrm>
            <a:off x="2603449" y="3516979"/>
            <a:ext cx="1593536" cy="1267160"/>
            <a:chOff x="3899950" y="3699540"/>
            <a:chExt cx="1593536" cy="1267160"/>
          </a:xfrm>
        </p:grpSpPr>
        <p:sp>
          <p:nvSpPr>
            <p:cNvPr id="80" name="Round Same Side Corner Rectangle 79">
              <a:extLst>
                <a:ext uri="{FF2B5EF4-FFF2-40B4-BE49-F238E27FC236}">
                  <a16:creationId xmlns:a16="http://schemas.microsoft.com/office/drawing/2014/main" id="{B683578E-F30B-5948-A862-D8CE47317274}"/>
                </a:ext>
              </a:extLst>
            </p:cNvPr>
            <p:cNvSpPr/>
            <p:nvPr/>
          </p:nvSpPr>
          <p:spPr>
            <a:xfrm>
              <a:off x="3899950" y="3699540"/>
              <a:ext cx="1593536" cy="1267160"/>
            </a:xfrm>
            <a:prstGeom prst="round2SameRect">
              <a:avLst/>
            </a:prstGeom>
            <a:solidFill>
              <a:srgbClr val="51B7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5" name="Graphic 84" descr="Programmer male outline">
              <a:extLst>
                <a:ext uri="{FF2B5EF4-FFF2-40B4-BE49-F238E27FC236}">
                  <a16:creationId xmlns:a16="http://schemas.microsoft.com/office/drawing/2014/main" id="{8C57E4FB-326A-A94C-B721-8F937B6E9A8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239518" y="3749678"/>
              <a:ext cx="914400" cy="914400"/>
            </a:xfrm>
            <a:prstGeom prst="rect">
              <a:avLst/>
            </a:prstGeom>
          </p:spPr>
        </p:pic>
      </p:grpSp>
      <p:sp>
        <p:nvSpPr>
          <p:cNvPr id="79" name="Freeform 78">
            <a:extLst>
              <a:ext uri="{FF2B5EF4-FFF2-40B4-BE49-F238E27FC236}">
                <a16:creationId xmlns:a16="http://schemas.microsoft.com/office/drawing/2014/main" id="{A44330C4-0569-624E-9640-65E212B6220D}"/>
              </a:ext>
            </a:extLst>
          </p:cNvPr>
          <p:cNvSpPr/>
          <p:nvPr/>
        </p:nvSpPr>
        <p:spPr>
          <a:xfrm flipV="1">
            <a:off x="2603449" y="4275288"/>
            <a:ext cx="1593536" cy="2137559"/>
          </a:xfrm>
          <a:custGeom>
            <a:avLst/>
            <a:gdLst>
              <a:gd name="connsiteX0" fmla="*/ 0 w 1593536"/>
              <a:gd name="connsiteY0" fmla="*/ 2137559 h 2137559"/>
              <a:gd name="connsiteX1" fmla="*/ 344253 w 1593536"/>
              <a:gd name="connsiteY1" fmla="*/ 2137559 h 2137559"/>
              <a:gd name="connsiteX2" fmla="*/ 353980 w 1593536"/>
              <a:gd name="connsiteY2" fmla="*/ 2106227 h 2137559"/>
              <a:gd name="connsiteX3" fmla="*/ 806759 w 1593536"/>
              <a:gd name="connsiteY3" fmla="*/ 1806104 h 2137559"/>
              <a:gd name="connsiteX4" fmla="*/ 1259539 w 1593536"/>
              <a:gd name="connsiteY4" fmla="*/ 2106227 h 2137559"/>
              <a:gd name="connsiteX5" fmla="*/ 1269265 w 1593536"/>
              <a:gd name="connsiteY5" fmla="*/ 2137559 h 2137559"/>
              <a:gd name="connsiteX6" fmla="*/ 1593536 w 1593536"/>
              <a:gd name="connsiteY6" fmla="*/ 2137559 h 2137559"/>
              <a:gd name="connsiteX7" fmla="*/ 1593536 w 1593536"/>
              <a:gd name="connsiteY7" fmla="*/ 265595 h 2137559"/>
              <a:gd name="connsiteX8" fmla="*/ 1327941 w 1593536"/>
              <a:gd name="connsiteY8" fmla="*/ 0 h 2137559"/>
              <a:gd name="connsiteX9" fmla="*/ 265595 w 1593536"/>
              <a:gd name="connsiteY9" fmla="*/ 0 h 2137559"/>
              <a:gd name="connsiteX10" fmla="*/ 0 w 1593536"/>
              <a:gd name="connsiteY10" fmla="*/ 265595 h 2137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3536" h="2137559">
                <a:moveTo>
                  <a:pt x="0" y="2137559"/>
                </a:moveTo>
                <a:lnTo>
                  <a:pt x="344253" y="2137559"/>
                </a:lnTo>
                <a:lnTo>
                  <a:pt x="353980" y="2106227"/>
                </a:lnTo>
                <a:cubicBezTo>
                  <a:pt x="428577" y="1929857"/>
                  <a:pt x="603216" y="1806104"/>
                  <a:pt x="806759" y="1806104"/>
                </a:cubicBezTo>
                <a:cubicBezTo>
                  <a:pt x="1010302" y="1806104"/>
                  <a:pt x="1184941" y="1929857"/>
                  <a:pt x="1259539" y="2106227"/>
                </a:cubicBezTo>
                <a:lnTo>
                  <a:pt x="1269265" y="2137559"/>
                </a:lnTo>
                <a:lnTo>
                  <a:pt x="1593536" y="2137559"/>
                </a:lnTo>
                <a:lnTo>
                  <a:pt x="1593536" y="265595"/>
                </a:lnTo>
                <a:cubicBezTo>
                  <a:pt x="1593536" y="118911"/>
                  <a:pt x="1474625" y="0"/>
                  <a:pt x="1327941" y="0"/>
                </a:cubicBezTo>
                <a:lnTo>
                  <a:pt x="265595" y="0"/>
                </a:lnTo>
                <a:cubicBezTo>
                  <a:pt x="118911" y="0"/>
                  <a:pt x="0" y="118911"/>
                  <a:pt x="0" y="265595"/>
                </a:cubicBez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90" name="TextBox 89">
            <a:extLst>
              <a:ext uri="{FF2B5EF4-FFF2-40B4-BE49-F238E27FC236}">
                <a16:creationId xmlns:a16="http://schemas.microsoft.com/office/drawing/2014/main" id="{9D991A5F-87DA-184B-A2F4-36F909F758A5}"/>
              </a:ext>
            </a:extLst>
          </p:cNvPr>
          <p:cNvSpPr txBox="1"/>
          <p:nvPr/>
        </p:nvSpPr>
        <p:spPr>
          <a:xfrm>
            <a:off x="2603449" y="5020901"/>
            <a:ext cx="1593536" cy="646331"/>
          </a:xfrm>
          <a:prstGeom prst="rect">
            <a:avLst/>
          </a:prstGeom>
          <a:noFill/>
        </p:spPr>
        <p:txBody>
          <a:bodyPr wrap="square" rtlCol="0">
            <a:spAutoFit/>
          </a:bodyPr>
          <a:lstStyle/>
          <a:p>
            <a:pPr algn="ctr"/>
            <a:r>
              <a:rPr lang="en-US" b="1" dirty="0">
                <a:latin typeface="Tw Cen MT" panose="020B0602020104020603" pitchFamily="34" charset="77"/>
              </a:rPr>
              <a:t>IT Development</a:t>
            </a:r>
          </a:p>
        </p:txBody>
      </p:sp>
      <p:grpSp>
        <p:nvGrpSpPr>
          <p:cNvPr id="100" name="Group 99">
            <a:extLst>
              <a:ext uri="{FF2B5EF4-FFF2-40B4-BE49-F238E27FC236}">
                <a16:creationId xmlns:a16="http://schemas.microsoft.com/office/drawing/2014/main" id="{204AAF34-9C37-864E-8677-22F11FB1085B}"/>
              </a:ext>
            </a:extLst>
          </p:cNvPr>
          <p:cNvGrpSpPr/>
          <p:nvPr/>
        </p:nvGrpSpPr>
        <p:grpSpPr>
          <a:xfrm>
            <a:off x="5538610" y="3516979"/>
            <a:ext cx="1593536" cy="1267160"/>
            <a:chOff x="6298738" y="3699540"/>
            <a:chExt cx="1593536" cy="1267160"/>
          </a:xfrm>
        </p:grpSpPr>
        <p:sp>
          <p:nvSpPr>
            <p:cNvPr id="91" name="Round Same Side Corner Rectangle 90">
              <a:extLst>
                <a:ext uri="{FF2B5EF4-FFF2-40B4-BE49-F238E27FC236}">
                  <a16:creationId xmlns:a16="http://schemas.microsoft.com/office/drawing/2014/main" id="{0D0C937D-CD99-4147-AECA-D54B08E60CD4}"/>
                </a:ext>
              </a:extLst>
            </p:cNvPr>
            <p:cNvSpPr/>
            <p:nvPr/>
          </p:nvSpPr>
          <p:spPr>
            <a:xfrm>
              <a:off x="6298738" y="3699540"/>
              <a:ext cx="1593536" cy="1267160"/>
            </a:xfrm>
            <a:prstGeom prst="round2SameRect">
              <a:avLst/>
            </a:prstGeom>
            <a:solidFill>
              <a:srgbClr val="EE6C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9" name="Graphic 88" descr="Teacher outline">
              <a:extLst>
                <a:ext uri="{FF2B5EF4-FFF2-40B4-BE49-F238E27FC236}">
                  <a16:creationId xmlns:a16="http://schemas.microsoft.com/office/drawing/2014/main" id="{A95F1AA2-D54A-3842-8DC4-6BD2A52F821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638306" y="3780798"/>
              <a:ext cx="914400" cy="914400"/>
            </a:xfrm>
            <a:prstGeom prst="rect">
              <a:avLst/>
            </a:prstGeom>
          </p:spPr>
        </p:pic>
      </p:grpSp>
      <p:sp>
        <p:nvSpPr>
          <p:cNvPr id="92" name="Freeform 91">
            <a:extLst>
              <a:ext uri="{FF2B5EF4-FFF2-40B4-BE49-F238E27FC236}">
                <a16:creationId xmlns:a16="http://schemas.microsoft.com/office/drawing/2014/main" id="{05450A23-222D-6342-9031-D9BE2CE620B7}"/>
              </a:ext>
            </a:extLst>
          </p:cNvPr>
          <p:cNvSpPr/>
          <p:nvPr/>
        </p:nvSpPr>
        <p:spPr>
          <a:xfrm flipV="1">
            <a:off x="5538610" y="4275288"/>
            <a:ext cx="1593536" cy="2137559"/>
          </a:xfrm>
          <a:custGeom>
            <a:avLst/>
            <a:gdLst>
              <a:gd name="connsiteX0" fmla="*/ 0 w 1593536"/>
              <a:gd name="connsiteY0" fmla="*/ 2137559 h 2137559"/>
              <a:gd name="connsiteX1" fmla="*/ 344253 w 1593536"/>
              <a:gd name="connsiteY1" fmla="*/ 2137559 h 2137559"/>
              <a:gd name="connsiteX2" fmla="*/ 353980 w 1593536"/>
              <a:gd name="connsiteY2" fmla="*/ 2106227 h 2137559"/>
              <a:gd name="connsiteX3" fmla="*/ 806759 w 1593536"/>
              <a:gd name="connsiteY3" fmla="*/ 1806104 h 2137559"/>
              <a:gd name="connsiteX4" fmla="*/ 1259539 w 1593536"/>
              <a:gd name="connsiteY4" fmla="*/ 2106227 h 2137559"/>
              <a:gd name="connsiteX5" fmla="*/ 1269265 w 1593536"/>
              <a:gd name="connsiteY5" fmla="*/ 2137559 h 2137559"/>
              <a:gd name="connsiteX6" fmla="*/ 1593536 w 1593536"/>
              <a:gd name="connsiteY6" fmla="*/ 2137559 h 2137559"/>
              <a:gd name="connsiteX7" fmla="*/ 1593536 w 1593536"/>
              <a:gd name="connsiteY7" fmla="*/ 265595 h 2137559"/>
              <a:gd name="connsiteX8" fmla="*/ 1327941 w 1593536"/>
              <a:gd name="connsiteY8" fmla="*/ 0 h 2137559"/>
              <a:gd name="connsiteX9" fmla="*/ 265595 w 1593536"/>
              <a:gd name="connsiteY9" fmla="*/ 0 h 2137559"/>
              <a:gd name="connsiteX10" fmla="*/ 0 w 1593536"/>
              <a:gd name="connsiteY10" fmla="*/ 265595 h 2137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3536" h="2137559">
                <a:moveTo>
                  <a:pt x="0" y="2137559"/>
                </a:moveTo>
                <a:lnTo>
                  <a:pt x="344253" y="2137559"/>
                </a:lnTo>
                <a:lnTo>
                  <a:pt x="353980" y="2106227"/>
                </a:lnTo>
                <a:cubicBezTo>
                  <a:pt x="428577" y="1929857"/>
                  <a:pt x="603216" y="1806104"/>
                  <a:pt x="806759" y="1806104"/>
                </a:cubicBezTo>
                <a:cubicBezTo>
                  <a:pt x="1010302" y="1806104"/>
                  <a:pt x="1184941" y="1929857"/>
                  <a:pt x="1259539" y="2106227"/>
                </a:cubicBezTo>
                <a:lnTo>
                  <a:pt x="1269265" y="2137559"/>
                </a:lnTo>
                <a:lnTo>
                  <a:pt x="1593536" y="2137559"/>
                </a:lnTo>
                <a:lnTo>
                  <a:pt x="1593536" y="265595"/>
                </a:lnTo>
                <a:cubicBezTo>
                  <a:pt x="1593536" y="118911"/>
                  <a:pt x="1474625" y="0"/>
                  <a:pt x="1327941" y="0"/>
                </a:cubicBezTo>
                <a:lnTo>
                  <a:pt x="265595" y="0"/>
                </a:lnTo>
                <a:cubicBezTo>
                  <a:pt x="118911" y="0"/>
                  <a:pt x="0" y="118911"/>
                  <a:pt x="0" y="265595"/>
                </a:cubicBez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97" name="TextBox 96">
            <a:extLst>
              <a:ext uri="{FF2B5EF4-FFF2-40B4-BE49-F238E27FC236}">
                <a16:creationId xmlns:a16="http://schemas.microsoft.com/office/drawing/2014/main" id="{4F90F3B6-5A23-5340-8D7B-60DA77069291}"/>
              </a:ext>
            </a:extLst>
          </p:cNvPr>
          <p:cNvSpPr txBox="1"/>
          <p:nvPr/>
        </p:nvSpPr>
        <p:spPr>
          <a:xfrm>
            <a:off x="5538610" y="5020901"/>
            <a:ext cx="1593536" cy="646331"/>
          </a:xfrm>
          <a:prstGeom prst="rect">
            <a:avLst/>
          </a:prstGeom>
          <a:noFill/>
        </p:spPr>
        <p:txBody>
          <a:bodyPr wrap="square" rtlCol="0">
            <a:spAutoFit/>
          </a:bodyPr>
          <a:lstStyle/>
          <a:p>
            <a:pPr algn="ctr"/>
            <a:r>
              <a:rPr lang="en-US" b="1" dirty="0">
                <a:latin typeface="Tw Cen MT" panose="020B0602020104020603" pitchFamily="34" charset="77"/>
              </a:rPr>
              <a:t>Professional training</a:t>
            </a:r>
          </a:p>
        </p:txBody>
      </p:sp>
      <p:grpSp>
        <p:nvGrpSpPr>
          <p:cNvPr id="101" name="Group 100">
            <a:extLst>
              <a:ext uri="{FF2B5EF4-FFF2-40B4-BE49-F238E27FC236}">
                <a16:creationId xmlns:a16="http://schemas.microsoft.com/office/drawing/2014/main" id="{E0326785-6503-9841-B7DC-EE44CD506D15}"/>
              </a:ext>
            </a:extLst>
          </p:cNvPr>
          <p:cNvGrpSpPr/>
          <p:nvPr/>
        </p:nvGrpSpPr>
        <p:grpSpPr>
          <a:xfrm>
            <a:off x="8473771" y="3516979"/>
            <a:ext cx="1593536" cy="1267160"/>
            <a:chOff x="8473771" y="3699540"/>
            <a:chExt cx="1593536" cy="1267160"/>
          </a:xfrm>
        </p:grpSpPr>
        <p:sp>
          <p:nvSpPr>
            <p:cNvPr id="93" name="Round Same Side Corner Rectangle 92">
              <a:extLst>
                <a:ext uri="{FF2B5EF4-FFF2-40B4-BE49-F238E27FC236}">
                  <a16:creationId xmlns:a16="http://schemas.microsoft.com/office/drawing/2014/main" id="{C1299776-C1C9-574C-9371-E09CF3D27472}"/>
                </a:ext>
              </a:extLst>
            </p:cNvPr>
            <p:cNvSpPr/>
            <p:nvPr/>
          </p:nvSpPr>
          <p:spPr>
            <a:xfrm>
              <a:off x="8473771" y="3699540"/>
              <a:ext cx="1593536" cy="1267160"/>
            </a:xfrm>
            <a:prstGeom prst="round2SameRect">
              <a:avLst/>
            </a:prstGeom>
            <a:solidFill>
              <a:srgbClr val="3C5A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7" name="Graphic 86" descr="Lecturer outline">
              <a:extLst>
                <a:ext uri="{FF2B5EF4-FFF2-40B4-BE49-F238E27FC236}">
                  <a16:creationId xmlns:a16="http://schemas.microsoft.com/office/drawing/2014/main" id="{C09D6C1C-F940-DF49-91E6-4751D9E4B8D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813339" y="3780798"/>
              <a:ext cx="914400" cy="914400"/>
            </a:xfrm>
            <a:prstGeom prst="rect">
              <a:avLst/>
            </a:prstGeom>
          </p:spPr>
        </p:pic>
      </p:grpSp>
      <p:sp>
        <p:nvSpPr>
          <p:cNvPr id="94" name="Freeform 93">
            <a:extLst>
              <a:ext uri="{FF2B5EF4-FFF2-40B4-BE49-F238E27FC236}">
                <a16:creationId xmlns:a16="http://schemas.microsoft.com/office/drawing/2014/main" id="{588767AE-3831-8B4D-BF15-63776EB70108}"/>
              </a:ext>
            </a:extLst>
          </p:cNvPr>
          <p:cNvSpPr/>
          <p:nvPr/>
        </p:nvSpPr>
        <p:spPr>
          <a:xfrm flipV="1">
            <a:off x="8473771" y="4275288"/>
            <a:ext cx="1593536" cy="2137559"/>
          </a:xfrm>
          <a:custGeom>
            <a:avLst/>
            <a:gdLst>
              <a:gd name="connsiteX0" fmla="*/ 0 w 1593536"/>
              <a:gd name="connsiteY0" fmla="*/ 2137559 h 2137559"/>
              <a:gd name="connsiteX1" fmla="*/ 344253 w 1593536"/>
              <a:gd name="connsiteY1" fmla="*/ 2137559 h 2137559"/>
              <a:gd name="connsiteX2" fmla="*/ 353980 w 1593536"/>
              <a:gd name="connsiteY2" fmla="*/ 2106227 h 2137559"/>
              <a:gd name="connsiteX3" fmla="*/ 806759 w 1593536"/>
              <a:gd name="connsiteY3" fmla="*/ 1806104 h 2137559"/>
              <a:gd name="connsiteX4" fmla="*/ 1259539 w 1593536"/>
              <a:gd name="connsiteY4" fmla="*/ 2106227 h 2137559"/>
              <a:gd name="connsiteX5" fmla="*/ 1269265 w 1593536"/>
              <a:gd name="connsiteY5" fmla="*/ 2137559 h 2137559"/>
              <a:gd name="connsiteX6" fmla="*/ 1593536 w 1593536"/>
              <a:gd name="connsiteY6" fmla="*/ 2137559 h 2137559"/>
              <a:gd name="connsiteX7" fmla="*/ 1593536 w 1593536"/>
              <a:gd name="connsiteY7" fmla="*/ 265595 h 2137559"/>
              <a:gd name="connsiteX8" fmla="*/ 1327941 w 1593536"/>
              <a:gd name="connsiteY8" fmla="*/ 0 h 2137559"/>
              <a:gd name="connsiteX9" fmla="*/ 265595 w 1593536"/>
              <a:gd name="connsiteY9" fmla="*/ 0 h 2137559"/>
              <a:gd name="connsiteX10" fmla="*/ 0 w 1593536"/>
              <a:gd name="connsiteY10" fmla="*/ 265595 h 2137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93536" h="2137559">
                <a:moveTo>
                  <a:pt x="0" y="2137559"/>
                </a:moveTo>
                <a:lnTo>
                  <a:pt x="344253" y="2137559"/>
                </a:lnTo>
                <a:lnTo>
                  <a:pt x="353980" y="2106227"/>
                </a:lnTo>
                <a:cubicBezTo>
                  <a:pt x="428577" y="1929857"/>
                  <a:pt x="603216" y="1806104"/>
                  <a:pt x="806759" y="1806104"/>
                </a:cubicBezTo>
                <a:cubicBezTo>
                  <a:pt x="1010302" y="1806104"/>
                  <a:pt x="1184941" y="1929857"/>
                  <a:pt x="1259539" y="2106227"/>
                </a:cubicBezTo>
                <a:lnTo>
                  <a:pt x="1269265" y="2137559"/>
                </a:lnTo>
                <a:lnTo>
                  <a:pt x="1593536" y="2137559"/>
                </a:lnTo>
                <a:lnTo>
                  <a:pt x="1593536" y="265595"/>
                </a:lnTo>
                <a:cubicBezTo>
                  <a:pt x="1593536" y="118911"/>
                  <a:pt x="1474625" y="0"/>
                  <a:pt x="1327941" y="0"/>
                </a:cubicBezTo>
                <a:lnTo>
                  <a:pt x="265595" y="0"/>
                </a:lnTo>
                <a:cubicBezTo>
                  <a:pt x="118911" y="0"/>
                  <a:pt x="0" y="118911"/>
                  <a:pt x="0" y="265595"/>
                </a:cubicBezTo>
                <a:close/>
              </a:path>
            </a:pathLst>
          </a:custGeom>
          <a:solidFill>
            <a:schemeClr val="bg1"/>
          </a:solidFill>
          <a:ln>
            <a:noFill/>
          </a:ln>
          <a:effectLst>
            <a:outerShdw blurRad="127000" sx="107000" sy="107000" algn="ctr" rotWithShape="0">
              <a:schemeClr val="tx1">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bg1"/>
              </a:solidFill>
            </a:endParaRPr>
          </a:p>
        </p:txBody>
      </p:sp>
      <p:sp>
        <p:nvSpPr>
          <p:cNvPr id="98" name="TextBox 97">
            <a:extLst>
              <a:ext uri="{FF2B5EF4-FFF2-40B4-BE49-F238E27FC236}">
                <a16:creationId xmlns:a16="http://schemas.microsoft.com/office/drawing/2014/main" id="{D8E18AB5-F32E-364A-9F80-51092C5C489D}"/>
              </a:ext>
            </a:extLst>
          </p:cNvPr>
          <p:cNvSpPr txBox="1"/>
          <p:nvPr/>
        </p:nvSpPr>
        <p:spPr>
          <a:xfrm>
            <a:off x="8498534" y="5159400"/>
            <a:ext cx="1593536" cy="369332"/>
          </a:xfrm>
          <a:prstGeom prst="rect">
            <a:avLst/>
          </a:prstGeom>
          <a:noFill/>
        </p:spPr>
        <p:txBody>
          <a:bodyPr wrap="square" rtlCol="0">
            <a:spAutoFit/>
          </a:bodyPr>
          <a:lstStyle/>
          <a:p>
            <a:pPr algn="ctr"/>
            <a:r>
              <a:rPr lang="en-US" b="1" dirty="0">
                <a:latin typeface="Tw Cen MT" panose="020B0602020104020603" pitchFamily="34" charset="77"/>
              </a:rPr>
              <a:t>Consulting</a:t>
            </a:r>
          </a:p>
        </p:txBody>
      </p:sp>
      <p:sp>
        <p:nvSpPr>
          <p:cNvPr id="107" name="TextBox 106">
            <a:extLst>
              <a:ext uri="{FF2B5EF4-FFF2-40B4-BE49-F238E27FC236}">
                <a16:creationId xmlns:a16="http://schemas.microsoft.com/office/drawing/2014/main" id="{C373B319-BE0E-214B-8C5F-EB71B2F4B490}"/>
              </a:ext>
            </a:extLst>
          </p:cNvPr>
          <p:cNvSpPr txBox="1"/>
          <p:nvPr/>
        </p:nvSpPr>
        <p:spPr>
          <a:xfrm>
            <a:off x="4301006" y="228950"/>
            <a:ext cx="4068743" cy="769441"/>
          </a:xfrm>
          <a:prstGeom prst="rect">
            <a:avLst/>
          </a:prstGeom>
          <a:noFill/>
        </p:spPr>
        <p:txBody>
          <a:bodyPr wrap="none" rtlCol="0">
            <a:spAutoFit/>
          </a:bodyPr>
          <a:lstStyle/>
          <a:p>
            <a:r>
              <a:rPr lang="en-US" sz="4400" dirty="0">
                <a:solidFill>
                  <a:schemeClr val="bg2">
                    <a:lumMod val="50000"/>
                  </a:schemeClr>
                </a:solidFill>
                <a:latin typeface="Tw Cen MT" panose="020B0602020104020603" pitchFamily="34" charset="77"/>
              </a:rPr>
              <a:t>Host presentation</a:t>
            </a:r>
          </a:p>
        </p:txBody>
      </p:sp>
    </p:spTree>
    <p:extLst>
      <p:ext uri="{BB962C8B-B14F-4D97-AF65-F5344CB8AC3E}">
        <p14:creationId xmlns:p14="http://schemas.microsoft.com/office/powerpoint/2010/main" val="460544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nodeType="withEffect">
                                  <p:stCondLst>
                                    <p:cond delay="0"/>
                                  </p:stCondLst>
                                  <p:childTnLst>
                                    <p:set>
                                      <p:cBhvr>
                                        <p:cTn id="6" dur="1" fill="hold">
                                          <p:stCondLst>
                                            <p:cond delay="0"/>
                                          </p:stCondLst>
                                        </p:cTn>
                                        <p:tgtEl>
                                          <p:spTgt spid="107">
                                            <p:txEl>
                                              <p:pRg st="0" end="0"/>
                                            </p:txEl>
                                          </p:spTgt>
                                        </p:tgtEl>
                                        <p:attrNameLst>
                                          <p:attrName>style.visibility</p:attrName>
                                        </p:attrNameLst>
                                      </p:cBhvr>
                                      <p:to>
                                        <p:strVal val="visible"/>
                                      </p:to>
                                    </p:set>
                                    <p:anim calcmode="lin" valueType="num">
                                      <p:cBhvr additive="base">
                                        <p:cTn id="7" dur="500"/>
                                        <p:tgtEl>
                                          <p:spTgt spid="107">
                                            <p:txEl>
                                              <p:pRg st="0" end="0"/>
                                            </p:txEl>
                                          </p:spTgt>
                                        </p:tgtEl>
                                        <p:attrNameLst>
                                          <p:attrName>ppt_y</p:attrName>
                                        </p:attrNameLst>
                                      </p:cBhvr>
                                      <p:tavLst>
                                        <p:tav tm="0">
                                          <p:val>
                                            <p:strVal val="#ppt_y-#ppt_h*1.125000"/>
                                          </p:val>
                                        </p:tav>
                                        <p:tav tm="100000">
                                          <p:val>
                                            <p:strVal val="#ppt_y"/>
                                          </p:val>
                                        </p:tav>
                                      </p:tavLst>
                                    </p:anim>
                                    <p:animEffect transition="in" filter="wipe(down)">
                                      <p:cBhvr>
                                        <p:cTn id="8" dur="500"/>
                                        <p:tgtEl>
                                          <p:spTgt spid="107">
                                            <p:txEl>
                                              <p:pRg st="0" end="0"/>
                                            </p:txEl>
                                          </p:spTgt>
                                        </p:tgtEl>
                                      </p:cBhvr>
                                    </p:animEffect>
                                  </p:childTnLst>
                                </p:cTn>
                              </p:par>
                            </p:childTnLst>
                          </p:cTn>
                        </p:par>
                        <p:par>
                          <p:cTn id="9" fill="hold">
                            <p:stCondLst>
                              <p:cond delay="500"/>
                            </p:stCondLst>
                            <p:childTnLst>
                              <p:par>
                                <p:cTn id="10" presetID="12" presetClass="entr" presetSubtype="4"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ppt_y</p:attrName>
                                        </p:attrNameLst>
                                      </p:cBhvr>
                                      <p:tavLst>
                                        <p:tav tm="0">
                                          <p:val>
                                            <p:strVal val="#ppt_y+#ppt_h*1.125000"/>
                                          </p:val>
                                        </p:tav>
                                        <p:tav tm="100000">
                                          <p:val>
                                            <p:strVal val="#ppt_y"/>
                                          </p:val>
                                        </p:tav>
                                      </p:tavLst>
                                    </p:anim>
                                    <p:animEffect transition="in" filter="wipe(up)">
                                      <p:cBhvr>
                                        <p:cTn id="13" dur="500"/>
                                        <p:tgtEl>
                                          <p:spTgt spid="10"/>
                                        </p:tgtEl>
                                      </p:cBhvr>
                                    </p:animEffect>
                                  </p:childTnLst>
                                </p:cTn>
                              </p:par>
                              <p:par>
                                <p:cTn id="14" presetID="12" presetClass="entr" presetSubtype="4" fill="hold" grpId="0" nodeType="withEffect">
                                  <p:stCondLst>
                                    <p:cond delay="0"/>
                                  </p:stCondLst>
                                  <p:childTnLst>
                                    <p:set>
                                      <p:cBhvr>
                                        <p:cTn id="15" dur="1" fill="hold">
                                          <p:stCondLst>
                                            <p:cond delay="0"/>
                                          </p:stCondLst>
                                        </p:cTn>
                                        <p:tgtEl>
                                          <p:spTgt spid="71"/>
                                        </p:tgtEl>
                                        <p:attrNameLst>
                                          <p:attrName>style.visibility</p:attrName>
                                        </p:attrNameLst>
                                      </p:cBhvr>
                                      <p:to>
                                        <p:strVal val="visible"/>
                                      </p:to>
                                    </p:set>
                                    <p:anim calcmode="lin" valueType="num">
                                      <p:cBhvr additive="base">
                                        <p:cTn id="16" dur="500"/>
                                        <p:tgtEl>
                                          <p:spTgt spid="71"/>
                                        </p:tgtEl>
                                        <p:attrNameLst>
                                          <p:attrName>ppt_y</p:attrName>
                                        </p:attrNameLst>
                                      </p:cBhvr>
                                      <p:tavLst>
                                        <p:tav tm="0">
                                          <p:val>
                                            <p:strVal val="#ppt_y+#ppt_h*1.125000"/>
                                          </p:val>
                                        </p:tav>
                                        <p:tav tm="100000">
                                          <p:val>
                                            <p:strVal val="#ppt_y"/>
                                          </p:val>
                                        </p:tav>
                                      </p:tavLst>
                                    </p:anim>
                                    <p:animEffect transition="in" filter="wipe(up)">
                                      <p:cBhvr>
                                        <p:cTn id="17" dur="500"/>
                                        <p:tgtEl>
                                          <p:spTgt spid="71"/>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 calcmode="lin" valueType="num">
                                      <p:cBhvr additive="base">
                                        <p:cTn id="20" dur="500"/>
                                        <p:tgtEl>
                                          <p:spTgt spid="34"/>
                                        </p:tgtEl>
                                        <p:attrNameLst>
                                          <p:attrName>ppt_y</p:attrName>
                                        </p:attrNameLst>
                                      </p:cBhvr>
                                      <p:tavLst>
                                        <p:tav tm="0">
                                          <p:val>
                                            <p:strVal val="#ppt_y+#ppt_h*1.125000"/>
                                          </p:val>
                                        </p:tav>
                                        <p:tav tm="100000">
                                          <p:val>
                                            <p:strVal val="#ppt_y"/>
                                          </p:val>
                                        </p:tav>
                                      </p:tavLst>
                                    </p:anim>
                                    <p:animEffect transition="in" filter="wipe(up)">
                                      <p:cBhvr>
                                        <p:cTn id="21" dur="500"/>
                                        <p:tgtEl>
                                          <p:spTgt spid="34"/>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12" fill="hold"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strips(downLeft)">
                                      <p:cBhvr>
                                        <p:cTn id="26" dur="750"/>
                                        <p:tgtEl>
                                          <p:spTgt spid="18"/>
                                        </p:tgtEl>
                                      </p:cBhvr>
                                    </p:animEffect>
                                  </p:childTnLst>
                                </p:cTn>
                              </p:par>
                              <p:par>
                                <p:cTn id="27" presetID="12" presetClass="entr" presetSubtype="4"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p:tgtEl>
                                          <p:spTgt spid="8"/>
                                        </p:tgtEl>
                                        <p:attrNameLst>
                                          <p:attrName>ppt_y</p:attrName>
                                        </p:attrNameLst>
                                      </p:cBhvr>
                                      <p:tavLst>
                                        <p:tav tm="0">
                                          <p:val>
                                            <p:strVal val="#ppt_y+#ppt_h*1.125000"/>
                                          </p:val>
                                        </p:tav>
                                        <p:tav tm="100000">
                                          <p:val>
                                            <p:strVal val="#ppt_y"/>
                                          </p:val>
                                        </p:tav>
                                      </p:tavLst>
                                    </p:anim>
                                    <p:animEffect transition="in" filter="wipe(up)">
                                      <p:cBhvr>
                                        <p:cTn id="30" dur="500"/>
                                        <p:tgtEl>
                                          <p:spTgt spid="8"/>
                                        </p:tgtEl>
                                      </p:cBhvr>
                                    </p:animEffect>
                                  </p:childTnLst>
                                </p:cTn>
                              </p:par>
                              <p:par>
                                <p:cTn id="31" presetID="12" presetClass="entr" presetSubtype="4"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anim calcmode="lin" valueType="num">
                                      <p:cBhvr additive="base">
                                        <p:cTn id="33" dur="500"/>
                                        <p:tgtEl>
                                          <p:spTgt spid="32"/>
                                        </p:tgtEl>
                                        <p:attrNameLst>
                                          <p:attrName>ppt_y</p:attrName>
                                        </p:attrNameLst>
                                      </p:cBhvr>
                                      <p:tavLst>
                                        <p:tav tm="0">
                                          <p:val>
                                            <p:strVal val="#ppt_y+#ppt_h*1.125000"/>
                                          </p:val>
                                        </p:tav>
                                        <p:tav tm="100000">
                                          <p:val>
                                            <p:strVal val="#ppt_y"/>
                                          </p:val>
                                        </p:tav>
                                      </p:tavLst>
                                    </p:anim>
                                    <p:animEffect transition="in" filter="wipe(up)">
                                      <p:cBhvr>
                                        <p:cTn id="34" dur="500"/>
                                        <p:tgtEl>
                                          <p:spTgt spid="32"/>
                                        </p:tgtEl>
                                      </p:cBhvr>
                                    </p:animEffect>
                                  </p:childTnLst>
                                </p:cTn>
                              </p:par>
                              <p:par>
                                <p:cTn id="35" presetID="12" presetClass="entr" presetSubtype="4" fill="hold" grpId="0" nodeType="withEffect">
                                  <p:stCondLst>
                                    <p:cond delay="0"/>
                                  </p:stCondLst>
                                  <p:childTnLst>
                                    <p:set>
                                      <p:cBhvr>
                                        <p:cTn id="36" dur="1" fill="hold">
                                          <p:stCondLst>
                                            <p:cond delay="0"/>
                                          </p:stCondLst>
                                        </p:cTn>
                                        <p:tgtEl>
                                          <p:spTgt spid="31"/>
                                        </p:tgtEl>
                                        <p:attrNameLst>
                                          <p:attrName>style.visibility</p:attrName>
                                        </p:attrNameLst>
                                      </p:cBhvr>
                                      <p:to>
                                        <p:strVal val="visible"/>
                                      </p:to>
                                    </p:set>
                                    <p:anim calcmode="lin" valueType="num">
                                      <p:cBhvr additive="base">
                                        <p:cTn id="37" dur="500"/>
                                        <p:tgtEl>
                                          <p:spTgt spid="31"/>
                                        </p:tgtEl>
                                        <p:attrNameLst>
                                          <p:attrName>ppt_y</p:attrName>
                                        </p:attrNameLst>
                                      </p:cBhvr>
                                      <p:tavLst>
                                        <p:tav tm="0">
                                          <p:val>
                                            <p:strVal val="#ppt_y+#ppt_h*1.125000"/>
                                          </p:val>
                                        </p:tav>
                                        <p:tav tm="100000">
                                          <p:val>
                                            <p:strVal val="#ppt_y"/>
                                          </p:val>
                                        </p:tav>
                                      </p:tavLst>
                                    </p:anim>
                                    <p:animEffect transition="in" filter="wipe(up)">
                                      <p:cBhvr>
                                        <p:cTn id="38" dur="500"/>
                                        <p:tgtEl>
                                          <p:spTgt spid="31"/>
                                        </p:tgtEl>
                                      </p:cBhvr>
                                    </p:animEffect>
                                  </p:childTnLst>
                                </p:cTn>
                              </p:par>
                            </p:childTnLst>
                          </p:cTn>
                        </p:par>
                      </p:childTnLst>
                    </p:cTn>
                  </p:par>
                  <p:par>
                    <p:cTn id="39" fill="hold">
                      <p:stCondLst>
                        <p:cond delay="indefinite"/>
                      </p:stCondLst>
                      <p:childTnLst>
                        <p:par>
                          <p:cTn id="40" fill="hold">
                            <p:stCondLst>
                              <p:cond delay="0"/>
                            </p:stCondLst>
                            <p:childTnLst>
                              <p:par>
                                <p:cTn id="41" presetID="17" presetClass="entr" presetSubtype="1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p:cTn id="43" dur="500" fill="hold"/>
                                        <p:tgtEl>
                                          <p:spTgt spid="20"/>
                                        </p:tgtEl>
                                        <p:attrNameLst>
                                          <p:attrName>ppt_w</p:attrName>
                                        </p:attrNameLst>
                                      </p:cBhvr>
                                      <p:tavLst>
                                        <p:tav tm="0">
                                          <p:val>
                                            <p:fltVal val="0"/>
                                          </p:val>
                                        </p:tav>
                                        <p:tav tm="100000">
                                          <p:val>
                                            <p:strVal val="#ppt_w"/>
                                          </p:val>
                                        </p:tav>
                                      </p:tavLst>
                                    </p:anim>
                                    <p:anim calcmode="lin" valueType="num">
                                      <p:cBhvr>
                                        <p:cTn id="44" dur="500" fill="hold"/>
                                        <p:tgtEl>
                                          <p:spTgt spid="20"/>
                                        </p:tgtEl>
                                        <p:attrNameLst>
                                          <p:attrName>ppt_h</p:attrName>
                                        </p:attrNameLst>
                                      </p:cBhvr>
                                      <p:tavLst>
                                        <p:tav tm="0">
                                          <p:val>
                                            <p:strVal val="#ppt_h"/>
                                          </p:val>
                                        </p:tav>
                                        <p:tav tm="100000">
                                          <p:val>
                                            <p:strVal val="#ppt_h"/>
                                          </p:val>
                                        </p:tav>
                                      </p:tavLst>
                                    </p:anim>
                                  </p:childTnLst>
                                </p:cTn>
                              </p:par>
                              <p:par>
                                <p:cTn id="45" presetID="12" presetClass="entr" presetSubtype="4" fill="hold" nodeType="withEffect">
                                  <p:stCondLst>
                                    <p:cond delay="0"/>
                                  </p:stCondLst>
                                  <p:childTnLst>
                                    <p:set>
                                      <p:cBhvr>
                                        <p:cTn id="46" dur="1" fill="hold">
                                          <p:stCondLst>
                                            <p:cond delay="0"/>
                                          </p:stCondLst>
                                        </p:cTn>
                                        <p:tgtEl>
                                          <p:spTgt spid="14"/>
                                        </p:tgtEl>
                                        <p:attrNameLst>
                                          <p:attrName>style.visibility</p:attrName>
                                        </p:attrNameLst>
                                      </p:cBhvr>
                                      <p:to>
                                        <p:strVal val="visible"/>
                                      </p:to>
                                    </p:set>
                                    <p:anim calcmode="lin" valueType="num">
                                      <p:cBhvr additive="base">
                                        <p:cTn id="47" dur="500"/>
                                        <p:tgtEl>
                                          <p:spTgt spid="14"/>
                                        </p:tgtEl>
                                        <p:attrNameLst>
                                          <p:attrName>ppt_y</p:attrName>
                                        </p:attrNameLst>
                                      </p:cBhvr>
                                      <p:tavLst>
                                        <p:tav tm="0">
                                          <p:val>
                                            <p:strVal val="#ppt_y+#ppt_h*1.125000"/>
                                          </p:val>
                                        </p:tav>
                                        <p:tav tm="100000">
                                          <p:val>
                                            <p:strVal val="#ppt_y"/>
                                          </p:val>
                                        </p:tav>
                                      </p:tavLst>
                                    </p:anim>
                                    <p:animEffect transition="in" filter="wipe(up)">
                                      <p:cBhvr>
                                        <p:cTn id="48" dur="500"/>
                                        <p:tgtEl>
                                          <p:spTgt spid="14"/>
                                        </p:tgtEl>
                                      </p:cBhvr>
                                    </p:animEffect>
                                  </p:childTnLst>
                                </p:cTn>
                              </p:par>
                              <p:par>
                                <p:cTn id="49" presetID="12" presetClass="entr" presetSubtype="4"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 calcmode="lin" valueType="num">
                                      <p:cBhvr additive="base">
                                        <p:cTn id="51" dur="500"/>
                                        <p:tgtEl>
                                          <p:spTgt spid="35"/>
                                        </p:tgtEl>
                                        <p:attrNameLst>
                                          <p:attrName>ppt_y</p:attrName>
                                        </p:attrNameLst>
                                      </p:cBhvr>
                                      <p:tavLst>
                                        <p:tav tm="0">
                                          <p:val>
                                            <p:strVal val="#ppt_y+#ppt_h*1.125000"/>
                                          </p:val>
                                        </p:tav>
                                        <p:tav tm="100000">
                                          <p:val>
                                            <p:strVal val="#ppt_y"/>
                                          </p:val>
                                        </p:tav>
                                      </p:tavLst>
                                    </p:anim>
                                    <p:animEffect transition="in" filter="wipe(up)">
                                      <p:cBhvr>
                                        <p:cTn id="52" dur="500"/>
                                        <p:tgtEl>
                                          <p:spTgt spid="35"/>
                                        </p:tgtEl>
                                      </p:cBhvr>
                                    </p:animEffect>
                                  </p:childTnLst>
                                </p:cTn>
                              </p:par>
                              <p:par>
                                <p:cTn id="53" presetID="12" presetClass="entr" presetSubtype="4" fill="hold" grpId="0" nodeType="withEffect">
                                  <p:stCondLst>
                                    <p:cond delay="0"/>
                                  </p:stCondLst>
                                  <p:childTnLst>
                                    <p:set>
                                      <p:cBhvr>
                                        <p:cTn id="54" dur="1" fill="hold">
                                          <p:stCondLst>
                                            <p:cond delay="0"/>
                                          </p:stCondLst>
                                        </p:cTn>
                                        <p:tgtEl>
                                          <p:spTgt spid="72"/>
                                        </p:tgtEl>
                                        <p:attrNameLst>
                                          <p:attrName>style.visibility</p:attrName>
                                        </p:attrNameLst>
                                      </p:cBhvr>
                                      <p:to>
                                        <p:strVal val="visible"/>
                                      </p:to>
                                    </p:set>
                                    <p:anim calcmode="lin" valueType="num">
                                      <p:cBhvr additive="base">
                                        <p:cTn id="55" dur="500"/>
                                        <p:tgtEl>
                                          <p:spTgt spid="72"/>
                                        </p:tgtEl>
                                        <p:attrNameLst>
                                          <p:attrName>ppt_y</p:attrName>
                                        </p:attrNameLst>
                                      </p:cBhvr>
                                      <p:tavLst>
                                        <p:tav tm="0">
                                          <p:val>
                                            <p:strVal val="#ppt_y+#ppt_h*1.125000"/>
                                          </p:val>
                                        </p:tav>
                                        <p:tav tm="100000">
                                          <p:val>
                                            <p:strVal val="#ppt_y"/>
                                          </p:val>
                                        </p:tav>
                                      </p:tavLst>
                                    </p:anim>
                                    <p:animEffect transition="in" filter="wipe(up)">
                                      <p:cBhvr>
                                        <p:cTn id="56" dur="500"/>
                                        <p:tgtEl>
                                          <p:spTgt spid="72"/>
                                        </p:tgtEl>
                                      </p:cBhvr>
                                    </p:animEffect>
                                  </p:childTnLst>
                                </p:cTn>
                              </p:par>
                            </p:childTnLst>
                          </p:cTn>
                        </p:par>
                      </p:childTnLst>
                    </p:cTn>
                  </p:par>
                  <p:par>
                    <p:cTn id="57" fill="hold">
                      <p:stCondLst>
                        <p:cond delay="indefinite"/>
                      </p:stCondLst>
                      <p:childTnLst>
                        <p:par>
                          <p:cTn id="58" fill="hold">
                            <p:stCondLst>
                              <p:cond delay="0"/>
                            </p:stCondLst>
                            <p:childTnLst>
                              <p:par>
                                <p:cTn id="59" presetID="18" presetClass="entr" presetSubtype="12" fill="hold" nodeType="click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strips(downLeft)">
                                      <p:cBhvr>
                                        <p:cTn id="61" dur="500"/>
                                        <p:tgtEl>
                                          <p:spTgt spid="22"/>
                                        </p:tgtEl>
                                      </p:cBhvr>
                                    </p:animEffect>
                                  </p:childTnLst>
                                </p:cTn>
                              </p:par>
                              <p:par>
                                <p:cTn id="62" presetID="12" presetClass="entr" presetSubtype="4"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additive="base">
                                        <p:cTn id="64" dur="500"/>
                                        <p:tgtEl>
                                          <p:spTgt spid="16"/>
                                        </p:tgtEl>
                                        <p:attrNameLst>
                                          <p:attrName>ppt_y</p:attrName>
                                        </p:attrNameLst>
                                      </p:cBhvr>
                                      <p:tavLst>
                                        <p:tav tm="0">
                                          <p:val>
                                            <p:strVal val="#ppt_y+#ppt_h*1.125000"/>
                                          </p:val>
                                        </p:tav>
                                        <p:tav tm="100000">
                                          <p:val>
                                            <p:strVal val="#ppt_y"/>
                                          </p:val>
                                        </p:tav>
                                      </p:tavLst>
                                    </p:anim>
                                    <p:animEffect transition="in" filter="wipe(up)">
                                      <p:cBhvr>
                                        <p:cTn id="65" dur="500"/>
                                        <p:tgtEl>
                                          <p:spTgt spid="16"/>
                                        </p:tgtEl>
                                      </p:cBhvr>
                                    </p:animEffect>
                                  </p:childTnLst>
                                </p:cTn>
                              </p:par>
                              <p:par>
                                <p:cTn id="66" presetID="12" presetClass="entr" presetSubtype="4" fill="hold" grpId="0" nodeType="withEffect">
                                  <p:stCondLst>
                                    <p:cond delay="0"/>
                                  </p:stCondLst>
                                  <p:childTnLst>
                                    <p:set>
                                      <p:cBhvr>
                                        <p:cTn id="67" dur="1" fill="hold">
                                          <p:stCondLst>
                                            <p:cond delay="0"/>
                                          </p:stCondLst>
                                        </p:cTn>
                                        <p:tgtEl>
                                          <p:spTgt spid="73"/>
                                        </p:tgtEl>
                                        <p:attrNameLst>
                                          <p:attrName>style.visibility</p:attrName>
                                        </p:attrNameLst>
                                      </p:cBhvr>
                                      <p:to>
                                        <p:strVal val="visible"/>
                                      </p:to>
                                    </p:set>
                                    <p:anim calcmode="lin" valueType="num">
                                      <p:cBhvr additive="base">
                                        <p:cTn id="68" dur="500"/>
                                        <p:tgtEl>
                                          <p:spTgt spid="73"/>
                                        </p:tgtEl>
                                        <p:attrNameLst>
                                          <p:attrName>ppt_y</p:attrName>
                                        </p:attrNameLst>
                                      </p:cBhvr>
                                      <p:tavLst>
                                        <p:tav tm="0">
                                          <p:val>
                                            <p:strVal val="#ppt_y+#ppt_h*1.125000"/>
                                          </p:val>
                                        </p:tav>
                                        <p:tav tm="100000">
                                          <p:val>
                                            <p:strVal val="#ppt_y"/>
                                          </p:val>
                                        </p:tav>
                                      </p:tavLst>
                                    </p:anim>
                                    <p:animEffect transition="in" filter="wipe(up)">
                                      <p:cBhvr>
                                        <p:cTn id="69" dur="500"/>
                                        <p:tgtEl>
                                          <p:spTgt spid="73"/>
                                        </p:tgtEl>
                                      </p:cBhvr>
                                    </p:animEffect>
                                  </p:childTnLst>
                                </p:cTn>
                              </p:par>
                              <p:par>
                                <p:cTn id="70" presetID="12" presetClass="entr" presetSubtype="4" fill="hold" grpId="0" nodeType="withEffect">
                                  <p:stCondLst>
                                    <p:cond delay="0"/>
                                  </p:stCondLst>
                                  <p:childTnLst>
                                    <p:set>
                                      <p:cBhvr>
                                        <p:cTn id="71" dur="1" fill="hold">
                                          <p:stCondLst>
                                            <p:cond delay="0"/>
                                          </p:stCondLst>
                                        </p:cTn>
                                        <p:tgtEl>
                                          <p:spTgt spid="37"/>
                                        </p:tgtEl>
                                        <p:attrNameLst>
                                          <p:attrName>style.visibility</p:attrName>
                                        </p:attrNameLst>
                                      </p:cBhvr>
                                      <p:to>
                                        <p:strVal val="visible"/>
                                      </p:to>
                                    </p:set>
                                    <p:anim calcmode="lin" valueType="num">
                                      <p:cBhvr additive="base">
                                        <p:cTn id="72" dur="500"/>
                                        <p:tgtEl>
                                          <p:spTgt spid="37"/>
                                        </p:tgtEl>
                                        <p:attrNameLst>
                                          <p:attrName>ppt_y</p:attrName>
                                        </p:attrNameLst>
                                      </p:cBhvr>
                                      <p:tavLst>
                                        <p:tav tm="0">
                                          <p:val>
                                            <p:strVal val="#ppt_y+#ppt_h*1.125000"/>
                                          </p:val>
                                        </p:tav>
                                        <p:tav tm="100000">
                                          <p:val>
                                            <p:strVal val="#ppt_y"/>
                                          </p:val>
                                        </p:tav>
                                      </p:tavLst>
                                    </p:anim>
                                    <p:animEffect transition="in" filter="wipe(up)">
                                      <p:cBhvr>
                                        <p:cTn id="73" dur="500"/>
                                        <p:tgtEl>
                                          <p:spTgt spid="37"/>
                                        </p:tgtEl>
                                      </p:cBhvr>
                                    </p:animEffect>
                                  </p:childTnLst>
                                </p:cTn>
                              </p:par>
                            </p:childTnLst>
                          </p:cTn>
                        </p:par>
                      </p:childTnLst>
                    </p:cTn>
                  </p:par>
                  <p:par>
                    <p:cTn id="74" fill="hold">
                      <p:stCondLst>
                        <p:cond delay="indefinite"/>
                      </p:stCondLst>
                      <p:childTnLst>
                        <p:par>
                          <p:cTn id="75" fill="hold">
                            <p:stCondLst>
                              <p:cond delay="0"/>
                            </p:stCondLst>
                            <p:childTnLst>
                              <p:par>
                                <p:cTn id="76" presetID="49" presetClass="entr" presetSubtype="0" decel="100000" fill="hold" nodeType="clickEffect">
                                  <p:stCondLst>
                                    <p:cond delay="0"/>
                                  </p:stCondLst>
                                  <p:childTnLst>
                                    <p:set>
                                      <p:cBhvr>
                                        <p:cTn id="77" dur="1" fill="hold">
                                          <p:stCondLst>
                                            <p:cond delay="0"/>
                                          </p:stCondLst>
                                        </p:cTn>
                                        <p:tgtEl>
                                          <p:spTgt spid="99"/>
                                        </p:tgtEl>
                                        <p:attrNameLst>
                                          <p:attrName>style.visibility</p:attrName>
                                        </p:attrNameLst>
                                      </p:cBhvr>
                                      <p:to>
                                        <p:strVal val="visible"/>
                                      </p:to>
                                    </p:set>
                                    <p:anim calcmode="lin" valueType="num">
                                      <p:cBhvr>
                                        <p:cTn id="78" dur="500" fill="hold"/>
                                        <p:tgtEl>
                                          <p:spTgt spid="99"/>
                                        </p:tgtEl>
                                        <p:attrNameLst>
                                          <p:attrName>ppt_w</p:attrName>
                                        </p:attrNameLst>
                                      </p:cBhvr>
                                      <p:tavLst>
                                        <p:tav tm="0">
                                          <p:val>
                                            <p:fltVal val="0"/>
                                          </p:val>
                                        </p:tav>
                                        <p:tav tm="100000">
                                          <p:val>
                                            <p:strVal val="#ppt_w"/>
                                          </p:val>
                                        </p:tav>
                                      </p:tavLst>
                                    </p:anim>
                                    <p:anim calcmode="lin" valueType="num">
                                      <p:cBhvr>
                                        <p:cTn id="79" dur="500" fill="hold"/>
                                        <p:tgtEl>
                                          <p:spTgt spid="99"/>
                                        </p:tgtEl>
                                        <p:attrNameLst>
                                          <p:attrName>ppt_h</p:attrName>
                                        </p:attrNameLst>
                                      </p:cBhvr>
                                      <p:tavLst>
                                        <p:tav tm="0">
                                          <p:val>
                                            <p:fltVal val="0"/>
                                          </p:val>
                                        </p:tav>
                                        <p:tav tm="100000">
                                          <p:val>
                                            <p:strVal val="#ppt_h"/>
                                          </p:val>
                                        </p:tav>
                                      </p:tavLst>
                                    </p:anim>
                                    <p:anim calcmode="lin" valueType="num">
                                      <p:cBhvr>
                                        <p:cTn id="80" dur="500" fill="hold"/>
                                        <p:tgtEl>
                                          <p:spTgt spid="99"/>
                                        </p:tgtEl>
                                        <p:attrNameLst>
                                          <p:attrName>style.rotation</p:attrName>
                                        </p:attrNameLst>
                                      </p:cBhvr>
                                      <p:tavLst>
                                        <p:tav tm="0">
                                          <p:val>
                                            <p:fltVal val="360"/>
                                          </p:val>
                                        </p:tav>
                                        <p:tav tm="100000">
                                          <p:val>
                                            <p:fltVal val="0"/>
                                          </p:val>
                                        </p:tav>
                                      </p:tavLst>
                                    </p:anim>
                                    <p:animEffect transition="in" filter="fade">
                                      <p:cBhvr>
                                        <p:cTn id="81" dur="500"/>
                                        <p:tgtEl>
                                          <p:spTgt spid="99"/>
                                        </p:tgtEl>
                                      </p:cBhvr>
                                    </p:animEffect>
                                  </p:childTnLst>
                                </p:cTn>
                              </p:par>
                              <p:par>
                                <p:cTn id="82" presetID="49" presetClass="entr" presetSubtype="0" decel="100000" fill="hold" grpId="0" nodeType="withEffect">
                                  <p:stCondLst>
                                    <p:cond delay="0"/>
                                  </p:stCondLst>
                                  <p:childTnLst>
                                    <p:set>
                                      <p:cBhvr>
                                        <p:cTn id="83" dur="1" fill="hold">
                                          <p:stCondLst>
                                            <p:cond delay="0"/>
                                          </p:stCondLst>
                                        </p:cTn>
                                        <p:tgtEl>
                                          <p:spTgt spid="79"/>
                                        </p:tgtEl>
                                        <p:attrNameLst>
                                          <p:attrName>style.visibility</p:attrName>
                                        </p:attrNameLst>
                                      </p:cBhvr>
                                      <p:to>
                                        <p:strVal val="visible"/>
                                      </p:to>
                                    </p:set>
                                    <p:anim calcmode="lin" valueType="num">
                                      <p:cBhvr>
                                        <p:cTn id="84" dur="500" fill="hold"/>
                                        <p:tgtEl>
                                          <p:spTgt spid="79"/>
                                        </p:tgtEl>
                                        <p:attrNameLst>
                                          <p:attrName>ppt_w</p:attrName>
                                        </p:attrNameLst>
                                      </p:cBhvr>
                                      <p:tavLst>
                                        <p:tav tm="0">
                                          <p:val>
                                            <p:fltVal val="0"/>
                                          </p:val>
                                        </p:tav>
                                        <p:tav tm="100000">
                                          <p:val>
                                            <p:strVal val="#ppt_w"/>
                                          </p:val>
                                        </p:tav>
                                      </p:tavLst>
                                    </p:anim>
                                    <p:anim calcmode="lin" valueType="num">
                                      <p:cBhvr>
                                        <p:cTn id="85" dur="500" fill="hold"/>
                                        <p:tgtEl>
                                          <p:spTgt spid="79"/>
                                        </p:tgtEl>
                                        <p:attrNameLst>
                                          <p:attrName>ppt_h</p:attrName>
                                        </p:attrNameLst>
                                      </p:cBhvr>
                                      <p:tavLst>
                                        <p:tav tm="0">
                                          <p:val>
                                            <p:fltVal val="0"/>
                                          </p:val>
                                        </p:tav>
                                        <p:tav tm="100000">
                                          <p:val>
                                            <p:strVal val="#ppt_h"/>
                                          </p:val>
                                        </p:tav>
                                      </p:tavLst>
                                    </p:anim>
                                    <p:anim calcmode="lin" valueType="num">
                                      <p:cBhvr>
                                        <p:cTn id="86" dur="500" fill="hold"/>
                                        <p:tgtEl>
                                          <p:spTgt spid="79"/>
                                        </p:tgtEl>
                                        <p:attrNameLst>
                                          <p:attrName>style.rotation</p:attrName>
                                        </p:attrNameLst>
                                      </p:cBhvr>
                                      <p:tavLst>
                                        <p:tav tm="0">
                                          <p:val>
                                            <p:fltVal val="360"/>
                                          </p:val>
                                        </p:tav>
                                        <p:tav tm="100000">
                                          <p:val>
                                            <p:fltVal val="0"/>
                                          </p:val>
                                        </p:tav>
                                      </p:tavLst>
                                    </p:anim>
                                    <p:animEffect transition="in" filter="fade">
                                      <p:cBhvr>
                                        <p:cTn id="87" dur="500"/>
                                        <p:tgtEl>
                                          <p:spTgt spid="79"/>
                                        </p:tgtEl>
                                      </p:cBhvr>
                                    </p:animEffect>
                                  </p:childTnLst>
                                </p:cTn>
                              </p:par>
                            </p:childTnLst>
                          </p:cTn>
                        </p:par>
                        <p:par>
                          <p:cTn id="88" fill="hold">
                            <p:stCondLst>
                              <p:cond delay="500"/>
                            </p:stCondLst>
                            <p:childTnLst>
                              <p:par>
                                <p:cTn id="89" presetID="12" presetClass="entr" presetSubtype="4" fill="hold" grpId="0" nodeType="afterEffect">
                                  <p:stCondLst>
                                    <p:cond delay="0"/>
                                  </p:stCondLst>
                                  <p:childTnLst>
                                    <p:set>
                                      <p:cBhvr>
                                        <p:cTn id="90" dur="1" fill="hold">
                                          <p:stCondLst>
                                            <p:cond delay="0"/>
                                          </p:stCondLst>
                                        </p:cTn>
                                        <p:tgtEl>
                                          <p:spTgt spid="90"/>
                                        </p:tgtEl>
                                        <p:attrNameLst>
                                          <p:attrName>style.visibility</p:attrName>
                                        </p:attrNameLst>
                                      </p:cBhvr>
                                      <p:to>
                                        <p:strVal val="visible"/>
                                      </p:to>
                                    </p:set>
                                    <p:anim calcmode="lin" valueType="num">
                                      <p:cBhvr additive="base">
                                        <p:cTn id="91" dur="500"/>
                                        <p:tgtEl>
                                          <p:spTgt spid="90"/>
                                        </p:tgtEl>
                                        <p:attrNameLst>
                                          <p:attrName>ppt_y</p:attrName>
                                        </p:attrNameLst>
                                      </p:cBhvr>
                                      <p:tavLst>
                                        <p:tav tm="0">
                                          <p:val>
                                            <p:strVal val="#ppt_y+#ppt_h*1.125000"/>
                                          </p:val>
                                        </p:tav>
                                        <p:tav tm="100000">
                                          <p:val>
                                            <p:strVal val="#ppt_y"/>
                                          </p:val>
                                        </p:tav>
                                      </p:tavLst>
                                    </p:anim>
                                    <p:animEffect transition="in" filter="wipe(up)">
                                      <p:cBhvr>
                                        <p:cTn id="92" dur="500"/>
                                        <p:tgtEl>
                                          <p:spTgt spid="90"/>
                                        </p:tgtEl>
                                      </p:cBhvr>
                                    </p:animEffect>
                                  </p:childTnLst>
                                </p:cTn>
                              </p:par>
                            </p:childTnLst>
                          </p:cTn>
                        </p:par>
                        <p:par>
                          <p:cTn id="93" fill="hold">
                            <p:stCondLst>
                              <p:cond delay="1000"/>
                            </p:stCondLst>
                            <p:childTnLst>
                              <p:par>
                                <p:cTn id="94" presetID="49" presetClass="entr" presetSubtype="0" decel="100000" fill="hold" nodeType="afterEffect">
                                  <p:stCondLst>
                                    <p:cond delay="0"/>
                                  </p:stCondLst>
                                  <p:childTnLst>
                                    <p:set>
                                      <p:cBhvr>
                                        <p:cTn id="95" dur="1" fill="hold">
                                          <p:stCondLst>
                                            <p:cond delay="0"/>
                                          </p:stCondLst>
                                        </p:cTn>
                                        <p:tgtEl>
                                          <p:spTgt spid="100"/>
                                        </p:tgtEl>
                                        <p:attrNameLst>
                                          <p:attrName>style.visibility</p:attrName>
                                        </p:attrNameLst>
                                      </p:cBhvr>
                                      <p:to>
                                        <p:strVal val="visible"/>
                                      </p:to>
                                    </p:set>
                                    <p:anim calcmode="lin" valueType="num">
                                      <p:cBhvr>
                                        <p:cTn id="96" dur="500" fill="hold"/>
                                        <p:tgtEl>
                                          <p:spTgt spid="100"/>
                                        </p:tgtEl>
                                        <p:attrNameLst>
                                          <p:attrName>ppt_w</p:attrName>
                                        </p:attrNameLst>
                                      </p:cBhvr>
                                      <p:tavLst>
                                        <p:tav tm="0">
                                          <p:val>
                                            <p:fltVal val="0"/>
                                          </p:val>
                                        </p:tav>
                                        <p:tav tm="100000">
                                          <p:val>
                                            <p:strVal val="#ppt_w"/>
                                          </p:val>
                                        </p:tav>
                                      </p:tavLst>
                                    </p:anim>
                                    <p:anim calcmode="lin" valueType="num">
                                      <p:cBhvr>
                                        <p:cTn id="97" dur="500" fill="hold"/>
                                        <p:tgtEl>
                                          <p:spTgt spid="100"/>
                                        </p:tgtEl>
                                        <p:attrNameLst>
                                          <p:attrName>ppt_h</p:attrName>
                                        </p:attrNameLst>
                                      </p:cBhvr>
                                      <p:tavLst>
                                        <p:tav tm="0">
                                          <p:val>
                                            <p:fltVal val="0"/>
                                          </p:val>
                                        </p:tav>
                                        <p:tav tm="100000">
                                          <p:val>
                                            <p:strVal val="#ppt_h"/>
                                          </p:val>
                                        </p:tav>
                                      </p:tavLst>
                                    </p:anim>
                                    <p:anim calcmode="lin" valueType="num">
                                      <p:cBhvr>
                                        <p:cTn id="98" dur="500" fill="hold"/>
                                        <p:tgtEl>
                                          <p:spTgt spid="100"/>
                                        </p:tgtEl>
                                        <p:attrNameLst>
                                          <p:attrName>style.rotation</p:attrName>
                                        </p:attrNameLst>
                                      </p:cBhvr>
                                      <p:tavLst>
                                        <p:tav tm="0">
                                          <p:val>
                                            <p:fltVal val="360"/>
                                          </p:val>
                                        </p:tav>
                                        <p:tav tm="100000">
                                          <p:val>
                                            <p:fltVal val="0"/>
                                          </p:val>
                                        </p:tav>
                                      </p:tavLst>
                                    </p:anim>
                                    <p:animEffect transition="in" filter="fade">
                                      <p:cBhvr>
                                        <p:cTn id="99" dur="500"/>
                                        <p:tgtEl>
                                          <p:spTgt spid="100"/>
                                        </p:tgtEl>
                                      </p:cBhvr>
                                    </p:animEffect>
                                  </p:childTnLst>
                                </p:cTn>
                              </p:par>
                            </p:childTnLst>
                          </p:cTn>
                        </p:par>
                        <p:par>
                          <p:cTn id="100" fill="hold">
                            <p:stCondLst>
                              <p:cond delay="1500"/>
                            </p:stCondLst>
                            <p:childTnLst>
                              <p:par>
                                <p:cTn id="101" presetID="49" presetClass="entr" presetSubtype="0" decel="100000" fill="hold" grpId="0" nodeType="afterEffect">
                                  <p:stCondLst>
                                    <p:cond delay="0"/>
                                  </p:stCondLst>
                                  <p:childTnLst>
                                    <p:set>
                                      <p:cBhvr>
                                        <p:cTn id="102" dur="1" fill="hold">
                                          <p:stCondLst>
                                            <p:cond delay="0"/>
                                          </p:stCondLst>
                                        </p:cTn>
                                        <p:tgtEl>
                                          <p:spTgt spid="92"/>
                                        </p:tgtEl>
                                        <p:attrNameLst>
                                          <p:attrName>style.visibility</p:attrName>
                                        </p:attrNameLst>
                                      </p:cBhvr>
                                      <p:to>
                                        <p:strVal val="visible"/>
                                      </p:to>
                                    </p:set>
                                    <p:anim calcmode="lin" valueType="num">
                                      <p:cBhvr>
                                        <p:cTn id="103" dur="500" fill="hold"/>
                                        <p:tgtEl>
                                          <p:spTgt spid="92"/>
                                        </p:tgtEl>
                                        <p:attrNameLst>
                                          <p:attrName>ppt_w</p:attrName>
                                        </p:attrNameLst>
                                      </p:cBhvr>
                                      <p:tavLst>
                                        <p:tav tm="0">
                                          <p:val>
                                            <p:fltVal val="0"/>
                                          </p:val>
                                        </p:tav>
                                        <p:tav tm="100000">
                                          <p:val>
                                            <p:strVal val="#ppt_w"/>
                                          </p:val>
                                        </p:tav>
                                      </p:tavLst>
                                    </p:anim>
                                    <p:anim calcmode="lin" valueType="num">
                                      <p:cBhvr>
                                        <p:cTn id="104" dur="500" fill="hold"/>
                                        <p:tgtEl>
                                          <p:spTgt spid="92"/>
                                        </p:tgtEl>
                                        <p:attrNameLst>
                                          <p:attrName>ppt_h</p:attrName>
                                        </p:attrNameLst>
                                      </p:cBhvr>
                                      <p:tavLst>
                                        <p:tav tm="0">
                                          <p:val>
                                            <p:fltVal val="0"/>
                                          </p:val>
                                        </p:tav>
                                        <p:tav tm="100000">
                                          <p:val>
                                            <p:strVal val="#ppt_h"/>
                                          </p:val>
                                        </p:tav>
                                      </p:tavLst>
                                    </p:anim>
                                    <p:anim calcmode="lin" valueType="num">
                                      <p:cBhvr>
                                        <p:cTn id="105" dur="500" fill="hold"/>
                                        <p:tgtEl>
                                          <p:spTgt spid="92"/>
                                        </p:tgtEl>
                                        <p:attrNameLst>
                                          <p:attrName>style.rotation</p:attrName>
                                        </p:attrNameLst>
                                      </p:cBhvr>
                                      <p:tavLst>
                                        <p:tav tm="0">
                                          <p:val>
                                            <p:fltVal val="360"/>
                                          </p:val>
                                        </p:tav>
                                        <p:tav tm="100000">
                                          <p:val>
                                            <p:fltVal val="0"/>
                                          </p:val>
                                        </p:tav>
                                      </p:tavLst>
                                    </p:anim>
                                    <p:animEffect transition="in" filter="fade">
                                      <p:cBhvr>
                                        <p:cTn id="106" dur="500"/>
                                        <p:tgtEl>
                                          <p:spTgt spid="92"/>
                                        </p:tgtEl>
                                      </p:cBhvr>
                                    </p:animEffect>
                                  </p:childTnLst>
                                </p:cTn>
                              </p:par>
                            </p:childTnLst>
                          </p:cTn>
                        </p:par>
                        <p:par>
                          <p:cTn id="107" fill="hold">
                            <p:stCondLst>
                              <p:cond delay="2000"/>
                            </p:stCondLst>
                            <p:childTnLst>
                              <p:par>
                                <p:cTn id="108" presetID="12" presetClass="entr" presetSubtype="4" fill="hold" grpId="0" nodeType="afterEffect">
                                  <p:stCondLst>
                                    <p:cond delay="0"/>
                                  </p:stCondLst>
                                  <p:childTnLst>
                                    <p:set>
                                      <p:cBhvr>
                                        <p:cTn id="109" dur="1" fill="hold">
                                          <p:stCondLst>
                                            <p:cond delay="0"/>
                                          </p:stCondLst>
                                        </p:cTn>
                                        <p:tgtEl>
                                          <p:spTgt spid="97"/>
                                        </p:tgtEl>
                                        <p:attrNameLst>
                                          <p:attrName>style.visibility</p:attrName>
                                        </p:attrNameLst>
                                      </p:cBhvr>
                                      <p:to>
                                        <p:strVal val="visible"/>
                                      </p:to>
                                    </p:set>
                                    <p:anim calcmode="lin" valueType="num">
                                      <p:cBhvr additive="base">
                                        <p:cTn id="110" dur="500"/>
                                        <p:tgtEl>
                                          <p:spTgt spid="97"/>
                                        </p:tgtEl>
                                        <p:attrNameLst>
                                          <p:attrName>ppt_y</p:attrName>
                                        </p:attrNameLst>
                                      </p:cBhvr>
                                      <p:tavLst>
                                        <p:tav tm="0">
                                          <p:val>
                                            <p:strVal val="#ppt_y+#ppt_h*1.125000"/>
                                          </p:val>
                                        </p:tav>
                                        <p:tav tm="100000">
                                          <p:val>
                                            <p:strVal val="#ppt_y"/>
                                          </p:val>
                                        </p:tav>
                                      </p:tavLst>
                                    </p:anim>
                                    <p:animEffect transition="in" filter="wipe(up)">
                                      <p:cBhvr>
                                        <p:cTn id="111" dur="500"/>
                                        <p:tgtEl>
                                          <p:spTgt spid="97"/>
                                        </p:tgtEl>
                                      </p:cBhvr>
                                    </p:animEffect>
                                  </p:childTnLst>
                                </p:cTn>
                              </p:par>
                            </p:childTnLst>
                          </p:cTn>
                        </p:par>
                        <p:par>
                          <p:cTn id="112" fill="hold">
                            <p:stCondLst>
                              <p:cond delay="2500"/>
                            </p:stCondLst>
                            <p:childTnLst>
                              <p:par>
                                <p:cTn id="113" presetID="49" presetClass="entr" presetSubtype="0" decel="100000" fill="hold" nodeType="afterEffect">
                                  <p:stCondLst>
                                    <p:cond delay="0"/>
                                  </p:stCondLst>
                                  <p:childTnLst>
                                    <p:set>
                                      <p:cBhvr>
                                        <p:cTn id="114" dur="1" fill="hold">
                                          <p:stCondLst>
                                            <p:cond delay="0"/>
                                          </p:stCondLst>
                                        </p:cTn>
                                        <p:tgtEl>
                                          <p:spTgt spid="101"/>
                                        </p:tgtEl>
                                        <p:attrNameLst>
                                          <p:attrName>style.visibility</p:attrName>
                                        </p:attrNameLst>
                                      </p:cBhvr>
                                      <p:to>
                                        <p:strVal val="visible"/>
                                      </p:to>
                                    </p:set>
                                    <p:anim calcmode="lin" valueType="num">
                                      <p:cBhvr>
                                        <p:cTn id="115" dur="500" fill="hold"/>
                                        <p:tgtEl>
                                          <p:spTgt spid="101"/>
                                        </p:tgtEl>
                                        <p:attrNameLst>
                                          <p:attrName>ppt_w</p:attrName>
                                        </p:attrNameLst>
                                      </p:cBhvr>
                                      <p:tavLst>
                                        <p:tav tm="0">
                                          <p:val>
                                            <p:fltVal val="0"/>
                                          </p:val>
                                        </p:tav>
                                        <p:tav tm="100000">
                                          <p:val>
                                            <p:strVal val="#ppt_w"/>
                                          </p:val>
                                        </p:tav>
                                      </p:tavLst>
                                    </p:anim>
                                    <p:anim calcmode="lin" valueType="num">
                                      <p:cBhvr>
                                        <p:cTn id="116" dur="500" fill="hold"/>
                                        <p:tgtEl>
                                          <p:spTgt spid="101"/>
                                        </p:tgtEl>
                                        <p:attrNameLst>
                                          <p:attrName>ppt_h</p:attrName>
                                        </p:attrNameLst>
                                      </p:cBhvr>
                                      <p:tavLst>
                                        <p:tav tm="0">
                                          <p:val>
                                            <p:fltVal val="0"/>
                                          </p:val>
                                        </p:tav>
                                        <p:tav tm="100000">
                                          <p:val>
                                            <p:strVal val="#ppt_h"/>
                                          </p:val>
                                        </p:tav>
                                      </p:tavLst>
                                    </p:anim>
                                    <p:anim calcmode="lin" valueType="num">
                                      <p:cBhvr>
                                        <p:cTn id="117" dur="500" fill="hold"/>
                                        <p:tgtEl>
                                          <p:spTgt spid="101"/>
                                        </p:tgtEl>
                                        <p:attrNameLst>
                                          <p:attrName>style.rotation</p:attrName>
                                        </p:attrNameLst>
                                      </p:cBhvr>
                                      <p:tavLst>
                                        <p:tav tm="0">
                                          <p:val>
                                            <p:fltVal val="360"/>
                                          </p:val>
                                        </p:tav>
                                        <p:tav tm="100000">
                                          <p:val>
                                            <p:fltVal val="0"/>
                                          </p:val>
                                        </p:tav>
                                      </p:tavLst>
                                    </p:anim>
                                    <p:animEffect transition="in" filter="fade">
                                      <p:cBhvr>
                                        <p:cTn id="118" dur="500"/>
                                        <p:tgtEl>
                                          <p:spTgt spid="101"/>
                                        </p:tgtEl>
                                      </p:cBhvr>
                                    </p:animEffect>
                                  </p:childTnLst>
                                </p:cTn>
                              </p:par>
                            </p:childTnLst>
                          </p:cTn>
                        </p:par>
                        <p:par>
                          <p:cTn id="119" fill="hold">
                            <p:stCondLst>
                              <p:cond delay="3000"/>
                            </p:stCondLst>
                            <p:childTnLst>
                              <p:par>
                                <p:cTn id="120" presetID="49" presetClass="entr" presetSubtype="0" decel="100000" fill="hold" grpId="0" nodeType="afterEffect">
                                  <p:stCondLst>
                                    <p:cond delay="0"/>
                                  </p:stCondLst>
                                  <p:childTnLst>
                                    <p:set>
                                      <p:cBhvr>
                                        <p:cTn id="121" dur="1" fill="hold">
                                          <p:stCondLst>
                                            <p:cond delay="0"/>
                                          </p:stCondLst>
                                        </p:cTn>
                                        <p:tgtEl>
                                          <p:spTgt spid="94"/>
                                        </p:tgtEl>
                                        <p:attrNameLst>
                                          <p:attrName>style.visibility</p:attrName>
                                        </p:attrNameLst>
                                      </p:cBhvr>
                                      <p:to>
                                        <p:strVal val="visible"/>
                                      </p:to>
                                    </p:set>
                                    <p:anim calcmode="lin" valueType="num">
                                      <p:cBhvr>
                                        <p:cTn id="122" dur="500" fill="hold"/>
                                        <p:tgtEl>
                                          <p:spTgt spid="94"/>
                                        </p:tgtEl>
                                        <p:attrNameLst>
                                          <p:attrName>ppt_w</p:attrName>
                                        </p:attrNameLst>
                                      </p:cBhvr>
                                      <p:tavLst>
                                        <p:tav tm="0">
                                          <p:val>
                                            <p:fltVal val="0"/>
                                          </p:val>
                                        </p:tav>
                                        <p:tav tm="100000">
                                          <p:val>
                                            <p:strVal val="#ppt_w"/>
                                          </p:val>
                                        </p:tav>
                                      </p:tavLst>
                                    </p:anim>
                                    <p:anim calcmode="lin" valueType="num">
                                      <p:cBhvr>
                                        <p:cTn id="123" dur="500" fill="hold"/>
                                        <p:tgtEl>
                                          <p:spTgt spid="94"/>
                                        </p:tgtEl>
                                        <p:attrNameLst>
                                          <p:attrName>ppt_h</p:attrName>
                                        </p:attrNameLst>
                                      </p:cBhvr>
                                      <p:tavLst>
                                        <p:tav tm="0">
                                          <p:val>
                                            <p:fltVal val="0"/>
                                          </p:val>
                                        </p:tav>
                                        <p:tav tm="100000">
                                          <p:val>
                                            <p:strVal val="#ppt_h"/>
                                          </p:val>
                                        </p:tav>
                                      </p:tavLst>
                                    </p:anim>
                                    <p:anim calcmode="lin" valueType="num">
                                      <p:cBhvr>
                                        <p:cTn id="124" dur="500" fill="hold"/>
                                        <p:tgtEl>
                                          <p:spTgt spid="94"/>
                                        </p:tgtEl>
                                        <p:attrNameLst>
                                          <p:attrName>style.rotation</p:attrName>
                                        </p:attrNameLst>
                                      </p:cBhvr>
                                      <p:tavLst>
                                        <p:tav tm="0">
                                          <p:val>
                                            <p:fltVal val="360"/>
                                          </p:val>
                                        </p:tav>
                                        <p:tav tm="100000">
                                          <p:val>
                                            <p:fltVal val="0"/>
                                          </p:val>
                                        </p:tav>
                                      </p:tavLst>
                                    </p:anim>
                                    <p:animEffect transition="in" filter="fade">
                                      <p:cBhvr>
                                        <p:cTn id="125" dur="500"/>
                                        <p:tgtEl>
                                          <p:spTgt spid="94"/>
                                        </p:tgtEl>
                                      </p:cBhvr>
                                    </p:animEffect>
                                  </p:childTnLst>
                                </p:cTn>
                              </p:par>
                            </p:childTnLst>
                          </p:cTn>
                        </p:par>
                        <p:par>
                          <p:cTn id="126" fill="hold">
                            <p:stCondLst>
                              <p:cond delay="3500"/>
                            </p:stCondLst>
                            <p:childTnLst>
                              <p:par>
                                <p:cTn id="127" presetID="12" presetClass="entr" presetSubtype="4" fill="hold" grpId="0" nodeType="afterEffect">
                                  <p:stCondLst>
                                    <p:cond delay="0"/>
                                  </p:stCondLst>
                                  <p:childTnLst>
                                    <p:set>
                                      <p:cBhvr>
                                        <p:cTn id="128" dur="1" fill="hold">
                                          <p:stCondLst>
                                            <p:cond delay="0"/>
                                          </p:stCondLst>
                                        </p:cTn>
                                        <p:tgtEl>
                                          <p:spTgt spid="98"/>
                                        </p:tgtEl>
                                        <p:attrNameLst>
                                          <p:attrName>style.visibility</p:attrName>
                                        </p:attrNameLst>
                                      </p:cBhvr>
                                      <p:to>
                                        <p:strVal val="visible"/>
                                      </p:to>
                                    </p:set>
                                    <p:anim calcmode="lin" valueType="num">
                                      <p:cBhvr additive="base">
                                        <p:cTn id="129" dur="500"/>
                                        <p:tgtEl>
                                          <p:spTgt spid="98"/>
                                        </p:tgtEl>
                                        <p:attrNameLst>
                                          <p:attrName>ppt_y</p:attrName>
                                        </p:attrNameLst>
                                      </p:cBhvr>
                                      <p:tavLst>
                                        <p:tav tm="0">
                                          <p:val>
                                            <p:strVal val="#ppt_y+#ppt_h*1.125000"/>
                                          </p:val>
                                        </p:tav>
                                        <p:tav tm="100000">
                                          <p:val>
                                            <p:strVal val="#ppt_y"/>
                                          </p:val>
                                        </p:tav>
                                      </p:tavLst>
                                    </p:anim>
                                    <p:animEffect transition="in" filter="wipe(up)">
                                      <p:cBhvr>
                                        <p:cTn id="130"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P spid="71" grpId="0"/>
      <p:bldP spid="34" grpId="0"/>
      <p:bldP spid="72" grpId="0"/>
      <p:bldP spid="35" grpId="0"/>
      <p:bldP spid="37" grpId="0"/>
      <p:bldP spid="73" grpId="0"/>
      <p:bldP spid="79" grpId="0" animBg="1"/>
      <p:bldP spid="90" grpId="0"/>
      <p:bldP spid="92" grpId="0" animBg="1"/>
      <p:bldP spid="97" grpId="0"/>
      <p:bldP spid="94" grpId="0" animBg="1"/>
      <p:bldP spid="9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Internet outline">
            <a:extLst>
              <a:ext uri="{FF2B5EF4-FFF2-40B4-BE49-F238E27FC236}">
                <a16:creationId xmlns:a16="http://schemas.microsoft.com/office/drawing/2014/main" id="{992CF01B-7B0E-6146-A2D5-7D187317BB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2025" y="1373175"/>
            <a:ext cx="2258292" cy="2258292"/>
          </a:xfrm>
          <a:prstGeom prst="rect">
            <a:avLst/>
          </a:prstGeom>
        </p:spPr>
      </p:pic>
      <p:sp>
        <p:nvSpPr>
          <p:cNvPr id="6" name="TextBox 5">
            <a:extLst>
              <a:ext uri="{FF2B5EF4-FFF2-40B4-BE49-F238E27FC236}">
                <a16:creationId xmlns:a16="http://schemas.microsoft.com/office/drawing/2014/main" id="{5588135A-A0B4-7943-B702-C3735D96953F}"/>
              </a:ext>
            </a:extLst>
          </p:cNvPr>
          <p:cNvSpPr txBox="1"/>
          <p:nvPr/>
        </p:nvSpPr>
        <p:spPr>
          <a:xfrm>
            <a:off x="2078105" y="3262135"/>
            <a:ext cx="1485278" cy="369332"/>
          </a:xfrm>
          <a:prstGeom prst="rect">
            <a:avLst/>
          </a:prstGeom>
          <a:noFill/>
        </p:spPr>
        <p:txBody>
          <a:bodyPr wrap="square" rtlCol="0">
            <a:spAutoFit/>
          </a:bodyPr>
          <a:lstStyle/>
          <a:p>
            <a:r>
              <a:rPr lang="en-US" dirty="0">
                <a:latin typeface="Tw Cen MT" panose="020B0602020104020603" pitchFamily="34" charset="77"/>
              </a:rPr>
              <a:t>Static website</a:t>
            </a:r>
          </a:p>
        </p:txBody>
      </p:sp>
      <p:cxnSp>
        <p:nvCxnSpPr>
          <p:cNvPr id="8" name="Straight Arrow Connector 7">
            <a:extLst>
              <a:ext uri="{FF2B5EF4-FFF2-40B4-BE49-F238E27FC236}">
                <a16:creationId xmlns:a16="http://schemas.microsoft.com/office/drawing/2014/main" id="{EC2D58BD-D9FA-F442-8214-DFB24C3224BA}"/>
              </a:ext>
            </a:extLst>
          </p:cNvPr>
          <p:cNvCxnSpPr>
            <a:cxnSpLocks/>
          </p:cNvCxnSpPr>
          <p:nvPr/>
        </p:nvCxnSpPr>
        <p:spPr>
          <a:xfrm>
            <a:off x="3930317" y="2609199"/>
            <a:ext cx="464791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6AB84EE-76F4-5643-A33A-24068B3D784E}"/>
              </a:ext>
            </a:extLst>
          </p:cNvPr>
          <p:cNvSpPr txBox="1"/>
          <p:nvPr/>
        </p:nvSpPr>
        <p:spPr>
          <a:xfrm>
            <a:off x="4467036" y="2253406"/>
            <a:ext cx="3574473" cy="369332"/>
          </a:xfrm>
          <a:prstGeom prst="rect">
            <a:avLst/>
          </a:prstGeom>
          <a:noFill/>
        </p:spPr>
        <p:txBody>
          <a:bodyPr wrap="square" rtlCol="0">
            <a:spAutoFit/>
          </a:bodyPr>
          <a:lstStyle/>
          <a:p>
            <a:pPr algn="ctr"/>
            <a:r>
              <a:rPr lang="en-US" b="1" dirty="0">
                <a:latin typeface="Tw Cen MT" panose="020B0602020104020603" pitchFamily="34" charset="77"/>
              </a:rPr>
              <a:t>Managed by</a:t>
            </a:r>
            <a:r>
              <a:rPr lang="en-US" dirty="0"/>
              <a:t> </a:t>
            </a:r>
          </a:p>
        </p:txBody>
      </p:sp>
      <p:pic>
        <p:nvPicPr>
          <p:cNvPr id="14" name="Graphic 13" descr="Programmer male outline">
            <a:extLst>
              <a:ext uri="{FF2B5EF4-FFF2-40B4-BE49-F238E27FC236}">
                <a16:creationId xmlns:a16="http://schemas.microsoft.com/office/drawing/2014/main" id="{BD55E480-6088-0D4A-97B1-9CA56FF4EF7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03357" y="1227220"/>
            <a:ext cx="2034915" cy="2034915"/>
          </a:xfrm>
          <a:prstGeom prst="rect">
            <a:avLst/>
          </a:prstGeom>
        </p:spPr>
      </p:pic>
      <p:sp>
        <p:nvSpPr>
          <p:cNvPr id="40" name="TextBox 39">
            <a:extLst>
              <a:ext uri="{FF2B5EF4-FFF2-40B4-BE49-F238E27FC236}">
                <a16:creationId xmlns:a16="http://schemas.microsoft.com/office/drawing/2014/main" id="{02FB2206-5005-194D-BACA-6617A3EAB31D}"/>
              </a:ext>
            </a:extLst>
          </p:cNvPr>
          <p:cNvSpPr txBox="1"/>
          <p:nvPr/>
        </p:nvSpPr>
        <p:spPr>
          <a:xfrm>
            <a:off x="8820232" y="3262135"/>
            <a:ext cx="1201163" cy="369332"/>
          </a:xfrm>
          <a:prstGeom prst="rect">
            <a:avLst/>
          </a:prstGeom>
          <a:noFill/>
        </p:spPr>
        <p:txBody>
          <a:bodyPr wrap="square" rtlCol="0">
            <a:spAutoFit/>
          </a:bodyPr>
          <a:lstStyle/>
          <a:p>
            <a:pPr algn="ctr"/>
            <a:r>
              <a:rPr lang="en-US" dirty="0">
                <a:latin typeface="Tw Cen MT" panose="020B0602020104020603" pitchFamily="34" charset="77"/>
              </a:rPr>
              <a:t>Developer </a:t>
            </a:r>
          </a:p>
        </p:txBody>
      </p:sp>
      <p:sp>
        <p:nvSpPr>
          <p:cNvPr id="57" name="Round Same Side Corner Rectangle 56">
            <a:extLst>
              <a:ext uri="{FF2B5EF4-FFF2-40B4-BE49-F238E27FC236}">
                <a16:creationId xmlns:a16="http://schemas.microsoft.com/office/drawing/2014/main" id="{D16BDC63-FB35-E543-A094-59939A5AE3C6}"/>
              </a:ext>
            </a:extLst>
          </p:cNvPr>
          <p:cNvSpPr/>
          <p:nvPr/>
        </p:nvSpPr>
        <p:spPr>
          <a:xfrm>
            <a:off x="1580606" y="5076700"/>
            <a:ext cx="1899895" cy="1781300"/>
          </a:xfrm>
          <a:prstGeom prst="round2SameRect">
            <a:avLst/>
          </a:prstGeom>
          <a:solidFill>
            <a:srgbClr val="F04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0BB31195-D02B-BE43-8372-3E55EA327E2D}"/>
              </a:ext>
            </a:extLst>
          </p:cNvPr>
          <p:cNvSpPr txBox="1"/>
          <p:nvPr/>
        </p:nvSpPr>
        <p:spPr>
          <a:xfrm>
            <a:off x="1590392" y="5635945"/>
            <a:ext cx="1880322" cy="923330"/>
          </a:xfrm>
          <a:prstGeom prst="rect">
            <a:avLst/>
          </a:prstGeom>
          <a:noFill/>
        </p:spPr>
        <p:txBody>
          <a:bodyPr wrap="square" rtlCol="0">
            <a:spAutoFit/>
          </a:bodyPr>
          <a:lstStyle/>
          <a:p>
            <a:pPr algn="ctr"/>
            <a:r>
              <a:rPr lang="en-US" dirty="0">
                <a:solidFill>
                  <a:schemeClr val="bg1"/>
                </a:solidFill>
                <a:latin typeface="Tw Cen MT" panose="020B0602020104020603" pitchFamily="34" charset="77"/>
              </a:rPr>
              <a:t>time taken to reach and contact developer</a:t>
            </a:r>
          </a:p>
        </p:txBody>
      </p:sp>
      <p:sp>
        <p:nvSpPr>
          <p:cNvPr id="59" name="Round Same Side Corner Rectangle 58">
            <a:extLst>
              <a:ext uri="{FF2B5EF4-FFF2-40B4-BE49-F238E27FC236}">
                <a16:creationId xmlns:a16="http://schemas.microsoft.com/office/drawing/2014/main" id="{A8346B5A-0F0C-8946-9FD5-A8ADD4AB0700}"/>
              </a:ext>
            </a:extLst>
          </p:cNvPr>
          <p:cNvSpPr/>
          <p:nvPr/>
        </p:nvSpPr>
        <p:spPr>
          <a:xfrm>
            <a:off x="4176845" y="5076700"/>
            <a:ext cx="1899895" cy="1781300"/>
          </a:xfrm>
          <a:prstGeom prst="round2SameRect">
            <a:avLst/>
          </a:prstGeom>
          <a:solidFill>
            <a:srgbClr val="F04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a:extLst>
              <a:ext uri="{FF2B5EF4-FFF2-40B4-BE49-F238E27FC236}">
                <a16:creationId xmlns:a16="http://schemas.microsoft.com/office/drawing/2014/main" id="{30327041-48D1-124B-894D-88EA66C668FD}"/>
              </a:ext>
            </a:extLst>
          </p:cNvPr>
          <p:cNvSpPr txBox="1"/>
          <p:nvPr/>
        </p:nvSpPr>
        <p:spPr>
          <a:xfrm>
            <a:off x="4186631" y="5635945"/>
            <a:ext cx="1880322" cy="923330"/>
          </a:xfrm>
          <a:prstGeom prst="rect">
            <a:avLst/>
          </a:prstGeom>
          <a:noFill/>
        </p:spPr>
        <p:txBody>
          <a:bodyPr wrap="square" rtlCol="0">
            <a:spAutoFit/>
          </a:bodyPr>
          <a:lstStyle/>
          <a:p>
            <a:pPr algn="ctr"/>
            <a:r>
              <a:rPr lang="en-US" dirty="0">
                <a:solidFill>
                  <a:schemeClr val="bg1"/>
                </a:solidFill>
                <a:latin typeface="Tw Cen MT" panose="020B0602020104020603" pitchFamily="34" charset="77"/>
              </a:rPr>
              <a:t>time taken for the changes to be done</a:t>
            </a:r>
          </a:p>
        </p:txBody>
      </p:sp>
      <p:sp>
        <p:nvSpPr>
          <p:cNvPr id="61" name="Round Same Side Corner Rectangle 60">
            <a:extLst>
              <a:ext uri="{FF2B5EF4-FFF2-40B4-BE49-F238E27FC236}">
                <a16:creationId xmlns:a16="http://schemas.microsoft.com/office/drawing/2014/main" id="{49701CF2-6242-D445-8E5D-CE41968641F0}"/>
              </a:ext>
            </a:extLst>
          </p:cNvPr>
          <p:cNvSpPr/>
          <p:nvPr/>
        </p:nvSpPr>
        <p:spPr>
          <a:xfrm>
            <a:off x="6773084" y="5076700"/>
            <a:ext cx="1899895" cy="1781300"/>
          </a:xfrm>
          <a:prstGeom prst="round2SameRect">
            <a:avLst/>
          </a:prstGeom>
          <a:solidFill>
            <a:srgbClr val="F04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850DA222-F24F-454A-9DDC-197F3690103B}"/>
              </a:ext>
            </a:extLst>
          </p:cNvPr>
          <p:cNvSpPr txBox="1"/>
          <p:nvPr/>
        </p:nvSpPr>
        <p:spPr>
          <a:xfrm>
            <a:off x="6782870" y="5635945"/>
            <a:ext cx="1880322" cy="923330"/>
          </a:xfrm>
          <a:prstGeom prst="rect">
            <a:avLst/>
          </a:prstGeom>
          <a:noFill/>
        </p:spPr>
        <p:txBody>
          <a:bodyPr wrap="square" rtlCol="0">
            <a:spAutoFit/>
          </a:bodyPr>
          <a:lstStyle/>
          <a:p>
            <a:pPr algn="ctr"/>
            <a:r>
              <a:rPr lang="en-US" dirty="0">
                <a:solidFill>
                  <a:schemeClr val="bg1"/>
                </a:solidFill>
                <a:latin typeface="Tw Cen MT" panose="020B0602020104020603" pitchFamily="34" charset="77"/>
              </a:rPr>
              <a:t>Lack of flexibility in data management</a:t>
            </a:r>
          </a:p>
        </p:txBody>
      </p:sp>
      <p:sp>
        <p:nvSpPr>
          <p:cNvPr id="63" name="Round Same Side Corner Rectangle 62">
            <a:extLst>
              <a:ext uri="{FF2B5EF4-FFF2-40B4-BE49-F238E27FC236}">
                <a16:creationId xmlns:a16="http://schemas.microsoft.com/office/drawing/2014/main" id="{468C30CB-18EE-2742-BBE8-5E66ECB9258F}"/>
              </a:ext>
            </a:extLst>
          </p:cNvPr>
          <p:cNvSpPr/>
          <p:nvPr/>
        </p:nvSpPr>
        <p:spPr>
          <a:xfrm>
            <a:off x="9369323" y="5076700"/>
            <a:ext cx="1899895" cy="1781300"/>
          </a:xfrm>
          <a:prstGeom prst="round2SameRect">
            <a:avLst/>
          </a:prstGeom>
          <a:solidFill>
            <a:srgbClr val="F046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9C69E440-04C8-8C46-AE9F-FC0F0054F185}"/>
              </a:ext>
            </a:extLst>
          </p:cNvPr>
          <p:cNvSpPr txBox="1"/>
          <p:nvPr/>
        </p:nvSpPr>
        <p:spPr>
          <a:xfrm>
            <a:off x="9379109" y="5635945"/>
            <a:ext cx="1880322" cy="923330"/>
          </a:xfrm>
          <a:prstGeom prst="rect">
            <a:avLst/>
          </a:prstGeom>
          <a:noFill/>
        </p:spPr>
        <p:txBody>
          <a:bodyPr wrap="square" rtlCol="0">
            <a:spAutoFit/>
          </a:bodyPr>
          <a:lstStyle/>
          <a:p>
            <a:pPr algn="ctr"/>
            <a:r>
              <a:rPr lang="en-US" dirty="0">
                <a:solidFill>
                  <a:schemeClr val="bg1"/>
                </a:solidFill>
                <a:latin typeface="Tw Cen MT" panose="020B0602020104020603" pitchFamily="34" charset="77"/>
              </a:rPr>
              <a:t>Lack of confidentiality</a:t>
            </a:r>
          </a:p>
          <a:p>
            <a:pPr algn="ctr"/>
            <a:r>
              <a:rPr lang="en-US" dirty="0">
                <a:solidFill>
                  <a:schemeClr val="bg1"/>
                </a:solidFill>
                <a:latin typeface="Tw Cen MT" panose="020B0602020104020603" pitchFamily="34" charset="77"/>
              </a:rPr>
              <a:t>  </a:t>
            </a:r>
          </a:p>
        </p:txBody>
      </p:sp>
      <p:sp>
        <p:nvSpPr>
          <p:cNvPr id="66" name="TextBox 65">
            <a:extLst>
              <a:ext uri="{FF2B5EF4-FFF2-40B4-BE49-F238E27FC236}">
                <a16:creationId xmlns:a16="http://schemas.microsoft.com/office/drawing/2014/main" id="{2140C3A4-BB90-A44A-A17D-9B33D5BB370B}"/>
              </a:ext>
            </a:extLst>
          </p:cNvPr>
          <p:cNvSpPr txBox="1"/>
          <p:nvPr/>
        </p:nvSpPr>
        <p:spPr>
          <a:xfrm>
            <a:off x="4685229" y="147931"/>
            <a:ext cx="2821542" cy="769441"/>
          </a:xfrm>
          <a:prstGeom prst="rect">
            <a:avLst/>
          </a:prstGeom>
          <a:noFill/>
        </p:spPr>
        <p:txBody>
          <a:bodyPr wrap="none" rtlCol="0">
            <a:spAutoFit/>
          </a:bodyPr>
          <a:lstStyle/>
          <a:p>
            <a:r>
              <a:rPr lang="en-US" sz="4400" dirty="0">
                <a:solidFill>
                  <a:schemeClr val="bg2">
                    <a:lumMod val="50000"/>
                  </a:schemeClr>
                </a:solidFill>
                <a:latin typeface="Tw Cen MT" panose="020B0602020104020603" pitchFamily="34" charset="77"/>
              </a:rPr>
              <a:t>Problematic</a:t>
            </a:r>
          </a:p>
        </p:txBody>
      </p:sp>
    </p:spTree>
    <p:extLst>
      <p:ext uri="{BB962C8B-B14F-4D97-AF65-F5344CB8AC3E}">
        <p14:creationId xmlns:p14="http://schemas.microsoft.com/office/powerpoint/2010/main" val="4039575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anim calcmode="lin" valueType="num">
                                      <p:cBhvr additive="base">
                                        <p:cTn id="7" dur="500"/>
                                        <p:tgtEl>
                                          <p:spTgt spid="66">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66">
                                            <p:txEl>
                                              <p:pRg st="0" end="0"/>
                                            </p:txEl>
                                          </p:spTgt>
                                        </p:tgtEl>
                                      </p:cBhvr>
                                    </p:animEffect>
                                  </p:childTnLst>
                                </p:cTn>
                              </p:par>
                            </p:childTnLst>
                          </p:cTn>
                        </p:par>
                        <p:par>
                          <p:cTn id="9" fill="hold">
                            <p:stCondLst>
                              <p:cond delay="500"/>
                            </p:stCondLst>
                            <p:childTnLst>
                              <p:par>
                                <p:cTn id="10" presetID="10" presetClass="entr" presetSubtype="0"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000"/>
                            </p:stCondLst>
                            <p:childTnLst>
                              <p:par>
                                <p:cTn id="17" presetID="18" presetClass="entr" presetSubtype="12"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strips(downLeft)">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fade">
                                      <p:cBhvr>
                                        <p:cTn id="22" dur="500"/>
                                        <p:tgtEl>
                                          <p:spTgt spid="9">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nodeType="clickEffect">
                                  <p:stCondLst>
                                    <p:cond delay="0"/>
                                  </p:stCondLst>
                                  <p:childTnLst>
                                    <p:animEffect transition="out" filter="fade">
                                      <p:cBhvr>
                                        <p:cTn id="32" dur="500"/>
                                        <p:tgtEl>
                                          <p:spTgt spid="4"/>
                                        </p:tgtEl>
                                      </p:cBhvr>
                                    </p:animEffect>
                                    <p:set>
                                      <p:cBhvr>
                                        <p:cTn id="33" dur="1" fill="hold">
                                          <p:stCondLst>
                                            <p:cond delay="499"/>
                                          </p:stCondLst>
                                        </p:cTn>
                                        <p:tgtEl>
                                          <p:spTgt spid="4"/>
                                        </p:tgtEl>
                                        <p:attrNameLst>
                                          <p:attrName>style.visibility</p:attrName>
                                        </p:attrNameLst>
                                      </p:cBhvr>
                                      <p:to>
                                        <p:strVal val="hidden"/>
                                      </p:to>
                                    </p:set>
                                  </p:childTnLst>
                                </p:cTn>
                              </p:par>
                              <p:par>
                                <p:cTn id="34" presetID="10" presetClass="exit" presetSubtype="0" fill="hold" grpId="1" nodeType="withEffect">
                                  <p:stCondLst>
                                    <p:cond delay="0"/>
                                  </p:stCondLst>
                                  <p:childTnLst>
                                    <p:animEffect transition="out" filter="fade">
                                      <p:cBhvr>
                                        <p:cTn id="35" dur="500"/>
                                        <p:tgtEl>
                                          <p:spTgt spid="6"/>
                                        </p:tgtEl>
                                      </p:cBhvr>
                                    </p:animEffect>
                                    <p:set>
                                      <p:cBhvr>
                                        <p:cTn id="36" dur="1" fill="hold">
                                          <p:stCondLst>
                                            <p:cond delay="499"/>
                                          </p:stCondLst>
                                        </p:cTn>
                                        <p:tgtEl>
                                          <p:spTgt spid="6"/>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9">
                                            <p:txEl>
                                              <p:pRg st="0" end="0"/>
                                            </p:txEl>
                                          </p:spTgt>
                                        </p:tgtEl>
                                      </p:cBhvr>
                                    </p:animEffect>
                                    <p:set>
                                      <p:cBhvr>
                                        <p:cTn id="39" dur="1" fill="hold">
                                          <p:stCondLst>
                                            <p:cond delay="499"/>
                                          </p:stCondLst>
                                        </p:cTn>
                                        <p:tgtEl>
                                          <p:spTgt spid="9">
                                            <p:txEl>
                                              <p:pRg st="0" end="0"/>
                                            </p:txEl>
                                          </p:spTgt>
                                        </p:tgtEl>
                                        <p:attrNameLst>
                                          <p:attrName>style.visibility</p:attrName>
                                        </p:attrNameLst>
                                      </p:cBhvr>
                                      <p:to>
                                        <p:strVal val="hidden"/>
                                      </p:to>
                                    </p:set>
                                  </p:childTnLst>
                                </p:cTn>
                              </p:par>
                              <p:par>
                                <p:cTn id="40" presetID="10" presetClass="exit" presetSubtype="0" fill="hold" nodeType="withEffect">
                                  <p:stCondLst>
                                    <p:cond delay="0"/>
                                  </p:stCondLst>
                                  <p:childTnLst>
                                    <p:animEffect transition="out" filter="fade">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par>
                                <p:cTn id="43" presetID="10" presetClass="exit" presetSubtype="0" fill="hold" nodeType="withEffect">
                                  <p:stCondLst>
                                    <p:cond delay="0"/>
                                  </p:stCondLst>
                                  <p:childTnLst>
                                    <p:animEffect transition="out" filter="fade">
                                      <p:cBhvr>
                                        <p:cTn id="44" dur="500"/>
                                        <p:tgtEl>
                                          <p:spTgt spid="8"/>
                                        </p:tgtEl>
                                      </p:cBhvr>
                                    </p:animEffect>
                                    <p:set>
                                      <p:cBhvr>
                                        <p:cTn id="45" dur="1" fill="hold">
                                          <p:stCondLst>
                                            <p:cond delay="499"/>
                                          </p:stCondLst>
                                        </p:cTn>
                                        <p:tgtEl>
                                          <p:spTgt spid="8"/>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40"/>
                                        </p:tgtEl>
                                      </p:cBhvr>
                                    </p:animEffect>
                                    <p:set>
                                      <p:cBhvr>
                                        <p:cTn id="48" dur="1" fill="hold">
                                          <p:stCondLst>
                                            <p:cond delay="499"/>
                                          </p:stCondLst>
                                        </p:cTn>
                                        <p:tgtEl>
                                          <p:spTgt spid="40"/>
                                        </p:tgtEl>
                                        <p:attrNameLst>
                                          <p:attrName>style.visibility</p:attrName>
                                        </p:attrNameLst>
                                      </p:cBhvr>
                                      <p:to>
                                        <p:strVal val="hidden"/>
                                      </p:to>
                                    </p:set>
                                  </p:childTnLst>
                                </p:cTn>
                              </p:par>
                            </p:childTnLst>
                          </p:cTn>
                        </p:par>
                        <p:par>
                          <p:cTn id="49" fill="hold">
                            <p:stCondLst>
                              <p:cond delay="500"/>
                            </p:stCondLst>
                            <p:childTnLst>
                              <p:par>
                                <p:cTn id="50" presetID="12" presetClass="entr" presetSubtype="4" fill="hold" grpId="0" nodeType="afterEffect">
                                  <p:stCondLst>
                                    <p:cond delay="0"/>
                                  </p:stCondLst>
                                  <p:childTnLst>
                                    <p:set>
                                      <p:cBhvr>
                                        <p:cTn id="51" dur="1" fill="hold">
                                          <p:stCondLst>
                                            <p:cond delay="0"/>
                                          </p:stCondLst>
                                        </p:cTn>
                                        <p:tgtEl>
                                          <p:spTgt spid="57"/>
                                        </p:tgtEl>
                                        <p:attrNameLst>
                                          <p:attrName>style.visibility</p:attrName>
                                        </p:attrNameLst>
                                      </p:cBhvr>
                                      <p:to>
                                        <p:strVal val="visible"/>
                                      </p:to>
                                    </p:set>
                                    <p:anim calcmode="lin" valueType="num">
                                      <p:cBhvr additive="base">
                                        <p:cTn id="52" dur="500"/>
                                        <p:tgtEl>
                                          <p:spTgt spid="57"/>
                                        </p:tgtEl>
                                        <p:attrNameLst>
                                          <p:attrName>ppt_y</p:attrName>
                                        </p:attrNameLst>
                                      </p:cBhvr>
                                      <p:tavLst>
                                        <p:tav tm="0">
                                          <p:val>
                                            <p:strVal val="#ppt_y+#ppt_h*1.125000"/>
                                          </p:val>
                                        </p:tav>
                                        <p:tav tm="100000">
                                          <p:val>
                                            <p:strVal val="#ppt_y"/>
                                          </p:val>
                                        </p:tav>
                                      </p:tavLst>
                                    </p:anim>
                                    <p:animEffect transition="in" filter="wipe(up)">
                                      <p:cBhvr>
                                        <p:cTn id="53" dur="500"/>
                                        <p:tgtEl>
                                          <p:spTgt spid="57"/>
                                        </p:tgtEl>
                                      </p:cBhvr>
                                    </p:animEffect>
                                  </p:childTnLst>
                                </p:cTn>
                              </p:par>
                            </p:childTnLst>
                          </p:cTn>
                        </p:par>
                        <p:par>
                          <p:cTn id="54" fill="hold">
                            <p:stCondLst>
                              <p:cond delay="1000"/>
                            </p:stCondLst>
                            <p:childTnLst>
                              <p:par>
                                <p:cTn id="55" presetID="12" presetClass="entr" presetSubtype="4" fill="hold" grpId="0" nodeType="afterEffect">
                                  <p:stCondLst>
                                    <p:cond delay="0"/>
                                  </p:stCondLst>
                                  <p:childTnLst>
                                    <p:set>
                                      <p:cBhvr>
                                        <p:cTn id="56" dur="1" fill="hold">
                                          <p:stCondLst>
                                            <p:cond delay="0"/>
                                          </p:stCondLst>
                                        </p:cTn>
                                        <p:tgtEl>
                                          <p:spTgt spid="58"/>
                                        </p:tgtEl>
                                        <p:attrNameLst>
                                          <p:attrName>style.visibility</p:attrName>
                                        </p:attrNameLst>
                                      </p:cBhvr>
                                      <p:to>
                                        <p:strVal val="visible"/>
                                      </p:to>
                                    </p:set>
                                    <p:anim calcmode="lin" valueType="num">
                                      <p:cBhvr additive="base">
                                        <p:cTn id="57" dur="500"/>
                                        <p:tgtEl>
                                          <p:spTgt spid="58"/>
                                        </p:tgtEl>
                                        <p:attrNameLst>
                                          <p:attrName>ppt_y</p:attrName>
                                        </p:attrNameLst>
                                      </p:cBhvr>
                                      <p:tavLst>
                                        <p:tav tm="0">
                                          <p:val>
                                            <p:strVal val="#ppt_y+#ppt_h*1.125000"/>
                                          </p:val>
                                        </p:tav>
                                        <p:tav tm="100000">
                                          <p:val>
                                            <p:strVal val="#ppt_y"/>
                                          </p:val>
                                        </p:tav>
                                      </p:tavLst>
                                    </p:anim>
                                    <p:animEffect transition="in" filter="wipe(up)">
                                      <p:cBhvr>
                                        <p:cTn id="58" dur="500"/>
                                        <p:tgtEl>
                                          <p:spTgt spid="58"/>
                                        </p:tgtEl>
                                      </p:cBhvr>
                                    </p:animEffect>
                                  </p:childTnLst>
                                </p:cTn>
                              </p:par>
                            </p:childTnLst>
                          </p:cTn>
                        </p:par>
                      </p:childTnLst>
                    </p:cTn>
                  </p:par>
                  <p:par>
                    <p:cTn id="59" fill="hold">
                      <p:stCondLst>
                        <p:cond delay="indefinite"/>
                      </p:stCondLst>
                      <p:childTnLst>
                        <p:par>
                          <p:cTn id="60" fill="hold">
                            <p:stCondLst>
                              <p:cond delay="0"/>
                            </p:stCondLst>
                            <p:childTnLst>
                              <p:par>
                                <p:cTn id="61" presetID="12" presetClass="entr" presetSubtype="4" fill="hold" grpId="0" nodeType="clickEffect">
                                  <p:stCondLst>
                                    <p:cond delay="0"/>
                                  </p:stCondLst>
                                  <p:childTnLst>
                                    <p:set>
                                      <p:cBhvr>
                                        <p:cTn id="62" dur="1" fill="hold">
                                          <p:stCondLst>
                                            <p:cond delay="0"/>
                                          </p:stCondLst>
                                        </p:cTn>
                                        <p:tgtEl>
                                          <p:spTgt spid="59"/>
                                        </p:tgtEl>
                                        <p:attrNameLst>
                                          <p:attrName>style.visibility</p:attrName>
                                        </p:attrNameLst>
                                      </p:cBhvr>
                                      <p:to>
                                        <p:strVal val="visible"/>
                                      </p:to>
                                    </p:set>
                                    <p:anim calcmode="lin" valueType="num">
                                      <p:cBhvr additive="base">
                                        <p:cTn id="63" dur="500"/>
                                        <p:tgtEl>
                                          <p:spTgt spid="59"/>
                                        </p:tgtEl>
                                        <p:attrNameLst>
                                          <p:attrName>ppt_y</p:attrName>
                                        </p:attrNameLst>
                                      </p:cBhvr>
                                      <p:tavLst>
                                        <p:tav tm="0">
                                          <p:val>
                                            <p:strVal val="#ppt_y+#ppt_h*1.125000"/>
                                          </p:val>
                                        </p:tav>
                                        <p:tav tm="100000">
                                          <p:val>
                                            <p:strVal val="#ppt_y"/>
                                          </p:val>
                                        </p:tav>
                                      </p:tavLst>
                                    </p:anim>
                                    <p:animEffect transition="in" filter="wipe(up)">
                                      <p:cBhvr>
                                        <p:cTn id="64" dur="500"/>
                                        <p:tgtEl>
                                          <p:spTgt spid="59"/>
                                        </p:tgtEl>
                                      </p:cBhvr>
                                    </p:animEffect>
                                  </p:childTnLst>
                                </p:cTn>
                              </p:par>
                            </p:childTnLst>
                          </p:cTn>
                        </p:par>
                        <p:par>
                          <p:cTn id="65" fill="hold">
                            <p:stCondLst>
                              <p:cond delay="500"/>
                            </p:stCondLst>
                            <p:childTnLst>
                              <p:par>
                                <p:cTn id="66" presetID="12" presetClass="entr" presetSubtype="4" fill="hold" grpId="0" nodeType="afterEffect">
                                  <p:stCondLst>
                                    <p:cond delay="0"/>
                                  </p:stCondLst>
                                  <p:childTnLst>
                                    <p:set>
                                      <p:cBhvr>
                                        <p:cTn id="67" dur="1" fill="hold">
                                          <p:stCondLst>
                                            <p:cond delay="0"/>
                                          </p:stCondLst>
                                        </p:cTn>
                                        <p:tgtEl>
                                          <p:spTgt spid="60"/>
                                        </p:tgtEl>
                                        <p:attrNameLst>
                                          <p:attrName>style.visibility</p:attrName>
                                        </p:attrNameLst>
                                      </p:cBhvr>
                                      <p:to>
                                        <p:strVal val="visible"/>
                                      </p:to>
                                    </p:set>
                                    <p:anim calcmode="lin" valueType="num">
                                      <p:cBhvr additive="base">
                                        <p:cTn id="68" dur="500"/>
                                        <p:tgtEl>
                                          <p:spTgt spid="60"/>
                                        </p:tgtEl>
                                        <p:attrNameLst>
                                          <p:attrName>ppt_y</p:attrName>
                                        </p:attrNameLst>
                                      </p:cBhvr>
                                      <p:tavLst>
                                        <p:tav tm="0">
                                          <p:val>
                                            <p:strVal val="#ppt_y+#ppt_h*1.125000"/>
                                          </p:val>
                                        </p:tav>
                                        <p:tav tm="100000">
                                          <p:val>
                                            <p:strVal val="#ppt_y"/>
                                          </p:val>
                                        </p:tav>
                                      </p:tavLst>
                                    </p:anim>
                                    <p:animEffect transition="in" filter="wipe(up)">
                                      <p:cBhvr>
                                        <p:cTn id="69" dur="500"/>
                                        <p:tgtEl>
                                          <p:spTgt spid="60"/>
                                        </p:tgtEl>
                                      </p:cBhvr>
                                    </p:animEffect>
                                  </p:childTnLst>
                                </p:cTn>
                              </p:par>
                            </p:childTnLst>
                          </p:cTn>
                        </p:par>
                      </p:childTnLst>
                    </p:cTn>
                  </p:par>
                  <p:par>
                    <p:cTn id="70" fill="hold">
                      <p:stCondLst>
                        <p:cond delay="indefinite"/>
                      </p:stCondLst>
                      <p:childTnLst>
                        <p:par>
                          <p:cTn id="71" fill="hold">
                            <p:stCondLst>
                              <p:cond delay="0"/>
                            </p:stCondLst>
                            <p:childTnLst>
                              <p:par>
                                <p:cTn id="72" presetID="12" presetClass="entr" presetSubtype="4" fill="hold" grpId="0" nodeType="clickEffect">
                                  <p:stCondLst>
                                    <p:cond delay="0"/>
                                  </p:stCondLst>
                                  <p:childTnLst>
                                    <p:set>
                                      <p:cBhvr>
                                        <p:cTn id="73" dur="1" fill="hold">
                                          <p:stCondLst>
                                            <p:cond delay="0"/>
                                          </p:stCondLst>
                                        </p:cTn>
                                        <p:tgtEl>
                                          <p:spTgt spid="61"/>
                                        </p:tgtEl>
                                        <p:attrNameLst>
                                          <p:attrName>style.visibility</p:attrName>
                                        </p:attrNameLst>
                                      </p:cBhvr>
                                      <p:to>
                                        <p:strVal val="visible"/>
                                      </p:to>
                                    </p:set>
                                    <p:anim calcmode="lin" valueType="num">
                                      <p:cBhvr additive="base">
                                        <p:cTn id="74" dur="500"/>
                                        <p:tgtEl>
                                          <p:spTgt spid="61"/>
                                        </p:tgtEl>
                                        <p:attrNameLst>
                                          <p:attrName>ppt_y</p:attrName>
                                        </p:attrNameLst>
                                      </p:cBhvr>
                                      <p:tavLst>
                                        <p:tav tm="0">
                                          <p:val>
                                            <p:strVal val="#ppt_y+#ppt_h*1.125000"/>
                                          </p:val>
                                        </p:tav>
                                        <p:tav tm="100000">
                                          <p:val>
                                            <p:strVal val="#ppt_y"/>
                                          </p:val>
                                        </p:tav>
                                      </p:tavLst>
                                    </p:anim>
                                    <p:animEffect transition="in" filter="wipe(up)">
                                      <p:cBhvr>
                                        <p:cTn id="75" dur="500"/>
                                        <p:tgtEl>
                                          <p:spTgt spid="61"/>
                                        </p:tgtEl>
                                      </p:cBhvr>
                                    </p:animEffect>
                                  </p:childTnLst>
                                </p:cTn>
                              </p:par>
                            </p:childTnLst>
                          </p:cTn>
                        </p:par>
                        <p:par>
                          <p:cTn id="76" fill="hold">
                            <p:stCondLst>
                              <p:cond delay="500"/>
                            </p:stCondLst>
                            <p:childTnLst>
                              <p:par>
                                <p:cTn id="77" presetID="1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 calcmode="lin" valueType="num">
                                      <p:cBhvr additive="base">
                                        <p:cTn id="79" dur="500"/>
                                        <p:tgtEl>
                                          <p:spTgt spid="62"/>
                                        </p:tgtEl>
                                        <p:attrNameLst>
                                          <p:attrName>ppt_y</p:attrName>
                                        </p:attrNameLst>
                                      </p:cBhvr>
                                      <p:tavLst>
                                        <p:tav tm="0">
                                          <p:val>
                                            <p:strVal val="#ppt_y+#ppt_h*1.125000"/>
                                          </p:val>
                                        </p:tav>
                                        <p:tav tm="100000">
                                          <p:val>
                                            <p:strVal val="#ppt_y"/>
                                          </p:val>
                                        </p:tav>
                                      </p:tavLst>
                                    </p:anim>
                                    <p:animEffect transition="in" filter="wipe(up)">
                                      <p:cBhvr>
                                        <p:cTn id="80" dur="500"/>
                                        <p:tgtEl>
                                          <p:spTgt spid="62"/>
                                        </p:tgtEl>
                                      </p:cBhvr>
                                    </p:animEffect>
                                  </p:childTnLst>
                                </p:cTn>
                              </p:par>
                            </p:childTnLst>
                          </p:cTn>
                        </p:par>
                      </p:childTnLst>
                    </p:cTn>
                  </p:par>
                  <p:par>
                    <p:cTn id="81" fill="hold">
                      <p:stCondLst>
                        <p:cond delay="indefinite"/>
                      </p:stCondLst>
                      <p:childTnLst>
                        <p:par>
                          <p:cTn id="82" fill="hold">
                            <p:stCondLst>
                              <p:cond delay="0"/>
                            </p:stCondLst>
                            <p:childTnLst>
                              <p:par>
                                <p:cTn id="83" presetID="12" presetClass="entr" presetSubtype="4" fill="hold" grpId="0" nodeType="clickEffect">
                                  <p:stCondLst>
                                    <p:cond delay="0"/>
                                  </p:stCondLst>
                                  <p:childTnLst>
                                    <p:set>
                                      <p:cBhvr>
                                        <p:cTn id="84" dur="1" fill="hold">
                                          <p:stCondLst>
                                            <p:cond delay="0"/>
                                          </p:stCondLst>
                                        </p:cTn>
                                        <p:tgtEl>
                                          <p:spTgt spid="63"/>
                                        </p:tgtEl>
                                        <p:attrNameLst>
                                          <p:attrName>style.visibility</p:attrName>
                                        </p:attrNameLst>
                                      </p:cBhvr>
                                      <p:to>
                                        <p:strVal val="visible"/>
                                      </p:to>
                                    </p:set>
                                    <p:anim calcmode="lin" valueType="num">
                                      <p:cBhvr additive="base">
                                        <p:cTn id="85" dur="500"/>
                                        <p:tgtEl>
                                          <p:spTgt spid="63"/>
                                        </p:tgtEl>
                                        <p:attrNameLst>
                                          <p:attrName>ppt_y</p:attrName>
                                        </p:attrNameLst>
                                      </p:cBhvr>
                                      <p:tavLst>
                                        <p:tav tm="0">
                                          <p:val>
                                            <p:strVal val="#ppt_y+#ppt_h*1.125000"/>
                                          </p:val>
                                        </p:tav>
                                        <p:tav tm="100000">
                                          <p:val>
                                            <p:strVal val="#ppt_y"/>
                                          </p:val>
                                        </p:tav>
                                      </p:tavLst>
                                    </p:anim>
                                    <p:animEffect transition="in" filter="wipe(up)">
                                      <p:cBhvr>
                                        <p:cTn id="86" dur="500"/>
                                        <p:tgtEl>
                                          <p:spTgt spid="63"/>
                                        </p:tgtEl>
                                      </p:cBhvr>
                                    </p:animEffect>
                                  </p:childTnLst>
                                </p:cTn>
                              </p:par>
                            </p:childTnLst>
                          </p:cTn>
                        </p:par>
                        <p:par>
                          <p:cTn id="87" fill="hold">
                            <p:stCondLst>
                              <p:cond delay="500"/>
                            </p:stCondLst>
                            <p:childTnLst>
                              <p:par>
                                <p:cTn id="88" presetID="12" presetClass="entr" presetSubtype="4" fill="hold" grpId="0" nodeType="afterEffect">
                                  <p:stCondLst>
                                    <p:cond delay="0"/>
                                  </p:stCondLst>
                                  <p:childTnLst>
                                    <p:set>
                                      <p:cBhvr>
                                        <p:cTn id="89" dur="1" fill="hold">
                                          <p:stCondLst>
                                            <p:cond delay="0"/>
                                          </p:stCondLst>
                                        </p:cTn>
                                        <p:tgtEl>
                                          <p:spTgt spid="64"/>
                                        </p:tgtEl>
                                        <p:attrNameLst>
                                          <p:attrName>style.visibility</p:attrName>
                                        </p:attrNameLst>
                                      </p:cBhvr>
                                      <p:to>
                                        <p:strVal val="visible"/>
                                      </p:to>
                                    </p:set>
                                    <p:anim calcmode="lin" valueType="num">
                                      <p:cBhvr additive="base">
                                        <p:cTn id="90" dur="500"/>
                                        <p:tgtEl>
                                          <p:spTgt spid="64"/>
                                        </p:tgtEl>
                                        <p:attrNameLst>
                                          <p:attrName>ppt_y</p:attrName>
                                        </p:attrNameLst>
                                      </p:cBhvr>
                                      <p:tavLst>
                                        <p:tav tm="0">
                                          <p:val>
                                            <p:strVal val="#ppt_y+#ppt_h*1.125000"/>
                                          </p:val>
                                        </p:tav>
                                        <p:tav tm="100000">
                                          <p:val>
                                            <p:strVal val="#ppt_y"/>
                                          </p:val>
                                        </p:tav>
                                      </p:tavLst>
                                    </p:anim>
                                    <p:animEffect transition="in" filter="wipe(up)">
                                      <p:cBhvr>
                                        <p:cTn id="91"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9" grpId="0" build="allAtOnce"/>
      <p:bldP spid="40" grpId="0"/>
      <p:bldP spid="40" grpId="1"/>
      <p:bldP spid="57" grpId="0" animBg="1"/>
      <p:bldP spid="58" grpId="0"/>
      <p:bldP spid="59" grpId="0" animBg="1"/>
      <p:bldP spid="60" grpId="0"/>
      <p:bldP spid="61" grpId="0" animBg="1"/>
      <p:bldP spid="62" grpId="0"/>
      <p:bldP spid="63" grpId="0" animBg="1"/>
      <p:bldP spid="6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9" name="Elbow Connector 18">
            <a:extLst>
              <a:ext uri="{FF2B5EF4-FFF2-40B4-BE49-F238E27FC236}">
                <a16:creationId xmlns:a16="http://schemas.microsoft.com/office/drawing/2014/main" id="{D4F8CB51-C020-834B-A7C3-F1F011702FF2}"/>
              </a:ext>
            </a:extLst>
          </p:cNvPr>
          <p:cNvCxnSpPr>
            <a:cxnSpLocks/>
          </p:cNvCxnSpPr>
          <p:nvPr/>
        </p:nvCxnSpPr>
        <p:spPr>
          <a:xfrm rot="16200000" flipV="1">
            <a:off x="3990017" y="1293760"/>
            <a:ext cx="868442" cy="1188720"/>
          </a:xfrm>
          <a:prstGeom prst="bentConnector2">
            <a:avLst/>
          </a:prstGeom>
          <a:ln w="19050">
            <a:solidFill>
              <a:srgbClr val="F1466F"/>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DEF35C-FB5D-824B-90A1-6F56B23A6C69}"/>
              </a:ext>
            </a:extLst>
          </p:cNvPr>
          <p:cNvCxnSpPr>
            <a:cxnSpLocks/>
            <a:stCxn id="2" idx="0"/>
          </p:cNvCxnSpPr>
          <p:nvPr/>
        </p:nvCxnSpPr>
        <p:spPr>
          <a:xfrm flipV="1">
            <a:off x="6096000" y="1099226"/>
            <a:ext cx="0" cy="788894"/>
          </a:xfrm>
          <a:prstGeom prst="line">
            <a:avLst/>
          </a:prstGeom>
          <a:ln w="19050">
            <a:solidFill>
              <a:srgbClr val="D4E19A"/>
            </a:solidFill>
          </a:ln>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D4075DBD-0010-6442-8FB4-8EE456D92E1D}"/>
              </a:ext>
            </a:extLst>
          </p:cNvPr>
          <p:cNvCxnSpPr>
            <a:stCxn id="2" idx="7"/>
          </p:cNvCxnSpPr>
          <p:nvPr/>
        </p:nvCxnSpPr>
        <p:spPr>
          <a:xfrm rot="5400000" flipH="1" flipV="1">
            <a:off x="7333655" y="1310967"/>
            <a:ext cx="868442" cy="1188491"/>
          </a:xfrm>
          <a:prstGeom prst="bentConnector2">
            <a:avLst/>
          </a:prstGeom>
          <a:ln w="19050">
            <a:solidFill>
              <a:srgbClr val="F29C79"/>
            </a:solidFill>
          </a:ln>
        </p:spPr>
        <p:style>
          <a:lnRef idx="1">
            <a:schemeClr val="accent1"/>
          </a:lnRef>
          <a:fillRef idx="0">
            <a:schemeClr val="accent1"/>
          </a:fillRef>
          <a:effectRef idx="0">
            <a:schemeClr val="accent1"/>
          </a:effectRef>
          <a:fontRef idx="minor">
            <a:schemeClr val="tx1"/>
          </a:fontRef>
        </p:style>
      </p:cxnSp>
      <p:cxnSp>
        <p:nvCxnSpPr>
          <p:cNvPr id="21" name="Elbow Connector 20">
            <a:extLst>
              <a:ext uri="{FF2B5EF4-FFF2-40B4-BE49-F238E27FC236}">
                <a16:creationId xmlns:a16="http://schemas.microsoft.com/office/drawing/2014/main" id="{7BC90A0C-0C12-1844-9EF5-024513F60FAE}"/>
              </a:ext>
            </a:extLst>
          </p:cNvPr>
          <p:cNvCxnSpPr>
            <a:cxnSpLocks/>
          </p:cNvCxnSpPr>
          <p:nvPr/>
        </p:nvCxnSpPr>
        <p:spPr>
          <a:xfrm rot="16200000" flipH="1">
            <a:off x="7333536" y="4349852"/>
            <a:ext cx="868680" cy="1188491"/>
          </a:xfrm>
          <a:prstGeom prst="bentConnector2">
            <a:avLst/>
          </a:prstGeom>
          <a:ln w="19050">
            <a:solidFill>
              <a:srgbClr val="51B788"/>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A51AF4C-B55B-2C40-BA19-5DBDB6238C5A}"/>
              </a:ext>
            </a:extLst>
          </p:cNvPr>
          <p:cNvCxnSpPr>
            <a:stCxn id="2" idx="4"/>
          </p:cNvCxnSpPr>
          <p:nvPr/>
        </p:nvCxnSpPr>
        <p:spPr>
          <a:xfrm>
            <a:off x="6096000" y="4969879"/>
            <a:ext cx="0" cy="786384"/>
          </a:xfrm>
          <a:prstGeom prst="line">
            <a:avLst/>
          </a:prstGeom>
          <a:ln w="19050">
            <a:solidFill>
              <a:srgbClr val="108AB2"/>
            </a:solidFill>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5847BE0B-2D27-5F4F-9949-2AAF82ECA3CD}"/>
              </a:ext>
            </a:extLst>
          </p:cNvPr>
          <p:cNvCxnSpPr>
            <a:cxnSpLocks/>
          </p:cNvCxnSpPr>
          <p:nvPr/>
        </p:nvCxnSpPr>
        <p:spPr>
          <a:xfrm rot="5400000">
            <a:off x="3989784" y="4349852"/>
            <a:ext cx="868680" cy="1188491"/>
          </a:xfrm>
          <a:prstGeom prst="bentConnector2">
            <a:avLst/>
          </a:prstGeom>
          <a:ln w="19050">
            <a:solidFill>
              <a:srgbClr val="51B788"/>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C960DFF5-9DB8-944F-A0E4-4B96F270703C}"/>
              </a:ext>
            </a:extLst>
          </p:cNvPr>
          <p:cNvSpPr/>
          <p:nvPr/>
        </p:nvSpPr>
        <p:spPr>
          <a:xfrm>
            <a:off x="4572000" y="1888120"/>
            <a:ext cx="3048000" cy="3081760"/>
          </a:xfrm>
          <a:prstGeom prst="ellipse">
            <a:avLst/>
          </a:prstGeom>
          <a:noFill/>
          <a:ln w="28575">
            <a:solidFill>
              <a:srgbClr val="3C5A8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phic 3" descr="Internet outline">
            <a:extLst>
              <a:ext uri="{FF2B5EF4-FFF2-40B4-BE49-F238E27FC236}">
                <a16:creationId xmlns:a16="http://schemas.microsoft.com/office/drawing/2014/main" id="{7B75624C-E37B-3C44-B1CE-0FF7CBBC82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05400" y="2438400"/>
            <a:ext cx="1981200" cy="1981200"/>
          </a:xfrm>
          <a:prstGeom prst="rect">
            <a:avLst/>
          </a:prstGeom>
        </p:spPr>
      </p:pic>
      <p:sp>
        <p:nvSpPr>
          <p:cNvPr id="24" name="Oval 23">
            <a:extLst>
              <a:ext uri="{FF2B5EF4-FFF2-40B4-BE49-F238E27FC236}">
                <a16:creationId xmlns:a16="http://schemas.microsoft.com/office/drawing/2014/main" id="{4F43D0BA-AA0E-6F4F-9E6A-698AEFAD1CC9}"/>
              </a:ext>
            </a:extLst>
          </p:cNvPr>
          <p:cNvSpPr/>
          <p:nvPr/>
        </p:nvSpPr>
        <p:spPr>
          <a:xfrm>
            <a:off x="5600700" y="108625"/>
            <a:ext cx="990600" cy="990600"/>
          </a:xfrm>
          <a:prstGeom prst="ellipse">
            <a:avLst/>
          </a:prstGeom>
          <a:noFill/>
          <a:ln>
            <a:solidFill>
              <a:srgbClr val="D4E19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74B56F7-89A0-794D-831F-9A4025130694}"/>
              </a:ext>
            </a:extLst>
          </p:cNvPr>
          <p:cNvSpPr/>
          <p:nvPr/>
        </p:nvSpPr>
        <p:spPr>
          <a:xfrm>
            <a:off x="8362122" y="958599"/>
            <a:ext cx="990600" cy="990600"/>
          </a:xfrm>
          <a:prstGeom prst="ellipse">
            <a:avLst/>
          </a:prstGeom>
          <a:noFill/>
          <a:ln>
            <a:solidFill>
              <a:srgbClr val="F29C7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60A14AB-7222-474E-BB05-45DB7830C14F}"/>
              </a:ext>
            </a:extLst>
          </p:cNvPr>
          <p:cNvSpPr/>
          <p:nvPr/>
        </p:nvSpPr>
        <p:spPr>
          <a:xfrm>
            <a:off x="8362122" y="4867771"/>
            <a:ext cx="990600" cy="990600"/>
          </a:xfrm>
          <a:prstGeom prst="ellipse">
            <a:avLst/>
          </a:prstGeom>
          <a:noFill/>
          <a:ln>
            <a:solidFill>
              <a:srgbClr val="09D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D08F421-4858-6C42-91BF-08BFC69719AB}"/>
              </a:ext>
            </a:extLst>
          </p:cNvPr>
          <p:cNvSpPr/>
          <p:nvPr/>
        </p:nvSpPr>
        <p:spPr>
          <a:xfrm>
            <a:off x="5600700" y="5756263"/>
            <a:ext cx="990600" cy="990600"/>
          </a:xfrm>
          <a:prstGeom prst="ellipse">
            <a:avLst/>
          </a:prstGeom>
          <a:noFill/>
          <a:ln>
            <a:solidFill>
              <a:srgbClr val="108AB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8F4B33E-721A-3A4D-873D-05D33A71971E}"/>
              </a:ext>
            </a:extLst>
          </p:cNvPr>
          <p:cNvSpPr/>
          <p:nvPr/>
        </p:nvSpPr>
        <p:spPr>
          <a:xfrm>
            <a:off x="2843158" y="4867771"/>
            <a:ext cx="990600" cy="990600"/>
          </a:xfrm>
          <a:prstGeom prst="ellipse">
            <a:avLst/>
          </a:prstGeom>
          <a:noFill/>
          <a:ln>
            <a:solidFill>
              <a:srgbClr val="51B7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5526172-B1B7-9247-90FF-7CF010760051}"/>
              </a:ext>
            </a:extLst>
          </p:cNvPr>
          <p:cNvSpPr/>
          <p:nvPr/>
        </p:nvSpPr>
        <p:spPr>
          <a:xfrm>
            <a:off x="2838450" y="958599"/>
            <a:ext cx="990600" cy="990600"/>
          </a:xfrm>
          <a:prstGeom prst="ellipse">
            <a:avLst/>
          </a:prstGeom>
          <a:noFill/>
          <a:ln>
            <a:solidFill>
              <a:srgbClr val="F046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Diploma roll with solid fill">
            <a:extLst>
              <a:ext uri="{FF2B5EF4-FFF2-40B4-BE49-F238E27FC236}">
                <a16:creationId xmlns:a16="http://schemas.microsoft.com/office/drawing/2014/main" id="{A5678B43-E2FF-8940-9583-9D811E456E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75960" y="283885"/>
            <a:ext cx="640080" cy="640080"/>
          </a:xfrm>
          <a:prstGeom prst="rect">
            <a:avLst/>
          </a:prstGeom>
        </p:spPr>
      </p:pic>
      <p:pic>
        <p:nvPicPr>
          <p:cNvPr id="33" name="Graphic 32" descr="Daily calendar with solid fill">
            <a:extLst>
              <a:ext uri="{FF2B5EF4-FFF2-40B4-BE49-F238E27FC236}">
                <a16:creationId xmlns:a16="http://schemas.microsoft.com/office/drawing/2014/main" id="{D9253D74-8971-0B49-B84A-1AEB13C076C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013710" y="1133859"/>
            <a:ext cx="640080" cy="640080"/>
          </a:xfrm>
          <a:prstGeom prst="rect">
            <a:avLst/>
          </a:prstGeom>
        </p:spPr>
      </p:pic>
      <p:pic>
        <p:nvPicPr>
          <p:cNvPr id="35" name="Graphic 34" descr="Present with solid fill">
            <a:extLst>
              <a:ext uri="{FF2B5EF4-FFF2-40B4-BE49-F238E27FC236}">
                <a16:creationId xmlns:a16="http://schemas.microsoft.com/office/drawing/2014/main" id="{7A452560-06B1-D343-A8B9-559291C819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537382" y="1133859"/>
            <a:ext cx="640080" cy="640080"/>
          </a:xfrm>
          <a:prstGeom prst="rect">
            <a:avLst/>
          </a:prstGeom>
        </p:spPr>
      </p:pic>
      <p:pic>
        <p:nvPicPr>
          <p:cNvPr id="37" name="Graphic 36" descr="Users with solid fill">
            <a:extLst>
              <a:ext uri="{FF2B5EF4-FFF2-40B4-BE49-F238E27FC236}">
                <a16:creationId xmlns:a16="http://schemas.microsoft.com/office/drawing/2014/main" id="{0F4DA4EA-5A18-2F42-812E-0FB8D7032CB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18418" y="5043031"/>
            <a:ext cx="640080" cy="640080"/>
          </a:xfrm>
          <a:prstGeom prst="rect">
            <a:avLst/>
          </a:prstGeom>
        </p:spPr>
      </p:pic>
      <p:pic>
        <p:nvPicPr>
          <p:cNvPr id="39" name="Graphic 38" descr="Newspaper with solid fill">
            <a:extLst>
              <a:ext uri="{FF2B5EF4-FFF2-40B4-BE49-F238E27FC236}">
                <a16:creationId xmlns:a16="http://schemas.microsoft.com/office/drawing/2014/main" id="{D6876B70-31D3-8642-B29D-5EB887C430B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775960" y="5931523"/>
            <a:ext cx="640080" cy="640080"/>
          </a:xfrm>
          <a:prstGeom prst="rect">
            <a:avLst/>
          </a:prstGeom>
        </p:spPr>
      </p:pic>
      <p:pic>
        <p:nvPicPr>
          <p:cNvPr id="41" name="Graphic 40" descr="Bar chart with solid fill">
            <a:extLst>
              <a:ext uri="{FF2B5EF4-FFF2-40B4-BE49-F238E27FC236}">
                <a16:creationId xmlns:a16="http://schemas.microsoft.com/office/drawing/2014/main" id="{A820C2C1-14BA-CA4A-B17F-5C3B778DD6F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537382" y="5043031"/>
            <a:ext cx="640080" cy="640080"/>
          </a:xfrm>
          <a:prstGeom prst="rect">
            <a:avLst/>
          </a:prstGeom>
        </p:spPr>
      </p:pic>
      <p:sp>
        <p:nvSpPr>
          <p:cNvPr id="44" name="TextBox 43">
            <a:extLst>
              <a:ext uri="{FF2B5EF4-FFF2-40B4-BE49-F238E27FC236}">
                <a16:creationId xmlns:a16="http://schemas.microsoft.com/office/drawing/2014/main" id="{FE28B758-17F9-D141-9C8E-FE8C263B4F68}"/>
              </a:ext>
            </a:extLst>
          </p:cNvPr>
          <p:cNvSpPr txBox="1"/>
          <p:nvPr/>
        </p:nvSpPr>
        <p:spPr>
          <a:xfrm>
            <a:off x="6591300" y="421451"/>
            <a:ext cx="1554785" cy="369332"/>
          </a:xfrm>
          <a:prstGeom prst="rect">
            <a:avLst/>
          </a:prstGeom>
          <a:noFill/>
        </p:spPr>
        <p:txBody>
          <a:bodyPr wrap="none" rtlCol="0">
            <a:spAutoFit/>
          </a:bodyPr>
          <a:lstStyle/>
          <a:p>
            <a:r>
              <a:rPr lang="en-US" b="1" dirty="0">
                <a:latin typeface="Tw Cen MT Condensed" panose="020B0606020104020203" pitchFamily="34" charset="77"/>
              </a:rPr>
              <a:t>Manage program</a:t>
            </a:r>
          </a:p>
        </p:txBody>
      </p:sp>
      <p:sp>
        <p:nvSpPr>
          <p:cNvPr id="46" name="TextBox 45">
            <a:extLst>
              <a:ext uri="{FF2B5EF4-FFF2-40B4-BE49-F238E27FC236}">
                <a16:creationId xmlns:a16="http://schemas.microsoft.com/office/drawing/2014/main" id="{EEBC9279-9534-2D44-938D-9D7C60586E9B}"/>
              </a:ext>
            </a:extLst>
          </p:cNvPr>
          <p:cNvSpPr txBox="1"/>
          <p:nvPr/>
        </p:nvSpPr>
        <p:spPr>
          <a:xfrm>
            <a:off x="9355551" y="1191893"/>
            <a:ext cx="2124236" cy="369332"/>
          </a:xfrm>
          <a:prstGeom prst="rect">
            <a:avLst/>
          </a:prstGeom>
          <a:noFill/>
        </p:spPr>
        <p:txBody>
          <a:bodyPr wrap="none" rtlCol="0">
            <a:spAutoFit/>
          </a:bodyPr>
          <a:lstStyle/>
          <a:p>
            <a:r>
              <a:rPr lang="en-US" b="1" dirty="0">
                <a:latin typeface="Tw Cen MT Condensed" panose="020B0606020104020203" pitchFamily="34" charset="77"/>
              </a:rPr>
              <a:t>Manage Free workshops</a:t>
            </a:r>
          </a:p>
        </p:txBody>
      </p:sp>
      <p:sp>
        <p:nvSpPr>
          <p:cNvPr id="47" name="TextBox 46">
            <a:extLst>
              <a:ext uri="{FF2B5EF4-FFF2-40B4-BE49-F238E27FC236}">
                <a16:creationId xmlns:a16="http://schemas.microsoft.com/office/drawing/2014/main" id="{1CB7B0EE-2D52-A44F-AF95-7526FB6621F5}"/>
              </a:ext>
            </a:extLst>
          </p:cNvPr>
          <p:cNvSpPr txBox="1"/>
          <p:nvPr/>
        </p:nvSpPr>
        <p:spPr>
          <a:xfrm>
            <a:off x="1587976" y="1191893"/>
            <a:ext cx="1255472" cy="369332"/>
          </a:xfrm>
          <a:prstGeom prst="rect">
            <a:avLst/>
          </a:prstGeom>
          <a:noFill/>
        </p:spPr>
        <p:txBody>
          <a:bodyPr wrap="none" rtlCol="0">
            <a:spAutoFit/>
          </a:bodyPr>
          <a:lstStyle/>
          <a:p>
            <a:r>
              <a:rPr lang="en-US" b="1" dirty="0">
                <a:latin typeface="Tw Cen MT Condensed" panose="020B0606020104020203" pitchFamily="34" charset="77"/>
              </a:rPr>
              <a:t>Plan sessions</a:t>
            </a:r>
          </a:p>
        </p:txBody>
      </p:sp>
      <p:sp>
        <p:nvSpPr>
          <p:cNvPr id="48" name="TextBox 47">
            <a:extLst>
              <a:ext uri="{FF2B5EF4-FFF2-40B4-BE49-F238E27FC236}">
                <a16:creationId xmlns:a16="http://schemas.microsoft.com/office/drawing/2014/main" id="{D34B625F-45E9-234A-9E1D-86F140537750}"/>
              </a:ext>
            </a:extLst>
          </p:cNvPr>
          <p:cNvSpPr txBox="1"/>
          <p:nvPr/>
        </p:nvSpPr>
        <p:spPr>
          <a:xfrm>
            <a:off x="1377794" y="5178405"/>
            <a:ext cx="1452642" cy="369332"/>
          </a:xfrm>
          <a:prstGeom prst="rect">
            <a:avLst/>
          </a:prstGeom>
          <a:noFill/>
        </p:spPr>
        <p:txBody>
          <a:bodyPr wrap="none" rtlCol="0">
            <a:spAutoFit/>
          </a:bodyPr>
          <a:lstStyle/>
          <a:p>
            <a:r>
              <a:rPr lang="en-US" b="1" dirty="0">
                <a:latin typeface="Tw Cen MT Condensed" panose="020B0606020104020203" pitchFamily="34" charset="77"/>
              </a:rPr>
              <a:t>Manage admins</a:t>
            </a:r>
          </a:p>
        </p:txBody>
      </p:sp>
      <p:sp>
        <p:nvSpPr>
          <p:cNvPr id="49" name="TextBox 48">
            <a:extLst>
              <a:ext uri="{FF2B5EF4-FFF2-40B4-BE49-F238E27FC236}">
                <a16:creationId xmlns:a16="http://schemas.microsoft.com/office/drawing/2014/main" id="{E6B04BAF-6CF0-CD40-92F8-68ED5D94CB0F}"/>
              </a:ext>
            </a:extLst>
          </p:cNvPr>
          <p:cNvSpPr txBox="1"/>
          <p:nvPr/>
        </p:nvSpPr>
        <p:spPr>
          <a:xfrm>
            <a:off x="6591300" y="6066897"/>
            <a:ext cx="1685911" cy="369332"/>
          </a:xfrm>
          <a:prstGeom prst="rect">
            <a:avLst/>
          </a:prstGeom>
          <a:noFill/>
        </p:spPr>
        <p:txBody>
          <a:bodyPr wrap="none" rtlCol="0">
            <a:spAutoFit/>
          </a:bodyPr>
          <a:lstStyle/>
          <a:p>
            <a:r>
              <a:rPr lang="en-US" b="1" dirty="0">
                <a:latin typeface="Tw Cen MT Condensed" panose="020B0606020104020203" pitchFamily="34" charset="77"/>
              </a:rPr>
              <a:t>Manage news feed</a:t>
            </a:r>
          </a:p>
        </p:txBody>
      </p:sp>
      <p:sp>
        <p:nvSpPr>
          <p:cNvPr id="50" name="TextBox 49">
            <a:extLst>
              <a:ext uri="{FF2B5EF4-FFF2-40B4-BE49-F238E27FC236}">
                <a16:creationId xmlns:a16="http://schemas.microsoft.com/office/drawing/2014/main" id="{63EBFAF9-4B2E-0E42-9D8C-D2C12393A568}"/>
              </a:ext>
            </a:extLst>
          </p:cNvPr>
          <p:cNvSpPr txBox="1"/>
          <p:nvPr/>
        </p:nvSpPr>
        <p:spPr>
          <a:xfrm>
            <a:off x="9355551" y="5178405"/>
            <a:ext cx="1992084" cy="369332"/>
          </a:xfrm>
          <a:prstGeom prst="rect">
            <a:avLst/>
          </a:prstGeom>
          <a:noFill/>
        </p:spPr>
        <p:txBody>
          <a:bodyPr wrap="none" rtlCol="0">
            <a:spAutoFit/>
          </a:bodyPr>
          <a:lstStyle/>
          <a:p>
            <a:r>
              <a:rPr lang="en-US" b="1" dirty="0">
                <a:latin typeface="Tw Cen MT Condensed" panose="020B0606020104020203" pitchFamily="34" charset="77"/>
              </a:rPr>
              <a:t>Check dashboard stats</a:t>
            </a:r>
          </a:p>
        </p:txBody>
      </p:sp>
      <p:sp>
        <p:nvSpPr>
          <p:cNvPr id="51" name="TextBox 50">
            <a:extLst>
              <a:ext uri="{FF2B5EF4-FFF2-40B4-BE49-F238E27FC236}">
                <a16:creationId xmlns:a16="http://schemas.microsoft.com/office/drawing/2014/main" id="{ECF78F14-4F79-A847-81D4-42F7387F331D}"/>
              </a:ext>
            </a:extLst>
          </p:cNvPr>
          <p:cNvSpPr txBox="1"/>
          <p:nvPr/>
        </p:nvSpPr>
        <p:spPr>
          <a:xfrm>
            <a:off x="16908" y="81783"/>
            <a:ext cx="1923925" cy="769441"/>
          </a:xfrm>
          <a:prstGeom prst="rect">
            <a:avLst/>
          </a:prstGeom>
          <a:noFill/>
        </p:spPr>
        <p:txBody>
          <a:bodyPr wrap="none" rtlCol="0">
            <a:spAutoFit/>
          </a:bodyPr>
          <a:lstStyle/>
          <a:p>
            <a:r>
              <a:rPr lang="en-US" sz="4400" dirty="0">
                <a:solidFill>
                  <a:schemeClr val="bg2">
                    <a:lumMod val="50000"/>
                  </a:schemeClr>
                </a:solidFill>
                <a:latin typeface="Tw Cen MT" panose="020B0602020104020603" pitchFamily="34" charset="77"/>
              </a:rPr>
              <a:t>Solution</a:t>
            </a:r>
          </a:p>
        </p:txBody>
      </p:sp>
    </p:spTree>
    <p:extLst>
      <p:ext uri="{BB962C8B-B14F-4D97-AF65-F5344CB8AC3E}">
        <p14:creationId xmlns:p14="http://schemas.microsoft.com/office/powerpoint/2010/main" val="452759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withEffect">
                                  <p:stCondLst>
                                    <p:cond delay="0"/>
                                  </p:stCondLst>
                                  <p:childTnLst>
                                    <p:set>
                                      <p:cBhvr>
                                        <p:cTn id="6" dur="1" fill="hold">
                                          <p:stCondLst>
                                            <p:cond delay="0"/>
                                          </p:stCondLst>
                                        </p:cTn>
                                        <p:tgtEl>
                                          <p:spTgt spid="51">
                                            <p:txEl>
                                              <p:pRg st="0" end="0"/>
                                            </p:txEl>
                                          </p:spTgt>
                                        </p:tgtEl>
                                        <p:attrNameLst>
                                          <p:attrName>style.visibility</p:attrName>
                                        </p:attrNameLst>
                                      </p:cBhvr>
                                      <p:to>
                                        <p:strVal val="visible"/>
                                      </p:to>
                                    </p:set>
                                    <p:anim calcmode="lin" valueType="num">
                                      <p:cBhvr additive="base">
                                        <p:cTn id="7" dur="500"/>
                                        <p:tgtEl>
                                          <p:spTgt spid="51">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51">
                                            <p:txEl>
                                              <p:pRg st="0" end="0"/>
                                            </p:txEl>
                                          </p:spTgt>
                                        </p:tgtEl>
                                      </p:cBhvr>
                                    </p:animEffect>
                                  </p:childTnLst>
                                </p:cTn>
                              </p:par>
                            </p:childTnLst>
                          </p:cTn>
                        </p:par>
                        <p:par>
                          <p:cTn id="9" fill="hold">
                            <p:stCondLst>
                              <p:cond delay="500"/>
                            </p:stCondLst>
                            <p:childTnLst>
                              <p:par>
                                <p:cTn id="10" presetID="16" presetClass="entr" presetSubtype="21" fill="hold" grpId="0"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par>
                                <p:cTn id="13" presetID="12" presetClass="entr" presetSubtype="4"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p:tgtEl>
                                          <p:spTgt spid="4"/>
                                        </p:tgtEl>
                                        <p:attrNameLst>
                                          <p:attrName>ppt_y</p:attrName>
                                        </p:attrNameLst>
                                      </p:cBhvr>
                                      <p:tavLst>
                                        <p:tav tm="0">
                                          <p:val>
                                            <p:strVal val="#ppt_y+#ppt_h*1.125000"/>
                                          </p:val>
                                        </p:tav>
                                        <p:tav tm="100000">
                                          <p:val>
                                            <p:strVal val="#ppt_y"/>
                                          </p:val>
                                        </p:tav>
                                      </p:tavLst>
                                    </p:anim>
                                    <p:animEffect transition="in" filter="wipe(up)">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trips(downLeft)">
                                      <p:cBhvr>
                                        <p:cTn id="21" dur="500"/>
                                        <p:tgtEl>
                                          <p:spTgt spid="7"/>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barn(inVertical)">
                                      <p:cBhvr>
                                        <p:cTn id="24" dur="500"/>
                                        <p:tgtEl>
                                          <p:spTgt spid="24"/>
                                        </p:tgtEl>
                                      </p:cBhvr>
                                    </p:animEffect>
                                  </p:childTnLst>
                                </p:cTn>
                              </p:par>
                              <p:par>
                                <p:cTn id="25" presetID="12" presetClass="entr" presetSubtype="4" fill="hold" nodeType="withEffect">
                                  <p:stCondLst>
                                    <p:cond delay="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500"/>
                                        <p:tgtEl>
                                          <p:spTgt spid="31"/>
                                        </p:tgtEl>
                                        <p:attrNameLst>
                                          <p:attrName>ppt_y</p:attrName>
                                        </p:attrNameLst>
                                      </p:cBhvr>
                                      <p:tavLst>
                                        <p:tav tm="0">
                                          <p:val>
                                            <p:strVal val="#ppt_y+#ppt_h*1.125000"/>
                                          </p:val>
                                        </p:tav>
                                        <p:tav tm="100000">
                                          <p:val>
                                            <p:strVal val="#ppt_y"/>
                                          </p:val>
                                        </p:tav>
                                      </p:tavLst>
                                    </p:anim>
                                    <p:animEffect transition="in" filter="wipe(up)">
                                      <p:cBhvr>
                                        <p:cTn id="28" dur="500"/>
                                        <p:tgtEl>
                                          <p:spTgt spid="31"/>
                                        </p:tgtEl>
                                      </p:cBhvr>
                                    </p:animEffect>
                                  </p:childTnLst>
                                </p:cTn>
                              </p:par>
                              <p:par>
                                <p:cTn id="29" presetID="12" presetClass="entr" presetSubtype="4"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anim calcmode="lin" valueType="num">
                                      <p:cBhvr additive="base">
                                        <p:cTn id="31" dur="500"/>
                                        <p:tgtEl>
                                          <p:spTgt spid="44"/>
                                        </p:tgtEl>
                                        <p:attrNameLst>
                                          <p:attrName>ppt_y</p:attrName>
                                        </p:attrNameLst>
                                      </p:cBhvr>
                                      <p:tavLst>
                                        <p:tav tm="0">
                                          <p:val>
                                            <p:strVal val="#ppt_y+#ppt_h*1.125000"/>
                                          </p:val>
                                        </p:tav>
                                        <p:tav tm="100000">
                                          <p:val>
                                            <p:strVal val="#ppt_y"/>
                                          </p:val>
                                        </p:tav>
                                      </p:tavLst>
                                    </p:anim>
                                    <p:animEffect transition="in" filter="wipe(up)">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Effect transition="in" filter="strips(downLeft)">
                                      <p:cBhvr>
                                        <p:cTn id="37" dur="500"/>
                                        <p:tgtEl>
                                          <p:spTgt spid="19"/>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barn(inVertical)">
                                      <p:cBhvr>
                                        <p:cTn id="40" dur="500"/>
                                        <p:tgtEl>
                                          <p:spTgt spid="29"/>
                                        </p:tgtEl>
                                      </p:cBhvr>
                                    </p:animEffect>
                                  </p:childTnLst>
                                </p:cTn>
                              </p:par>
                              <p:par>
                                <p:cTn id="41" presetID="12" presetClass="entr" presetSubtype="4" fill="hold" nodeType="withEffect">
                                  <p:stCondLst>
                                    <p:cond delay="0"/>
                                  </p:stCondLst>
                                  <p:childTnLst>
                                    <p:set>
                                      <p:cBhvr>
                                        <p:cTn id="42" dur="1" fill="hold">
                                          <p:stCondLst>
                                            <p:cond delay="0"/>
                                          </p:stCondLst>
                                        </p:cTn>
                                        <p:tgtEl>
                                          <p:spTgt spid="33"/>
                                        </p:tgtEl>
                                        <p:attrNameLst>
                                          <p:attrName>style.visibility</p:attrName>
                                        </p:attrNameLst>
                                      </p:cBhvr>
                                      <p:to>
                                        <p:strVal val="visible"/>
                                      </p:to>
                                    </p:set>
                                    <p:anim calcmode="lin" valueType="num">
                                      <p:cBhvr additive="base">
                                        <p:cTn id="43" dur="500"/>
                                        <p:tgtEl>
                                          <p:spTgt spid="33"/>
                                        </p:tgtEl>
                                        <p:attrNameLst>
                                          <p:attrName>ppt_y</p:attrName>
                                        </p:attrNameLst>
                                      </p:cBhvr>
                                      <p:tavLst>
                                        <p:tav tm="0">
                                          <p:val>
                                            <p:strVal val="#ppt_y+#ppt_h*1.125000"/>
                                          </p:val>
                                        </p:tav>
                                        <p:tav tm="100000">
                                          <p:val>
                                            <p:strVal val="#ppt_y"/>
                                          </p:val>
                                        </p:tav>
                                      </p:tavLst>
                                    </p:anim>
                                    <p:animEffect transition="in" filter="wipe(up)">
                                      <p:cBhvr>
                                        <p:cTn id="44" dur="500"/>
                                        <p:tgtEl>
                                          <p:spTgt spid="33"/>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7"/>
                                        </p:tgtEl>
                                        <p:attrNameLst>
                                          <p:attrName>style.visibility</p:attrName>
                                        </p:attrNameLst>
                                      </p:cBhvr>
                                      <p:to>
                                        <p:strVal val="visible"/>
                                      </p:to>
                                    </p:set>
                                    <p:anim calcmode="lin" valueType="num">
                                      <p:cBhvr additive="base">
                                        <p:cTn id="47" dur="500"/>
                                        <p:tgtEl>
                                          <p:spTgt spid="47"/>
                                        </p:tgtEl>
                                        <p:attrNameLst>
                                          <p:attrName>ppt_y</p:attrName>
                                        </p:attrNameLst>
                                      </p:cBhvr>
                                      <p:tavLst>
                                        <p:tav tm="0">
                                          <p:val>
                                            <p:strVal val="#ppt_y+#ppt_h*1.125000"/>
                                          </p:val>
                                        </p:tav>
                                        <p:tav tm="100000">
                                          <p:val>
                                            <p:strVal val="#ppt_y"/>
                                          </p:val>
                                        </p:tav>
                                      </p:tavLst>
                                    </p:anim>
                                    <p:animEffect transition="in" filter="wipe(up)">
                                      <p:cBhvr>
                                        <p:cTn id="48" dur="500"/>
                                        <p:tgtEl>
                                          <p:spTgt spid="47"/>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12" fill="hold" nodeType="click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strips(downLeft)">
                                      <p:cBhvr>
                                        <p:cTn id="53" dur="500"/>
                                        <p:tgtEl>
                                          <p:spTgt spid="15"/>
                                        </p:tgtEl>
                                      </p:cBhvr>
                                    </p:animEffect>
                                  </p:childTnLst>
                                </p:cTn>
                              </p:par>
                              <p:par>
                                <p:cTn id="54" presetID="16" presetClass="entr" presetSubtype="21" fill="hold" grpId="0" nodeType="with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barn(inVertical)">
                                      <p:cBhvr>
                                        <p:cTn id="56" dur="500"/>
                                        <p:tgtEl>
                                          <p:spTgt spid="25"/>
                                        </p:tgtEl>
                                      </p:cBhvr>
                                    </p:animEffect>
                                  </p:childTnLst>
                                </p:cTn>
                              </p:par>
                              <p:par>
                                <p:cTn id="57" presetID="12" presetClass="entr" presetSubtype="4"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anim calcmode="lin" valueType="num">
                                      <p:cBhvr additive="base">
                                        <p:cTn id="59" dur="500"/>
                                        <p:tgtEl>
                                          <p:spTgt spid="35"/>
                                        </p:tgtEl>
                                        <p:attrNameLst>
                                          <p:attrName>ppt_y</p:attrName>
                                        </p:attrNameLst>
                                      </p:cBhvr>
                                      <p:tavLst>
                                        <p:tav tm="0">
                                          <p:val>
                                            <p:strVal val="#ppt_y+#ppt_h*1.125000"/>
                                          </p:val>
                                        </p:tav>
                                        <p:tav tm="100000">
                                          <p:val>
                                            <p:strVal val="#ppt_y"/>
                                          </p:val>
                                        </p:tav>
                                      </p:tavLst>
                                    </p:anim>
                                    <p:animEffect transition="in" filter="wipe(up)">
                                      <p:cBhvr>
                                        <p:cTn id="60" dur="500"/>
                                        <p:tgtEl>
                                          <p:spTgt spid="35"/>
                                        </p:tgtEl>
                                      </p:cBhvr>
                                    </p:animEffect>
                                  </p:childTnLst>
                                </p:cTn>
                              </p:par>
                              <p:par>
                                <p:cTn id="61" presetID="12" presetClass="entr" presetSubtype="4"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anim calcmode="lin" valueType="num">
                                      <p:cBhvr additive="base">
                                        <p:cTn id="63" dur="500"/>
                                        <p:tgtEl>
                                          <p:spTgt spid="46"/>
                                        </p:tgtEl>
                                        <p:attrNameLst>
                                          <p:attrName>ppt_y</p:attrName>
                                        </p:attrNameLst>
                                      </p:cBhvr>
                                      <p:tavLst>
                                        <p:tav tm="0">
                                          <p:val>
                                            <p:strVal val="#ppt_y+#ppt_h*1.125000"/>
                                          </p:val>
                                        </p:tav>
                                        <p:tav tm="100000">
                                          <p:val>
                                            <p:strVal val="#ppt_y"/>
                                          </p:val>
                                        </p:tav>
                                      </p:tavLst>
                                    </p:anim>
                                    <p:animEffect transition="in" filter="wipe(up)">
                                      <p:cBhvr>
                                        <p:cTn id="64" dur="500"/>
                                        <p:tgtEl>
                                          <p:spTgt spid="46"/>
                                        </p:tgtEl>
                                      </p:cBhvr>
                                    </p:animEffect>
                                  </p:childTnLst>
                                </p:cTn>
                              </p:par>
                            </p:childTnLst>
                          </p:cTn>
                        </p:par>
                      </p:childTnLst>
                    </p:cTn>
                  </p:par>
                  <p:par>
                    <p:cTn id="65" fill="hold">
                      <p:stCondLst>
                        <p:cond delay="indefinite"/>
                      </p:stCondLst>
                      <p:childTnLst>
                        <p:par>
                          <p:cTn id="66" fill="hold">
                            <p:stCondLst>
                              <p:cond delay="0"/>
                            </p:stCondLst>
                            <p:childTnLst>
                              <p:par>
                                <p:cTn id="67" presetID="18" presetClass="entr" presetSubtype="12" fill="hold" nodeType="clickEffect">
                                  <p:stCondLst>
                                    <p:cond delay="0"/>
                                  </p:stCondLst>
                                  <p:childTnLst>
                                    <p:set>
                                      <p:cBhvr>
                                        <p:cTn id="68" dur="1" fill="hold">
                                          <p:stCondLst>
                                            <p:cond delay="0"/>
                                          </p:stCondLst>
                                        </p:cTn>
                                        <p:tgtEl>
                                          <p:spTgt spid="11"/>
                                        </p:tgtEl>
                                        <p:attrNameLst>
                                          <p:attrName>style.visibility</p:attrName>
                                        </p:attrNameLst>
                                      </p:cBhvr>
                                      <p:to>
                                        <p:strVal val="visible"/>
                                      </p:to>
                                    </p:set>
                                    <p:animEffect transition="in" filter="strips(downLeft)">
                                      <p:cBhvr>
                                        <p:cTn id="69" dur="500"/>
                                        <p:tgtEl>
                                          <p:spTgt spid="11"/>
                                        </p:tgtEl>
                                      </p:cBhvr>
                                    </p:animEffect>
                                  </p:childTnLst>
                                </p:cTn>
                              </p:par>
                              <p:par>
                                <p:cTn id="70" presetID="16" presetClass="entr" presetSubtype="21" fill="hold" grpId="0"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barn(inVertical)">
                                      <p:cBhvr>
                                        <p:cTn id="72" dur="500"/>
                                        <p:tgtEl>
                                          <p:spTgt spid="27"/>
                                        </p:tgtEl>
                                      </p:cBhvr>
                                    </p:animEffect>
                                  </p:childTnLst>
                                </p:cTn>
                              </p:par>
                              <p:par>
                                <p:cTn id="73" presetID="12" presetClass="entr" presetSubtype="4"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anim calcmode="lin" valueType="num">
                                      <p:cBhvr additive="base">
                                        <p:cTn id="75" dur="500"/>
                                        <p:tgtEl>
                                          <p:spTgt spid="39"/>
                                        </p:tgtEl>
                                        <p:attrNameLst>
                                          <p:attrName>ppt_y</p:attrName>
                                        </p:attrNameLst>
                                      </p:cBhvr>
                                      <p:tavLst>
                                        <p:tav tm="0">
                                          <p:val>
                                            <p:strVal val="#ppt_y+#ppt_h*1.125000"/>
                                          </p:val>
                                        </p:tav>
                                        <p:tav tm="100000">
                                          <p:val>
                                            <p:strVal val="#ppt_y"/>
                                          </p:val>
                                        </p:tav>
                                      </p:tavLst>
                                    </p:anim>
                                    <p:animEffect transition="in" filter="wipe(up)">
                                      <p:cBhvr>
                                        <p:cTn id="76" dur="500"/>
                                        <p:tgtEl>
                                          <p:spTgt spid="39"/>
                                        </p:tgtEl>
                                      </p:cBhvr>
                                    </p:animEffect>
                                  </p:childTnLst>
                                </p:cTn>
                              </p:par>
                              <p:par>
                                <p:cTn id="77" presetID="12" presetClass="entr" presetSubtype="4" fill="hold" grpId="0" nodeType="withEffect">
                                  <p:stCondLst>
                                    <p:cond delay="0"/>
                                  </p:stCondLst>
                                  <p:childTnLst>
                                    <p:set>
                                      <p:cBhvr>
                                        <p:cTn id="78" dur="1" fill="hold">
                                          <p:stCondLst>
                                            <p:cond delay="0"/>
                                          </p:stCondLst>
                                        </p:cTn>
                                        <p:tgtEl>
                                          <p:spTgt spid="49"/>
                                        </p:tgtEl>
                                        <p:attrNameLst>
                                          <p:attrName>style.visibility</p:attrName>
                                        </p:attrNameLst>
                                      </p:cBhvr>
                                      <p:to>
                                        <p:strVal val="visible"/>
                                      </p:to>
                                    </p:set>
                                    <p:anim calcmode="lin" valueType="num">
                                      <p:cBhvr additive="base">
                                        <p:cTn id="79" dur="500"/>
                                        <p:tgtEl>
                                          <p:spTgt spid="49"/>
                                        </p:tgtEl>
                                        <p:attrNameLst>
                                          <p:attrName>ppt_y</p:attrName>
                                        </p:attrNameLst>
                                      </p:cBhvr>
                                      <p:tavLst>
                                        <p:tav tm="0">
                                          <p:val>
                                            <p:strVal val="#ppt_y+#ppt_h*1.125000"/>
                                          </p:val>
                                        </p:tav>
                                        <p:tav tm="100000">
                                          <p:val>
                                            <p:strVal val="#ppt_y"/>
                                          </p:val>
                                        </p:tav>
                                      </p:tavLst>
                                    </p:anim>
                                    <p:animEffect transition="in" filter="wipe(up)">
                                      <p:cBhvr>
                                        <p:cTn id="80" dur="500"/>
                                        <p:tgtEl>
                                          <p:spTgt spid="49"/>
                                        </p:tgtEl>
                                      </p:cBhvr>
                                    </p:animEffect>
                                  </p:childTnLst>
                                </p:cTn>
                              </p:par>
                            </p:childTnLst>
                          </p:cTn>
                        </p:par>
                      </p:childTnLst>
                    </p:cTn>
                  </p:par>
                  <p:par>
                    <p:cTn id="81" fill="hold">
                      <p:stCondLst>
                        <p:cond delay="indefinite"/>
                      </p:stCondLst>
                      <p:childTnLst>
                        <p:par>
                          <p:cTn id="82" fill="hold">
                            <p:stCondLst>
                              <p:cond delay="0"/>
                            </p:stCondLst>
                            <p:childTnLst>
                              <p:par>
                                <p:cTn id="83" presetID="18" presetClass="entr" presetSubtype="12" fill="hold" nodeType="click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strips(downLeft)">
                                      <p:cBhvr>
                                        <p:cTn id="85" dur="500"/>
                                        <p:tgtEl>
                                          <p:spTgt spid="2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26"/>
                                        </p:tgtEl>
                                        <p:attrNameLst>
                                          <p:attrName>style.visibility</p:attrName>
                                        </p:attrNameLst>
                                      </p:cBhvr>
                                      <p:to>
                                        <p:strVal val="visible"/>
                                      </p:to>
                                    </p:set>
                                    <p:animEffect transition="in" filter="barn(inVertical)">
                                      <p:cBhvr>
                                        <p:cTn id="88" dur="500"/>
                                        <p:tgtEl>
                                          <p:spTgt spid="26"/>
                                        </p:tgtEl>
                                      </p:cBhvr>
                                    </p:animEffect>
                                  </p:childTnLst>
                                </p:cTn>
                              </p:par>
                              <p:par>
                                <p:cTn id="89" presetID="12" presetClass="entr" presetSubtype="4" fill="hold" nodeType="withEffect">
                                  <p:stCondLst>
                                    <p:cond delay="0"/>
                                  </p:stCondLst>
                                  <p:childTnLst>
                                    <p:set>
                                      <p:cBhvr>
                                        <p:cTn id="90" dur="1" fill="hold">
                                          <p:stCondLst>
                                            <p:cond delay="0"/>
                                          </p:stCondLst>
                                        </p:cTn>
                                        <p:tgtEl>
                                          <p:spTgt spid="41"/>
                                        </p:tgtEl>
                                        <p:attrNameLst>
                                          <p:attrName>style.visibility</p:attrName>
                                        </p:attrNameLst>
                                      </p:cBhvr>
                                      <p:to>
                                        <p:strVal val="visible"/>
                                      </p:to>
                                    </p:set>
                                    <p:anim calcmode="lin" valueType="num">
                                      <p:cBhvr additive="base">
                                        <p:cTn id="91" dur="500"/>
                                        <p:tgtEl>
                                          <p:spTgt spid="41"/>
                                        </p:tgtEl>
                                        <p:attrNameLst>
                                          <p:attrName>ppt_y</p:attrName>
                                        </p:attrNameLst>
                                      </p:cBhvr>
                                      <p:tavLst>
                                        <p:tav tm="0">
                                          <p:val>
                                            <p:strVal val="#ppt_y+#ppt_h*1.125000"/>
                                          </p:val>
                                        </p:tav>
                                        <p:tav tm="100000">
                                          <p:val>
                                            <p:strVal val="#ppt_y"/>
                                          </p:val>
                                        </p:tav>
                                      </p:tavLst>
                                    </p:anim>
                                    <p:animEffect transition="in" filter="wipe(up)">
                                      <p:cBhvr>
                                        <p:cTn id="92" dur="500"/>
                                        <p:tgtEl>
                                          <p:spTgt spid="41"/>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50"/>
                                        </p:tgtEl>
                                        <p:attrNameLst>
                                          <p:attrName>style.visibility</p:attrName>
                                        </p:attrNameLst>
                                      </p:cBhvr>
                                      <p:to>
                                        <p:strVal val="visible"/>
                                      </p:to>
                                    </p:set>
                                    <p:anim calcmode="lin" valueType="num">
                                      <p:cBhvr additive="base">
                                        <p:cTn id="95" dur="500"/>
                                        <p:tgtEl>
                                          <p:spTgt spid="50"/>
                                        </p:tgtEl>
                                        <p:attrNameLst>
                                          <p:attrName>ppt_y</p:attrName>
                                        </p:attrNameLst>
                                      </p:cBhvr>
                                      <p:tavLst>
                                        <p:tav tm="0">
                                          <p:val>
                                            <p:strVal val="#ppt_y+#ppt_h*1.125000"/>
                                          </p:val>
                                        </p:tav>
                                        <p:tav tm="100000">
                                          <p:val>
                                            <p:strVal val="#ppt_y"/>
                                          </p:val>
                                        </p:tav>
                                      </p:tavLst>
                                    </p:anim>
                                    <p:animEffect transition="in" filter="wipe(up)">
                                      <p:cBhvr>
                                        <p:cTn id="96" dur="500"/>
                                        <p:tgtEl>
                                          <p:spTgt spid="50"/>
                                        </p:tgtEl>
                                      </p:cBhvr>
                                    </p:animEffect>
                                  </p:childTnLst>
                                </p:cTn>
                              </p:par>
                            </p:childTnLst>
                          </p:cTn>
                        </p:par>
                      </p:childTnLst>
                    </p:cTn>
                  </p:par>
                  <p:par>
                    <p:cTn id="97" fill="hold">
                      <p:stCondLst>
                        <p:cond delay="indefinite"/>
                      </p:stCondLst>
                      <p:childTnLst>
                        <p:par>
                          <p:cTn id="98" fill="hold">
                            <p:stCondLst>
                              <p:cond delay="0"/>
                            </p:stCondLst>
                            <p:childTnLst>
                              <p:par>
                                <p:cTn id="99" presetID="18" presetClass="entr" presetSubtype="12" fill="hold" nodeType="clickEffect">
                                  <p:stCondLst>
                                    <p:cond delay="0"/>
                                  </p:stCondLst>
                                  <p:childTnLst>
                                    <p:set>
                                      <p:cBhvr>
                                        <p:cTn id="100" dur="1" fill="hold">
                                          <p:stCondLst>
                                            <p:cond delay="0"/>
                                          </p:stCondLst>
                                        </p:cTn>
                                        <p:tgtEl>
                                          <p:spTgt spid="23"/>
                                        </p:tgtEl>
                                        <p:attrNameLst>
                                          <p:attrName>style.visibility</p:attrName>
                                        </p:attrNameLst>
                                      </p:cBhvr>
                                      <p:to>
                                        <p:strVal val="visible"/>
                                      </p:to>
                                    </p:set>
                                    <p:animEffect transition="in" filter="strips(downLeft)">
                                      <p:cBhvr>
                                        <p:cTn id="101" dur="500"/>
                                        <p:tgtEl>
                                          <p:spTgt spid="23"/>
                                        </p:tgtEl>
                                      </p:cBhvr>
                                    </p:animEffect>
                                  </p:childTnLst>
                                </p:cTn>
                              </p:par>
                              <p:par>
                                <p:cTn id="102" presetID="16" presetClass="entr" presetSubtype="21" fill="hold" grpId="0" nodeType="withEffect">
                                  <p:stCondLst>
                                    <p:cond delay="0"/>
                                  </p:stCondLst>
                                  <p:childTnLst>
                                    <p:set>
                                      <p:cBhvr>
                                        <p:cTn id="103" dur="1" fill="hold">
                                          <p:stCondLst>
                                            <p:cond delay="0"/>
                                          </p:stCondLst>
                                        </p:cTn>
                                        <p:tgtEl>
                                          <p:spTgt spid="28"/>
                                        </p:tgtEl>
                                        <p:attrNameLst>
                                          <p:attrName>style.visibility</p:attrName>
                                        </p:attrNameLst>
                                      </p:cBhvr>
                                      <p:to>
                                        <p:strVal val="visible"/>
                                      </p:to>
                                    </p:set>
                                    <p:animEffect transition="in" filter="barn(inVertical)">
                                      <p:cBhvr>
                                        <p:cTn id="104" dur="500"/>
                                        <p:tgtEl>
                                          <p:spTgt spid="28"/>
                                        </p:tgtEl>
                                      </p:cBhvr>
                                    </p:animEffect>
                                  </p:childTnLst>
                                </p:cTn>
                              </p:par>
                              <p:par>
                                <p:cTn id="105" presetID="12" presetClass="entr" presetSubtype="4" fill="hold" nodeType="withEffect">
                                  <p:stCondLst>
                                    <p:cond delay="0"/>
                                  </p:stCondLst>
                                  <p:childTnLst>
                                    <p:set>
                                      <p:cBhvr>
                                        <p:cTn id="106" dur="1" fill="hold">
                                          <p:stCondLst>
                                            <p:cond delay="0"/>
                                          </p:stCondLst>
                                        </p:cTn>
                                        <p:tgtEl>
                                          <p:spTgt spid="37"/>
                                        </p:tgtEl>
                                        <p:attrNameLst>
                                          <p:attrName>style.visibility</p:attrName>
                                        </p:attrNameLst>
                                      </p:cBhvr>
                                      <p:to>
                                        <p:strVal val="visible"/>
                                      </p:to>
                                    </p:set>
                                    <p:anim calcmode="lin" valueType="num">
                                      <p:cBhvr additive="base">
                                        <p:cTn id="107" dur="500"/>
                                        <p:tgtEl>
                                          <p:spTgt spid="37"/>
                                        </p:tgtEl>
                                        <p:attrNameLst>
                                          <p:attrName>ppt_y</p:attrName>
                                        </p:attrNameLst>
                                      </p:cBhvr>
                                      <p:tavLst>
                                        <p:tav tm="0">
                                          <p:val>
                                            <p:strVal val="#ppt_y+#ppt_h*1.125000"/>
                                          </p:val>
                                        </p:tav>
                                        <p:tav tm="100000">
                                          <p:val>
                                            <p:strVal val="#ppt_y"/>
                                          </p:val>
                                        </p:tav>
                                      </p:tavLst>
                                    </p:anim>
                                    <p:animEffect transition="in" filter="wipe(up)">
                                      <p:cBhvr>
                                        <p:cTn id="108" dur="500"/>
                                        <p:tgtEl>
                                          <p:spTgt spid="37"/>
                                        </p:tgtEl>
                                      </p:cBhvr>
                                    </p:animEffect>
                                  </p:childTnLst>
                                </p:cTn>
                              </p:par>
                              <p:par>
                                <p:cTn id="109" presetID="12" presetClass="entr" presetSubtype="4" fill="hold" grpId="0" nodeType="withEffect">
                                  <p:stCondLst>
                                    <p:cond delay="0"/>
                                  </p:stCondLst>
                                  <p:childTnLst>
                                    <p:set>
                                      <p:cBhvr>
                                        <p:cTn id="110" dur="1" fill="hold">
                                          <p:stCondLst>
                                            <p:cond delay="0"/>
                                          </p:stCondLst>
                                        </p:cTn>
                                        <p:tgtEl>
                                          <p:spTgt spid="48"/>
                                        </p:tgtEl>
                                        <p:attrNameLst>
                                          <p:attrName>style.visibility</p:attrName>
                                        </p:attrNameLst>
                                      </p:cBhvr>
                                      <p:to>
                                        <p:strVal val="visible"/>
                                      </p:to>
                                    </p:set>
                                    <p:anim calcmode="lin" valueType="num">
                                      <p:cBhvr additive="base">
                                        <p:cTn id="111" dur="500"/>
                                        <p:tgtEl>
                                          <p:spTgt spid="48"/>
                                        </p:tgtEl>
                                        <p:attrNameLst>
                                          <p:attrName>ppt_y</p:attrName>
                                        </p:attrNameLst>
                                      </p:cBhvr>
                                      <p:tavLst>
                                        <p:tav tm="0">
                                          <p:val>
                                            <p:strVal val="#ppt_y+#ppt_h*1.125000"/>
                                          </p:val>
                                        </p:tav>
                                        <p:tav tm="100000">
                                          <p:val>
                                            <p:strVal val="#ppt_y"/>
                                          </p:val>
                                        </p:tav>
                                      </p:tavLst>
                                    </p:anim>
                                    <p:animEffect transition="in" filter="wipe(up)">
                                      <p:cBhvr>
                                        <p:cTn id="112"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4" grpId="0" animBg="1"/>
      <p:bldP spid="25" grpId="0" animBg="1"/>
      <p:bldP spid="26" grpId="0" animBg="1"/>
      <p:bldP spid="27" grpId="0" animBg="1"/>
      <p:bldP spid="28" grpId="0" animBg="1"/>
      <p:bldP spid="29" grpId="0" animBg="1"/>
      <p:bldP spid="44" grpId="0"/>
      <p:bldP spid="46" grpId="0"/>
      <p:bldP spid="47" grpId="0"/>
      <p:bldP spid="48" grpId="0"/>
      <p:bldP spid="49" grpId="0"/>
      <p:bldP spid="5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EA9D841-B674-404F-BE3A-FE231424CB13}"/>
              </a:ext>
            </a:extLst>
          </p:cNvPr>
          <p:cNvGrpSpPr/>
          <p:nvPr/>
        </p:nvGrpSpPr>
        <p:grpSpPr>
          <a:xfrm>
            <a:off x="4637336" y="1970336"/>
            <a:ext cx="2917328" cy="3117383"/>
            <a:chOff x="1859497" y="1247079"/>
            <a:chExt cx="2917328" cy="3117383"/>
          </a:xfrm>
        </p:grpSpPr>
        <p:sp>
          <p:nvSpPr>
            <p:cNvPr id="6" name="TextBox 5">
              <a:extLst>
                <a:ext uri="{FF2B5EF4-FFF2-40B4-BE49-F238E27FC236}">
                  <a16:creationId xmlns:a16="http://schemas.microsoft.com/office/drawing/2014/main" id="{C3706E67-025A-9247-8742-6992F7F902BA}"/>
                </a:ext>
              </a:extLst>
            </p:cNvPr>
            <p:cNvSpPr txBox="1"/>
            <p:nvPr/>
          </p:nvSpPr>
          <p:spPr>
            <a:xfrm>
              <a:off x="2587351" y="3964352"/>
              <a:ext cx="1461619" cy="400110"/>
            </a:xfrm>
            <a:prstGeom prst="rect">
              <a:avLst/>
            </a:prstGeom>
            <a:noFill/>
          </p:spPr>
          <p:txBody>
            <a:bodyPr wrap="none" rtlCol="0">
              <a:spAutoFit/>
            </a:bodyPr>
            <a:lstStyle/>
            <a:p>
              <a:r>
                <a:rPr lang="en-US" sz="2000" dirty="0">
                  <a:latin typeface="Tw Cen MT" panose="020B0602020104020603" pitchFamily="34" charset="77"/>
                </a:rPr>
                <a:t>Technologies</a:t>
              </a:r>
              <a:endParaRPr lang="en-US" dirty="0">
                <a:latin typeface="Tw Cen MT" panose="020B0602020104020603" pitchFamily="34" charset="77"/>
              </a:endParaRPr>
            </a:p>
          </p:txBody>
        </p:sp>
        <p:pic>
          <p:nvPicPr>
            <p:cNvPr id="7" name="Graphic 6" descr="Qr Code outline">
              <a:extLst>
                <a:ext uri="{FF2B5EF4-FFF2-40B4-BE49-F238E27FC236}">
                  <a16:creationId xmlns:a16="http://schemas.microsoft.com/office/drawing/2014/main" id="{DE7FDE7F-6C85-7B4D-BCEF-FEFDAA15BA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9497" y="1247079"/>
              <a:ext cx="2917328" cy="2917328"/>
            </a:xfrm>
            <a:prstGeom prst="rect">
              <a:avLst/>
            </a:prstGeom>
          </p:spPr>
        </p:pic>
      </p:grpSp>
    </p:spTree>
    <p:extLst>
      <p:ext uri="{BB962C8B-B14F-4D97-AF65-F5344CB8AC3E}">
        <p14:creationId xmlns:p14="http://schemas.microsoft.com/office/powerpoint/2010/main" val="16265909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Logo, company name&#10;&#10;Description automatically generated">
            <a:extLst>
              <a:ext uri="{FF2B5EF4-FFF2-40B4-BE49-F238E27FC236}">
                <a16:creationId xmlns:a16="http://schemas.microsoft.com/office/drawing/2014/main" id="{AA9F07A5-201E-E54D-A872-71950021D16C}"/>
              </a:ext>
            </a:extLst>
          </p:cNvPr>
          <p:cNvPicPr>
            <a:picLocks noChangeAspect="1"/>
          </p:cNvPicPr>
          <p:nvPr/>
        </p:nvPicPr>
        <p:blipFill>
          <a:blip r:embed="rId3"/>
          <a:stretch>
            <a:fillRect/>
          </a:stretch>
        </p:blipFill>
        <p:spPr>
          <a:xfrm>
            <a:off x="7197155" y="709962"/>
            <a:ext cx="1834955" cy="1936897"/>
          </a:xfrm>
          <a:prstGeom prst="rect">
            <a:avLst/>
          </a:prstGeom>
        </p:spPr>
      </p:pic>
      <p:pic>
        <p:nvPicPr>
          <p:cNvPr id="10" name="Picture 9" descr="Icon&#10;&#10;Description automatically generated">
            <a:extLst>
              <a:ext uri="{FF2B5EF4-FFF2-40B4-BE49-F238E27FC236}">
                <a16:creationId xmlns:a16="http://schemas.microsoft.com/office/drawing/2014/main" id="{B2503B15-48CE-1E42-AF19-EC5E3A79F3C1}"/>
              </a:ext>
            </a:extLst>
          </p:cNvPr>
          <p:cNvPicPr>
            <a:picLocks noChangeAspect="1"/>
          </p:cNvPicPr>
          <p:nvPr/>
        </p:nvPicPr>
        <p:blipFill>
          <a:blip r:embed="rId4"/>
          <a:stretch>
            <a:fillRect/>
          </a:stretch>
        </p:blipFill>
        <p:spPr>
          <a:xfrm>
            <a:off x="9266025" y="2901092"/>
            <a:ext cx="1647170" cy="1791392"/>
          </a:xfrm>
          <a:prstGeom prst="rect">
            <a:avLst/>
          </a:prstGeom>
        </p:spPr>
      </p:pic>
      <p:pic>
        <p:nvPicPr>
          <p:cNvPr id="14" name="Picture 13" descr="Icon&#10;&#10;Description automatically generated with medium confidence">
            <a:extLst>
              <a:ext uri="{FF2B5EF4-FFF2-40B4-BE49-F238E27FC236}">
                <a16:creationId xmlns:a16="http://schemas.microsoft.com/office/drawing/2014/main" id="{1428EA72-9BF0-8746-AE2F-2073F719B34A}"/>
              </a:ext>
            </a:extLst>
          </p:cNvPr>
          <p:cNvPicPr>
            <a:picLocks noChangeAspect="1"/>
          </p:cNvPicPr>
          <p:nvPr/>
        </p:nvPicPr>
        <p:blipFill>
          <a:blip r:embed="rId5"/>
          <a:stretch>
            <a:fillRect/>
          </a:stretch>
        </p:blipFill>
        <p:spPr>
          <a:xfrm>
            <a:off x="1137582" y="2911571"/>
            <a:ext cx="2873502" cy="1791392"/>
          </a:xfrm>
          <a:prstGeom prst="rect">
            <a:avLst/>
          </a:prstGeom>
        </p:spPr>
      </p:pic>
      <p:sp>
        <p:nvSpPr>
          <p:cNvPr id="16" name="TextBox 15">
            <a:extLst>
              <a:ext uri="{FF2B5EF4-FFF2-40B4-BE49-F238E27FC236}">
                <a16:creationId xmlns:a16="http://schemas.microsoft.com/office/drawing/2014/main" id="{A6AFDD0B-8936-6546-9F44-C857B6528B49}"/>
              </a:ext>
            </a:extLst>
          </p:cNvPr>
          <p:cNvSpPr txBox="1"/>
          <p:nvPr/>
        </p:nvSpPr>
        <p:spPr>
          <a:xfrm>
            <a:off x="3951064" y="354972"/>
            <a:ext cx="1335622" cy="2646878"/>
          </a:xfrm>
          <a:prstGeom prst="rect">
            <a:avLst/>
          </a:prstGeom>
          <a:noFill/>
        </p:spPr>
        <p:txBody>
          <a:bodyPr wrap="none" rtlCol="0">
            <a:spAutoFit/>
          </a:bodyPr>
          <a:lstStyle/>
          <a:p>
            <a:r>
              <a:rPr lang="en-US" sz="16600" dirty="0">
                <a:solidFill>
                  <a:schemeClr val="bg1">
                    <a:lumMod val="65000"/>
                  </a:schemeClr>
                </a:solidFill>
                <a:latin typeface="Euphemia UCAS" panose="020B0503040102020104" pitchFamily="34" charset="-79"/>
                <a:cs typeface="Euphemia UCAS" panose="020B0503040102020104" pitchFamily="34" charset="-79"/>
              </a:rPr>
              <a:t>E</a:t>
            </a:r>
          </a:p>
        </p:txBody>
      </p:sp>
      <p:sp>
        <p:nvSpPr>
          <p:cNvPr id="24" name="Oval 23">
            <a:extLst>
              <a:ext uri="{FF2B5EF4-FFF2-40B4-BE49-F238E27FC236}">
                <a16:creationId xmlns:a16="http://schemas.microsoft.com/office/drawing/2014/main" id="{F21998C3-39E5-5443-B862-9FB1A8D3186F}"/>
              </a:ext>
            </a:extLst>
          </p:cNvPr>
          <p:cNvSpPr/>
          <p:nvPr/>
        </p:nvSpPr>
        <p:spPr>
          <a:xfrm>
            <a:off x="1528004" y="2760938"/>
            <a:ext cx="2092658" cy="2092658"/>
          </a:xfrm>
          <a:prstGeom prst="ellipse">
            <a:avLst/>
          </a:prstGeom>
          <a:noFill/>
          <a:ln w="19050">
            <a:solidFill>
              <a:srgbClr val="419B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EF1D5579-C12E-6947-B3CC-C91C935B14CF}"/>
              </a:ext>
            </a:extLst>
          </p:cNvPr>
          <p:cNvSpPr/>
          <p:nvPr/>
        </p:nvSpPr>
        <p:spPr>
          <a:xfrm>
            <a:off x="3404185" y="451021"/>
            <a:ext cx="2429380" cy="2429380"/>
          </a:xfrm>
          <a:prstGeom prst="ellipse">
            <a:avLst/>
          </a:pr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1716A63C-50B4-F74A-9AF7-F5C3422DDB0C}"/>
              </a:ext>
            </a:extLst>
          </p:cNvPr>
          <p:cNvSpPr/>
          <p:nvPr/>
        </p:nvSpPr>
        <p:spPr>
          <a:xfrm>
            <a:off x="6892477" y="451021"/>
            <a:ext cx="2429380" cy="2429380"/>
          </a:xfrm>
          <a:prstGeom prst="ellipse">
            <a:avLst/>
          </a:prstGeom>
          <a:noFill/>
          <a:ln w="19050">
            <a:solidFill>
              <a:srgbClr val="DD1A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D1A15"/>
              </a:solidFill>
            </a:endParaRPr>
          </a:p>
        </p:txBody>
      </p:sp>
      <p:sp>
        <p:nvSpPr>
          <p:cNvPr id="30" name="Oval 29">
            <a:extLst>
              <a:ext uri="{FF2B5EF4-FFF2-40B4-BE49-F238E27FC236}">
                <a16:creationId xmlns:a16="http://schemas.microsoft.com/office/drawing/2014/main" id="{B6E4A396-3ABA-8843-9586-17F506A5344E}"/>
              </a:ext>
            </a:extLst>
          </p:cNvPr>
          <p:cNvSpPr/>
          <p:nvPr/>
        </p:nvSpPr>
        <p:spPr>
          <a:xfrm>
            <a:off x="9043281" y="2760938"/>
            <a:ext cx="2092658" cy="2092658"/>
          </a:xfrm>
          <a:prstGeom prst="ellipse">
            <a:avLst/>
          </a:prstGeom>
          <a:noFill/>
          <a:ln w="19050">
            <a:solidFill>
              <a:srgbClr val="8CC84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Curved Connector 32">
            <a:extLst>
              <a:ext uri="{FF2B5EF4-FFF2-40B4-BE49-F238E27FC236}">
                <a16:creationId xmlns:a16="http://schemas.microsoft.com/office/drawing/2014/main" id="{C8A853D8-B90F-824D-866D-CC5CBA254CED}"/>
              </a:ext>
            </a:extLst>
          </p:cNvPr>
          <p:cNvCxnSpPr>
            <a:cxnSpLocks/>
            <a:stCxn id="24" idx="0"/>
            <a:endCxn id="28" idx="2"/>
          </p:cNvCxnSpPr>
          <p:nvPr/>
        </p:nvCxnSpPr>
        <p:spPr>
          <a:xfrm rot="5400000" flipH="1" flipV="1">
            <a:off x="2441646" y="1798399"/>
            <a:ext cx="1095227" cy="829852"/>
          </a:xfrm>
          <a:prstGeom prst="curvedConnector2">
            <a:avLst/>
          </a:prstGeom>
          <a:ln w="28575">
            <a:solidFill>
              <a:srgbClr val="419B38"/>
            </a:solidFill>
            <a:prstDash val="dashDot"/>
          </a:ln>
        </p:spPr>
        <p:style>
          <a:lnRef idx="1">
            <a:schemeClr val="accent1"/>
          </a:lnRef>
          <a:fillRef idx="0">
            <a:schemeClr val="accent1"/>
          </a:fillRef>
          <a:effectRef idx="0">
            <a:schemeClr val="accent1"/>
          </a:effectRef>
          <a:fontRef idx="minor">
            <a:schemeClr val="tx1"/>
          </a:fontRef>
        </p:style>
      </p:cxnSp>
      <p:cxnSp>
        <p:nvCxnSpPr>
          <p:cNvPr id="35" name="Curved Connector 34">
            <a:extLst>
              <a:ext uri="{FF2B5EF4-FFF2-40B4-BE49-F238E27FC236}">
                <a16:creationId xmlns:a16="http://schemas.microsoft.com/office/drawing/2014/main" id="{BEDDB587-5FBC-3E47-9694-295F70771325}"/>
              </a:ext>
            </a:extLst>
          </p:cNvPr>
          <p:cNvCxnSpPr>
            <a:cxnSpLocks/>
            <a:stCxn id="28" idx="6"/>
            <a:endCxn id="29" idx="2"/>
          </p:cNvCxnSpPr>
          <p:nvPr/>
        </p:nvCxnSpPr>
        <p:spPr>
          <a:xfrm>
            <a:off x="5833565" y="1665711"/>
            <a:ext cx="1058912" cy="12700"/>
          </a:xfrm>
          <a:prstGeom prst="curvedConnector3">
            <a:avLst/>
          </a:prstGeom>
          <a:ln w="28575">
            <a:solidFill>
              <a:schemeClr val="bg1">
                <a:lumMod val="65000"/>
              </a:schemeClr>
            </a:solidFill>
            <a:prstDash val="dashDot"/>
          </a:ln>
        </p:spPr>
        <p:style>
          <a:lnRef idx="1">
            <a:schemeClr val="accent1"/>
          </a:lnRef>
          <a:fillRef idx="0">
            <a:schemeClr val="accent1"/>
          </a:fillRef>
          <a:effectRef idx="0">
            <a:schemeClr val="accent1"/>
          </a:effectRef>
          <a:fontRef idx="minor">
            <a:schemeClr val="tx1"/>
          </a:fontRef>
        </p:style>
      </p:cxnSp>
      <p:cxnSp>
        <p:nvCxnSpPr>
          <p:cNvPr id="37" name="Curved Connector 36">
            <a:extLst>
              <a:ext uri="{FF2B5EF4-FFF2-40B4-BE49-F238E27FC236}">
                <a16:creationId xmlns:a16="http://schemas.microsoft.com/office/drawing/2014/main" id="{33FB2D49-3771-5A48-8F8C-8999754B1291}"/>
              </a:ext>
            </a:extLst>
          </p:cNvPr>
          <p:cNvCxnSpPr>
            <a:cxnSpLocks/>
            <a:stCxn id="29" idx="6"/>
            <a:endCxn id="30" idx="0"/>
          </p:cNvCxnSpPr>
          <p:nvPr/>
        </p:nvCxnSpPr>
        <p:spPr>
          <a:xfrm>
            <a:off x="9321857" y="1665711"/>
            <a:ext cx="767753" cy="1095227"/>
          </a:xfrm>
          <a:prstGeom prst="curvedConnector2">
            <a:avLst/>
          </a:prstGeom>
          <a:ln w="28575">
            <a:solidFill>
              <a:srgbClr val="DD1A15"/>
            </a:solidFill>
            <a:prstDash val="dashDot"/>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CD0C39C5-B9DC-EF49-87CA-D25D91C484FF}"/>
              </a:ext>
            </a:extLst>
          </p:cNvPr>
          <p:cNvSpPr txBox="1"/>
          <p:nvPr/>
        </p:nvSpPr>
        <p:spPr>
          <a:xfrm>
            <a:off x="461031" y="4553899"/>
            <a:ext cx="1096775" cy="400110"/>
          </a:xfrm>
          <a:prstGeom prst="rect">
            <a:avLst/>
          </a:prstGeom>
          <a:noFill/>
        </p:spPr>
        <p:txBody>
          <a:bodyPr wrap="none" rtlCol="0">
            <a:spAutoFit/>
          </a:bodyPr>
          <a:lstStyle/>
          <a:p>
            <a:r>
              <a:rPr lang="en-US" sz="2000" b="1" dirty="0">
                <a:latin typeface="Tw Cen MT Condensed" panose="020B0606020104020203" pitchFamily="34" charset="77"/>
              </a:rPr>
              <a:t>Mongo DB</a:t>
            </a:r>
          </a:p>
        </p:txBody>
      </p:sp>
      <p:sp>
        <p:nvSpPr>
          <p:cNvPr id="41" name="TextBox 40">
            <a:extLst>
              <a:ext uri="{FF2B5EF4-FFF2-40B4-BE49-F238E27FC236}">
                <a16:creationId xmlns:a16="http://schemas.microsoft.com/office/drawing/2014/main" id="{11E082CD-A72C-DA47-9FCD-BABDB4287599}"/>
              </a:ext>
            </a:extLst>
          </p:cNvPr>
          <p:cNvSpPr txBox="1"/>
          <p:nvPr/>
        </p:nvSpPr>
        <p:spPr>
          <a:xfrm>
            <a:off x="461031" y="4840620"/>
            <a:ext cx="1529586" cy="276999"/>
          </a:xfrm>
          <a:prstGeom prst="rect">
            <a:avLst/>
          </a:prstGeom>
          <a:noFill/>
        </p:spPr>
        <p:txBody>
          <a:bodyPr wrap="none" rtlCol="0">
            <a:spAutoFit/>
          </a:bodyPr>
          <a:lstStyle/>
          <a:p>
            <a:r>
              <a:rPr lang="en-US" sz="1200" dirty="0">
                <a:solidFill>
                  <a:srgbClr val="419B38"/>
                </a:solidFill>
                <a:latin typeface="Century Gothic" panose="020B0502020202020204" pitchFamily="34" charset="0"/>
              </a:rPr>
              <a:t>DATABASE SYSTEM</a:t>
            </a:r>
          </a:p>
        </p:txBody>
      </p:sp>
      <p:sp>
        <p:nvSpPr>
          <p:cNvPr id="42" name="TextBox 41">
            <a:extLst>
              <a:ext uri="{FF2B5EF4-FFF2-40B4-BE49-F238E27FC236}">
                <a16:creationId xmlns:a16="http://schemas.microsoft.com/office/drawing/2014/main" id="{5A293084-8AE1-304F-8D65-AE5E0C805900}"/>
              </a:ext>
            </a:extLst>
          </p:cNvPr>
          <p:cNvSpPr txBox="1"/>
          <p:nvPr/>
        </p:nvSpPr>
        <p:spPr>
          <a:xfrm>
            <a:off x="9336788" y="515599"/>
            <a:ext cx="894797" cy="400110"/>
          </a:xfrm>
          <a:prstGeom prst="rect">
            <a:avLst/>
          </a:prstGeom>
          <a:noFill/>
        </p:spPr>
        <p:txBody>
          <a:bodyPr wrap="none" rtlCol="0">
            <a:spAutoFit/>
          </a:bodyPr>
          <a:lstStyle/>
          <a:p>
            <a:r>
              <a:rPr lang="en-US" sz="2000" b="1" dirty="0">
                <a:latin typeface="Tw Cen MT Condensed" panose="020B0606020104020203" pitchFamily="34" charset="77"/>
              </a:rPr>
              <a:t>Angular</a:t>
            </a:r>
          </a:p>
        </p:txBody>
      </p:sp>
      <p:sp>
        <p:nvSpPr>
          <p:cNvPr id="43" name="TextBox 42">
            <a:extLst>
              <a:ext uri="{FF2B5EF4-FFF2-40B4-BE49-F238E27FC236}">
                <a16:creationId xmlns:a16="http://schemas.microsoft.com/office/drawing/2014/main" id="{52A670E9-E803-A244-82B2-2878CA626B9D}"/>
              </a:ext>
            </a:extLst>
          </p:cNvPr>
          <p:cNvSpPr txBox="1"/>
          <p:nvPr/>
        </p:nvSpPr>
        <p:spPr>
          <a:xfrm>
            <a:off x="9336788" y="779033"/>
            <a:ext cx="2400016" cy="276999"/>
          </a:xfrm>
          <a:prstGeom prst="rect">
            <a:avLst/>
          </a:prstGeom>
          <a:noFill/>
        </p:spPr>
        <p:txBody>
          <a:bodyPr wrap="none" rtlCol="0">
            <a:spAutoFit/>
          </a:bodyPr>
          <a:lstStyle/>
          <a:p>
            <a:r>
              <a:rPr lang="en-US" sz="1200" dirty="0">
                <a:solidFill>
                  <a:srgbClr val="DD1A15"/>
                </a:solidFill>
                <a:latin typeface="Century Gothic" panose="020B0502020202020204" pitchFamily="34" charset="0"/>
              </a:rPr>
              <a:t>FRONT-END WEB FRAMEWORK</a:t>
            </a:r>
          </a:p>
        </p:txBody>
      </p:sp>
      <p:sp>
        <p:nvSpPr>
          <p:cNvPr id="44" name="TextBox 43">
            <a:extLst>
              <a:ext uri="{FF2B5EF4-FFF2-40B4-BE49-F238E27FC236}">
                <a16:creationId xmlns:a16="http://schemas.microsoft.com/office/drawing/2014/main" id="{2A4EFC32-05FC-E744-9237-8CF6CBBE61EA}"/>
              </a:ext>
            </a:extLst>
          </p:cNvPr>
          <p:cNvSpPr txBox="1"/>
          <p:nvPr/>
        </p:nvSpPr>
        <p:spPr>
          <a:xfrm>
            <a:off x="2420461" y="517933"/>
            <a:ext cx="1109599" cy="400110"/>
          </a:xfrm>
          <a:prstGeom prst="rect">
            <a:avLst/>
          </a:prstGeom>
          <a:noFill/>
        </p:spPr>
        <p:txBody>
          <a:bodyPr wrap="none" rtlCol="0">
            <a:spAutoFit/>
          </a:bodyPr>
          <a:lstStyle/>
          <a:p>
            <a:r>
              <a:rPr lang="en-US" sz="2000" b="1" dirty="0">
                <a:latin typeface="Tw Cen MT Condensed" panose="020B0606020104020203" pitchFamily="34" charset="77"/>
              </a:rPr>
              <a:t>Express JS</a:t>
            </a:r>
          </a:p>
        </p:txBody>
      </p:sp>
      <p:sp>
        <p:nvSpPr>
          <p:cNvPr id="45" name="TextBox 44">
            <a:extLst>
              <a:ext uri="{FF2B5EF4-FFF2-40B4-BE49-F238E27FC236}">
                <a16:creationId xmlns:a16="http://schemas.microsoft.com/office/drawing/2014/main" id="{9DABD15E-658D-4F4C-A04E-805D94DECD72}"/>
              </a:ext>
            </a:extLst>
          </p:cNvPr>
          <p:cNvSpPr txBox="1"/>
          <p:nvPr/>
        </p:nvSpPr>
        <p:spPr>
          <a:xfrm>
            <a:off x="1192561" y="789889"/>
            <a:ext cx="2337499" cy="276999"/>
          </a:xfrm>
          <a:prstGeom prst="rect">
            <a:avLst/>
          </a:prstGeom>
          <a:noFill/>
        </p:spPr>
        <p:txBody>
          <a:bodyPr wrap="none" rtlCol="0">
            <a:spAutoFit/>
          </a:bodyPr>
          <a:lstStyle/>
          <a:p>
            <a:r>
              <a:rPr lang="en-US" sz="1200" dirty="0">
                <a:solidFill>
                  <a:schemeClr val="bg1">
                    <a:lumMod val="65000"/>
                  </a:schemeClr>
                </a:solidFill>
                <a:latin typeface="Century Gothic" panose="020B0502020202020204" pitchFamily="34" charset="0"/>
              </a:rPr>
              <a:t>BACK-END WEB FRAMEWORK</a:t>
            </a:r>
          </a:p>
        </p:txBody>
      </p:sp>
      <p:sp>
        <p:nvSpPr>
          <p:cNvPr id="46" name="TextBox 45">
            <a:extLst>
              <a:ext uri="{FF2B5EF4-FFF2-40B4-BE49-F238E27FC236}">
                <a16:creationId xmlns:a16="http://schemas.microsoft.com/office/drawing/2014/main" id="{C5B324EF-76C5-0748-B07E-BDA91044237A}"/>
              </a:ext>
            </a:extLst>
          </p:cNvPr>
          <p:cNvSpPr txBox="1"/>
          <p:nvPr/>
        </p:nvSpPr>
        <p:spPr>
          <a:xfrm>
            <a:off x="10182205" y="4832638"/>
            <a:ext cx="891591" cy="400110"/>
          </a:xfrm>
          <a:prstGeom prst="rect">
            <a:avLst/>
          </a:prstGeom>
          <a:noFill/>
        </p:spPr>
        <p:txBody>
          <a:bodyPr wrap="none" rtlCol="0">
            <a:spAutoFit/>
          </a:bodyPr>
          <a:lstStyle/>
          <a:p>
            <a:r>
              <a:rPr lang="en-US" sz="2000" b="1" dirty="0">
                <a:latin typeface="Tw Cen MT Condensed" panose="020B0606020104020203" pitchFamily="34" charset="77"/>
              </a:rPr>
              <a:t>Node JS</a:t>
            </a:r>
          </a:p>
        </p:txBody>
      </p:sp>
      <p:sp>
        <p:nvSpPr>
          <p:cNvPr id="47" name="TextBox 46">
            <a:extLst>
              <a:ext uri="{FF2B5EF4-FFF2-40B4-BE49-F238E27FC236}">
                <a16:creationId xmlns:a16="http://schemas.microsoft.com/office/drawing/2014/main" id="{806ED38C-D117-2D4B-A086-53542463B9E3}"/>
              </a:ext>
            </a:extLst>
          </p:cNvPr>
          <p:cNvSpPr txBox="1"/>
          <p:nvPr/>
        </p:nvSpPr>
        <p:spPr>
          <a:xfrm>
            <a:off x="10182205" y="5093390"/>
            <a:ext cx="1939955" cy="276999"/>
          </a:xfrm>
          <a:prstGeom prst="rect">
            <a:avLst/>
          </a:prstGeom>
          <a:noFill/>
        </p:spPr>
        <p:txBody>
          <a:bodyPr wrap="none" rtlCol="0">
            <a:spAutoFit/>
          </a:bodyPr>
          <a:lstStyle/>
          <a:p>
            <a:r>
              <a:rPr lang="en-US" sz="1200" dirty="0">
                <a:solidFill>
                  <a:srgbClr val="8CC84A"/>
                </a:solidFill>
                <a:latin typeface="Century Gothic" panose="020B0502020202020204" pitchFamily="34" charset="0"/>
              </a:rPr>
              <a:t>RUNTIME ENVIRONMENT</a:t>
            </a:r>
          </a:p>
        </p:txBody>
      </p:sp>
      <p:sp>
        <p:nvSpPr>
          <p:cNvPr id="48" name="TextBox 47">
            <a:extLst>
              <a:ext uri="{FF2B5EF4-FFF2-40B4-BE49-F238E27FC236}">
                <a16:creationId xmlns:a16="http://schemas.microsoft.com/office/drawing/2014/main" id="{882C52C9-7F39-4A41-B5B2-2C58F6BD543E}"/>
              </a:ext>
            </a:extLst>
          </p:cNvPr>
          <p:cNvSpPr txBox="1"/>
          <p:nvPr/>
        </p:nvSpPr>
        <p:spPr>
          <a:xfrm>
            <a:off x="3389467" y="4538236"/>
            <a:ext cx="1843961" cy="2215991"/>
          </a:xfrm>
          <a:prstGeom prst="rect">
            <a:avLst/>
          </a:prstGeom>
          <a:noFill/>
        </p:spPr>
        <p:txBody>
          <a:bodyPr wrap="square" rtlCol="0">
            <a:spAutoFit/>
          </a:bodyPr>
          <a:lstStyle/>
          <a:p>
            <a:r>
              <a:rPr lang="en-US" sz="13800" spc="2000" dirty="0">
                <a:solidFill>
                  <a:srgbClr val="419B38"/>
                </a:solidFill>
                <a:latin typeface="Century Gothic" panose="020B0502020202020204" pitchFamily="34" charset="0"/>
              </a:rPr>
              <a:t>M</a:t>
            </a:r>
            <a:endParaRPr lang="en-US" sz="2400" dirty="0"/>
          </a:p>
        </p:txBody>
      </p:sp>
      <p:sp>
        <p:nvSpPr>
          <p:cNvPr id="49" name="TextBox 48">
            <a:extLst>
              <a:ext uri="{FF2B5EF4-FFF2-40B4-BE49-F238E27FC236}">
                <a16:creationId xmlns:a16="http://schemas.microsoft.com/office/drawing/2014/main" id="{5F0B3B48-5D8B-E442-A8F1-E94C0CC4C3B5}"/>
              </a:ext>
            </a:extLst>
          </p:cNvPr>
          <p:cNvSpPr txBox="1"/>
          <p:nvPr/>
        </p:nvSpPr>
        <p:spPr>
          <a:xfrm>
            <a:off x="5086609" y="4538236"/>
            <a:ext cx="1390124" cy="2215991"/>
          </a:xfrm>
          <a:prstGeom prst="rect">
            <a:avLst/>
          </a:prstGeom>
          <a:noFill/>
        </p:spPr>
        <p:txBody>
          <a:bodyPr wrap="none" rtlCol="0">
            <a:spAutoFit/>
          </a:bodyPr>
          <a:lstStyle/>
          <a:p>
            <a:r>
              <a:rPr lang="en-US" sz="13800" spc="2000" dirty="0">
                <a:solidFill>
                  <a:schemeClr val="bg1">
                    <a:lumMod val="65000"/>
                  </a:schemeClr>
                </a:solidFill>
                <a:latin typeface="Century Gothic" panose="020B0502020202020204" pitchFamily="34" charset="0"/>
              </a:rPr>
              <a:t>E</a:t>
            </a:r>
            <a:endParaRPr lang="en-US" dirty="0">
              <a:solidFill>
                <a:schemeClr val="bg1">
                  <a:lumMod val="65000"/>
                </a:schemeClr>
              </a:solidFill>
            </a:endParaRPr>
          </a:p>
        </p:txBody>
      </p:sp>
      <p:sp>
        <p:nvSpPr>
          <p:cNvPr id="50" name="TextBox 49">
            <a:extLst>
              <a:ext uri="{FF2B5EF4-FFF2-40B4-BE49-F238E27FC236}">
                <a16:creationId xmlns:a16="http://schemas.microsoft.com/office/drawing/2014/main" id="{0AA7D2FC-99C2-584D-9432-1B09BDD3B7CF}"/>
              </a:ext>
            </a:extLst>
          </p:cNvPr>
          <p:cNvSpPr txBox="1"/>
          <p:nvPr/>
        </p:nvSpPr>
        <p:spPr>
          <a:xfrm>
            <a:off x="6329914" y="4538236"/>
            <a:ext cx="1750800" cy="2215991"/>
          </a:xfrm>
          <a:prstGeom prst="rect">
            <a:avLst/>
          </a:prstGeom>
          <a:noFill/>
        </p:spPr>
        <p:txBody>
          <a:bodyPr wrap="none" rtlCol="0">
            <a:spAutoFit/>
          </a:bodyPr>
          <a:lstStyle/>
          <a:p>
            <a:r>
              <a:rPr lang="en-US" sz="13800" spc="2000" dirty="0">
                <a:solidFill>
                  <a:srgbClr val="DD1A15"/>
                </a:solidFill>
                <a:latin typeface="Century Gothic" panose="020B0502020202020204" pitchFamily="34" charset="0"/>
              </a:rPr>
              <a:t>A</a:t>
            </a:r>
            <a:endParaRPr lang="en-US" sz="2400" dirty="0">
              <a:solidFill>
                <a:srgbClr val="DD1A15"/>
              </a:solidFill>
            </a:endParaRPr>
          </a:p>
        </p:txBody>
      </p:sp>
      <p:sp>
        <p:nvSpPr>
          <p:cNvPr id="51" name="TextBox 50">
            <a:extLst>
              <a:ext uri="{FF2B5EF4-FFF2-40B4-BE49-F238E27FC236}">
                <a16:creationId xmlns:a16="http://schemas.microsoft.com/office/drawing/2014/main" id="{DFE2AA8E-7670-C249-A065-E685E97C3321}"/>
              </a:ext>
            </a:extLst>
          </p:cNvPr>
          <p:cNvSpPr txBox="1"/>
          <p:nvPr/>
        </p:nvSpPr>
        <p:spPr>
          <a:xfrm>
            <a:off x="7933895" y="4538236"/>
            <a:ext cx="1750800" cy="2215991"/>
          </a:xfrm>
          <a:prstGeom prst="rect">
            <a:avLst/>
          </a:prstGeom>
          <a:noFill/>
        </p:spPr>
        <p:txBody>
          <a:bodyPr wrap="none" rtlCol="0">
            <a:spAutoFit/>
          </a:bodyPr>
          <a:lstStyle/>
          <a:p>
            <a:r>
              <a:rPr lang="en-US" sz="13800" spc="2000" dirty="0">
                <a:solidFill>
                  <a:srgbClr val="8CC84A"/>
                </a:solidFill>
                <a:latin typeface="Century Gothic" panose="020B0502020202020204" pitchFamily="34" charset="0"/>
              </a:rPr>
              <a:t>N</a:t>
            </a:r>
            <a:endParaRPr lang="en-US" sz="2400" dirty="0">
              <a:solidFill>
                <a:srgbClr val="8CC84A"/>
              </a:solidFill>
            </a:endParaRPr>
          </a:p>
        </p:txBody>
      </p:sp>
      <p:sp>
        <p:nvSpPr>
          <p:cNvPr id="53" name="TextBox 52">
            <a:extLst>
              <a:ext uri="{FF2B5EF4-FFF2-40B4-BE49-F238E27FC236}">
                <a16:creationId xmlns:a16="http://schemas.microsoft.com/office/drawing/2014/main" id="{8D82C069-3E7E-F84A-9C50-69BEE6BF5B29}"/>
              </a:ext>
            </a:extLst>
          </p:cNvPr>
          <p:cNvSpPr txBox="1"/>
          <p:nvPr/>
        </p:nvSpPr>
        <p:spPr>
          <a:xfrm>
            <a:off x="5706896" y="6211669"/>
            <a:ext cx="1185581" cy="646331"/>
          </a:xfrm>
          <a:prstGeom prst="rect">
            <a:avLst/>
          </a:prstGeom>
          <a:noFill/>
        </p:spPr>
        <p:txBody>
          <a:bodyPr wrap="none" rtlCol="0">
            <a:spAutoFit/>
          </a:bodyPr>
          <a:lstStyle/>
          <a:p>
            <a:r>
              <a:rPr lang="en-US" sz="3600" b="1" dirty="0">
                <a:latin typeface="Tw Cen MT Condensed" panose="020B0606020104020203" pitchFamily="34" charset="77"/>
              </a:rPr>
              <a:t>STACK</a:t>
            </a:r>
            <a:endParaRPr lang="en-US" b="1" dirty="0">
              <a:latin typeface="Tw Cen MT Condensed" panose="020B0606020104020203" pitchFamily="34" charset="77"/>
            </a:endParaRPr>
          </a:p>
        </p:txBody>
      </p:sp>
    </p:spTree>
    <p:extLst>
      <p:ext uri="{BB962C8B-B14F-4D97-AF65-F5344CB8AC3E}">
        <p14:creationId xmlns:p14="http://schemas.microsoft.com/office/powerpoint/2010/main" val="27927614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900" decel="100000" fill="hold"/>
                                        <p:tgtEl>
                                          <p:spTgt spid="48"/>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48"/>
                                        </p:tgtEl>
                                        <p:attrNameLst>
                                          <p:attrName>ppt_y</p:attrName>
                                        </p:attrNameLst>
                                      </p:cBhvr>
                                      <p:tavLst>
                                        <p:tav tm="0">
                                          <p:val>
                                            <p:strVal val="#ppt_y-.03"/>
                                          </p:val>
                                        </p:tav>
                                        <p:tav tm="100000">
                                          <p:val>
                                            <p:strVal val="#ppt_y"/>
                                          </p:val>
                                        </p:tav>
                                      </p:tavLst>
                                    </p:anim>
                                  </p:childTnLst>
                                </p:cTn>
                              </p:par>
                              <p:par>
                                <p:cTn id="11" presetID="18" presetClass="entr" presetSubtype="12"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strips(downLeft)">
                                      <p:cBhvr>
                                        <p:cTn id="13" dur="500"/>
                                        <p:tgtEl>
                                          <p:spTgt spid="24"/>
                                        </p:tgtEl>
                                      </p:cBhvr>
                                    </p:animEffect>
                                  </p:childTnLst>
                                </p:cTn>
                              </p:par>
                              <p:par>
                                <p:cTn id="14" presetID="12" presetClass="entr" presetSubtype="4"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p:tgtEl>
                                          <p:spTgt spid="14"/>
                                        </p:tgtEl>
                                        <p:attrNameLst>
                                          <p:attrName>ppt_y</p:attrName>
                                        </p:attrNameLst>
                                      </p:cBhvr>
                                      <p:tavLst>
                                        <p:tav tm="0">
                                          <p:val>
                                            <p:strVal val="#ppt_y+#ppt_h*1.125000"/>
                                          </p:val>
                                        </p:tav>
                                        <p:tav tm="100000">
                                          <p:val>
                                            <p:strVal val="#ppt_y"/>
                                          </p:val>
                                        </p:tav>
                                      </p:tavLst>
                                    </p:anim>
                                    <p:animEffect transition="in" filter="wipe(up)">
                                      <p:cBhvr>
                                        <p:cTn id="17" dur="500"/>
                                        <p:tgtEl>
                                          <p:spTgt spid="14"/>
                                        </p:tgtEl>
                                      </p:cBhvr>
                                    </p:animEffect>
                                  </p:childTnLst>
                                </p:cTn>
                              </p:par>
                              <p:par>
                                <p:cTn id="18" presetID="12" presetClass="entr" presetSubtype="4" fill="hold" grpId="0" nodeType="withEffect">
                                  <p:stCondLst>
                                    <p:cond delay="0"/>
                                  </p:stCondLst>
                                  <p:childTnLst>
                                    <p:set>
                                      <p:cBhvr>
                                        <p:cTn id="19" dur="1" fill="hold">
                                          <p:stCondLst>
                                            <p:cond delay="0"/>
                                          </p:stCondLst>
                                        </p:cTn>
                                        <p:tgtEl>
                                          <p:spTgt spid="40"/>
                                        </p:tgtEl>
                                        <p:attrNameLst>
                                          <p:attrName>style.visibility</p:attrName>
                                        </p:attrNameLst>
                                      </p:cBhvr>
                                      <p:to>
                                        <p:strVal val="visible"/>
                                      </p:to>
                                    </p:set>
                                    <p:anim calcmode="lin" valueType="num">
                                      <p:cBhvr additive="base">
                                        <p:cTn id="20" dur="500"/>
                                        <p:tgtEl>
                                          <p:spTgt spid="40"/>
                                        </p:tgtEl>
                                        <p:attrNameLst>
                                          <p:attrName>ppt_y</p:attrName>
                                        </p:attrNameLst>
                                      </p:cBhvr>
                                      <p:tavLst>
                                        <p:tav tm="0">
                                          <p:val>
                                            <p:strVal val="#ppt_y+#ppt_h*1.125000"/>
                                          </p:val>
                                        </p:tav>
                                        <p:tav tm="100000">
                                          <p:val>
                                            <p:strVal val="#ppt_y"/>
                                          </p:val>
                                        </p:tav>
                                      </p:tavLst>
                                    </p:anim>
                                    <p:animEffect transition="in" filter="wipe(up)">
                                      <p:cBhvr>
                                        <p:cTn id="21" dur="500"/>
                                        <p:tgtEl>
                                          <p:spTgt spid="40"/>
                                        </p:tgtEl>
                                      </p:cBhvr>
                                    </p:animEffect>
                                  </p:childTnLst>
                                </p:cTn>
                              </p:par>
                              <p:par>
                                <p:cTn id="22" presetID="12" presetClass="entr" presetSubtype="4"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additive="base">
                                        <p:cTn id="24" dur="500"/>
                                        <p:tgtEl>
                                          <p:spTgt spid="41"/>
                                        </p:tgtEl>
                                        <p:attrNameLst>
                                          <p:attrName>ppt_y</p:attrName>
                                        </p:attrNameLst>
                                      </p:cBhvr>
                                      <p:tavLst>
                                        <p:tav tm="0">
                                          <p:val>
                                            <p:strVal val="#ppt_y+#ppt_h*1.125000"/>
                                          </p:val>
                                        </p:tav>
                                        <p:tav tm="100000">
                                          <p:val>
                                            <p:strVal val="#ppt_y"/>
                                          </p:val>
                                        </p:tav>
                                      </p:tavLst>
                                    </p:anim>
                                    <p:animEffect transition="in" filter="wipe(up)">
                                      <p:cBhvr>
                                        <p:cTn id="25" dur="500"/>
                                        <p:tgtEl>
                                          <p:spTgt spid="41"/>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9"/>
                                        </p:tgtEl>
                                        <p:attrNameLst>
                                          <p:attrName>style.visibility</p:attrName>
                                        </p:attrNameLst>
                                      </p:cBhvr>
                                      <p:to>
                                        <p:strVal val="visible"/>
                                      </p:to>
                                    </p:set>
                                    <p:animEffect transition="in" filter="fade">
                                      <p:cBhvr>
                                        <p:cTn id="30" dur="500"/>
                                        <p:tgtEl>
                                          <p:spTgt spid="49"/>
                                        </p:tgtEl>
                                      </p:cBhvr>
                                    </p:animEffect>
                                  </p:childTnLst>
                                </p:cTn>
                              </p:par>
                              <p:par>
                                <p:cTn id="31" presetID="18" presetClass="entr" presetSubtype="3"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strips(upRight)">
                                      <p:cBhvr>
                                        <p:cTn id="33" dur="500"/>
                                        <p:tgtEl>
                                          <p:spTgt spid="33"/>
                                        </p:tgtEl>
                                      </p:cBhvr>
                                    </p:animEffect>
                                  </p:childTnLst>
                                </p:cTn>
                              </p:par>
                              <p:par>
                                <p:cTn id="34" presetID="18" presetClass="entr" presetSubtype="3"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strips(upRight)">
                                      <p:cBhvr>
                                        <p:cTn id="36" dur="500"/>
                                        <p:tgtEl>
                                          <p:spTgt spid="28"/>
                                        </p:tgtEl>
                                      </p:cBhvr>
                                    </p:animEffect>
                                  </p:childTnLst>
                                </p:cTn>
                              </p:par>
                              <p:par>
                                <p:cTn id="37" presetID="1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p:tgtEl>
                                          <p:spTgt spid="16"/>
                                        </p:tgtEl>
                                        <p:attrNameLst>
                                          <p:attrName>ppt_y</p:attrName>
                                        </p:attrNameLst>
                                      </p:cBhvr>
                                      <p:tavLst>
                                        <p:tav tm="0">
                                          <p:val>
                                            <p:strVal val="#ppt_y+#ppt_h*1.125000"/>
                                          </p:val>
                                        </p:tav>
                                        <p:tav tm="100000">
                                          <p:val>
                                            <p:strVal val="#ppt_y"/>
                                          </p:val>
                                        </p:tav>
                                      </p:tavLst>
                                    </p:anim>
                                    <p:animEffect transition="in" filter="wipe(up)">
                                      <p:cBhvr>
                                        <p:cTn id="40" dur="500"/>
                                        <p:tgtEl>
                                          <p:spTgt spid="16"/>
                                        </p:tgtEl>
                                      </p:cBhvr>
                                    </p:animEffect>
                                  </p:childTnLst>
                                </p:cTn>
                              </p:par>
                              <p:par>
                                <p:cTn id="41" presetID="12" presetClass="entr" presetSubtype="4" fill="hold" grpId="0" nodeType="withEffect">
                                  <p:stCondLst>
                                    <p:cond delay="0"/>
                                  </p:stCondLst>
                                  <p:childTnLst>
                                    <p:set>
                                      <p:cBhvr>
                                        <p:cTn id="42" dur="1" fill="hold">
                                          <p:stCondLst>
                                            <p:cond delay="0"/>
                                          </p:stCondLst>
                                        </p:cTn>
                                        <p:tgtEl>
                                          <p:spTgt spid="44"/>
                                        </p:tgtEl>
                                        <p:attrNameLst>
                                          <p:attrName>style.visibility</p:attrName>
                                        </p:attrNameLst>
                                      </p:cBhvr>
                                      <p:to>
                                        <p:strVal val="visible"/>
                                      </p:to>
                                    </p:set>
                                    <p:anim calcmode="lin" valueType="num">
                                      <p:cBhvr additive="base">
                                        <p:cTn id="43" dur="500"/>
                                        <p:tgtEl>
                                          <p:spTgt spid="44"/>
                                        </p:tgtEl>
                                        <p:attrNameLst>
                                          <p:attrName>ppt_y</p:attrName>
                                        </p:attrNameLst>
                                      </p:cBhvr>
                                      <p:tavLst>
                                        <p:tav tm="0">
                                          <p:val>
                                            <p:strVal val="#ppt_y+#ppt_h*1.125000"/>
                                          </p:val>
                                        </p:tav>
                                        <p:tav tm="100000">
                                          <p:val>
                                            <p:strVal val="#ppt_y"/>
                                          </p:val>
                                        </p:tav>
                                      </p:tavLst>
                                    </p:anim>
                                    <p:animEffect transition="in" filter="wipe(up)">
                                      <p:cBhvr>
                                        <p:cTn id="44" dur="500"/>
                                        <p:tgtEl>
                                          <p:spTgt spid="44"/>
                                        </p:tgtEl>
                                      </p:cBhvr>
                                    </p:animEffect>
                                  </p:childTnLst>
                                </p:cTn>
                              </p:par>
                              <p:par>
                                <p:cTn id="45" presetID="12" presetClass="entr" presetSubtype="4" fill="hold" grpId="0" nodeType="withEffect">
                                  <p:stCondLst>
                                    <p:cond delay="0"/>
                                  </p:stCondLst>
                                  <p:childTnLst>
                                    <p:set>
                                      <p:cBhvr>
                                        <p:cTn id="46" dur="1" fill="hold">
                                          <p:stCondLst>
                                            <p:cond delay="0"/>
                                          </p:stCondLst>
                                        </p:cTn>
                                        <p:tgtEl>
                                          <p:spTgt spid="45"/>
                                        </p:tgtEl>
                                        <p:attrNameLst>
                                          <p:attrName>style.visibility</p:attrName>
                                        </p:attrNameLst>
                                      </p:cBhvr>
                                      <p:to>
                                        <p:strVal val="visible"/>
                                      </p:to>
                                    </p:set>
                                    <p:anim calcmode="lin" valueType="num">
                                      <p:cBhvr additive="base">
                                        <p:cTn id="47" dur="500"/>
                                        <p:tgtEl>
                                          <p:spTgt spid="45"/>
                                        </p:tgtEl>
                                        <p:attrNameLst>
                                          <p:attrName>ppt_y</p:attrName>
                                        </p:attrNameLst>
                                      </p:cBhvr>
                                      <p:tavLst>
                                        <p:tav tm="0">
                                          <p:val>
                                            <p:strVal val="#ppt_y+#ppt_h*1.125000"/>
                                          </p:val>
                                        </p:tav>
                                        <p:tav tm="100000">
                                          <p:val>
                                            <p:strVal val="#ppt_y"/>
                                          </p:val>
                                        </p:tav>
                                      </p:tavLst>
                                    </p:anim>
                                    <p:animEffect transition="in" filter="wipe(up)">
                                      <p:cBhvr>
                                        <p:cTn id="48" dur="500"/>
                                        <p:tgtEl>
                                          <p:spTgt spid="45"/>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2" fill="hold" grpId="0" nodeType="clickEffect">
                                  <p:stCondLst>
                                    <p:cond delay="0"/>
                                  </p:stCondLst>
                                  <p:childTnLst>
                                    <p:set>
                                      <p:cBhvr>
                                        <p:cTn id="52" dur="1" fill="hold">
                                          <p:stCondLst>
                                            <p:cond delay="0"/>
                                          </p:stCondLst>
                                        </p:cTn>
                                        <p:tgtEl>
                                          <p:spTgt spid="50"/>
                                        </p:tgtEl>
                                        <p:attrNameLst>
                                          <p:attrName>style.visibility</p:attrName>
                                        </p:attrNameLst>
                                      </p:cBhvr>
                                      <p:to>
                                        <p:strVal val="visible"/>
                                      </p:to>
                                    </p:set>
                                    <p:anim calcmode="lin" valueType="num">
                                      <p:cBhvr additive="base">
                                        <p:cTn id="53" dur="500"/>
                                        <p:tgtEl>
                                          <p:spTgt spid="50"/>
                                        </p:tgtEl>
                                        <p:attrNameLst>
                                          <p:attrName>ppt_x</p:attrName>
                                        </p:attrNameLst>
                                      </p:cBhvr>
                                      <p:tavLst>
                                        <p:tav tm="0">
                                          <p:val>
                                            <p:strVal val="#ppt_x+#ppt_w*1.125000"/>
                                          </p:val>
                                        </p:tav>
                                        <p:tav tm="100000">
                                          <p:val>
                                            <p:strVal val="#ppt_x"/>
                                          </p:val>
                                        </p:tav>
                                      </p:tavLst>
                                    </p:anim>
                                    <p:animEffect transition="in" filter="wipe(left)">
                                      <p:cBhvr>
                                        <p:cTn id="54" dur="500"/>
                                        <p:tgtEl>
                                          <p:spTgt spid="50"/>
                                        </p:tgtEl>
                                      </p:cBhvr>
                                    </p:animEffect>
                                  </p:childTnLst>
                                </p:cTn>
                              </p:par>
                              <p:par>
                                <p:cTn id="55" presetID="18" presetClass="entr" presetSubtype="3" fill="hold"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strips(upRight)">
                                      <p:cBhvr>
                                        <p:cTn id="57" dur="500"/>
                                        <p:tgtEl>
                                          <p:spTgt spid="35"/>
                                        </p:tgtEl>
                                      </p:cBhvr>
                                    </p:animEffect>
                                  </p:childTnLst>
                                </p:cTn>
                              </p:par>
                              <p:par>
                                <p:cTn id="58" presetID="18" presetClass="entr" presetSubtype="3" fill="hold" grpId="0" nodeType="withEffect">
                                  <p:stCondLst>
                                    <p:cond delay="0"/>
                                  </p:stCondLst>
                                  <p:childTnLst>
                                    <p:set>
                                      <p:cBhvr>
                                        <p:cTn id="59" dur="1" fill="hold">
                                          <p:stCondLst>
                                            <p:cond delay="0"/>
                                          </p:stCondLst>
                                        </p:cTn>
                                        <p:tgtEl>
                                          <p:spTgt spid="29"/>
                                        </p:tgtEl>
                                        <p:attrNameLst>
                                          <p:attrName>style.visibility</p:attrName>
                                        </p:attrNameLst>
                                      </p:cBhvr>
                                      <p:to>
                                        <p:strVal val="visible"/>
                                      </p:to>
                                    </p:set>
                                    <p:animEffect transition="in" filter="strips(upRight)">
                                      <p:cBhvr>
                                        <p:cTn id="60" dur="500"/>
                                        <p:tgtEl>
                                          <p:spTgt spid="29"/>
                                        </p:tgtEl>
                                      </p:cBhvr>
                                    </p:animEffect>
                                  </p:childTnLst>
                                </p:cTn>
                              </p:par>
                              <p:par>
                                <p:cTn id="61" presetID="12" presetClass="entr" presetSubtype="4" fill="hold" nodeType="withEffect">
                                  <p:stCondLst>
                                    <p:cond delay="0"/>
                                  </p:stCondLst>
                                  <p:childTnLst>
                                    <p:set>
                                      <p:cBhvr>
                                        <p:cTn id="62" dur="1" fill="hold">
                                          <p:stCondLst>
                                            <p:cond delay="0"/>
                                          </p:stCondLst>
                                        </p:cTn>
                                        <p:tgtEl>
                                          <p:spTgt spid="8"/>
                                        </p:tgtEl>
                                        <p:attrNameLst>
                                          <p:attrName>style.visibility</p:attrName>
                                        </p:attrNameLst>
                                      </p:cBhvr>
                                      <p:to>
                                        <p:strVal val="visible"/>
                                      </p:to>
                                    </p:set>
                                    <p:anim calcmode="lin" valueType="num">
                                      <p:cBhvr additive="base">
                                        <p:cTn id="63" dur="500"/>
                                        <p:tgtEl>
                                          <p:spTgt spid="8"/>
                                        </p:tgtEl>
                                        <p:attrNameLst>
                                          <p:attrName>ppt_y</p:attrName>
                                        </p:attrNameLst>
                                      </p:cBhvr>
                                      <p:tavLst>
                                        <p:tav tm="0">
                                          <p:val>
                                            <p:strVal val="#ppt_y+#ppt_h*1.125000"/>
                                          </p:val>
                                        </p:tav>
                                        <p:tav tm="100000">
                                          <p:val>
                                            <p:strVal val="#ppt_y"/>
                                          </p:val>
                                        </p:tav>
                                      </p:tavLst>
                                    </p:anim>
                                    <p:animEffect transition="in" filter="wipe(up)">
                                      <p:cBhvr>
                                        <p:cTn id="64" dur="500"/>
                                        <p:tgtEl>
                                          <p:spTgt spid="8"/>
                                        </p:tgtEl>
                                      </p:cBhvr>
                                    </p:animEffect>
                                  </p:childTnLst>
                                </p:cTn>
                              </p:par>
                              <p:par>
                                <p:cTn id="65" presetID="12" presetClass="entr" presetSubtype="4" fill="hold" grpId="0" nodeType="withEffect">
                                  <p:stCondLst>
                                    <p:cond delay="0"/>
                                  </p:stCondLst>
                                  <p:childTnLst>
                                    <p:set>
                                      <p:cBhvr>
                                        <p:cTn id="66" dur="1" fill="hold">
                                          <p:stCondLst>
                                            <p:cond delay="0"/>
                                          </p:stCondLst>
                                        </p:cTn>
                                        <p:tgtEl>
                                          <p:spTgt spid="42"/>
                                        </p:tgtEl>
                                        <p:attrNameLst>
                                          <p:attrName>style.visibility</p:attrName>
                                        </p:attrNameLst>
                                      </p:cBhvr>
                                      <p:to>
                                        <p:strVal val="visible"/>
                                      </p:to>
                                    </p:set>
                                    <p:anim calcmode="lin" valueType="num">
                                      <p:cBhvr additive="base">
                                        <p:cTn id="67" dur="500"/>
                                        <p:tgtEl>
                                          <p:spTgt spid="42"/>
                                        </p:tgtEl>
                                        <p:attrNameLst>
                                          <p:attrName>ppt_y</p:attrName>
                                        </p:attrNameLst>
                                      </p:cBhvr>
                                      <p:tavLst>
                                        <p:tav tm="0">
                                          <p:val>
                                            <p:strVal val="#ppt_y+#ppt_h*1.125000"/>
                                          </p:val>
                                        </p:tav>
                                        <p:tav tm="100000">
                                          <p:val>
                                            <p:strVal val="#ppt_y"/>
                                          </p:val>
                                        </p:tav>
                                      </p:tavLst>
                                    </p:anim>
                                    <p:animEffect transition="in" filter="wipe(up)">
                                      <p:cBhvr>
                                        <p:cTn id="68" dur="500"/>
                                        <p:tgtEl>
                                          <p:spTgt spid="42"/>
                                        </p:tgtEl>
                                      </p:cBhvr>
                                    </p:animEffect>
                                  </p:childTnLst>
                                </p:cTn>
                              </p:par>
                              <p:par>
                                <p:cTn id="69" presetID="12" presetClass="entr" presetSubtype="4"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 calcmode="lin" valueType="num">
                                      <p:cBhvr additive="base">
                                        <p:cTn id="71" dur="500"/>
                                        <p:tgtEl>
                                          <p:spTgt spid="43"/>
                                        </p:tgtEl>
                                        <p:attrNameLst>
                                          <p:attrName>ppt_y</p:attrName>
                                        </p:attrNameLst>
                                      </p:cBhvr>
                                      <p:tavLst>
                                        <p:tav tm="0">
                                          <p:val>
                                            <p:strVal val="#ppt_y+#ppt_h*1.125000"/>
                                          </p:val>
                                        </p:tav>
                                        <p:tav tm="100000">
                                          <p:val>
                                            <p:strVal val="#ppt_y"/>
                                          </p:val>
                                        </p:tav>
                                      </p:tavLst>
                                    </p:anim>
                                    <p:animEffect transition="in" filter="wipe(up)">
                                      <p:cBhvr>
                                        <p:cTn id="72" dur="500"/>
                                        <p:tgtEl>
                                          <p:spTgt spid="43"/>
                                        </p:tgtEl>
                                      </p:cBhvr>
                                    </p:animEffect>
                                  </p:childTnLst>
                                </p:cTn>
                              </p:par>
                            </p:childTnLst>
                          </p:cTn>
                        </p:par>
                      </p:childTnLst>
                    </p:cTn>
                  </p:par>
                  <p:par>
                    <p:cTn id="73" fill="hold">
                      <p:stCondLst>
                        <p:cond delay="indefinite"/>
                      </p:stCondLst>
                      <p:childTnLst>
                        <p:par>
                          <p:cTn id="74" fill="hold">
                            <p:stCondLst>
                              <p:cond delay="0"/>
                            </p:stCondLst>
                            <p:childTnLst>
                              <p:par>
                                <p:cTn id="75" presetID="12" presetClass="entr" presetSubtype="2" fill="hold" grpId="0" nodeType="clickEffect">
                                  <p:stCondLst>
                                    <p:cond delay="0"/>
                                  </p:stCondLst>
                                  <p:childTnLst>
                                    <p:set>
                                      <p:cBhvr>
                                        <p:cTn id="76" dur="1" fill="hold">
                                          <p:stCondLst>
                                            <p:cond delay="0"/>
                                          </p:stCondLst>
                                        </p:cTn>
                                        <p:tgtEl>
                                          <p:spTgt spid="51"/>
                                        </p:tgtEl>
                                        <p:attrNameLst>
                                          <p:attrName>style.visibility</p:attrName>
                                        </p:attrNameLst>
                                      </p:cBhvr>
                                      <p:to>
                                        <p:strVal val="visible"/>
                                      </p:to>
                                    </p:set>
                                    <p:anim calcmode="lin" valueType="num">
                                      <p:cBhvr additive="base">
                                        <p:cTn id="77" dur="500"/>
                                        <p:tgtEl>
                                          <p:spTgt spid="51"/>
                                        </p:tgtEl>
                                        <p:attrNameLst>
                                          <p:attrName>ppt_x</p:attrName>
                                        </p:attrNameLst>
                                      </p:cBhvr>
                                      <p:tavLst>
                                        <p:tav tm="0">
                                          <p:val>
                                            <p:strVal val="#ppt_x+#ppt_w*1.125000"/>
                                          </p:val>
                                        </p:tav>
                                        <p:tav tm="100000">
                                          <p:val>
                                            <p:strVal val="#ppt_x"/>
                                          </p:val>
                                        </p:tav>
                                      </p:tavLst>
                                    </p:anim>
                                    <p:animEffect transition="in" filter="wipe(left)">
                                      <p:cBhvr>
                                        <p:cTn id="78" dur="500"/>
                                        <p:tgtEl>
                                          <p:spTgt spid="51"/>
                                        </p:tgtEl>
                                      </p:cBhvr>
                                    </p:animEffect>
                                  </p:childTnLst>
                                </p:cTn>
                              </p:par>
                              <p:par>
                                <p:cTn id="79" presetID="18" presetClass="entr" presetSubtype="3" fill="hold"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strips(upRight)">
                                      <p:cBhvr>
                                        <p:cTn id="81" dur="500"/>
                                        <p:tgtEl>
                                          <p:spTgt spid="37"/>
                                        </p:tgtEl>
                                      </p:cBhvr>
                                    </p:animEffect>
                                  </p:childTnLst>
                                </p:cTn>
                              </p:par>
                              <p:par>
                                <p:cTn id="82" presetID="18" presetClass="entr" presetSubtype="3" fill="hold" grpId="0" nodeType="with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strips(upRight)">
                                      <p:cBhvr>
                                        <p:cTn id="84" dur="500"/>
                                        <p:tgtEl>
                                          <p:spTgt spid="30"/>
                                        </p:tgtEl>
                                      </p:cBhvr>
                                    </p:animEffect>
                                  </p:childTnLst>
                                </p:cTn>
                              </p:par>
                              <p:par>
                                <p:cTn id="85" presetID="12" presetClass="entr" presetSubtype="4" fill="hold" nodeType="withEffect">
                                  <p:stCondLst>
                                    <p:cond delay="0"/>
                                  </p:stCondLst>
                                  <p:childTnLst>
                                    <p:set>
                                      <p:cBhvr>
                                        <p:cTn id="86" dur="1" fill="hold">
                                          <p:stCondLst>
                                            <p:cond delay="0"/>
                                          </p:stCondLst>
                                        </p:cTn>
                                        <p:tgtEl>
                                          <p:spTgt spid="10"/>
                                        </p:tgtEl>
                                        <p:attrNameLst>
                                          <p:attrName>style.visibility</p:attrName>
                                        </p:attrNameLst>
                                      </p:cBhvr>
                                      <p:to>
                                        <p:strVal val="visible"/>
                                      </p:to>
                                    </p:set>
                                    <p:anim calcmode="lin" valueType="num">
                                      <p:cBhvr additive="base">
                                        <p:cTn id="87" dur="500"/>
                                        <p:tgtEl>
                                          <p:spTgt spid="10"/>
                                        </p:tgtEl>
                                        <p:attrNameLst>
                                          <p:attrName>ppt_y</p:attrName>
                                        </p:attrNameLst>
                                      </p:cBhvr>
                                      <p:tavLst>
                                        <p:tav tm="0">
                                          <p:val>
                                            <p:strVal val="#ppt_y+#ppt_h*1.125000"/>
                                          </p:val>
                                        </p:tav>
                                        <p:tav tm="100000">
                                          <p:val>
                                            <p:strVal val="#ppt_y"/>
                                          </p:val>
                                        </p:tav>
                                      </p:tavLst>
                                    </p:anim>
                                    <p:animEffect transition="in" filter="wipe(up)">
                                      <p:cBhvr>
                                        <p:cTn id="88" dur="500"/>
                                        <p:tgtEl>
                                          <p:spTgt spid="10"/>
                                        </p:tgtEl>
                                      </p:cBhvr>
                                    </p:animEffect>
                                  </p:childTnLst>
                                </p:cTn>
                              </p:par>
                              <p:par>
                                <p:cTn id="89" presetID="12" presetClass="entr" presetSubtype="4"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p:tgtEl>
                                          <p:spTgt spid="46"/>
                                        </p:tgtEl>
                                        <p:attrNameLst>
                                          <p:attrName>ppt_y</p:attrName>
                                        </p:attrNameLst>
                                      </p:cBhvr>
                                      <p:tavLst>
                                        <p:tav tm="0">
                                          <p:val>
                                            <p:strVal val="#ppt_y+#ppt_h*1.125000"/>
                                          </p:val>
                                        </p:tav>
                                        <p:tav tm="100000">
                                          <p:val>
                                            <p:strVal val="#ppt_y"/>
                                          </p:val>
                                        </p:tav>
                                      </p:tavLst>
                                    </p:anim>
                                    <p:animEffect transition="in" filter="wipe(up)">
                                      <p:cBhvr>
                                        <p:cTn id="92" dur="500"/>
                                        <p:tgtEl>
                                          <p:spTgt spid="46"/>
                                        </p:tgtEl>
                                      </p:cBhvr>
                                    </p:animEffect>
                                  </p:childTnLst>
                                </p:cTn>
                              </p:par>
                              <p:par>
                                <p:cTn id="93" presetID="12" presetClass="entr" presetSubtype="4" fill="hold" grpId="0" nodeType="withEffect">
                                  <p:stCondLst>
                                    <p:cond delay="0"/>
                                  </p:stCondLst>
                                  <p:childTnLst>
                                    <p:set>
                                      <p:cBhvr>
                                        <p:cTn id="94" dur="1" fill="hold">
                                          <p:stCondLst>
                                            <p:cond delay="0"/>
                                          </p:stCondLst>
                                        </p:cTn>
                                        <p:tgtEl>
                                          <p:spTgt spid="47"/>
                                        </p:tgtEl>
                                        <p:attrNameLst>
                                          <p:attrName>style.visibility</p:attrName>
                                        </p:attrNameLst>
                                      </p:cBhvr>
                                      <p:to>
                                        <p:strVal val="visible"/>
                                      </p:to>
                                    </p:set>
                                    <p:anim calcmode="lin" valueType="num">
                                      <p:cBhvr additive="base">
                                        <p:cTn id="95" dur="500"/>
                                        <p:tgtEl>
                                          <p:spTgt spid="47"/>
                                        </p:tgtEl>
                                        <p:attrNameLst>
                                          <p:attrName>ppt_y</p:attrName>
                                        </p:attrNameLst>
                                      </p:cBhvr>
                                      <p:tavLst>
                                        <p:tav tm="0">
                                          <p:val>
                                            <p:strVal val="#ppt_y+#ppt_h*1.125000"/>
                                          </p:val>
                                        </p:tav>
                                        <p:tav tm="100000">
                                          <p:val>
                                            <p:strVal val="#ppt_y"/>
                                          </p:val>
                                        </p:tav>
                                      </p:tavLst>
                                    </p:anim>
                                    <p:animEffect transition="in" filter="wipe(up)">
                                      <p:cBhvr>
                                        <p:cTn id="96" dur="500"/>
                                        <p:tgtEl>
                                          <p:spTgt spid="47"/>
                                        </p:tgtEl>
                                      </p:cBhvr>
                                    </p:animEffect>
                                  </p:childTnLst>
                                </p:cTn>
                              </p:par>
                            </p:childTnLst>
                          </p:cTn>
                        </p:par>
                        <p:par>
                          <p:cTn id="97" fill="hold">
                            <p:stCondLst>
                              <p:cond delay="500"/>
                            </p:stCondLst>
                            <p:childTnLst>
                              <p:par>
                                <p:cTn id="98" presetID="12" presetClass="entr" presetSubtype="4" fill="hold" grpId="0" nodeType="afterEffect">
                                  <p:stCondLst>
                                    <p:cond delay="250"/>
                                  </p:stCondLst>
                                  <p:childTnLst>
                                    <p:set>
                                      <p:cBhvr>
                                        <p:cTn id="99" dur="1" fill="hold">
                                          <p:stCondLst>
                                            <p:cond delay="0"/>
                                          </p:stCondLst>
                                        </p:cTn>
                                        <p:tgtEl>
                                          <p:spTgt spid="53"/>
                                        </p:tgtEl>
                                        <p:attrNameLst>
                                          <p:attrName>style.visibility</p:attrName>
                                        </p:attrNameLst>
                                      </p:cBhvr>
                                      <p:to>
                                        <p:strVal val="visible"/>
                                      </p:to>
                                    </p:set>
                                    <p:anim calcmode="lin" valueType="num">
                                      <p:cBhvr additive="base">
                                        <p:cTn id="100" dur="500"/>
                                        <p:tgtEl>
                                          <p:spTgt spid="53"/>
                                        </p:tgtEl>
                                        <p:attrNameLst>
                                          <p:attrName>ppt_y</p:attrName>
                                        </p:attrNameLst>
                                      </p:cBhvr>
                                      <p:tavLst>
                                        <p:tav tm="0">
                                          <p:val>
                                            <p:strVal val="#ppt_y+#ppt_h*1.125000"/>
                                          </p:val>
                                        </p:tav>
                                        <p:tav tm="100000">
                                          <p:val>
                                            <p:strVal val="#ppt_y"/>
                                          </p:val>
                                        </p:tav>
                                      </p:tavLst>
                                    </p:anim>
                                    <p:animEffect transition="in" filter="wipe(up)">
                                      <p:cBhvr>
                                        <p:cTn id="10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4" grpId="0" animBg="1"/>
      <p:bldP spid="28" grpId="0" animBg="1"/>
      <p:bldP spid="29" grpId="0" animBg="1"/>
      <p:bldP spid="30" grpId="0" animBg="1"/>
      <p:bldP spid="40" grpId="0"/>
      <p:bldP spid="41" grpId="0"/>
      <p:bldP spid="42" grpId="0"/>
      <p:bldP spid="43" grpId="0"/>
      <p:bldP spid="44" grpId="0"/>
      <p:bldP spid="45" grpId="0"/>
      <p:bldP spid="46" grpId="0"/>
      <p:bldP spid="47" grpId="0"/>
      <p:bldP spid="48" grpId="0"/>
      <p:bldP spid="49" grpId="0"/>
      <p:bldP spid="50" grpId="0"/>
      <p:bldP spid="51" grpId="0"/>
      <p:bldP spid="5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3706E67-025A-9247-8742-6992F7F902BA}"/>
              </a:ext>
            </a:extLst>
          </p:cNvPr>
          <p:cNvSpPr txBox="1"/>
          <p:nvPr/>
        </p:nvSpPr>
        <p:spPr>
          <a:xfrm>
            <a:off x="5665433" y="4687609"/>
            <a:ext cx="861133" cy="400110"/>
          </a:xfrm>
          <a:prstGeom prst="rect">
            <a:avLst/>
          </a:prstGeom>
          <a:noFill/>
        </p:spPr>
        <p:txBody>
          <a:bodyPr wrap="none" rtlCol="0">
            <a:spAutoFit/>
          </a:bodyPr>
          <a:lstStyle/>
          <a:p>
            <a:r>
              <a:rPr lang="en-US" sz="2000" dirty="0">
                <a:latin typeface="Tw Cen MT" panose="020B0602020104020603" pitchFamily="34" charset="77"/>
              </a:rPr>
              <a:t>Sprints</a:t>
            </a:r>
          </a:p>
        </p:txBody>
      </p:sp>
      <p:pic>
        <p:nvPicPr>
          <p:cNvPr id="4" name="Graphic 3" descr="Repeat outline">
            <a:extLst>
              <a:ext uri="{FF2B5EF4-FFF2-40B4-BE49-F238E27FC236}">
                <a16:creationId xmlns:a16="http://schemas.microsoft.com/office/drawing/2014/main" id="{6966FBC0-A73E-4E44-A2CA-2534545872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637336" y="1970336"/>
            <a:ext cx="2917328" cy="2917328"/>
          </a:xfrm>
          <a:prstGeom prst="rect">
            <a:avLst/>
          </a:prstGeom>
        </p:spPr>
      </p:pic>
    </p:spTree>
    <p:extLst>
      <p:ext uri="{BB962C8B-B14F-4D97-AF65-F5344CB8AC3E}">
        <p14:creationId xmlns:p14="http://schemas.microsoft.com/office/powerpoint/2010/main" val="1531984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6972</TotalTime>
  <Words>939</Words>
  <Application>Microsoft Macintosh PowerPoint</Application>
  <PresentationFormat>Widescreen</PresentationFormat>
  <Paragraphs>262</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Century Gothic</vt:lpstr>
      <vt:lpstr>Euphemia UCAS</vt:lpstr>
      <vt:lpstr>Tw Cen MT</vt:lpstr>
      <vt:lpstr>Tw Cen MT Condensed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Abass Fall</dc:creator>
  <cp:lastModifiedBy>Abass Fall</cp:lastModifiedBy>
  <cp:revision>121</cp:revision>
  <dcterms:created xsi:type="dcterms:W3CDTF">2021-06-17T16:11:32Z</dcterms:created>
  <dcterms:modified xsi:type="dcterms:W3CDTF">2021-06-22T12:24:39Z</dcterms:modified>
</cp:coreProperties>
</file>