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7" r:id="rId16"/>
    <p:sldId id="278" r:id="rId17"/>
    <p:sldId id="279" r:id="rId18"/>
    <p:sldId id="298" r:id="rId19"/>
    <p:sldId id="299" r:id="rId20"/>
    <p:sldId id="280" r:id="rId21"/>
    <p:sldId id="286" r:id="rId22"/>
    <p:sldId id="281" r:id="rId23"/>
    <p:sldId id="282" r:id="rId24"/>
    <p:sldId id="283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75" r:id="rId33"/>
    <p:sldId id="276" r:id="rId34"/>
    <p:sldId id="258" r:id="rId35"/>
    <p:sldId id="259" r:id="rId36"/>
    <p:sldId id="261" r:id="rId37"/>
    <p:sldId id="293" r:id="rId38"/>
    <p:sldId id="294" r:id="rId39"/>
    <p:sldId id="295" r:id="rId40"/>
    <p:sldId id="296" r:id="rId41"/>
    <p:sldId id="297" r:id="rId42"/>
    <p:sldId id="26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8398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hbWDYRSjqk&amp;list=PLnqAlQ9hFYdflFSS4NigVB7aSoYPNwHT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E9AB-AF4C-6F97-CB9E-29F3D897D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 the performance </a:t>
            </a:r>
            <a:endParaRPr lang="en-B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F721-307E-78EE-ECEC-97B6AC19B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373370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C500-A4BC-ACBE-0B01-0F12488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 delegate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3A10-5DD4-D6C5-C538-51D578C5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42" y="2603499"/>
            <a:ext cx="8953671" cy="4022383"/>
          </a:xfrm>
        </p:spPr>
        <p:txBody>
          <a:bodyPr>
            <a:normAutofit/>
          </a:bodyPr>
          <a:lstStyle/>
          <a:p>
            <a:r>
              <a:rPr lang="en-US" dirty="0"/>
              <a:t>Predicate&lt;T&gt; return bool</a:t>
            </a:r>
          </a:p>
          <a:p>
            <a:r>
              <a:rPr lang="en-US" dirty="0" err="1"/>
              <a:t>Func</a:t>
            </a:r>
            <a:r>
              <a:rPr lang="en-US" dirty="0"/>
              <a:t>&lt;T1,outPut&gt;</a:t>
            </a:r>
          </a:p>
          <a:p>
            <a:r>
              <a:rPr lang="en-US" dirty="0" err="1"/>
              <a:t>Func</a:t>
            </a:r>
            <a:r>
              <a:rPr lang="en-US" dirty="0"/>
              <a:t>&lt;output&gt; =&gt; </a:t>
            </a:r>
            <a:r>
              <a:rPr lang="en-US" dirty="0">
                <a:solidFill>
                  <a:schemeClr val="accent1"/>
                </a:solidFill>
              </a:rPr>
              <a:t>non generic</a:t>
            </a:r>
          </a:p>
          <a:p>
            <a:r>
              <a:rPr lang="en-US" dirty="0" err="1"/>
              <a:t>Fuc</a:t>
            </a:r>
            <a:r>
              <a:rPr lang="en-US" dirty="0"/>
              <a:t>&lt;T1,T2……,T16,Out T&gt;    17 parameter</a:t>
            </a:r>
          </a:p>
          <a:p>
            <a:r>
              <a:rPr lang="en-US" dirty="0"/>
              <a:t>Take 17 parameter the last one is the output</a:t>
            </a:r>
          </a:p>
          <a:p>
            <a:r>
              <a:rPr lang="en-US" dirty="0"/>
              <a:t>Take from one parameter to 16 parameter</a:t>
            </a:r>
          </a:p>
          <a:p>
            <a:r>
              <a:rPr lang="en-US" dirty="0"/>
              <a:t>Action from it’s name it make some action </a:t>
            </a:r>
          </a:p>
          <a:p>
            <a:r>
              <a:rPr lang="en-US" dirty="0"/>
              <a:t>Return void </a:t>
            </a:r>
          </a:p>
          <a:p>
            <a:r>
              <a:rPr lang="en-US" dirty="0"/>
              <a:t>Action void() =&gt;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non Generic</a:t>
            </a:r>
          </a:p>
          <a:p>
            <a:r>
              <a:rPr lang="en-US" dirty="0"/>
              <a:t>Action&lt;T1,T2…..T16&gt;</a:t>
            </a:r>
          </a:p>
          <a:p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53985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0CE7-9820-F37E-ED5D-26D1559F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3A8DA6-1661-98FD-8DF4-C940CF45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745"/>
            <a:ext cx="12407705" cy="6703255"/>
          </a:xfrm>
        </p:spPr>
      </p:pic>
    </p:spTree>
    <p:extLst>
      <p:ext uri="{BB962C8B-B14F-4D97-AF65-F5344CB8AC3E}">
        <p14:creationId xmlns:p14="http://schemas.microsoft.com/office/powerpoint/2010/main" val="254158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338B-34EB-E304-6C65-47BBA337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18A45-E253-BB74-A9D9-34F0AFA84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2" y="450166"/>
            <a:ext cx="11971606" cy="6246056"/>
          </a:xfrm>
        </p:spPr>
      </p:pic>
    </p:spTree>
    <p:extLst>
      <p:ext uri="{BB962C8B-B14F-4D97-AF65-F5344CB8AC3E}">
        <p14:creationId xmlns:p14="http://schemas.microsoft.com/office/powerpoint/2010/main" val="167458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6F4F-FF8E-D631-763B-ADD3E770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66EFB-8276-3FBB-4FDB-C57C3351D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256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80EE-4C47-19AD-DBA5-95799D4F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1A06E-B3B6-81B0-FB7B-885373D70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4572"/>
            <a:ext cx="12379569" cy="6794696"/>
          </a:xfrm>
        </p:spPr>
      </p:pic>
    </p:spTree>
    <p:extLst>
      <p:ext uri="{BB962C8B-B14F-4D97-AF65-F5344CB8AC3E}">
        <p14:creationId xmlns:p14="http://schemas.microsoft.com/office/powerpoint/2010/main" val="1787321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48ED-12E1-AA24-5E9A-B51C5CC1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722AD-9952-0917-3BA9-2C4122204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33" y="464695"/>
            <a:ext cx="11812249" cy="6011055"/>
          </a:xfrm>
        </p:spPr>
      </p:pic>
    </p:spTree>
    <p:extLst>
      <p:ext uri="{BB962C8B-B14F-4D97-AF65-F5344CB8AC3E}">
        <p14:creationId xmlns:p14="http://schemas.microsoft.com/office/powerpoint/2010/main" val="287047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CD30-61B1-3EF0-100A-B5A1936D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18752-75A4-F0CA-71EF-431B0B3B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93" y="719528"/>
            <a:ext cx="11617377" cy="5786203"/>
          </a:xfrm>
        </p:spPr>
      </p:pic>
    </p:spTree>
    <p:extLst>
      <p:ext uri="{BB962C8B-B14F-4D97-AF65-F5344CB8AC3E}">
        <p14:creationId xmlns:p14="http://schemas.microsoft.com/office/powerpoint/2010/main" val="244883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5510-E9AC-C48D-6826-CACE57D1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ADC8C-4D1B-874E-1B4C-EEA5C2C6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33" y="854439"/>
            <a:ext cx="11937167" cy="5786204"/>
          </a:xfrm>
        </p:spPr>
      </p:pic>
    </p:spTree>
    <p:extLst>
      <p:ext uri="{BB962C8B-B14F-4D97-AF65-F5344CB8AC3E}">
        <p14:creationId xmlns:p14="http://schemas.microsoft.com/office/powerpoint/2010/main" val="337230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C2A8-FF32-7EFD-47BB-D7424924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73C0-69A7-78A9-2939-55F6E44CC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898" y="4607048"/>
            <a:ext cx="8824913" cy="10942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6409B-9367-95C6-DE79-3A7E3F8C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1" y="2250952"/>
            <a:ext cx="1023127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0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C022-3652-6C23-76F1-862381EB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52885-CB53-9237-9ACB-62A1807EC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3456"/>
            <a:ext cx="12192000" cy="4287187"/>
          </a:xfrm>
        </p:spPr>
      </p:pic>
    </p:spTree>
    <p:extLst>
      <p:ext uri="{BB962C8B-B14F-4D97-AF65-F5344CB8AC3E}">
        <p14:creationId xmlns:p14="http://schemas.microsoft.com/office/powerpoint/2010/main" val="247463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DB9E-B291-3E24-4A91-57B16E5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350C3-019E-AD0C-BCA9-CF9749E8B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76" y="2183863"/>
            <a:ext cx="3163240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61C8F-E020-51D3-AECA-E9328877D61E}"/>
              </a:ext>
            </a:extLst>
          </p:cNvPr>
          <p:cNvSpPr txBox="1"/>
          <p:nvPr/>
        </p:nvSpPr>
        <p:spPr>
          <a:xfrm>
            <a:off x="3582650" y="2324932"/>
            <a:ext cx="6775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facing some problem related to performance </a:t>
            </a:r>
          </a:p>
          <a:p>
            <a:r>
              <a:rPr lang="en-US" dirty="0"/>
              <a:t>Of our application </a:t>
            </a:r>
          </a:p>
          <a:p>
            <a:endParaRPr lang="en-US" dirty="0"/>
          </a:p>
          <a:p>
            <a:r>
              <a:rPr lang="en-US" dirty="0"/>
              <a:t>If you face some delay in your code for example when you try to get set of data </a:t>
            </a:r>
          </a:p>
          <a:p>
            <a:endParaRPr lang="en-US" dirty="0"/>
          </a:p>
          <a:p>
            <a:r>
              <a:rPr lang="en-US" dirty="0"/>
              <a:t>The first thing you do to inspect F+12 to determine which the end point which make the delay  </a:t>
            </a:r>
            <a:br>
              <a:rPr lang="en-US" dirty="0"/>
            </a:br>
            <a:r>
              <a:rPr lang="en-US" dirty="0"/>
              <a:t>and how much time it’s takes </a:t>
            </a:r>
          </a:p>
          <a:p>
            <a:endParaRPr lang="en-US" dirty="0"/>
          </a:p>
          <a:p>
            <a:r>
              <a:rPr lang="en-US" dirty="0"/>
              <a:t>Press F+12 and choose network tab then make your request and it will show you details about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7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195E-6256-D048-2CE5-5D01204E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8555-E56A-02DA-EDC6-0568A65C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process in Foreach statement which affect the performance </a:t>
            </a:r>
          </a:p>
          <a:p>
            <a:r>
              <a:rPr lang="en-US" dirty="0"/>
              <a:t>The solution is trying to write code aim to the same result with less time </a:t>
            </a:r>
          </a:p>
          <a:p>
            <a:r>
              <a:rPr lang="en-US" b="1" i="1" dirty="0">
                <a:solidFill>
                  <a:schemeClr val="accent5"/>
                </a:solidFill>
              </a:rPr>
              <a:t>First You Should Understand The Database </a:t>
            </a:r>
          </a:p>
          <a:p>
            <a:r>
              <a:rPr lang="en-US" u="sng" dirty="0">
                <a:solidFill>
                  <a:schemeClr val="tx1"/>
                </a:solidFill>
              </a:rPr>
              <a:t>Trying not to make mapping to all data just 10 record which you want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7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F416-6EB5-990E-F026-947EA6F0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fetch</a:t>
            </a:r>
            <a:endParaRPr lang="en-B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57B45-72D0-D50A-8698-43B49ECCF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362" y="2700261"/>
            <a:ext cx="7087589" cy="1086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0DFF4-0303-A79B-38F0-D61035EB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62" y="4556773"/>
            <a:ext cx="687801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4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408E-BB18-AAD3-82ED-872BCE98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solution</a:t>
            </a:r>
            <a:endParaRPr lang="en-B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C0074B-FEB7-3B33-803C-5BF5C0D24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94" y="509666"/>
            <a:ext cx="11542212" cy="6348334"/>
          </a:xfrm>
        </p:spPr>
      </p:pic>
    </p:spTree>
    <p:extLst>
      <p:ext uri="{BB962C8B-B14F-4D97-AF65-F5344CB8AC3E}">
        <p14:creationId xmlns:p14="http://schemas.microsoft.com/office/powerpoint/2010/main" val="296990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8FDA-0E7A-CD8A-7BF8-72D05B65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1087-AADE-C1B7-EE8D-4EF21381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it what I want I want to select last status foreach Request</a:t>
            </a:r>
          </a:p>
          <a:p>
            <a:r>
              <a:rPr lang="en-US" dirty="0"/>
              <a:t>Foreach Request in </a:t>
            </a:r>
            <a:r>
              <a:rPr lang="en-US" dirty="0" err="1"/>
              <a:t>Requesttracking</a:t>
            </a:r>
            <a:r>
              <a:rPr lang="en-US" dirty="0"/>
              <a:t> I want catch last request and get it’s </a:t>
            </a:r>
            <a:r>
              <a:rPr lang="en-US" dirty="0" err="1"/>
              <a:t>sratus</a:t>
            </a:r>
            <a:r>
              <a:rPr lang="en-US" dirty="0"/>
              <a:t> </a:t>
            </a:r>
          </a:p>
          <a:p>
            <a:r>
              <a:rPr lang="en-US" dirty="0"/>
              <a:t>We can translate this into group by and order statement </a:t>
            </a:r>
          </a:p>
          <a:p>
            <a:r>
              <a:rPr lang="en-US" dirty="0"/>
              <a:t>Group by </a:t>
            </a:r>
            <a:r>
              <a:rPr lang="en-US" dirty="0" err="1"/>
              <a:t>RequestId</a:t>
            </a:r>
            <a:r>
              <a:rPr lang="en-US" dirty="0"/>
              <a:t> and Select Max(Date)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3025053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2569-C628-CBC6-97C4-C9EF5FAD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BE380-3B5C-078C-0E54-7D01B274E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567" y="689549"/>
            <a:ext cx="10643017" cy="5831172"/>
          </a:xfrm>
        </p:spPr>
      </p:pic>
    </p:spTree>
    <p:extLst>
      <p:ext uri="{BB962C8B-B14F-4D97-AF65-F5344CB8AC3E}">
        <p14:creationId xmlns:p14="http://schemas.microsoft.com/office/powerpoint/2010/main" val="859702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904-D4AC-5985-1D5F-2FA1946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281A0-619E-4871-DE81-2A55883F8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54" y="374754"/>
            <a:ext cx="11817246" cy="6483246"/>
          </a:xfrm>
        </p:spPr>
      </p:pic>
    </p:spTree>
    <p:extLst>
      <p:ext uri="{BB962C8B-B14F-4D97-AF65-F5344CB8AC3E}">
        <p14:creationId xmlns:p14="http://schemas.microsoft.com/office/powerpoint/2010/main" val="418697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15D8-9312-23D6-3B6E-85EC9F6F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new code</a:t>
            </a:r>
            <a:endParaRPr lang="en-B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AE0B2-0E15-F87B-98B1-9F13C0277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0632"/>
            <a:ext cx="12192000" cy="5177368"/>
          </a:xfrm>
        </p:spPr>
      </p:pic>
    </p:spTree>
    <p:extLst>
      <p:ext uri="{BB962C8B-B14F-4D97-AF65-F5344CB8AC3E}">
        <p14:creationId xmlns:p14="http://schemas.microsoft.com/office/powerpoint/2010/main" val="1500746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AFDF-4B7E-D639-686B-782C7BDA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57288-99A5-DE96-546B-D8659B94B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9646"/>
            <a:ext cx="12082072" cy="6318354"/>
          </a:xfrm>
        </p:spPr>
      </p:pic>
    </p:spTree>
    <p:extLst>
      <p:ext uri="{BB962C8B-B14F-4D97-AF65-F5344CB8AC3E}">
        <p14:creationId xmlns:p14="http://schemas.microsoft.com/office/powerpoint/2010/main" val="245857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C05-6BD3-6399-A557-4404371B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37172-CF80-F024-23E6-60573053B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4714"/>
            <a:ext cx="12192000" cy="6423285"/>
          </a:xfrm>
        </p:spPr>
      </p:pic>
    </p:spTree>
    <p:extLst>
      <p:ext uri="{BB962C8B-B14F-4D97-AF65-F5344CB8AC3E}">
        <p14:creationId xmlns:p14="http://schemas.microsoft.com/office/powerpoint/2010/main" val="167283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68BE-A767-0D75-2D08-7043E219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25E87-6CB9-D07F-EBF0-79D17FC93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0632"/>
            <a:ext cx="12192000" cy="5177368"/>
          </a:xfrm>
        </p:spPr>
      </p:pic>
    </p:spTree>
    <p:extLst>
      <p:ext uri="{BB962C8B-B14F-4D97-AF65-F5344CB8AC3E}">
        <p14:creationId xmlns:p14="http://schemas.microsoft.com/office/powerpoint/2010/main" val="314761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1AA4-3590-89E9-86DE-D211DFC6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704C-9C03-24CF-62C5-FE5A1E6B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read to understand the business and the logic of the code</a:t>
            </a:r>
          </a:p>
          <a:p>
            <a:r>
              <a:rPr lang="en-US" dirty="0"/>
              <a:t>Carefully understand the database tables and it’s relationship which I will manipulate or deal with them</a:t>
            </a:r>
          </a:p>
          <a:p>
            <a:r>
              <a:rPr lang="en-US" dirty="0"/>
              <a:t>Try to determine from which the slowness come from</a:t>
            </a:r>
          </a:p>
          <a:p>
            <a:r>
              <a:rPr lang="en-US" dirty="0"/>
              <a:t>In our example we deal with function which get the requests with it’s last status and some additional data</a:t>
            </a:r>
          </a:p>
          <a:p>
            <a:r>
              <a:rPr lang="en-US" dirty="0"/>
              <a:t>We get requests based on user role if the user is admin or engineer or asset owner and so on .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14654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7F87-2B93-7516-75E8-54020C47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9A3F4-B3B2-B1DB-515C-C0E3C52B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54" y="2338467"/>
            <a:ext cx="8824913" cy="3927422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D414CC-C2B6-CB04-762F-208D44DC60CD}"/>
              </a:ext>
            </a:extLst>
          </p:cNvPr>
          <p:cNvCxnSpPr/>
          <p:nvPr/>
        </p:nvCxnSpPr>
        <p:spPr>
          <a:xfrm>
            <a:off x="3702570" y="3957403"/>
            <a:ext cx="5426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CDA73-0C29-3575-AD90-BCF9C90F995A}"/>
              </a:ext>
            </a:extLst>
          </p:cNvPr>
          <p:cNvCxnSpPr/>
          <p:nvPr/>
        </p:nvCxnSpPr>
        <p:spPr>
          <a:xfrm>
            <a:off x="3477718" y="4646951"/>
            <a:ext cx="565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4CA731-E7AF-6C64-85FC-B6FD6EA137FC}"/>
              </a:ext>
            </a:extLst>
          </p:cNvPr>
          <p:cNvCxnSpPr/>
          <p:nvPr/>
        </p:nvCxnSpPr>
        <p:spPr>
          <a:xfrm flipV="1">
            <a:off x="9129010" y="3957403"/>
            <a:ext cx="0" cy="6895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B706D5-F062-2F6A-1B8F-8248FCC4DE39}"/>
              </a:ext>
            </a:extLst>
          </p:cNvPr>
          <p:cNvCxnSpPr/>
          <p:nvPr/>
        </p:nvCxnSpPr>
        <p:spPr>
          <a:xfrm flipV="1">
            <a:off x="3477718" y="3957403"/>
            <a:ext cx="224852" cy="68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97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E0F1-4B7F-D78A-B918-6F2E1203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CEB164-A28B-EA2D-81D4-CBE2EF3E7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31" y="449706"/>
            <a:ext cx="11737299" cy="5216576"/>
          </a:xfrm>
        </p:spPr>
      </p:pic>
    </p:spTree>
    <p:extLst>
      <p:ext uri="{BB962C8B-B14F-4D97-AF65-F5344CB8AC3E}">
        <p14:creationId xmlns:p14="http://schemas.microsoft.com/office/powerpoint/2010/main" val="1205452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D384-CC12-1B01-FBAC-07588734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6DC19-A568-B5BB-C73F-F5B82D778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23" y="209862"/>
            <a:ext cx="11362544" cy="6648138"/>
          </a:xfrm>
        </p:spPr>
      </p:pic>
    </p:spTree>
    <p:extLst>
      <p:ext uri="{BB962C8B-B14F-4D97-AF65-F5344CB8AC3E}">
        <p14:creationId xmlns:p14="http://schemas.microsoft.com/office/powerpoint/2010/main" val="1161832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638B-6B65-08FB-78C1-BB408F9C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83C98-68C0-8195-22D3-46E42B296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83" y="329784"/>
            <a:ext cx="11047750" cy="6528216"/>
          </a:xfrm>
        </p:spPr>
      </p:pic>
    </p:spTree>
    <p:extLst>
      <p:ext uri="{BB962C8B-B14F-4D97-AF65-F5344CB8AC3E}">
        <p14:creationId xmlns:p14="http://schemas.microsoft.com/office/powerpoint/2010/main" val="3942326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E4E6-E0D9-ACCD-F3F9-3713F4B3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52C4-9092-2264-602E-04B8972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improve your code performance there are topics should take in your </a:t>
            </a:r>
          </a:p>
          <a:p>
            <a:pPr marL="0" indent="0">
              <a:buNone/>
            </a:pPr>
            <a:r>
              <a:rPr lang="en-US" dirty="0"/>
              <a:t>Consideration  such how to write </a:t>
            </a:r>
            <a:r>
              <a:rPr lang="en-US" sz="2000" dirty="0">
                <a:solidFill>
                  <a:srgbClr val="FF0000"/>
                </a:solidFill>
              </a:rPr>
              <a:t>clean code </a:t>
            </a:r>
            <a:r>
              <a:rPr lang="en-US" dirty="0"/>
              <a:t>and what is </a:t>
            </a:r>
            <a:r>
              <a:rPr lang="en-US" sz="2000" dirty="0">
                <a:solidFill>
                  <a:srgbClr val="FF0000"/>
                </a:solidFill>
              </a:rPr>
              <a:t>design pattern </a:t>
            </a:r>
            <a:br>
              <a:rPr lang="en-US" dirty="0"/>
            </a:br>
            <a:r>
              <a:rPr lang="en-US" dirty="0"/>
              <a:t>but when you get into these topics </a:t>
            </a:r>
            <a:br>
              <a:rPr lang="en-US" dirty="0"/>
            </a:br>
            <a:r>
              <a:rPr lang="en-US" dirty="0"/>
              <a:t>you read about common and popular principles  you should follow up</a:t>
            </a:r>
          </a:p>
          <a:p>
            <a:pPr marL="0" indent="0">
              <a:buNone/>
            </a:pPr>
            <a:r>
              <a:rPr lang="en-US" dirty="0"/>
              <a:t>Which is </a:t>
            </a:r>
            <a:r>
              <a:rPr lang="en-US" sz="2400" dirty="0">
                <a:solidFill>
                  <a:srgbClr val="FF0000"/>
                </a:solidFill>
              </a:rPr>
              <a:t>Solid</a:t>
            </a:r>
            <a:r>
              <a:rPr lang="en-US" dirty="0"/>
              <a:t> Principles </a:t>
            </a:r>
          </a:p>
          <a:p>
            <a:pPr marL="0" indent="0">
              <a:buNone/>
            </a:pPr>
            <a:r>
              <a:rPr lang="en-US" dirty="0"/>
              <a:t>Let’s talk about it .</a:t>
            </a:r>
          </a:p>
          <a:p>
            <a:pPr marL="0" indent="0">
              <a:buNone/>
            </a:pP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745056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9C58-A353-5649-0549-70C01C7E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 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1C20-11E9-0287-24F6-2E4BAA5C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3711"/>
            <a:ext cx="8825660" cy="3586089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(S)  for Single Responsibility principle  =&gt;  SRP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(O) For Open / Closed Principle  =&gt; OCP</a:t>
            </a:r>
          </a:p>
          <a:p>
            <a:r>
              <a:rPr lang="en-US" sz="2400" dirty="0">
                <a:solidFill>
                  <a:srgbClr val="00B050"/>
                </a:solidFill>
              </a:rPr>
              <a:t>(L) </a:t>
            </a:r>
            <a:r>
              <a:rPr lang="en-US" sz="2400" dirty="0" err="1">
                <a:solidFill>
                  <a:srgbClr val="00B050"/>
                </a:solidFill>
              </a:rPr>
              <a:t>Liskov</a:t>
            </a:r>
            <a:r>
              <a:rPr lang="en-US" sz="2400" dirty="0">
                <a:solidFill>
                  <a:srgbClr val="00B050"/>
                </a:solidFill>
              </a:rPr>
              <a:t> Substitution Principle =&gt;LSP</a:t>
            </a:r>
          </a:p>
          <a:p>
            <a:r>
              <a:rPr lang="en-US" sz="2400" dirty="0">
                <a:solidFill>
                  <a:srgbClr val="00B050"/>
                </a:solidFill>
              </a:rPr>
              <a:t>(I) Interface Segregation Principle =&gt; ISP</a:t>
            </a:r>
          </a:p>
          <a:p>
            <a:r>
              <a:rPr lang="en-US" sz="2400" dirty="0">
                <a:solidFill>
                  <a:srgbClr val="00B050"/>
                </a:solidFill>
              </a:rPr>
              <a:t>(D) Dependency Inversion Principle =&gt; DIP</a:t>
            </a:r>
          </a:p>
          <a:p>
            <a:endParaRPr lang="en-B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30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E195-3C6E-104D-8D22-A311FABD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738F-C55F-79DF-9BF5-26A71047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Z" dirty="0" err="1"/>
              <a:t>Soild</a:t>
            </a:r>
            <a:r>
              <a:rPr lang="en-BZ" dirty="0"/>
              <a:t> is Desing Principles Is first  introduced by  Michael Feather </a:t>
            </a:r>
          </a:p>
          <a:p>
            <a:r>
              <a:rPr lang="en-BZ" dirty="0"/>
              <a:t>And then Promoted by Robert </a:t>
            </a:r>
            <a:r>
              <a:rPr lang="en-BZ" dirty="0" err="1"/>
              <a:t>C.Martin</a:t>
            </a:r>
            <a:r>
              <a:rPr lang="en-BZ" dirty="0"/>
              <a:t> </a:t>
            </a:r>
          </a:p>
          <a:p>
            <a:r>
              <a:rPr lang="en-BZ" dirty="0"/>
              <a:t>Solid help us manage most software design problems</a:t>
            </a:r>
          </a:p>
          <a:p>
            <a:r>
              <a:rPr lang="en-BZ" dirty="0"/>
              <a:t>The intent of solid is to make software more Extensible , maintainable and </a:t>
            </a:r>
          </a:p>
          <a:p>
            <a:r>
              <a:rPr lang="en-BZ" dirty="0"/>
              <a:t>Testable</a:t>
            </a:r>
          </a:p>
          <a:p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1965284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077A-0B1B-9568-D11B-9B5AB58A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Single Responsibility Principle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8CC6-877A-FBF0-1580-1782993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Z" dirty="0"/>
              <a:t>Robert </a:t>
            </a:r>
            <a:r>
              <a:rPr lang="en-BZ" dirty="0" err="1"/>
              <a:t>C.Martin</a:t>
            </a:r>
            <a:r>
              <a:rPr lang="en-BZ" dirty="0"/>
              <a:t> “the class should have only one reason to change”</a:t>
            </a:r>
          </a:p>
          <a:p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1596719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0C7F-C147-83E9-E4E8-82150602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Open / Closed Principle 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6174-B4C4-8638-839F-CA6FB1A6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Z" dirty="0"/>
              <a:t>Good software should open for extension closed for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modification which mean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My Functionality should added with minimum change of existing code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Keeping the existing code unchanged as possible 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4231858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D61A-465E-507A-19E5-EB0982E6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err="1"/>
              <a:t>Liskov</a:t>
            </a:r>
            <a:r>
              <a:rPr lang="en-BZ" dirty="0"/>
              <a:t> Substitution principle 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8205-27AD-77BE-827F-AE979AC4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of a superclass should be replaceable with objects of its subclasses without breaking the application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F0502020204030204" pitchFamily="2" charset="0"/>
              </a:rPr>
              <a:t>If a program module is using a Base class, then the reference to the Base class can be replaced with a Derived class without affecting the functionality of the program module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361622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079A-F135-EBCB-D2A6-21F5265A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5B85-AB9F-E455-9ED0-A0C765A5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Most Problem in our Application which I Notices that is Make the issue of slowness is </a:t>
            </a:r>
            <a:r>
              <a:rPr lang="en-US" sz="3200" dirty="0">
                <a:solidFill>
                  <a:srgbClr val="FF0000"/>
                </a:solidFill>
              </a:rPr>
              <a:t>“Doing Mapping to All Data After Get It”</a:t>
            </a:r>
          </a:p>
          <a:p>
            <a:r>
              <a:rPr lang="en-US" sz="4400" dirty="0">
                <a:solidFill>
                  <a:srgbClr val="FF0000"/>
                </a:solidFill>
              </a:rPr>
              <a:t>Try As Possible Not To Map All Data</a:t>
            </a:r>
            <a:endParaRPr lang="en-B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0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0956-0A7B-E12C-EFCA-4AC7D1A7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Interface segregation  Principle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21F6-921C-6D97-641C-1D433603A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Many client-specific interfaces are better than one general-purpose interface” 2.We should not enforce clients to implement interfaces that they don't use. Instead of creating one big interface we can break down it to smaller interfaces</a:t>
            </a:r>
          </a:p>
          <a:p>
            <a:r>
              <a:rPr lang="en-US" dirty="0">
                <a:solidFill>
                  <a:srgbClr val="131313"/>
                </a:solidFill>
                <a:latin typeface="Roboto" panose="02000000000000000000" pitchFamily="2" charset="0"/>
              </a:rPr>
              <a:t>Break fat interface with small interface</a:t>
            </a:r>
          </a:p>
        </p:txBody>
      </p:sp>
    </p:spTree>
    <p:extLst>
      <p:ext uri="{BB962C8B-B14F-4D97-AF65-F5344CB8AC3E}">
        <p14:creationId xmlns:p14="http://schemas.microsoft.com/office/powerpoint/2010/main" val="1285860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5F6E-2EF1-23BE-3766-857CFADF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Dependency Inversion Principle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C34D-1763-9925-5F1F-960892CF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High-level modules should not depend on low level modules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One should “depend upon abstractions, [not] concretions"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3859807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DDF6-20A3-EDD7-9BC6-5B5321F1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F2A6-F91E-DFDD-C4EF-DAF91C10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https://www.youtube.com/watch?v=-hbWDYRSjqk&amp;list=PLnqAlQ9hFYdflFSS4NigVB7aSoYPNwHTL</a:t>
            </a:r>
            <a:endParaRPr lang="en-US" dirty="0"/>
          </a:p>
          <a:p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124517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E48-DA64-72ED-36AE-3CED76E4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940" y="944128"/>
            <a:ext cx="8761413" cy="706964"/>
          </a:xfrm>
        </p:spPr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1116-F831-0B24-9DC1-7F40CD26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940" y="2248965"/>
            <a:ext cx="8825659" cy="3741295"/>
          </a:xfrm>
        </p:spPr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queryable</a:t>
            </a:r>
            <a:r>
              <a:rPr lang="en-US" dirty="0"/>
              <a:t> inherit form I </a:t>
            </a:r>
            <a:r>
              <a:rPr lang="en-US" dirty="0" err="1"/>
              <a:t>enumerble</a:t>
            </a:r>
            <a:r>
              <a:rPr lang="en-US" dirty="0"/>
              <a:t> which mean that it’s extends it’s functionality </a:t>
            </a:r>
          </a:p>
          <a:p>
            <a:endParaRPr lang="en-B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ED7CA0-C779-3343-CDE1-0FF60CE38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9028"/>
              </p:ext>
            </p:extLst>
          </p:nvPr>
        </p:nvGraphicFramePr>
        <p:xfrm>
          <a:off x="1873646" y="2957206"/>
          <a:ext cx="8444707" cy="363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20">
                  <a:extLst>
                    <a:ext uri="{9D8B030D-6E8A-4147-A177-3AD203B41FA5}">
                      <a16:colId xmlns:a16="http://schemas.microsoft.com/office/drawing/2014/main" val="2511652769"/>
                    </a:ext>
                  </a:extLst>
                </a:gridCol>
                <a:gridCol w="4558187">
                  <a:extLst>
                    <a:ext uri="{9D8B030D-6E8A-4147-A177-3AD203B41FA5}">
                      <a16:colId xmlns:a16="http://schemas.microsoft.com/office/drawing/2014/main" val="681892049"/>
                    </a:ext>
                  </a:extLst>
                </a:gridCol>
              </a:tblGrid>
              <a:tr h="364349">
                <a:tc>
                  <a:txBody>
                    <a:bodyPr/>
                    <a:lstStyle/>
                    <a:p>
                      <a:r>
                        <a:rPr lang="en-US" dirty="0" err="1"/>
                        <a:t>IEnumberable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IQueryable</a:t>
                      </a:r>
                      <a:endParaRPr lang="en-B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86905"/>
                  </a:ext>
                </a:extLst>
              </a:tr>
              <a:tr h="692149"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System.Collections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System.Linq</a:t>
                      </a:r>
                      <a:r>
                        <a:rPr lang="en-US" dirty="0"/>
                        <a:t> </a:t>
                      </a:r>
                      <a:endParaRPr lang="en-B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27284"/>
                  </a:ext>
                </a:extLst>
              </a:tr>
              <a:tr h="692149">
                <a:tc>
                  <a:txBody>
                    <a:bodyPr/>
                    <a:lstStyle/>
                    <a:p>
                      <a:r>
                        <a:rPr lang="en-US" dirty="0"/>
                        <a:t>Filter in Memory Side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At Server Side</a:t>
                      </a:r>
                      <a:endParaRPr lang="en-B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91102"/>
                  </a:ext>
                </a:extLst>
              </a:tr>
              <a:tr h="692149">
                <a:tc>
                  <a:txBody>
                    <a:bodyPr/>
                    <a:lstStyle/>
                    <a:p>
                      <a:r>
                        <a:rPr lang="en-US" dirty="0"/>
                        <a:t>Good When Deal With  in memory data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when  deal with external data</a:t>
                      </a:r>
                      <a:endParaRPr lang="en-B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29058"/>
                  </a:ext>
                </a:extLst>
              </a:tr>
              <a:tr h="692149">
                <a:tc>
                  <a:txBody>
                    <a:bodyPr/>
                    <a:lstStyle/>
                    <a:p>
                      <a:r>
                        <a:rPr lang="en-US" dirty="0" err="1"/>
                        <a:t>Context.Employees.Tolist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Fetch All Data to memory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 data with </a:t>
                      </a:r>
                      <a:r>
                        <a:rPr lang="en-US" dirty="0" err="1"/>
                        <a:t>filteration</a:t>
                      </a:r>
                      <a:r>
                        <a:rPr lang="en-US" dirty="0"/>
                        <a:t> it’s good to make it </a:t>
                      </a:r>
                      <a:r>
                        <a:rPr lang="en-US" dirty="0" err="1"/>
                        <a:t>queryable</a:t>
                      </a:r>
                      <a:endParaRPr lang="en-US" dirty="0"/>
                    </a:p>
                    <a:p>
                      <a:r>
                        <a:rPr lang="en-US" dirty="0" err="1"/>
                        <a:t>Context.Employees.Where</a:t>
                      </a:r>
                      <a:r>
                        <a:rPr lang="en-US" dirty="0"/>
                        <a:t>(e=&gt;</a:t>
                      </a:r>
                      <a:r>
                        <a:rPr lang="en-US" dirty="0" err="1"/>
                        <a:t>e.name.StartWith</a:t>
                      </a:r>
                      <a:r>
                        <a:rPr lang="en-US" dirty="0"/>
                        <a:t>(‘a’));</a:t>
                      </a:r>
                      <a:endParaRPr lang="en-B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A3F1-0AD7-789C-C4AC-5C28BE6E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DCC2-44CF-97AB-E0AE-26E6ECDB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intent to select All Data As Fast as Possible without any </a:t>
            </a:r>
            <a:r>
              <a:rPr lang="en-US" dirty="0" err="1"/>
              <a:t>Filteration</a:t>
            </a:r>
            <a:r>
              <a:rPr lang="en-US" dirty="0"/>
              <a:t> or any process  use </a:t>
            </a:r>
            <a:r>
              <a:rPr lang="en-US" dirty="0" err="1"/>
              <a:t>Ienumerable</a:t>
            </a:r>
            <a:r>
              <a:rPr lang="en-US" dirty="0"/>
              <a:t> </a:t>
            </a:r>
          </a:p>
          <a:p>
            <a:r>
              <a:rPr lang="en-US" dirty="0"/>
              <a:t>If your intent to select data based on </a:t>
            </a:r>
            <a:r>
              <a:rPr lang="en-US" dirty="0" err="1"/>
              <a:t>Filteration</a:t>
            </a:r>
            <a:r>
              <a:rPr lang="en-US" dirty="0"/>
              <a:t> criteria it’s good and faster to use </a:t>
            </a:r>
            <a:r>
              <a:rPr lang="en-US" dirty="0" err="1"/>
              <a:t>Iqueryable</a:t>
            </a:r>
            <a:r>
              <a:rPr lang="en-US" dirty="0"/>
              <a:t> </a:t>
            </a:r>
          </a:p>
          <a:p>
            <a:r>
              <a:rPr lang="en-US" dirty="0" err="1"/>
              <a:t>Iqueryable</a:t>
            </a:r>
            <a:r>
              <a:rPr lang="en-US" dirty="0"/>
              <a:t> Perform All The Statement on the server Side “SQL Server”</a:t>
            </a:r>
          </a:p>
          <a:p>
            <a:r>
              <a:rPr lang="en-US" dirty="0"/>
              <a:t>Then Fetch Data</a:t>
            </a:r>
          </a:p>
          <a:p>
            <a:r>
              <a:rPr lang="en-US" dirty="0" err="1"/>
              <a:t>IQEnumberable</a:t>
            </a:r>
            <a:r>
              <a:rPr lang="en-US" dirty="0"/>
              <a:t> just Fetch data and then perform the filter statements in memory side .</a:t>
            </a:r>
          </a:p>
        </p:txBody>
      </p:sp>
    </p:spTree>
    <p:extLst>
      <p:ext uri="{BB962C8B-B14F-4D97-AF65-F5344CB8AC3E}">
        <p14:creationId xmlns:p14="http://schemas.microsoft.com/office/powerpoint/2010/main" val="41000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909F-5879-CC7E-C5BC-6BA554B5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and No Tracking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4FC9-5130-D92A-9BF7-2220861F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18117"/>
            <a:ext cx="10352418" cy="3501683"/>
          </a:xfrm>
        </p:spPr>
        <p:txBody>
          <a:bodyPr/>
          <a:lstStyle/>
          <a:p>
            <a:r>
              <a:rPr lang="en-US" dirty="0"/>
              <a:t>We select records from data base for two reason </a:t>
            </a:r>
          </a:p>
          <a:p>
            <a:r>
              <a:rPr lang="en-US" dirty="0"/>
              <a:t>For Edit or For View </a:t>
            </a:r>
          </a:p>
          <a:p>
            <a:r>
              <a:rPr lang="en-US" dirty="0"/>
              <a:t>If your intent is to select record and then edit </a:t>
            </a:r>
            <a:r>
              <a:rPr lang="en-US" dirty="0" err="1"/>
              <a:t>ASTracking</a:t>
            </a:r>
            <a:r>
              <a:rPr lang="en-US" dirty="0"/>
              <a:t> is Suitable </a:t>
            </a:r>
          </a:p>
          <a:p>
            <a:r>
              <a:rPr lang="en-US" dirty="0"/>
              <a:t>If your intent to select and view then </a:t>
            </a:r>
            <a:r>
              <a:rPr lang="en-US" dirty="0" err="1"/>
              <a:t>AsNOTracking</a:t>
            </a:r>
            <a:r>
              <a:rPr lang="en-US" dirty="0"/>
              <a:t> Is suitable </a:t>
            </a:r>
          </a:p>
          <a:p>
            <a:r>
              <a:rPr lang="en-US" dirty="0"/>
              <a:t>The </a:t>
            </a:r>
            <a:r>
              <a:rPr lang="en-US" dirty="0" err="1"/>
              <a:t>entityframework</a:t>
            </a:r>
            <a:r>
              <a:rPr lang="en-US" dirty="0"/>
              <a:t> by default is </a:t>
            </a:r>
            <a:r>
              <a:rPr lang="en-US" dirty="0" err="1"/>
              <a:t>AsTracking</a:t>
            </a:r>
            <a:r>
              <a:rPr lang="en-US" dirty="0"/>
              <a:t> style </a:t>
            </a:r>
          </a:p>
          <a:p>
            <a:r>
              <a:rPr lang="en-US" dirty="0"/>
              <a:t>If your intent is to select and view add .</a:t>
            </a:r>
            <a:r>
              <a:rPr lang="en-US" dirty="0" err="1"/>
              <a:t>AsNoTracking</a:t>
            </a:r>
            <a:r>
              <a:rPr lang="en-US" dirty="0"/>
              <a:t>() to your code to no track the objects 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182083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2B36-ABA0-3CB4-E617-290AB37C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89E4-20B7-0419-EBBE-BAB93482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some thing in  C# helps you  one of them is delegate </a:t>
            </a:r>
          </a:p>
          <a:p>
            <a:r>
              <a:rPr lang="en-US" dirty="0"/>
              <a:t>Delegate is pointer to function </a:t>
            </a:r>
          </a:p>
          <a:p>
            <a:r>
              <a:rPr lang="en-US" dirty="0"/>
              <a:t>If you declare string </a:t>
            </a:r>
            <a:r>
              <a:rPr lang="en-US" dirty="0" err="1"/>
              <a:t>employeeName</a:t>
            </a:r>
            <a:r>
              <a:rPr lang="en-US" dirty="0"/>
              <a:t>=“Ahmed”;</a:t>
            </a:r>
          </a:p>
          <a:p>
            <a:r>
              <a:rPr lang="en-US" dirty="0"/>
              <a:t>Them </a:t>
            </a:r>
            <a:r>
              <a:rPr lang="en-US" dirty="0" err="1"/>
              <a:t>employeeName</a:t>
            </a:r>
            <a:r>
              <a:rPr lang="en-US" dirty="0"/>
              <a:t> Is Variable refer to Ahmed value </a:t>
            </a:r>
          </a:p>
          <a:p>
            <a:r>
              <a:rPr lang="en-US" dirty="0"/>
              <a:t>If I Declare </a:t>
            </a:r>
            <a:r>
              <a:rPr lang="en-US" dirty="0" err="1"/>
              <a:t>Fuction</a:t>
            </a:r>
            <a:r>
              <a:rPr lang="en-US" dirty="0"/>
              <a:t> Which Take String </a:t>
            </a:r>
            <a:r>
              <a:rPr lang="en-US" dirty="0" err="1"/>
              <a:t>paramerter</a:t>
            </a:r>
            <a:r>
              <a:rPr lang="en-US" dirty="0"/>
              <a:t> and make some action </a:t>
            </a:r>
          </a:p>
          <a:p>
            <a:r>
              <a:rPr lang="en-US" dirty="0"/>
              <a:t>Public void </a:t>
            </a:r>
            <a:r>
              <a:rPr lang="en-US" dirty="0" err="1"/>
              <a:t>SayHello</a:t>
            </a:r>
            <a:r>
              <a:rPr lang="en-US" dirty="0"/>
              <a:t>(string str)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($”</a:t>
            </a:r>
            <a:r>
              <a:rPr lang="en-US" dirty="0" err="1"/>
              <a:t>Helllo</a:t>
            </a:r>
            <a:r>
              <a:rPr lang="en-US" dirty="0"/>
              <a:t> </a:t>
            </a:r>
            <a:r>
              <a:rPr lang="en-US" dirty="0" err="1"/>
              <a:t>Mr</a:t>
            </a:r>
            <a:r>
              <a:rPr lang="en-US" dirty="0"/>
              <a:t> {str}”);</a:t>
            </a:r>
          </a:p>
          <a:p>
            <a:r>
              <a:rPr lang="en-US" dirty="0"/>
              <a:t>}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3629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B24C-0623-06F9-FC0D-DACDD67B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delegate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668E-FE73-40D1-6891-B1922A1F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Access </a:t>
            </a:r>
            <a:r>
              <a:rPr lang="en-US" dirty="0" err="1"/>
              <a:t>Modeifer</a:t>
            </a:r>
            <a:r>
              <a:rPr lang="en-US" dirty="0"/>
              <a:t> (delegate) (return type) </a:t>
            </a:r>
            <a:r>
              <a:rPr lang="en-US" dirty="0" err="1"/>
              <a:t>nameOfType</a:t>
            </a:r>
            <a:r>
              <a:rPr lang="en-US" dirty="0"/>
              <a:t> (parameter)</a:t>
            </a:r>
          </a:p>
          <a:p>
            <a:r>
              <a:rPr lang="en-US" dirty="0"/>
              <a:t>Public </a:t>
            </a:r>
            <a:r>
              <a:rPr lang="en-US" dirty="0" err="1"/>
              <a:t>delegte</a:t>
            </a:r>
            <a:r>
              <a:rPr lang="en-US" dirty="0"/>
              <a:t> void </a:t>
            </a:r>
            <a:r>
              <a:rPr lang="en-US" dirty="0" err="1"/>
              <a:t>MyDelegate</a:t>
            </a:r>
            <a:r>
              <a:rPr lang="en-US" dirty="0"/>
              <a:t>(string str);</a:t>
            </a:r>
          </a:p>
          <a:p>
            <a:r>
              <a:rPr lang="en-US" dirty="0"/>
              <a:t>Then we Can say that “</a:t>
            </a:r>
            <a:r>
              <a:rPr lang="en-US" dirty="0" err="1"/>
              <a:t>MyDelegate</a:t>
            </a:r>
            <a:r>
              <a:rPr lang="en-US" dirty="0"/>
              <a:t>” is Type </a:t>
            </a:r>
          </a:p>
          <a:p>
            <a:r>
              <a:rPr lang="en-US" dirty="0" err="1"/>
              <a:t>MyDelegate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myDelegate</a:t>
            </a:r>
            <a:r>
              <a:rPr lang="en-US" dirty="0"/>
              <a:t>=</a:t>
            </a:r>
            <a:r>
              <a:rPr lang="en-US" dirty="0" err="1"/>
              <a:t>printString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myDelegate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pointer to function called </a:t>
            </a:r>
            <a:r>
              <a:rPr lang="en-US" dirty="0" err="1">
                <a:solidFill>
                  <a:schemeClr val="tx1"/>
                </a:solidFill>
              </a:rPr>
              <a:t>printString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Invokation</a:t>
            </a:r>
            <a:r>
              <a:rPr lang="en-US" dirty="0"/>
              <a:t> by 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myDelegate</a:t>
            </a:r>
            <a:r>
              <a:rPr lang="en-US" dirty="0" err="1"/>
              <a:t>.Invoke</a:t>
            </a:r>
            <a:r>
              <a:rPr lang="en-US" dirty="0"/>
              <a:t>(“</a:t>
            </a:r>
            <a:r>
              <a:rPr lang="en-US" dirty="0" err="1"/>
              <a:t>myname</a:t>
            </a:r>
            <a:r>
              <a:rPr lang="en-US" dirty="0"/>
              <a:t>”);   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myDelegate</a:t>
            </a:r>
            <a:r>
              <a:rPr lang="en-US" dirty="0"/>
              <a:t>(“</a:t>
            </a:r>
            <a:r>
              <a:rPr lang="en-US" dirty="0" err="1"/>
              <a:t>myname</a:t>
            </a:r>
            <a:r>
              <a:rPr lang="en-US" dirty="0"/>
              <a:t>”).</a:t>
            </a:r>
          </a:p>
          <a:p>
            <a:r>
              <a:rPr lang="en-US" dirty="0"/>
              <a:t>You can pass the delegate as a parameter  to function</a:t>
            </a:r>
          </a:p>
          <a:p>
            <a:r>
              <a:rPr lang="en-US" dirty="0"/>
              <a:t>We have three Predefined </a:t>
            </a:r>
            <a:r>
              <a:rPr lang="en-US" dirty="0" err="1"/>
              <a:t>deleagates</a:t>
            </a:r>
            <a:r>
              <a:rPr lang="en-US" dirty="0"/>
              <a:t> in C# </a:t>
            </a:r>
          </a:p>
          <a:p>
            <a:r>
              <a:rPr lang="en-US" dirty="0" err="1"/>
              <a:t>Func</a:t>
            </a:r>
            <a:r>
              <a:rPr lang="en-US" dirty="0"/>
              <a:t>, Predicate and  Action 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87930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1158</TotalTime>
  <Words>1072</Words>
  <Application>Microsoft Office PowerPoint</Application>
  <PresentationFormat>Widescreen</PresentationFormat>
  <Paragraphs>119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</vt:lpstr>
      <vt:lpstr>Century Gothic</vt:lpstr>
      <vt:lpstr>Roboto</vt:lpstr>
      <vt:lpstr>Wingdings 3</vt:lpstr>
      <vt:lpstr>Ion Boardroom</vt:lpstr>
      <vt:lpstr>improve the performance </vt:lpstr>
      <vt:lpstr>PowerPoint Presentation</vt:lpstr>
      <vt:lpstr>PowerPoint Presentation</vt:lpstr>
      <vt:lpstr>Important</vt:lpstr>
      <vt:lpstr>IEnumerable VS IQueryable</vt:lpstr>
      <vt:lpstr>Continue Ienumerable VS IQueryable</vt:lpstr>
      <vt:lpstr>Tracking and No Tracking</vt:lpstr>
      <vt:lpstr>Delegates</vt:lpstr>
      <vt:lpstr>Continue delegate</vt:lpstr>
      <vt:lpstr>Predefined  delegate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 want fetch</vt:lpstr>
      <vt:lpstr>Finding the solution</vt:lpstr>
      <vt:lpstr>PowerPoint Presentation</vt:lpstr>
      <vt:lpstr>PowerPoint Presentation</vt:lpstr>
      <vt:lpstr>PowerPoint Presentation</vt:lpstr>
      <vt:lpstr>My new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Solid Principles </vt:lpstr>
      <vt:lpstr>PowerPoint Presentation</vt:lpstr>
      <vt:lpstr>Single Responsibility Principle</vt:lpstr>
      <vt:lpstr>Open / Closed Principle </vt:lpstr>
      <vt:lpstr>Liskov Substitution principle </vt:lpstr>
      <vt:lpstr>Interface segregation  Principle</vt:lpstr>
      <vt:lpstr>Dependency Inversion Principle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the performance </dc:title>
  <dc:creator>Ahmed Rizq</dc:creator>
  <cp:lastModifiedBy>Ahmed Rizq</cp:lastModifiedBy>
  <cp:revision>8</cp:revision>
  <dcterms:created xsi:type="dcterms:W3CDTF">2023-07-25T11:27:19Z</dcterms:created>
  <dcterms:modified xsi:type="dcterms:W3CDTF">2023-08-07T14:38:36Z</dcterms:modified>
</cp:coreProperties>
</file>