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310" r:id="rId6"/>
    <p:sldId id="361" r:id="rId7"/>
    <p:sldId id="362" r:id="rId8"/>
    <p:sldId id="384" r:id="rId9"/>
    <p:sldId id="388" r:id="rId10"/>
    <p:sldId id="385" r:id="rId11"/>
    <p:sldId id="386" r:id="rId12"/>
    <p:sldId id="389" r:id="rId13"/>
    <p:sldId id="382" r:id="rId14"/>
    <p:sldId id="383" r:id="rId15"/>
    <p:sldId id="363" r:id="rId16"/>
    <p:sldId id="402" r:id="rId17"/>
    <p:sldId id="364" r:id="rId18"/>
    <p:sldId id="393" r:id="rId19"/>
    <p:sldId id="365" r:id="rId20"/>
    <p:sldId id="374" r:id="rId21"/>
    <p:sldId id="394" r:id="rId22"/>
    <p:sldId id="366" r:id="rId23"/>
    <p:sldId id="367" r:id="rId24"/>
    <p:sldId id="368" r:id="rId25"/>
    <p:sldId id="392" r:id="rId26"/>
    <p:sldId id="369" r:id="rId27"/>
    <p:sldId id="370" r:id="rId28"/>
    <p:sldId id="372" r:id="rId29"/>
    <p:sldId id="373" r:id="rId30"/>
    <p:sldId id="395" r:id="rId31"/>
    <p:sldId id="376" r:id="rId32"/>
    <p:sldId id="391" r:id="rId33"/>
    <p:sldId id="396" r:id="rId34"/>
    <p:sldId id="397" r:id="rId35"/>
    <p:sldId id="398" r:id="rId36"/>
    <p:sldId id="403" r:id="rId37"/>
    <p:sldId id="404" r:id="rId38"/>
    <p:sldId id="400" r:id="rId39"/>
    <p:sldId id="401" r:id="rId40"/>
    <p:sldId id="405" r:id="rId41"/>
    <p:sldId id="406" r:id="rId42"/>
    <p:sldId id="407" r:id="rId43"/>
    <p:sldId id="390" r:id="rId44"/>
    <p:sldId id="399" r:id="rId45"/>
    <p:sldId id="307" r:id="rId46"/>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Arial" charset="0"/>
        <a:ea typeface="+mn-ea"/>
        <a:cs typeface="Arial" charset="0"/>
      </a:defRPr>
    </a:lvl1pPr>
    <a:lvl2pPr marL="457200" algn="l" rtl="0" fontAlgn="base">
      <a:spcBef>
        <a:spcPct val="0"/>
      </a:spcBef>
      <a:spcAft>
        <a:spcPct val="0"/>
      </a:spcAft>
      <a:defRPr sz="2800" b="1" kern="1200">
        <a:solidFill>
          <a:schemeClr val="tx1"/>
        </a:solidFill>
        <a:latin typeface="Arial" charset="0"/>
        <a:ea typeface="+mn-ea"/>
        <a:cs typeface="Arial" charset="0"/>
      </a:defRPr>
    </a:lvl2pPr>
    <a:lvl3pPr marL="914400" algn="l" rtl="0" fontAlgn="base">
      <a:spcBef>
        <a:spcPct val="0"/>
      </a:spcBef>
      <a:spcAft>
        <a:spcPct val="0"/>
      </a:spcAft>
      <a:defRPr sz="2800" b="1" kern="1200">
        <a:solidFill>
          <a:schemeClr val="tx1"/>
        </a:solidFill>
        <a:latin typeface="Arial" charset="0"/>
        <a:ea typeface="+mn-ea"/>
        <a:cs typeface="Arial" charset="0"/>
      </a:defRPr>
    </a:lvl3pPr>
    <a:lvl4pPr marL="1371600" algn="l" rtl="0" fontAlgn="base">
      <a:spcBef>
        <a:spcPct val="0"/>
      </a:spcBef>
      <a:spcAft>
        <a:spcPct val="0"/>
      </a:spcAft>
      <a:defRPr sz="2800" b="1" kern="1200">
        <a:solidFill>
          <a:schemeClr val="tx1"/>
        </a:solidFill>
        <a:latin typeface="Arial" charset="0"/>
        <a:ea typeface="+mn-ea"/>
        <a:cs typeface="Arial" charset="0"/>
      </a:defRPr>
    </a:lvl4pPr>
    <a:lvl5pPr marL="1828800" algn="l" rtl="0" fontAlgn="base">
      <a:spcBef>
        <a:spcPct val="0"/>
      </a:spcBef>
      <a:spcAft>
        <a:spcPct val="0"/>
      </a:spcAft>
      <a:defRPr sz="2800" b="1" kern="1200">
        <a:solidFill>
          <a:schemeClr val="tx1"/>
        </a:solidFill>
        <a:latin typeface="Arial" charset="0"/>
        <a:ea typeface="+mn-ea"/>
        <a:cs typeface="Arial" charset="0"/>
      </a:defRPr>
    </a:lvl5pPr>
    <a:lvl6pPr marL="2286000" algn="l" defTabSz="914400" rtl="0" eaLnBrk="1" latinLnBrk="0" hangingPunct="1">
      <a:defRPr sz="2800" b="1" kern="1200">
        <a:solidFill>
          <a:schemeClr val="tx1"/>
        </a:solidFill>
        <a:latin typeface="Arial" charset="0"/>
        <a:ea typeface="+mn-ea"/>
        <a:cs typeface="Arial" charset="0"/>
      </a:defRPr>
    </a:lvl6pPr>
    <a:lvl7pPr marL="2743200" algn="l" defTabSz="914400" rtl="0" eaLnBrk="1" latinLnBrk="0" hangingPunct="1">
      <a:defRPr sz="2800" b="1" kern="1200">
        <a:solidFill>
          <a:schemeClr val="tx1"/>
        </a:solidFill>
        <a:latin typeface="Arial" charset="0"/>
        <a:ea typeface="+mn-ea"/>
        <a:cs typeface="Arial" charset="0"/>
      </a:defRPr>
    </a:lvl7pPr>
    <a:lvl8pPr marL="3200400" algn="l" defTabSz="914400" rtl="0" eaLnBrk="1" latinLnBrk="0" hangingPunct="1">
      <a:defRPr sz="2800" b="1" kern="1200">
        <a:solidFill>
          <a:schemeClr val="tx1"/>
        </a:solidFill>
        <a:latin typeface="Arial" charset="0"/>
        <a:ea typeface="+mn-ea"/>
        <a:cs typeface="Arial" charset="0"/>
      </a:defRPr>
    </a:lvl8pPr>
    <a:lvl9pPr marL="3657600" algn="l" defTabSz="914400" rtl="0" eaLnBrk="1" latinLnBrk="0" hangingPunct="1">
      <a:defRPr sz="28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600000"/>
    <a:srgbClr val="820000"/>
    <a:srgbClr val="33CCCC"/>
    <a:srgbClr val="FF0000"/>
    <a:srgbClr val="FFFF00"/>
    <a:srgbClr val="C0C0C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CA5A0-74B7-47AA-A2A5-3CF68AE75FC9}" v="1" dt="2022-04-13T03:28:07.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7" autoAdjust="0"/>
    <p:restoredTop sz="90664" autoAdjust="0"/>
  </p:normalViewPr>
  <p:slideViewPr>
    <p:cSldViewPr>
      <p:cViewPr>
        <p:scale>
          <a:sx n="66" d="100"/>
          <a:sy n="66" d="100"/>
        </p:scale>
        <p:origin x="-157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asmadina14" userId="S::enasmadina14_gmail.com#ext#@itihub.onmicrosoft.com::168952ae-0f4e-4edd-8c08-2765e6114cf4" providerId="AD" clId="Web-{638CA5A0-74B7-47AA-A2A5-3CF68AE75FC9}"/>
    <pc:docChg chg="modSld">
      <pc:chgData name="enasmadina14" userId="S::enasmadina14_gmail.com#ext#@itihub.onmicrosoft.com::168952ae-0f4e-4edd-8c08-2765e6114cf4" providerId="AD" clId="Web-{638CA5A0-74B7-47AA-A2A5-3CF68AE75FC9}" dt="2022-04-13T03:28:07.150" v="0"/>
      <pc:docMkLst>
        <pc:docMk/>
      </pc:docMkLst>
      <pc:sldChg chg="addSp">
        <pc:chgData name="enasmadina14" userId="S::enasmadina14_gmail.com#ext#@itihub.onmicrosoft.com::168952ae-0f4e-4edd-8c08-2765e6114cf4" providerId="AD" clId="Web-{638CA5A0-74B7-47AA-A2A5-3CF68AE75FC9}" dt="2022-04-13T03:28:07.150" v="0"/>
        <pc:sldMkLst>
          <pc:docMk/>
          <pc:sldMk cId="0" sldId="256"/>
        </pc:sldMkLst>
        <pc:spChg chg="add">
          <ac:chgData name="enasmadina14" userId="S::enasmadina14_gmail.com#ext#@itihub.onmicrosoft.com::168952ae-0f4e-4edd-8c08-2765e6114cf4" providerId="AD" clId="Web-{638CA5A0-74B7-47AA-A2A5-3CF68AE75FC9}" dt="2022-04-13T03:28:07.150" v="0"/>
          <ac:spMkLst>
            <pc:docMk/>
            <pc:sldMk cId="0" sldId="256"/>
            <ac:spMk id="2" creationId="{9EAC3FDA-3ADC-3059-6B19-6CDC2D4DC6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atin typeface="Arial" pitchFamily="34" charset="0"/>
                <a:cs typeface="+mn-cs"/>
              </a:defRPr>
            </a:lvl1pPr>
          </a:lstStyle>
          <a:p>
            <a:pPr>
              <a:defRPr/>
            </a:pPr>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atin typeface="Arial" pitchFamily="34" charset="0"/>
                <a:cs typeface="+mn-cs"/>
              </a:defRPr>
            </a:lvl1pPr>
          </a:lstStyle>
          <a:p>
            <a:pPr>
              <a:defRPr/>
            </a:pPr>
            <a:fld id="{C81637DF-D57E-48CD-A9D7-03D76ACA6F7D}" type="datetimeFigureOut">
              <a:rPr lang="ar-EG"/>
              <a:pPr>
                <a:defRPr/>
              </a:pPr>
              <a:t>11/09/1443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ar-EG"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atin typeface="Arial" pitchFamily="34" charset="0"/>
                <a:cs typeface="+mn-cs"/>
              </a:defRPr>
            </a:lvl1pPr>
          </a:lstStyle>
          <a:p>
            <a:pPr>
              <a:defRPr/>
            </a:pPr>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atin typeface="Arial" pitchFamily="34" charset="0"/>
                <a:cs typeface="+mn-cs"/>
              </a:defRPr>
            </a:lvl1pPr>
          </a:lstStyle>
          <a:p>
            <a:pPr>
              <a:defRPr/>
            </a:pPr>
            <a:fld id="{981B837B-7BB5-4A3E-8A05-6A3471A8BD81}" type="slidenum">
              <a:rPr lang="ar-EG"/>
              <a:pPr>
                <a:defRPr/>
              </a:pPr>
              <a:t>‹#›</a:t>
            </a:fld>
            <a:endParaRPr lang="ar-EG"/>
          </a:p>
        </p:txBody>
      </p:sp>
    </p:spTree>
    <p:extLst>
      <p:ext uri="{BB962C8B-B14F-4D97-AF65-F5344CB8AC3E}">
        <p14:creationId xmlns:p14="http://schemas.microsoft.com/office/powerpoint/2010/main" val="1696773088"/>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XHTML" TargetMode="External"/><Relationship Id="rId3" Type="http://schemas.openxmlformats.org/officeDocument/2006/relationships/hyperlink" Target="http://en.wikipedia.org/wiki/Web_development" TargetMode="External"/><Relationship Id="rId7" Type="http://schemas.openxmlformats.org/officeDocument/2006/relationships/hyperlink" Target="http://en.wikipedia.org/wiki/HTM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Web_page" TargetMode="External"/><Relationship Id="rId11" Type="http://schemas.openxmlformats.org/officeDocument/2006/relationships/hyperlink" Target="http://en.wikipedia.org/wiki/XUL" TargetMode="External"/><Relationship Id="rId5" Type="http://schemas.openxmlformats.org/officeDocument/2006/relationships/hyperlink" Target="http://en.wikipedia.org/wiki/Markup_language" TargetMode="External"/><Relationship Id="rId10" Type="http://schemas.openxmlformats.org/officeDocument/2006/relationships/hyperlink" Target="http://en.wikipedia.org/wiki/Scalable_Vector_Graphics" TargetMode="External"/><Relationship Id="rId4" Type="http://schemas.openxmlformats.org/officeDocument/2006/relationships/hyperlink" Target="http://en.wikipedia.org/wiki/Stylesheet_language" TargetMode="External"/><Relationship Id="rId9" Type="http://schemas.openxmlformats.org/officeDocument/2006/relationships/hyperlink" Target="http://en.wikipedia.org/wiki/X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World Wide Web Consortium (W3C) is the main international standards organization for the World Wide Web (abbreviated WWW or W3). It is arranged as a consortium where member organizations maintain full-time staff for the purpose of working together in the development of standards for the W3.</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In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3" action="ppaction://hlinkfile" tooltip="Web development"/>
              </a:rPr>
              <a:t>web development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Cascading Style Sheets</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CSS</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is a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hlinkClick r:id="rId4" action="ppaction://hlinkfile" tooltip="Stylesheet language"/>
              </a:rPr>
              <a:t>stylesheet</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4" action="ppaction://hlinkfile" tooltip="Stylesheet language"/>
              </a:rPr>
              <a:t> language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used to describe the presentation of a document written in a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5" action="ppaction://hlinkfile" tooltip="Markup language"/>
              </a:rPr>
              <a:t>markup language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Its most common application is to style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6" action="ppaction://hlinkfile" tooltip="Web page"/>
              </a:rPr>
              <a:t>web pages</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written in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7" action="ppaction://hlinkfile" tooltip="HTML"/>
              </a:rPr>
              <a:t>HTML</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and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8" action="ppaction://hlinkfile" tooltip="XHTML"/>
              </a:rPr>
              <a:t>XHTML</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but the language can be applied to any kind of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9" action="ppaction://hlinkfile" tooltip="XML"/>
              </a:rPr>
              <a:t>XML</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document, including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10" action="ppaction://hlinkfile" tooltip="Scalable Vector Graphics"/>
              </a:rPr>
              <a:t>SVG</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and </a:t>
            </a:r>
            <a:r>
              <a:rPr kumimoji="0" lang="en-US" sz="1200" b="0" i="0" u="none" strike="noStrike" kern="1200" cap="none" spc="0" normalizeH="0" baseline="0" noProof="0" dirty="0">
                <a:ln>
                  <a:noFill/>
                </a:ln>
                <a:solidFill>
                  <a:srgbClr val="000000"/>
                </a:solidFill>
                <a:effectLst/>
                <a:uLnTx/>
                <a:uFillTx/>
                <a:latin typeface="Arial" charset="0"/>
                <a:ea typeface="+mn-ea"/>
                <a:cs typeface="+mn-cs"/>
                <a:hlinkClick r:id="rId11" action="ppaction://hlinkfile" tooltip="XUL"/>
              </a:rPr>
              <a:t>XUL</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a:t>
            </a:fld>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11</a:t>
            </a:fld>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selector</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tells a browser which elements in a page will be affected by the rule. There are a number of different types of selector.</a:t>
            </a:r>
          </a:p>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declaration</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tells the browser which set of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properties</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to apply.</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Spaces after colons and semicolons are optional</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A semicolon must be used between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property:value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pairs, but a semicolon after the last pair is optional</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12</a:t>
            </a:fld>
            <a:endParaRPr lang="ar-E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13</a:t>
            </a:fld>
            <a:endParaRPr lang="ar-E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14</a:t>
            </a:fld>
            <a:endParaRPr lang="ar-E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15</a:t>
            </a:fld>
            <a:endParaRPr lang="ar-E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16</a:t>
            </a:fld>
            <a:endParaRPr lang="ar-E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17</a:t>
            </a:fld>
            <a:endParaRPr lang="ar-E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18</a:t>
            </a:fld>
            <a:endParaRPr lang="ar-E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Do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NOT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start an ID name with a number! It will not work in Mozilla/Firefox. </a:t>
            </a:r>
          </a:p>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19</a:t>
            </a:fld>
            <a:endParaRPr lang="ar-E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To create a class, use a custom name with a period (.) in front of it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e.g.(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mylayout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 this class may be applied to any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BODY</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element since it does not have an HTML element associated with it in the style sheet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class attribute can also be used in HTML to indicate the class of an element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e.g.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P.otherlayout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 this class may only be applied to the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P</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element.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20</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The Separation of Structure and Presentation</a:t>
            </a: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Style Sheets can be declared in a separate area without the need to make the required presentation in any tag element. For example we can make all &lt;h2&gt; elements share the same presentation without the need to surround each one with extraneous markup</a:t>
            </a:r>
          </a:p>
          <a:p>
            <a:pPr marL="0" marR="0" lvl="0" indent="0" algn="l" defTabSz="914400" rtl="0" eaLnBrk="1" fontAlgn="base" latinLnBrk="0" hangingPunct="1">
              <a:lnSpc>
                <a:spcPct val="80000"/>
              </a:lnSpc>
              <a:spcBef>
                <a:spcPct val="3000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600" b="1" i="0" u="none" strike="noStrike" kern="1200" cap="none" spc="0" normalizeH="0" baseline="0" noProof="0" dirty="0">
                <a:ln>
                  <a:noFill/>
                </a:ln>
                <a:solidFill>
                  <a:srgbClr val="000000"/>
                </a:solidFill>
                <a:effectLst/>
                <a:uLnTx/>
                <a:uFillTx/>
                <a:latin typeface="Arial" charset="0"/>
                <a:ea typeface="+mn-ea"/>
                <a:cs typeface="+mn-cs"/>
              </a:rPr>
              <a:t>Managing Style at Large Sites</a:t>
            </a:r>
            <a:endParaRPr kumimoji="0" lang="en-US" sz="9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The management of large, sophisticated sites becomes much easier. With cascading style sheets, whole organizations can share a small number of style sheets, ensuring consistency across the site with no need for constant updating and editing to accommodate changes. </a:t>
            </a:r>
          </a:p>
          <a:p>
            <a:pPr marL="0" marR="0" lvl="0" indent="0" algn="l" defTabSz="914400" rtl="0" eaLnBrk="1" fontAlgn="base" latinLnBrk="0" hangingPunct="1">
              <a:lnSpc>
                <a:spcPct val="80000"/>
              </a:lnSpc>
              <a:spcBef>
                <a:spcPct val="3000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Improved Performance</a:t>
            </a: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CSS embedded in the head of a document streamlines document markup, improving download times and speeding up page rendering. Instead of relying on markup to instruct browsers on how to display each separate instance of an element, CSS allows us to declare a style rule once and have that presentational cue apply to all such elements.</a:t>
            </a: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Note that using external style sheets allows you to link a style sheet to multiple XHTML pages. This can significantly improve performance on a site, since the style sheet needs only to be downloaded once per visitor </a:t>
            </a:r>
          </a:p>
          <a:p>
            <a:pPr marL="0" marR="0" lvl="0" indent="0" algn="l" defTabSz="914400" rtl="0" eaLnBrk="1" fontAlgn="base" latinLnBrk="0" hangingPunct="1">
              <a:lnSpc>
                <a:spcPct val="80000"/>
              </a:lnSpc>
              <a:spcBef>
                <a:spcPct val="3000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600" b="1" i="0" u="none" strike="noStrike" kern="1200" cap="none" spc="0" normalizeH="0" baseline="0" noProof="0" dirty="0">
                <a:ln>
                  <a:noFill/>
                </a:ln>
                <a:solidFill>
                  <a:srgbClr val="000000"/>
                </a:solidFill>
                <a:effectLst/>
                <a:uLnTx/>
                <a:uFillTx/>
                <a:latin typeface="Arial" charset="0"/>
                <a:ea typeface="+mn-ea"/>
                <a:cs typeface="+mn-cs"/>
              </a:rPr>
              <a:t>Decreased production work</a:t>
            </a:r>
            <a:endParaRPr kumimoji="0" lang="en-US" sz="9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It actually makes your job easier as a web professional. By separating presentational directions from your HTML, especially when using external </a:t>
            </a:r>
            <a:r>
              <a:rPr kumimoji="0" lang="en-US" sz="900" b="0" i="0" u="none" strike="noStrike" kern="1200" cap="none" spc="0" normalizeH="0" baseline="0" noProof="0" dirty="0" err="1">
                <a:ln>
                  <a:noFill/>
                </a:ln>
                <a:solidFill>
                  <a:srgbClr val="000000"/>
                </a:solidFill>
                <a:effectLst/>
                <a:uLnTx/>
                <a:uFillTx/>
                <a:latin typeface="Arial" charset="0"/>
                <a:ea typeface="+mn-ea"/>
                <a:cs typeface="+mn-cs"/>
              </a:rPr>
              <a:t>stylesheets</a:t>
            </a:r>
            <a:r>
              <a:rPr kumimoji="0" lang="en-US" sz="900" b="0" i="0" u="none" strike="noStrike" kern="1200" cap="none" spc="0" normalizeH="0" baseline="0" noProof="0" dirty="0">
                <a:ln>
                  <a:noFill/>
                </a:ln>
                <a:solidFill>
                  <a:srgbClr val="000000"/>
                </a:solidFill>
                <a:effectLst/>
                <a:uLnTx/>
                <a:uFillTx/>
                <a:latin typeface="Arial" charset="0"/>
                <a:ea typeface="+mn-ea"/>
                <a:cs typeface="+mn-cs"/>
              </a:rPr>
              <a:t>, you make it easier to build and maintain sites </a:t>
            </a:r>
          </a:p>
          <a:p>
            <a:pPr marL="0" marR="0" lvl="0" indent="0" algn="l" defTabSz="914400" rtl="0" eaLnBrk="1" fontAlgn="base" latinLnBrk="0" hangingPunct="1">
              <a:lnSpc>
                <a:spcPct val="80000"/>
              </a:lnSpc>
              <a:spcBef>
                <a:spcPct val="3000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Rich design and layout</a:t>
            </a:r>
          </a:p>
          <a:p>
            <a:pPr marL="0" marR="0" lvl="0" indent="0" algn="l" defTabSz="914400" rtl="0" eaLnBrk="1" fontAlgn="base" latinLnBrk="0" hangingPunct="1">
              <a:lnSpc>
                <a:spcPct val="80000"/>
              </a:lnSpc>
              <a:spcBef>
                <a:spcPct val="3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Cascading Style Sheets bring professional layout and design control to HTML documents. Here's a brief listing of what you can do with style sheets :</a:t>
            </a:r>
          </a:p>
          <a:p>
            <a:pPr marL="0" marR="0" lvl="0" indent="0" algn="l" defTabSz="914400" rtl="0" eaLnBrk="1" fontAlgn="base" latinLnBrk="0" hangingPunct="1">
              <a:lnSpc>
                <a:spcPct val="80000"/>
              </a:lnSpc>
              <a:spcBef>
                <a:spcPct val="30000"/>
              </a:spcBef>
              <a:spcAft>
                <a:spcPct val="0"/>
              </a:spcAft>
              <a:buClrTx/>
              <a:buSzTx/>
              <a:buFontTx/>
              <a:buChar char="•"/>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exact positioning of elements </a:t>
            </a:r>
          </a:p>
          <a:p>
            <a:pPr marL="0" marR="0" lvl="0" indent="0" algn="l" defTabSz="914400" rtl="0" eaLnBrk="1" fontAlgn="base" latinLnBrk="0" hangingPunct="1">
              <a:lnSpc>
                <a:spcPct val="80000"/>
              </a:lnSpc>
              <a:spcBef>
                <a:spcPct val="30000"/>
              </a:spcBef>
              <a:spcAft>
                <a:spcPct val="0"/>
              </a:spcAft>
              <a:buClrTx/>
              <a:buSzTx/>
              <a:buFontTx/>
              <a:buChar char="•"/>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font control (size, color, family) </a:t>
            </a:r>
          </a:p>
          <a:p>
            <a:pPr marL="0" marR="0" lvl="0" indent="0" algn="l" defTabSz="914400" rtl="0" eaLnBrk="1" fontAlgn="base" latinLnBrk="0" hangingPunct="1">
              <a:lnSpc>
                <a:spcPct val="80000"/>
              </a:lnSpc>
              <a:spcBef>
                <a:spcPct val="30000"/>
              </a:spcBef>
              <a:spcAft>
                <a:spcPct val="0"/>
              </a:spcAft>
              <a:buClrTx/>
              <a:buSzTx/>
              <a:buFontTx/>
              <a:buChar char="•"/>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white space control, margins, borders …</a:t>
            </a:r>
          </a:p>
          <a:p>
            <a:pPr marL="0" marR="0" lvl="0" indent="0" algn="l" defTabSz="914400" rtl="0" eaLnBrk="1" fontAlgn="base" latinLnBrk="0" hangingPunct="1">
              <a:lnSpc>
                <a:spcPct val="80000"/>
              </a:lnSpc>
              <a:spcBef>
                <a:spcPct val="30000"/>
              </a:spcBef>
              <a:spcAft>
                <a:spcPct val="0"/>
              </a:spcAft>
              <a:buClrTx/>
              <a:buSzTx/>
              <a:buFontTx/>
              <a:buChar char="•"/>
              <a:tabLst/>
              <a:defRPr/>
            </a:pPr>
            <a:r>
              <a:rPr kumimoji="0" lang="en-US" sz="900" b="0" i="0" u="none" strike="noStrike" kern="1200" cap="none" spc="0" normalizeH="0" baseline="0" noProof="0" dirty="0">
                <a:ln>
                  <a:noFill/>
                </a:ln>
                <a:solidFill>
                  <a:srgbClr val="000000"/>
                </a:solidFill>
                <a:effectLst/>
                <a:uLnTx/>
                <a:uFillTx/>
                <a:latin typeface="Arial" charset="0"/>
                <a:ea typeface="+mn-ea"/>
                <a:cs typeface="+mn-cs"/>
              </a:rPr>
              <a:t>background control (placement, tiling, ...) </a:t>
            </a:r>
          </a:p>
          <a:p>
            <a:pPr marL="0" marR="0" lvl="0" indent="0" algn="l" defTabSz="914400" rtl="0" eaLnBrk="1" fontAlgn="base" latinLnBrk="0" hangingPunct="1">
              <a:lnSpc>
                <a:spcPct val="80000"/>
              </a:lnSpc>
              <a:spcBef>
                <a:spcPct val="3000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a:t>
            </a:fld>
            <a:endParaRPr lang="ar-E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Note: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Do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NOT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start a class name with a number! It will not work in Mozilla/Firefox. </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21</a:t>
            </a:fld>
            <a:endParaRPr lang="ar-E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The big difference between Class and ID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You can use classes as much as you like: you can assign them to any number of elements. All other id’s you use in your document: ”#blue” for instance, can only occur once in your document while ”.blue” can occur as many times as you like in the document.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You use a class whenever the same kind of information will be seen more then once in the document. An id should be used in case you have info that is unique in the document (footer, title,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22</a:t>
            </a:fld>
            <a:endParaRPr lang="ar-E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The big difference between Class and ID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You can use classes as much as you like: you can assign them to any number of elements. All other id’s you use in your document: ”#blue” for instance, can only occur once in your document while ”.blue” can occur as many times as you like in the document.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You use a class whenever the same kind of information will be seen more then once in the document. An id should be used in case you have info that is unique in the document (footer, title,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23</a:t>
            </a:fld>
            <a:endParaRPr lang="ar-E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First introduced in CSS1 in 1996, descendant selectors then called contextual selectors.</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An elegant way to apply styles to specific areas of your page while reducing the need to embed classes within elements. </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Composed of two or more selectors separated by white space, descendant selectors apply styles to elements that are contained within other elements.</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Applies not only to direct children but also to all descendants in the tree.</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24</a:t>
            </a:fld>
            <a:endParaRPr lang="ar-E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Applies only to direct children</a:t>
            </a:r>
          </a:p>
          <a:p>
            <a:pPr marL="0" marR="0" lvl="0" indent="0" algn="l" defTabSz="914400" rtl="0" eaLnBrk="0" fontAlgn="base" latinLnBrk="0" hangingPunct="0">
              <a:lnSpc>
                <a:spcPct val="100000"/>
              </a:lnSpc>
              <a:spcBef>
                <a:spcPct val="30000"/>
              </a:spcBef>
              <a:spcAft>
                <a:spcPct val="0"/>
              </a:spcAft>
              <a:buClrTx/>
              <a:buSzTx/>
              <a:buFontTx/>
              <a:buChar char="•"/>
              <a:tabLst/>
              <a:defRPr/>
            </a:pPr>
            <a:r>
              <a:rPr kumimoji="0" lang="en-US" sz="1200" b="1" i="0" u="none" strike="noStrike" kern="1200" cap="none" spc="0" normalizeH="0" baseline="0" noProof="0" dirty="0">
                <a:ln>
                  <a:noFill/>
                </a:ln>
                <a:solidFill>
                  <a:srgbClr val="000000"/>
                </a:solidFill>
                <a:effectLst/>
                <a:uLnTx/>
                <a:uFillTx/>
                <a:latin typeface="Arial Unicode MS" pitchFamily="34" charset="-128"/>
                <a:ea typeface="+mn-ea"/>
                <a:cs typeface="+mn-cs"/>
              </a:rPr>
              <a:t> Example: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Unicode MS" pitchFamily="34" charset="-128"/>
                <a:ea typeface="+mn-ea"/>
                <a:cs typeface="+mn-cs"/>
              </a:rPr>
              <a:t>DIV OL&gt;LI P</a:t>
            </a: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matches a P element that is a descendant of an LI; the LI element must be the child of an OL element; the OL element must be a descendant of a DIV.</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25</a:t>
            </a:fld>
            <a:endParaRPr lang="ar-E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26</a:t>
            </a:fld>
            <a:endParaRPr lang="ar-E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27</a:t>
            </a:fld>
            <a:endParaRPr lang="ar-E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28</a:t>
            </a:fld>
            <a:endParaRPr lang="ar-E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29</a:t>
            </a:fld>
            <a:endParaRPr lang="ar-E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30</a:t>
            </a:fld>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kumimoji="0" lang="en-US" sz="1000" b="1" i="0" u="sng" strike="noStrike" kern="1200" cap="none" spc="0" normalizeH="0" baseline="0" noProof="0" dirty="0">
                <a:ln>
                  <a:noFill/>
                </a:ln>
                <a:solidFill>
                  <a:srgbClr val="000000"/>
                </a:solidFill>
                <a:effectLst/>
                <a:uLnTx/>
                <a:uFillTx/>
                <a:latin typeface="Arial" charset="0"/>
                <a:ea typeface="+mn-ea"/>
                <a:cs typeface="+mn-cs"/>
              </a:rPr>
              <a:t>CSS1</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Enabled developers to define style rules that are applied to HTML elements.</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 A rule can be applied to a single element, a related group of elements or all elements in the same type.</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 By CSS1 you can change the element’s color, font, border, background, margin,… etc. </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CSS1 specifications are not dynamic, they just set rules to change the presentation of HTML elements.</a:t>
            </a:r>
          </a:p>
          <a:p>
            <a:pPr marL="0" marR="0" lvl="0" indent="0" algn="l" defTabSz="914400" rtl="0" eaLnBrk="1" fontAlgn="base" latinLnBrk="0" hangingPunct="1">
              <a:lnSpc>
                <a:spcPct val="90000"/>
              </a:lnSpc>
              <a:spcBef>
                <a:spcPct val="3000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r>
              <a:rPr kumimoji="0" lang="en-US" sz="1000" b="1" i="0" u="sng" strike="noStrike" kern="1200" cap="none" spc="0" normalizeH="0" baseline="0" noProof="0" dirty="0">
                <a:ln>
                  <a:noFill/>
                </a:ln>
                <a:solidFill>
                  <a:srgbClr val="000000"/>
                </a:solidFill>
                <a:effectLst/>
                <a:uLnTx/>
                <a:uFillTx/>
                <a:latin typeface="Arial" charset="0"/>
                <a:ea typeface="+mn-ea"/>
                <a:cs typeface="+mn-cs"/>
              </a:rPr>
              <a:t>CSS2</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CSS2 is the next generation.</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 CSS-2 expands the CSS functionality and adds more advanced features.</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 In CSS2, there is no CSS-P specifications. </a:t>
            </a:r>
          </a:p>
          <a:p>
            <a:pPr marL="0" marR="0" lvl="0" indent="0" algn="l" defTabSz="914400" rtl="0" eaLnBrk="1" fontAlgn="base" latinLnBrk="0" hangingPunct="1">
              <a:lnSpc>
                <a:spcPct val="90000"/>
              </a:lnSpc>
              <a:spcBef>
                <a:spcPct val="30000"/>
              </a:spcBef>
              <a:spcAft>
                <a:spcPct val="0"/>
              </a:spcAft>
              <a:buClrTx/>
              <a:buSzTx/>
              <a:buFontTx/>
              <a:buChar char="•"/>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CSS-2 includes all the positioning attributes.</a:t>
            </a:r>
            <a:endParaRPr kumimoji="0" lang="en-US" sz="1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charset="0"/>
                <a:ea typeface="+mn-ea"/>
                <a:cs typeface="+mn-cs"/>
              </a:rPr>
              <a:t>'property-name'</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charset="0"/>
                <a:ea typeface="+mn-ea"/>
                <a:cs typeface="+mn-cs"/>
              </a:rPr>
              <a:t>Value:</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legal values &amp; syntax</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000" b="0" i="1" u="none" strike="noStrike" kern="1200" cap="none" spc="0" normalizeH="0" baseline="0" noProof="0" dirty="0">
                <a:ln>
                  <a:noFill/>
                </a:ln>
                <a:solidFill>
                  <a:srgbClr val="000000"/>
                </a:solidFill>
                <a:effectLst/>
                <a:uLnTx/>
                <a:uFillTx/>
                <a:latin typeface="Arial" charset="0"/>
                <a:ea typeface="+mn-ea"/>
                <a:cs typeface="+mn-cs"/>
              </a:rPr>
              <a:t>Initial:</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initial value </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charset="0"/>
                <a:ea typeface="+mn-ea"/>
                <a:cs typeface="+mn-cs"/>
              </a:rPr>
              <a:t>Applies to:</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elements this property applies to </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charset="0"/>
                <a:ea typeface="+mn-ea"/>
                <a:cs typeface="+mn-cs"/>
              </a:rPr>
              <a:t>Inherited:</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whether the property is inherited </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charset="0"/>
                <a:ea typeface="+mn-ea"/>
                <a:cs typeface="+mn-cs"/>
              </a:rPr>
              <a:t>Percentages:</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how percentage values are interpreted </a:t>
            </a:r>
          </a:p>
          <a:p>
            <a:pPr marL="457200" marR="0" lvl="1" indent="0" algn="l" defTabSz="914400" rtl="0" eaLnBrk="1" fontAlgn="base" latinLnBrk="0" hangingPunct="1">
              <a:lnSpc>
                <a:spcPct val="90000"/>
              </a:lnSpc>
              <a:spcBef>
                <a:spcPct val="30000"/>
              </a:spcBef>
              <a:spcAft>
                <a:spcPct val="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charset="0"/>
                <a:ea typeface="+mn-ea"/>
                <a:cs typeface="+mn-cs"/>
              </a:rPr>
              <a:t>Media:</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which media groups the property applies to </a:t>
            </a:r>
          </a:p>
          <a:p>
            <a:pPr marL="0" marR="0" lvl="0" indent="0" algn="l" defTabSz="914400" rtl="0" eaLnBrk="1" fontAlgn="base" latinLnBrk="0" hangingPunct="1">
              <a:lnSpc>
                <a:spcPct val="90000"/>
              </a:lnSpc>
              <a:spcBef>
                <a:spcPct val="3000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4</a:t>
            </a:fld>
            <a:endParaRPr lang="ar-E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31</a:t>
            </a:fld>
            <a:endParaRPr lang="ar-E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32</a:t>
            </a:fld>
            <a:endParaRPr lang="ar-E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33</a:t>
            </a:fld>
            <a:endParaRPr lang="ar-E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dirty="0"/>
              <a:t>Browser style sheets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Browsers apply style sheets to all web documents.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Although these style sheets vary from browser to browser, they all have common characteristics such as black text, blue links, purple visited links etc.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These are referred to as a "default" browser </a:t>
            </a:r>
            <a:r>
              <a:rPr lang="en-US" dirty="0" err="1"/>
              <a:t>stylesheet</a:t>
            </a:r>
            <a:r>
              <a:rPr lang="en-US" dirty="0"/>
              <a:t>.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b="1"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dirty="0"/>
              <a:t>User style sheets</a:t>
            </a:r>
            <a:endParaRPr lang="en-US" dirty="0"/>
          </a:p>
          <a:p>
            <a:pPr marL="628650" lvl="1" indent="-171450" algn="l" rtl="0">
              <a:buFont typeface="Arial" pitchFamily="34" charset="0"/>
              <a:buChar char="•"/>
            </a:pPr>
            <a:r>
              <a:rPr lang="en-US" dirty="0"/>
              <a:t>A </a:t>
            </a:r>
            <a:r>
              <a:rPr lang="en-US" b="1" dirty="0"/>
              <a:t>user</a:t>
            </a:r>
            <a:r>
              <a:rPr lang="en-US" dirty="0"/>
              <a:t> is anyone who looks at your website. </a:t>
            </a:r>
          </a:p>
          <a:p>
            <a:pPr marL="628650" lvl="1" indent="-171450" algn="l" rtl="0">
              <a:buFont typeface="Arial" pitchFamily="34" charset="0"/>
              <a:buChar char="•"/>
            </a:pPr>
            <a:r>
              <a:rPr lang="en-US" dirty="0"/>
              <a:t>Most modern browsers allow users to set their own style sheets within their browser. These style sheets will override the browsers default style sheets - </a:t>
            </a:r>
            <a:r>
              <a:rPr lang="en-US" b="1" dirty="0"/>
              <a:t>for that user only</a:t>
            </a:r>
            <a:r>
              <a:rPr lang="en-US" dirty="0"/>
              <a:t>. </a:t>
            </a:r>
          </a:p>
          <a:p>
            <a:pPr marL="628650" lvl="1" indent="-171450" algn="l" rtl="0">
              <a:buFont typeface="Arial" pitchFamily="34" charset="0"/>
              <a:buChar char="•"/>
            </a:pPr>
            <a:endParaRPr lang="en-US"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dirty="0"/>
              <a:t>Author style sheets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The </a:t>
            </a:r>
            <a:r>
              <a:rPr lang="en-US" b="1" dirty="0"/>
              <a:t>author</a:t>
            </a:r>
            <a:r>
              <a:rPr lang="en-US" dirty="0"/>
              <a:t> is the person who develops the website - </a:t>
            </a:r>
            <a:r>
              <a:rPr lang="en-US" b="1" dirty="0"/>
              <a:t>you</a:t>
            </a:r>
            <a:r>
              <a:rPr lang="en-US" dirty="0"/>
              <a:t>! </a:t>
            </a:r>
            <a:endParaRPr lang="en-US" b="1" dirty="0"/>
          </a:p>
          <a:p>
            <a:pPr marL="0" lvl="0" indent="0" algn="l" rtl="0">
              <a:buFont typeface="Arial" pitchFamily="34" charset="0"/>
              <a:buNone/>
            </a:pPr>
            <a:endParaRPr lang="en-US" dirty="0"/>
          </a:p>
          <a:p>
            <a:pPr marL="0" indent="0" algn="l" rtl="0">
              <a:buFont typeface="Arial" pitchFamily="34" charset="0"/>
              <a:buNone/>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34</a:t>
            </a:fld>
            <a:endParaRPr lang="ar-E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35</a:t>
            </a:fld>
            <a:endParaRPr lang="ar-E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36</a:t>
            </a:fld>
            <a:endParaRPr lang="ar-E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37</a:t>
            </a:fld>
            <a:endParaRPr lang="ar-E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38</a:t>
            </a:fld>
            <a:endParaRPr lang="ar-E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39</a:t>
            </a:fld>
            <a:endParaRPr lang="ar-E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40</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5</a:t>
            </a:fld>
            <a:endParaRPr lang="ar-E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41</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Use this method sparingly, such as when a style is to be applied to a single occurrence of an element.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a:t>
            </a:r>
            <a:r>
              <a:rPr kumimoji="0" lang="en-US" sz="1200" b="0" i="0" u="none" strike="noStrike" kern="1200" cap="none" spc="0" normalizeH="0" baseline="0" noProof="0" dirty="0">
                <a:ln>
                  <a:noFill/>
                </a:ln>
                <a:solidFill>
                  <a:srgbClr val="FFFF7F"/>
                </a:solidFill>
                <a:effectLst/>
                <a:uLnTx/>
                <a:uFillTx/>
                <a:latin typeface="Trebuchet MS" pitchFamily="34" charset="0"/>
                <a:ea typeface="+mn-ea"/>
                <a:cs typeface="+mn-cs"/>
              </a:rPr>
              <a:t>STYLE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attribute can be added to any HTML element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In Navigator:</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&lt;p font-family=red color=black&gt;……&lt;/p&gt;</a:t>
            </a:r>
            <a:br>
              <a:rPr kumimoji="0" lang="en-US" sz="1200" b="0" i="0" u="none" strike="noStrike" kern="1200" cap="none" spc="0" normalizeH="0" baseline="0" noProof="0" dirty="0">
                <a:ln>
                  <a:noFill/>
                </a:ln>
                <a:solidFill>
                  <a:srgbClr val="000000"/>
                </a:solidFill>
                <a:effectLst/>
                <a:uLnTx/>
                <a:uFillTx/>
                <a:latin typeface="Arial" charset="0"/>
                <a:ea typeface="+mn-ea"/>
                <a:cs typeface="+mn-cs"/>
              </a:rPr>
            </a:b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6</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Note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Embedding the style sheet within a comment is a sneaky way of hiding it from older browsers that don’t understand CSS</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7</a:t>
            </a:fld>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REL</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attribute is used to define the relationship between the linked file and the HTML document.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REL=</a:t>
            </a:r>
            <a:r>
              <a:rPr kumimoji="0" lang="en-US" sz="1200" b="1" i="0" u="none" strike="noStrike" kern="1200" cap="none" spc="0" normalizeH="0" baseline="0" noProof="0" dirty="0" err="1">
                <a:ln>
                  <a:noFill/>
                </a:ln>
                <a:solidFill>
                  <a:srgbClr val="000000"/>
                </a:solidFill>
                <a:effectLst/>
                <a:uLnTx/>
                <a:uFillTx/>
                <a:latin typeface="Arial" charset="0"/>
                <a:ea typeface="+mn-ea"/>
                <a:cs typeface="+mn-cs"/>
              </a:rPr>
              <a:t>StyleSheet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specifies a </a:t>
            </a:r>
            <a:r>
              <a:rPr kumimoji="0" lang="en-US" sz="1200" b="0" i="1" u="none" strike="noStrike" kern="1200" cap="none" spc="0" normalizeH="0" baseline="0" noProof="0" dirty="0">
                <a:ln>
                  <a:noFill/>
                </a:ln>
                <a:solidFill>
                  <a:srgbClr val="000000"/>
                </a:solidFill>
                <a:effectLst/>
                <a:uLnTx/>
                <a:uFillTx/>
                <a:latin typeface="Arial" charset="0"/>
                <a:ea typeface="+mn-ea"/>
                <a:cs typeface="+mn-cs"/>
              </a:rPr>
              <a:t>persistent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or </a:t>
            </a:r>
            <a:r>
              <a:rPr kumimoji="0" lang="en-US" sz="1200" b="0" i="1" u="none" strike="noStrike" kern="1200" cap="none" spc="0" normalizeH="0" baseline="0" noProof="0" dirty="0">
                <a:ln>
                  <a:noFill/>
                </a:ln>
                <a:solidFill>
                  <a:srgbClr val="000000"/>
                </a:solidFill>
                <a:effectLst/>
                <a:uLnTx/>
                <a:uFillTx/>
                <a:latin typeface="Arial" charset="0"/>
                <a:ea typeface="+mn-ea"/>
                <a:cs typeface="+mn-cs"/>
              </a:rPr>
              <a:t>preferred</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style. A </a:t>
            </a:r>
            <a:r>
              <a:rPr kumimoji="0" lang="en-US" sz="1200" b="0" i="1" u="none" strike="noStrike" kern="1200" cap="none" spc="0" normalizeH="0" baseline="0" noProof="0" dirty="0">
                <a:ln>
                  <a:noFill/>
                </a:ln>
                <a:solidFill>
                  <a:srgbClr val="000000"/>
                </a:solidFill>
                <a:effectLst/>
                <a:uLnTx/>
                <a:uFillTx/>
                <a:latin typeface="Arial" charset="0"/>
                <a:ea typeface="+mn-ea"/>
                <a:cs typeface="+mn-cs"/>
              </a:rPr>
              <a:t>persistent</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style is one that is always applied when style sheets are enabled. </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8</a:t>
            </a:fld>
            <a:endParaRPr lang="ar-E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800" b="0" i="0" u="none" strike="noStrike" kern="1200" cap="none" spc="0" normalizeH="0" baseline="0" noProof="0" dirty="0">
                <a:ln>
                  <a:noFill/>
                </a:ln>
                <a:solidFill>
                  <a:srgbClr val="000000"/>
                </a:solidFill>
                <a:effectLst/>
                <a:uLnTx/>
                <a:uFillTx/>
                <a:latin typeface="Arial" charset="0"/>
                <a:ea typeface="+mn-ea"/>
                <a:cs typeface="+mn-cs"/>
              </a:rPr>
              <a:t>This allows creating one main sheet containing declarations that apply to the whole site and partial sheets containing declarations that apply to specific elements (or documents) that may require additional styling.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To import a style sheet or style sheets include the @import notation or notations in the STYLE element.</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@import notations must come before any other declaration. </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If more than one sheet is imported they will cascade in order they are imported - the last imported sheet will override the next last; the next last will override the second last, and so on.</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(i.e. the latter rule would win out &amp; is applied) </a:t>
            </a:r>
          </a:p>
          <a:p>
            <a:pPr marL="0" marR="0" lvl="0" indent="0" algn="l" defTabSz="914400" rtl="0" eaLnBrk="1" fontAlgn="base" latinLnBrk="0" hangingPunct="1">
              <a:lnSpc>
                <a:spcPct val="100000"/>
              </a:lnSpc>
              <a:spcBef>
                <a:spcPct val="30000"/>
              </a:spcBef>
              <a:spcAft>
                <a:spcPct val="0"/>
              </a:spcAft>
              <a:buClrTx/>
              <a:buSzTx/>
              <a:buFontTx/>
              <a:buChar char="•"/>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If the imported style is in conflict with the rules declared in the main sheet then it will be overridden.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(i.e. Any rules specified in the style sheet itself override conflicting rules in the imported style sheets. )</a:t>
            </a: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9</a:t>
            </a:fld>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It is possible to assign multiple styles to the same element, by importing multiple style sheet definition files and by multiple styles for the same element, or its parent, directly to the document. Cascading style sheets are so called because styles can flow from a number of sources; the outcome of this cascade is what is shown in the browser.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indent="0" algn="r" defTabSz="914400" rtl="1"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81B837B-7BB5-4A3E-8A05-6A3471A8BD81}" type="slidenum">
              <a:rPr lang="ar-EG" smtClean="0"/>
              <a:pPr>
                <a:defRPr/>
              </a:pPr>
              <a:t>10</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8" name="Picture 4" descr="Image result for css"/>
          <p:cNvPicPr>
            <a:picLocks noChangeAspect="1" noChangeArrowheads="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346" y="-8616"/>
            <a:ext cx="9137654" cy="221841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238"/>
          <p:cNvGrpSpPr>
            <a:grpSpLocks/>
          </p:cNvGrpSpPr>
          <p:nvPr/>
        </p:nvGrpSpPr>
        <p:grpSpPr bwMode="auto">
          <a:xfrm>
            <a:off x="-4763" y="2209800"/>
            <a:ext cx="9148763" cy="4648200"/>
            <a:chOff x="-3" y="1392"/>
            <a:chExt cx="5763" cy="2928"/>
          </a:xfrm>
        </p:grpSpPr>
        <p:sp>
          <p:nvSpPr>
            <p:cNvPr id="3"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w="9525">
              <a:noFill/>
              <a:miter lim="800000"/>
              <a:headEnd/>
              <a:tailEnd/>
            </a:ln>
            <a:effectLst/>
          </p:spPr>
          <p:txBody>
            <a:bodyPr wrap="none" anchor="ctr"/>
            <a:lstStyle/>
            <a:p>
              <a:pPr>
                <a:defRPr/>
              </a:pPr>
              <a:endParaRPr lang="ar-EG" sz="1800">
                <a:latin typeface="Arial" pitchFamily="34" charset="0"/>
                <a:cs typeface="+mn-cs"/>
              </a:endParaRPr>
            </a:p>
          </p:txBody>
        </p:sp>
        <p:grpSp>
          <p:nvGrpSpPr>
            <p:cNvPr id="4" name="Group 20"/>
            <p:cNvGrpSpPr>
              <a:grpSpLocks/>
            </p:cNvGrpSpPr>
            <p:nvPr/>
          </p:nvGrpSpPr>
          <p:grpSpPr bwMode="auto">
            <a:xfrm>
              <a:off x="116" y="1403"/>
              <a:ext cx="1585" cy="2896"/>
              <a:chOff x="116" y="-3"/>
              <a:chExt cx="1585" cy="2896"/>
            </a:xfrm>
          </p:grpSpPr>
          <p:grpSp>
            <p:nvGrpSpPr>
              <p:cNvPr id="166" name="Group 21"/>
              <p:cNvGrpSpPr>
                <a:grpSpLocks/>
              </p:cNvGrpSpPr>
              <p:nvPr userDrawn="1"/>
            </p:nvGrpSpPr>
            <p:grpSpPr bwMode="auto">
              <a:xfrm>
                <a:off x="116" y="-3"/>
                <a:ext cx="748" cy="2893"/>
                <a:chOff x="116" y="-3"/>
                <a:chExt cx="748" cy="2893"/>
              </a:xfrm>
            </p:grpSpPr>
            <p:sp>
              <p:nvSpPr>
                <p:cNvPr id="194" name="Line 2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5" name="Line 2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6" name="Line 2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7" name="Line 2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8" name="Line 2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9" name="Line 2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200" name="Oval 2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1" name="Oval 2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2" name="Oval 3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3" name="Oval 3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4" name="Oval 3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5" name="Oval 3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6" name="Oval 3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7" name="Oval 3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8" name="Oval 3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9" name="Oval 3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0" name="Oval 3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1" name="Oval 3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2" name="Oval 4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3" name="Oval 4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4" name="Oval 4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5" name="Oval 4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6" name="Oval 4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7" name="Oval 4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8" name="Oval 4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9" name="Oval 4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167" name="Group 48"/>
              <p:cNvGrpSpPr>
                <a:grpSpLocks/>
              </p:cNvGrpSpPr>
              <p:nvPr userDrawn="1"/>
            </p:nvGrpSpPr>
            <p:grpSpPr bwMode="auto">
              <a:xfrm>
                <a:off x="953" y="0"/>
                <a:ext cx="748" cy="2893"/>
                <a:chOff x="116" y="-3"/>
                <a:chExt cx="748" cy="2893"/>
              </a:xfrm>
            </p:grpSpPr>
            <p:sp>
              <p:nvSpPr>
                <p:cNvPr id="168" name="Line 4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69" name="Line 5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0" name="Line 5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1" name="Line 5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2" name="Line 5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3" name="Line 5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4" name="Oval 5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5" name="Oval 5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6" name="Oval 5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7" name="Oval 5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8" name="Oval 5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9" name="Oval 6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0" name="Oval 6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1" name="Oval 6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2" name="Oval 6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3" name="Oval 6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4" name="Oval 6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5" name="Oval 6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6" name="Oval 6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7" name="Oval 6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8" name="Oval 6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9" name="Oval 7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0" name="Oval 7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1" name="Oval 7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2" name="Oval 7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3" name="Oval 7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grpSp>
          <p:nvGrpSpPr>
            <p:cNvPr id="5" name="Group 75"/>
            <p:cNvGrpSpPr>
              <a:grpSpLocks/>
            </p:cNvGrpSpPr>
            <p:nvPr/>
          </p:nvGrpSpPr>
          <p:grpSpPr bwMode="auto">
            <a:xfrm>
              <a:off x="1791" y="1406"/>
              <a:ext cx="1585" cy="2896"/>
              <a:chOff x="116" y="-3"/>
              <a:chExt cx="1585" cy="2896"/>
            </a:xfrm>
          </p:grpSpPr>
          <p:grpSp>
            <p:nvGrpSpPr>
              <p:cNvPr id="112" name="Group 76"/>
              <p:cNvGrpSpPr>
                <a:grpSpLocks/>
              </p:cNvGrpSpPr>
              <p:nvPr userDrawn="1"/>
            </p:nvGrpSpPr>
            <p:grpSpPr bwMode="auto">
              <a:xfrm>
                <a:off x="116" y="-3"/>
                <a:ext cx="748" cy="2893"/>
                <a:chOff x="116" y="-3"/>
                <a:chExt cx="748" cy="2893"/>
              </a:xfrm>
            </p:grpSpPr>
            <p:sp>
              <p:nvSpPr>
                <p:cNvPr id="140" name="Line 77"/>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1" name="Line 78"/>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2" name="Line 79"/>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3" name="Line 80"/>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4" name="Line 81"/>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5" name="Line 82"/>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6" name="Oval 83"/>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7" name="Oval 84"/>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8" name="Oval 85"/>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9" name="Oval 86"/>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0" name="Oval 87"/>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1" name="Oval 88"/>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2" name="Oval 89"/>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3" name="Oval 90"/>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4" name="Oval 91"/>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5" name="Oval 92"/>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6" name="Oval 93"/>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7" name="Oval 94"/>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8" name="Oval 95"/>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9" name="Oval 96"/>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0" name="Oval 97"/>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1" name="Oval 98"/>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2" name="Oval 99"/>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3" name="Oval 100"/>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4" name="Oval 101"/>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5" name="Oval 102"/>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113" name="Group 103"/>
              <p:cNvGrpSpPr>
                <a:grpSpLocks/>
              </p:cNvGrpSpPr>
              <p:nvPr userDrawn="1"/>
            </p:nvGrpSpPr>
            <p:grpSpPr bwMode="auto">
              <a:xfrm>
                <a:off x="953" y="0"/>
                <a:ext cx="748" cy="2893"/>
                <a:chOff x="116" y="-3"/>
                <a:chExt cx="748" cy="2893"/>
              </a:xfrm>
            </p:grpSpPr>
            <p:sp>
              <p:nvSpPr>
                <p:cNvPr id="114" name="Line 104"/>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5" name="Line 105"/>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6" name="Line 106"/>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7" name="Line 107"/>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8" name="Line 108"/>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9" name="Line 109"/>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20" name="Oval 110"/>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1" name="Oval 111"/>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2" name="Oval 112"/>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3" name="Oval 113"/>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4" name="Oval 114"/>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5" name="Oval 115"/>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6" name="Oval 116"/>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7" name="Oval 117"/>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8" name="Oval 118"/>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9" name="Oval 119"/>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0" name="Oval 120"/>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1" name="Oval 121"/>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2" name="Oval 122"/>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3" name="Oval 123"/>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4" name="Oval 124"/>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5" name="Oval 125"/>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6" name="Oval 126"/>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7" name="Oval 127"/>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8" name="Oval 128"/>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9" name="Oval 129"/>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grpSp>
          <p:nvGrpSpPr>
            <p:cNvPr id="6" name="Group 130"/>
            <p:cNvGrpSpPr>
              <a:grpSpLocks/>
            </p:cNvGrpSpPr>
            <p:nvPr/>
          </p:nvGrpSpPr>
          <p:grpSpPr bwMode="auto">
            <a:xfrm>
              <a:off x="3470" y="1406"/>
              <a:ext cx="1585" cy="2896"/>
              <a:chOff x="116" y="-3"/>
              <a:chExt cx="1585" cy="2896"/>
            </a:xfrm>
          </p:grpSpPr>
          <p:grpSp>
            <p:nvGrpSpPr>
              <p:cNvPr id="58" name="Group 131"/>
              <p:cNvGrpSpPr>
                <a:grpSpLocks/>
              </p:cNvGrpSpPr>
              <p:nvPr userDrawn="1"/>
            </p:nvGrpSpPr>
            <p:grpSpPr bwMode="auto">
              <a:xfrm>
                <a:off x="116" y="-3"/>
                <a:ext cx="748" cy="2893"/>
                <a:chOff x="116" y="-3"/>
                <a:chExt cx="748" cy="2893"/>
              </a:xfrm>
            </p:grpSpPr>
            <p:sp>
              <p:nvSpPr>
                <p:cNvPr id="86" name="Line 13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7" name="Line 13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8" name="Line 13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9" name="Line 13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0" name="Line 13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1" name="Line 13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2" name="Oval 13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3" name="Oval 13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4" name="Oval 14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5" name="Oval 14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6" name="Oval 14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7" name="Oval 14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8" name="Oval 14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9" name="Oval 14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0" name="Oval 14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1" name="Oval 14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2" name="Oval 14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3" name="Oval 14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 name="Oval 15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5" name="Oval 15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 name="Oval 15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7" name="Oval 15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 name="Oval 15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 name="Oval 15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0" name="Oval 15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 name="Oval 15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59" name="Group 158"/>
              <p:cNvGrpSpPr>
                <a:grpSpLocks/>
              </p:cNvGrpSpPr>
              <p:nvPr userDrawn="1"/>
            </p:nvGrpSpPr>
            <p:grpSpPr bwMode="auto">
              <a:xfrm>
                <a:off x="953" y="0"/>
                <a:ext cx="748" cy="2893"/>
                <a:chOff x="116" y="-3"/>
                <a:chExt cx="748" cy="2893"/>
              </a:xfrm>
            </p:grpSpPr>
            <p:sp>
              <p:nvSpPr>
                <p:cNvPr id="60" name="Line 15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1" name="Line 16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2" name="Line 16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3" name="Line 16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4" name="Line 16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5" name="Line 16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6" name="Oval 16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7" name="Oval 16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8" name="Oval 16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9" name="Oval 16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0" name="Oval 16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1" name="Oval 17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2" name="Oval 17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3" name="Oval 17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4" name="Oval 17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5" name="Oval 17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6" name="Oval 17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7" name="Oval 17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8" name="Oval 17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9" name="Oval 17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0" name="Oval 17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1" name="Oval 18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2" name="Oval 18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3" name="Oval 18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4" name="Oval 18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5" name="Oval 18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sp>
          <p:nvSpPr>
            <p:cNvPr id="7" name="Line 185"/>
            <p:cNvSpPr>
              <a:spLocks noChangeShapeType="1"/>
            </p:cNvSpPr>
            <p:nvPr/>
          </p:nvSpPr>
          <p:spPr bwMode="gray">
            <a:xfrm>
              <a:off x="5173"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 name="Line 186"/>
            <p:cNvSpPr>
              <a:spLocks noChangeShapeType="1"/>
            </p:cNvSpPr>
            <p:nvPr/>
          </p:nvSpPr>
          <p:spPr bwMode="gray">
            <a:xfrm>
              <a:off x="5324"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 name="Line 187"/>
            <p:cNvSpPr>
              <a:spLocks noChangeShapeType="1"/>
            </p:cNvSpPr>
            <p:nvPr/>
          </p:nvSpPr>
          <p:spPr bwMode="gray">
            <a:xfrm>
              <a:off x="5460"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 name="Line 188"/>
            <p:cNvSpPr>
              <a:spLocks noChangeShapeType="1"/>
            </p:cNvSpPr>
            <p:nvPr/>
          </p:nvSpPr>
          <p:spPr bwMode="gray">
            <a:xfrm>
              <a:off x="5596" y="1416"/>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 name="Line 189"/>
            <p:cNvSpPr>
              <a:spLocks noChangeShapeType="1"/>
            </p:cNvSpPr>
            <p:nvPr/>
          </p:nvSpPr>
          <p:spPr bwMode="gray">
            <a:xfrm>
              <a:off x="5732" y="1416"/>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nvGrpSpPr>
            <p:cNvPr id="12" name="Group 190"/>
            <p:cNvGrpSpPr>
              <a:grpSpLocks/>
            </p:cNvGrpSpPr>
            <p:nvPr/>
          </p:nvGrpSpPr>
          <p:grpSpPr bwMode="auto">
            <a:xfrm>
              <a:off x="-3" y="1465"/>
              <a:ext cx="5763" cy="2778"/>
              <a:chOff x="-3" y="1510"/>
              <a:chExt cx="5763" cy="2778"/>
            </a:xfrm>
          </p:grpSpPr>
          <p:grpSp>
            <p:nvGrpSpPr>
              <p:cNvPr id="14" name="Group 191"/>
              <p:cNvGrpSpPr>
                <a:grpSpLocks/>
              </p:cNvGrpSpPr>
              <p:nvPr userDrawn="1"/>
            </p:nvGrpSpPr>
            <p:grpSpPr bwMode="auto">
              <a:xfrm>
                <a:off x="-1" y="1525"/>
                <a:ext cx="5758" cy="272"/>
                <a:chOff x="5" y="119"/>
                <a:chExt cx="5763" cy="272"/>
              </a:xfrm>
            </p:grpSpPr>
            <p:sp>
              <p:nvSpPr>
                <p:cNvPr id="55" name="Line 19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6" name="Line 19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7" name="Line 19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5" name="Group 195"/>
              <p:cNvGrpSpPr>
                <a:grpSpLocks/>
              </p:cNvGrpSpPr>
              <p:nvPr userDrawn="1"/>
            </p:nvGrpSpPr>
            <p:grpSpPr bwMode="auto">
              <a:xfrm>
                <a:off x="2" y="1933"/>
                <a:ext cx="5758" cy="272"/>
                <a:chOff x="5" y="119"/>
                <a:chExt cx="5763" cy="272"/>
              </a:xfrm>
            </p:grpSpPr>
            <p:sp>
              <p:nvSpPr>
                <p:cNvPr id="52" name="Line 19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3" name="Line 19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4" name="Line 19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6" name="Group 199"/>
              <p:cNvGrpSpPr>
                <a:grpSpLocks/>
              </p:cNvGrpSpPr>
              <p:nvPr userDrawn="1"/>
            </p:nvGrpSpPr>
            <p:grpSpPr bwMode="auto">
              <a:xfrm>
                <a:off x="-2" y="2352"/>
                <a:ext cx="5752" cy="272"/>
                <a:chOff x="5" y="119"/>
                <a:chExt cx="5763" cy="272"/>
              </a:xfrm>
            </p:grpSpPr>
            <p:sp>
              <p:nvSpPr>
                <p:cNvPr id="49" name="Line 200"/>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0" name="Line 201"/>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1" name="Line 202"/>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7" name="Group 203"/>
              <p:cNvGrpSpPr>
                <a:grpSpLocks/>
              </p:cNvGrpSpPr>
              <p:nvPr userDrawn="1"/>
            </p:nvGrpSpPr>
            <p:grpSpPr bwMode="auto">
              <a:xfrm>
                <a:off x="-2" y="2750"/>
                <a:ext cx="5759" cy="272"/>
                <a:chOff x="5" y="119"/>
                <a:chExt cx="5763" cy="272"/>
              </a:xfrm>
            </p:grpSpPr>
            <p:sp>
              <p:nvSpPr>
                <p:cNvPr id="46" name="Line 204"/>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7" name="Line 205"/>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8" name="Line 206"/>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8" name="Group 207"/>
              <p:cNvGrpSpPr>
                <a:grpSpLocks/>
              </p:cNvGrpSpPr>
              <p:nvPr userDrawn="1"/>
            </p:nvGrpSpPr>
            <p:grpSpPr bwMode="auto">
              <a:xfrm>
                <a:off x="1" y="3158"/>
                <a:ext cx="5759" cy="272"/>
                <a:chOff x="5" y="119"/>
                <a:chExt cx="5763" cy="272"/>
              </a:xfrm>
            </p:grpSpPr>
            <p:sp>
              <p:nvSpPr>
                <p:cNvPr id="43" name="Line 208"/>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4" name="Line 209"/>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5" name="Line 210"/>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9" name="Group 211"/>
              <p:cNvGrpSpPr>
                <a:grpSpLocks/>
              </p:cNvGrpSpPr>
              <p:nvPr userDrawn="1"/>
            </p:nvGrpSpPr>
            <p:grpSpPr bwMode="auto">
              <a:xfrm>
                <a:off x="-3" y="3576"/>
                <a:ext cx="5753" cy="272"/>
                <a:chOff x="5" y="119"/>
                <a:chExt cx="5763" cy="272"/>
              </a:xfrm>
            </p:grpSpPr>
            <p:sp>
              <p:nvSpPr>
                <p:cNvPr id="40" name="Line 21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1" name="Line 21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2" name="Line 21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20" name="Group 215"/>
              <p:cNvGrpSpPr>
                <a:grpSpLocks/>
              </p:cNvGrpSpPr>
              <p:nvPr userDrawn="1"/>
            </p:nvGrpSpPr>
            <p:grpSpPr bwMode="auto">
              <a:xfrm>
                <a:off x="-3" y="3999"/>
                <a:ext cx="5757" cy="272"/>
                <a:chOff x="5" y="119"/>
                <a:chExt cx="5763" cy="272"/>
              </a:xfrm>
            </p:grpSpPr>
            <p:sp>
              <p:nvSpPr>
                <p:cNvPr id="37" name="Line 21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38" name="Line 21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39" name="Line 21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sp>
            <p:nvSpPr>
              <p:cNvPr id="21" name="Oval 219"/>
              <p:cNvSpPr>
                <a:spLocks noChangeArrowheads="1"/>
              </p:cNvSpPr>
              <p:nvPr userDrawn="1"/>
            </p:nvSpPr>
            <p:spPr bwMode="gray">
              <a:xfrm>
                <a:off x="5151" y="177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2" name="Oval 220"/>
              <p:cNvSpPr>
                <a:spLocks noChangeArrowheads="1"/>
              </p:cNvSpPr>
              <p:nvPr userDrawn="1"/>
            </p:nvSpPr>
            <p:spPr bwMode="gray">
              <a:xfrm>
                <a:off x="5149" y="218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3" name="Oval 221"/>
              <p:cNvSpPr>
                <a:spLocks noChangeArrowheads="1"/>
              </p:cNvSpPr>
              <p:nvPr userDrawn="1"/>
            </p:nvSpPr>
            <p:spPr bwMode="gray">
              <a:xfrm>
                <a:off x="5439" y="151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4" name="Oval 222"/>
              <p:cNvSpPr>
                <a:spLocks noChangeArrowheads="1"/>
              </p:cNvSpPr>
              <p:nvPr userDrawn="1"/>
            </p:nvSpPr>
            <p:spPr bwMode="gray">
              <a:xfrm>
                <a:off x="5439" y="218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5" name="Oval 223"/>
              <p:cNvSpPr>
                <a:spLocks noChangeArrowheads="1"/>
              </p:cNvSpPr>
              <p:nvPr userDrawn="1"/>
            </p:nvSpPr>
            <p:spPr bwMode="gray">
              <a:xfrm>
                <a:off x="5709" y="191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6" name="Oval 224"/>
              <p:cNvSpPr>
                <a:spLocks noChangeArrowheads="1"/>
              </p:cNvSpPr>
              <p:nvPr userDrawn="1"/>
            </p:nvSpPr>
            <p:spPr bwMode="gray">
              <a:xfrm>
                <a:off x="5709" y="260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7" name="Oval 225"/>
              <p:cNvSpPr>
                <a:spLocks noChangeArrowheads="1"/>
              </p:cNvSpPr>
              <p:nvPr userDrawn="1"/>
            </p:nvSpPr>
            <p:spPr bwMode="gray">
              <a:xfrm>
                <a:off x="5151" y="24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8" name="Oval 226"/>
              <p:cNvSpPr>
                <a:spLocks noChangeArrowheads="1"/>
              </p:cNvSpPr>
              <p:nvPr userDrawn="1"/>
            </p:nvSpPr>
            <p:spPr bwMode="gray">
              <a:xfrm>
                <a:off x="5149" y="2863"/>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9" name="Oval 227"/>
              <p:cNvSpPr>
                <a:spLocks noChangeArrowheads="1"/>
              </p:cNvSpPr>
              <p:nvPr userDrawn="1"/>
            </p:nvSpPr>
            <p:spPr bwMode="gray">
              <a:xfrm>
                <a:off x="5154" y="314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0" name="Oval 228"/>
              <p:cNvSpPr>
                <a:spLocks noChangeArrowheads="1"/>
              </p:cNvSpPr>
              <p:nvPr userDrawn="1"/>
            </p:nvSpPr>
            <p:spPr bwMode="gray">
              <a:xfrm>
                <a:off x="5437" y="287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1" name="Oval 229"/>
              <p:cNvSpPr>
                <a:spLocks noChangeArrowheads="1"/>
              </p:cNvSpPr>
              <p:nvPr userDrawn="1"/>
            </p:nvSpPr>
            <p:spPr bwMode="gray">
              <a:xfrm>
                <a:off x="5147" y="355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2" name="Oval 230"/>
              <p:cNvSpPr>
                <a:spLocks noChangeArrowheads="1"/>
              </p:cNvSpPr>
              <p:nvPr userDrawn="1"/>
            </p:nvSpPr>
            <p:spPr bwMode="gray">
              <a:xfrm>
                <a:off x="5145" y="38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3" name="Oval 231"/>
              <p:cNvSpPr>
                <a:spLocks noChangeArrowheads="1"/>
              </p:cNvSpPr>
              <p:nvPr userDrawn="1"/>
            </p:nvSpPr>
            <p:spPr bwMode="gray">
              <a:xfrm>
                <a:off x="5711" y="327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4" name="Oval 232"/>
              <p:cNvSpPr>
                <a:spLocks noChangeArrowheads="1"/>
              </p:cNvSpPr>
              <p:nvPr userDrawn="1"/>
            </p:nvSpPr>
            <p:spPr bwMode="gray">
              <a:xfrm>
                <a:off x="5435" y="355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5" name="Oval 233"/>
              <p:cNvSpPr>
                <a:spLocks noChangeArrowheads="1"/>
              </p:cNvSpPr>
              <p:nvPr userDrawn="1"/>
            </p:nvSpPr>
            <p:spPr bwMode="gray">
              <a:xfrm>
                <a:off x="5433" y="424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6" name="Oval 234"/>
              <p:cNvSpPr>
                <a:spLocks noChangeArrowheads="1"/>
              </p:cNvSpPr>
              <p:nvPr userDrawn="1"/>
            </p:nvSpPr>
            <p:spPr bwMode="gray">
              <a:xfrm>
                <a:off x="5701" y="398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sp>
          <p:nvSpPr>
            <p:cNvPr id="13"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w="9525">
              <a:noFill/>
              <a:miter lim="800000"/>
              <a:headEnd/>
              <a:tailEnd/>
            </a:ln>
            <a:effectLst/>
          </p:spPr>
          <p:txBody>
            <a:bodyPr wrap="none" anchor="ctr"/>
            <a:lstStyle/>
            <a:p>
              <a:pPr>
                <a:defRPr/>
              </a:pPr>
              <a:endParaRPr lang="ar-EG" sz="1800">
                <a:latin typeface="Arial" pitchFamily="34" charset="0"/>
                <a:cs typeface="+mn-cs"/>
              </a:endParaRPr>
            </a:p>
          </p:txBody>
        </p:sp>
      </p:grpSp>
      <p:sp>
        <p:nvSpPr>
          <p:cNvPr id="221" name="Rectangle 64"/>
          <p:cNvSpPr>
            <a:spLocks noChangeArrowheads="1"/>
          </p:cNvSpPr>
          <p:nvPr userDrawn="1"/>
        </p:nvSpPr>
        <p:spPr bwMode="gray">
          <a:xfrm>
            <a:off x="857250" y="2571750"/>
            <a:ext cx="71438" cy="3000375"/>
          </a:xfrm>
          <a:prstGeom prst="rect">
            <a:avLst/>
          </a:prstGeom>
          <a:gradFill rotWithShape="1">
            <a:gsLst>
              <a:gs pos="0">
                <a:srgbClr val="3167D3"/>
              </a:gs>
              <a:gs pos="100000">
                <a:srgbClr val="3167D3">
                  <a:gamma/>
                  <a:shade val="72549"/>
                  <a:invGamma/>
                </a:srgbClr>
              </a:gs>
            </a:gsLst>
            <a:lin ang="5400000" scaled="1"/>
          </a:gradFill>
          <a:ln w="9525">
            <a:noFill/>
            <a:miter lim="800000"/>
            <a:headEnd/>
            <a:tailEnd/>
          </a:ln>
          <a:effectLst/>
        </p:spPr>
        <p:txBody>
          <a:bodyPr wrap="none" anchor="ctr"/>
          <a:lstStyle/>
          <a:p>
            <a:pPr fontAlgn="auto">
              <a:spcBef>
                <a:spcPts val="0"/>
              </a:spcBef>
              <a:spcAft>
                <a:spcPts val="0"/>
              </a:spcAft>
              <a:defRPr/>
            </a:pPr>
            <a:endParaRPr lang="en-US" sz="1800" b="0" kern="0">
              <a:solidFill>
                <a:sysClr val="windowText" lastClr="000000"/>
              </a:solidFill>
              <a:latin typeface="Arial" pitchFamily="34" charset="0"/>
              <a:cs typeface="+mn-cs"/>
            </a:endParaRPr>
          </a:p>
        </p:txBody>
      </p:sp>
      <p:sp>
        <p:nvSpPr>
          <p:cNvPr id="222" name="Rectangle 65"/>
          <p:cNvSpPr>
            <a:spLocks noChangeArrowheads="1"/>
          </p:cNvSpPr>
          <p:nvPr userDrawn="1"/>
        </p:nvSpPr>
        <p:spPr bwMode="gray">
          <a:xfrm>
            <a:off x="0" y="5000625"/>
            <a:ext cx="8458200" cy="52388"/>
          </a:xfrm>
          <a:prstGeom prst="rect">
            <a:avLst/>
          </a:prstGeom>
          <a:gradFill rotWithShape="1">
            <a:gsLst>
              <a:gs pos="0">
                <a:srgbClr val="1A1A70"/>
              </a:gs>
              <a:gs pos="100000">
                <a:srgbClr val="3167D3"/>
              </a:gs>
            </a:gsLst>
            <a:lin ang="0" scaled="1"/>
          </a:gradFill>
          <a:ln w="9525">
            <a:noFill/>
            <a:miter lim="800000"/>
            <a:headEnd/>
            <a:tailEnd/>
          </a:ln>
          <a:effectLst/>
        </p:spPr>
        <p:txBody>
          <a:bodyPr wrap="none" anchor="ctr"/>
          <a:lstStyle/>
          <a:p>
            <a:pPr fontAlgn="auto">
              <a:spcBef>
                <a:spcPts val="0"/>
              </a:spcBef>
              <a:spcAft>
                <a:spcPts val="0"/>
              </a:spcAft>
              <a:defRPr/>
            </a:pPr>
            <a:endParaRPr lang="en-US" sz="1800" b="0" kern="0">
              <a:solidFill>
                <a:sysClr val="windowText" lastClr="000000"/>
              </a:solidFill>
              <a:latin typeface="Arial" pitchFamily="34" charset="0"/>
              <a:cs typeface="+mn-cs"/>
            </a:endParaRPr>
          </a:p>
        </p:txBody>
      </p:sp>
      <p:sp>
        <p:nvSpPr>
          <p:cNvPr id="223" name="Rectangle 4"/>
          <p:cNvSpPr txBox="1">
            <a:spLocks noChangeArrowheads="1"/>
          </p:cNvSpPr>
          <p:nvPr userDrawn="1"/>
        </p:nvSpPr>
        <p:spPr bwMode="auto">
          <a:xfrm>
            <a:off x="7500958" y="6000768"/>
            <a:ext cx="1571636" cy="785818"/>
          </a:xfrm>
          <a:prstGeom prst="rect">
            <a:avLst/>
          </a:prstGeom>
          <a:noFill/>
          <a:ln w="25400" cap="flat" cmpd="sng" algn="ctr">
            <a:solidFill>
              <a:srgbClr val="FFFFFF">
                <a:shade val="50000"/>
              </a:srgbClr>
            </a:solidFill>
            <a:prstDash val="solid"/>
            <a:headEnd/>
            <a:tailEnd/>
          </a:ln>
          <a:effectLst>
            <a:outerShdw blurRad="76200" dir="13500000" sy="23000" kx="1200000" algn="br" rotWithShape="0">
              <a:prstClr val="black">
                <a:alpha val="20000"/>
              </a:prstClr>
            </a:outerShdw>
          </a:effectLst>
          <a:scene3d>
            <a:camera prst="perspectiveAbove"/>
            <a:lightRig rig="threePt" dir="t"/>
          </a:scene3d>
          <a:sp3d z="50800"/>
        </p:spPr>
        <p:txBody>
          <a:bodyPr lIns="45720" rIns="45720"/>
          <a:lstStyle/>
          <a:p>
            <a:pPr algn="ctr" fontAlgn="auto">
              <a:spcBef>
                <a:spcPts val="400"/>
              </a:spcBef>
              <a:spcAft>
                <a:spcPts val="0"/>
              </a:spcAft>
              <a:buClr>
                <a:srgbClr val="3167D3"/>
              </a:buClr>
              <a:buSzPct val="68000"/>
              <a:buFont typeface="Wingdings 3" pitchFamily="18" charset="2"/>
              <a:buNone/>
              <a:defRPr/>
            </a:pPr>
            <a:r>
              <a:rPr lang="en-US" sz="1400" kern="0" dirty="0">
                <a:solidFill>
                  <a:srgbClr val="12449E"/>
                </a:solidFill>
                <a:latin typeface="Andalus" pitchFamily="2" charset="-78"/>
                <a:cs typeface="Andalus" pitchFamily="2" charset="-78"/>
              </a:rPr>
              <a:t>ITI – Assiut Branch</a:t>
            </a:r>
          </a:p>
          <a:p>
            <a:pPr algn="ctr" fontAlgn="auto">
              <a:spcBef>
                <a:spcPts val="400"/>
              </a:spcBef>
              <a:spcAft>
                <a:spcPts val="0"/>
              </a:spcAft>
              <a:buClr>
                <a:srgbClr val="3167D3"/>
              </a:buClr>
              <a:buSzPct val="68000"/>
              <a:buFont typeface="Wingdings 3" pitchFamily="18" charset="2"/>
              <a:buNone/>
              <a:defRPr/>
            </a:pPr>
            <a:r>
              <a:rPr lang="en-US" sz="1400" kern="0" dirty="0">
                <a:solidFill>
                  <a:srgbClr val="12449E"/>
                </a:solidFill>
                <a:latin typeface="Andalus" pitchFamily="2" charset="-78"/>
                <a:cs typeface="Andalus" pitchFamily="2" charset="-78"/>
              </a:rPr>
              <a:t>Eng. Hany </a:t>
            </a:r>
            <a:r>
              <a:rPr lang="en-US" sz="1400" kern="0" dirty="0" err="1">
                <a:solidFill>
                  <a:srgbClr val="12449E"/>
                </a:solidFill>
                <a:latin typeface="Andalus" pitchFamily="2" charset="-78"/>
                <a:cs typeface="Andalus" pitchFamily="2" charset="-78"/>
              </a:rPr>
              <a:t>Saad</a:t>
            </a:r>
            <a:endParaRPr lang="en-US" sz="1400" kern="0" dirty="0">
              <a:solidFill>
                <a:srgbClr val="12449E"/>
              </a:solidFill>
              <a:latin typeface="Andalus" pitchFamily="2" charset="-78"/>
              <a:cs typeface="Andalus" pitchFamily="2" charset="-78"/>
            </a:endParaRPr>
          </a:p>
        </p:txBody>
      </p:sp>
      <p:sp>
        <p:nvSpPr>
          <p:cNvPr id="224" name="Rectangle 64"/>
          <p:cNvSpPr>
            <a:spLocks noChangeArrowheads="1"/>
          </p:cNvSpPr>
          <p:nvPr userDrawn="1"/>
        </p:nvSpPr>
        <p:spPr bwMode="gray">
          <a:xfrm>
            <a:off x="7358063" y="4572000"/>
            <a:ext cx="71437" cy="2286000"/>
          </a:xfrm>
          <a:prstGeom prst="rect">
            <a:avLst/>
          </a:prstGeom>
          <a:gradFill rotWithShape="1">
            <a:gsLst>
              <a:gs pos="0">
                <a:srgbClr val="3167D3"/>
              </a:gs>
              <a:gs pos="100000">
                <a:srgbClr val="3167D3">
                  <a:gamma/>
                  <a:shade val="72549"/>
                  <a:invGamma/>
                </a:srgbClr>
              </a:gs>
            </a:gsLst>
            <a:lin ang="5400000" scaled="1"/>
          </a:gradFill>
          <a:ln w="9525">
            <a:noFill/>
            <a:miter lim="800000"/>
            <a:headEnd/>
            <a:tailEnd/>
          </a:ln>
          <a:effectLst/>
        </p:spPr>
        <p:txBody>
          <a:bodyPr wrap="none" anchor="ctr"/>
          <a:lstStyle/>
          <a:p>
            <a:pPr fontAlgn="auto">
              <a:spcBef>
                <a:spcPts val="0"/>
              </a:spcBef>
              <a:spcAft>
                <a:spcPts val="0"/>
              </a:spcAft>
              <a:defRPr/>
            </a:pPr>
            <a:endParaRPr lang="en-US" sz="1800" b="0" kern="0">
              <a:solidFill>
                <a:sysClr val="windowText" lastClr="000000"/>
              </a:solidFill>
              <a:latin typeface="Arial" pitchFamily="34" charset="0"/>
              <a:cs typeface="+mn-cs"/>
            </a:endParaRPr>
          </a:p>
        </p:txBody>
      </p:sp>
      <p:pic>
        <p:nvPicPr>
          <p:cNvPr id="225" name="Picture 6" descr="C:\Users\HANY\Desktop\ITI\Work\iti logo.jpg"/>
          <p:cNvPicPr>
            <a:picLocks noChangeAspect="1" noChangeArrowheads="1"/>
          </p:cNvPicPr>
          <p:nvPr userDrawn="1"/>
        </p:nvPicPr>
        <p:blipFill>
          <a:blip r:embed="rId3" cstate="print"/>
          <a:srcRect r="53389"/>
          <a:stretch>
            <a:fillRect/>
          </a:stretch>
        </p:blipFill>
        <p:spPr bwMode="auto">
          <a:xfrm>
            <a:off x="8572500" y="0"/>
            <a:ext cx="571500"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left)">
                                      <p:cBhvr>
                                        <p:cTn id="7" dur="500"/>
                                        <p:tgtEl>
                                          <p:spTgt spid="2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up)">
                                      <p:cBhvr>
                                        <p:cTn id="11" dur="500"/>
                                        <p:tgtEl>
                                          <p:spTgt spid="22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24"/>
                                        </p:tgtEl>
                                        <p:attrNameLst>
                                          <p:attrName>style.visibility</p:attrName>
                                        </p:attrNameLst>
                                      </p:cBhvr>
                                      <p:to>
                                        <p:strVal val="visible"/>
                                      </p:to>
                                    </p:set>
                                    <p:animEffect transition="in" filter="wipe(down)">
                                      <p:cBhvr>
                                        <p:cTn id="15" dur="500"/>
                                        <p:tgtEl>
                                          <p:spTgt spid="2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3"/>
                                        </p:tgtEl>
                                        <p:attrNameLst>
                                          <p:attrName>style.visibility</p:attrName>
                                        </p:attrNameLst>
                                      </p:cBhvr>
                                      <p:to>
                                        <p:strVal val="visible"/>
                                      </p:to>
                                    </p:set>
                                    <p:animEffect transition="in" filter="dissolve">
                                      <p:cBhvr>
                                        <p:cTn id="18"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2" grpId="0" animBg="1"/>
      <p:bldP spid="223" grpId="0" animBg="1"/>
      <p:bldP spid="22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a:t>Click to edit Master title style</a:t>
            </a:r>
            <a:endParaRPr lang="ar-EG"/>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DC78DE28-1991-440D-99EB-86BD62A8C391}"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a:prstGeom prst="rect">
            <a:avLst/>
          </a:prstGeom>
        </p:spPr>
        <p:txBody>
          <a:bodyPr/>
          <a:lstStyle/>
          <a:p>
            <a:r>
              <a:rPr lang="en-US"/>
              <a:t>Click to edit Master title style</a:t>
            </a:r>
            <a:endParaRPr lang="ar-EG"/>
          </a:p>
        </p:txBody>
      </p:sp>
      <p:sp>
        <p:nvSpPr>
          <p:cNvPr id="3" name="Vertical Text Placeholder 2"/>
          <p:cNvSpPr>
            <a:spLocks noGrp="1"/>
          </p:cNvSpPr>
          <p:nvPr>
            <p:ph type="body" orient="vert" idx="1"/>
          </p:nvPr>
        </p:nvSpPr>
        <p:spPr>
          <a:xfrm>
            <a:off x="457200" y="1228725"/>
            <a:ext cx="8229600" cy="50958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65F969FC-4E4C-42B8-B736-2C40D9C41EE5}"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a:prstGeom prst="rect">
            <a:avLst/>
          </a:prstGeom>
        </p:spPr>
        <p:txBody>
          <a:bodyPr vert="eaVert"/>
          <a:lstStyle/>
          <a:p>
            <a:r>
              <a:rPr lang="en-US"/>
              <a:t>Click to edit Master title style</a:t>
            </a:r>
            <a:endParaRPr lang="ar-EG"/>
          </a:p>
        </p:txBody>
      </p:sp>
      <p:sp>
        <p:nvSpPr>
          <p:cNvPr id="3" name="Vertical Text Placeholder 2"/>
          <p:cNvSpPr>
            <a:spLocks noGrp="1"/>
          </p:cNvSpPr>
          <p:nvPr>
            <p:ph type="body" orient="vert" idx="1"/>
          </p:nvPr>
        </p:nvSpPr>
        <p:spPr>
          <a:xfrm>
            <a:off x="457200" y="228600"/>
            <a:ext cx="6019800" cy="60960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A9DD5219-616B-4A76-8E1A-4C03C672EDDF}"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28" name="Picture 4" descr="Image result for css"/>
          <p:cNvPicPr>
            <a:picLocks noChangeAspect="1" noChangeArrowheads="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346" y="-8616"/>
            <a:ext cx="9137654" cy="221841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238"/>
          <p:cNvGrpSpPr>
            <a:grpSpLocks/>
          </p:cNvGrpSpPr>
          <p:nvPr/>
        </p:nvGrpSpPr>
        <p:grpSpPr bwMode="auto">
          <a:xfrm>
            <a:off x="-4763" y="2209800"/>
            <a:ext cx="9148763" cy="4648200"/>
            <a:chOff x="-3" y="1392"/>
            <a:chExt cx="5763" cy="2928"/>
          </a:xfrm>
        </p:grpSpPr>
        <p:sp>
          <p:nvSpPr>
            <p:cNvPr id="3"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w="9525">
              <a:noFill/>
              <a:miter lim="800000"/>
              <a:headEnd/>
              <a:tailEnd/>
            </a:ln>
            <a:effectLst/>
          </p:spPr>
          <p:txBody>
            <a:bodyPr wrap="none" anchor="ctr"/>
            <a:lstStyle/>
            <a:p>
              <a:pPr>
                <a:defRPr/>
              </a:pPr>
              <a:endParaRPr lang="ar-EG" sz="1800">
                <a:latin typeface="Arial" pitchFamily="34" charset="0"/>
                <a:cs typeface="+mn-cs"/>
              </a:endParaRPr>
            </a:p>
          </p:txBody>
        </p:sp>
        <p:grpSp>
          <p:nvGrpSpPr>
            <p:cNvPr id="4" name="Group 20"/>
            <p:cNvGrpSpPr>
              <a:grpSpLocks/>
            </p:cNvGrpSpPr>
            <p:nvPr/>
          </p:nvGrpSpPr>
          <p:grpSpPr bwMode="auto">
            <a:xfrm>
              <a:off x="116" y="1403"/>
              <a:ext cx="1585" cy="2896"/>
              <a:chOff x="116" y="-3"/>
              <a:chExt cx="1585" cy="2896"/>
            </a:xfrm>
          </p:grpSpPr>
          <p:grpSp>
            <p:nvGrpSpPr>
              <p:cNvPr id="166" name="Group 21"/>
              <p:cNvGrpSpPr>
                <a:grpSpLocks/>
              </p:cNvGrpSpPr>
              <p:nvPr userDrawn="1"/>
            </p:nvGrpSpPr>
            <p:grpSpPr bwMode="auto">
              <a:xfrm>
                <a:off x="116" y="-3"/>
                <a:ext cx="748" cy="2893"/>
                <a:chOff x="116" y="-3"/>
                <a:chExt cx="748" cy="2893"/>
              </a:xfrm>
            </p:grpSpPr>
            <p:sp>
              <p:nvSpPr>
                <p:cNvPr id="194" name="Line 2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5" name="Line 2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6" name="Line 2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7" name="Line 2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8" name="Line 2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99" name="Line 2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200" name="Oval 2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1" name="Oval 2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2" name="Oval 3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3" name="Oval 3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4" name="Oval 3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5" name="Oval 3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6" name="Oval 3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7" name="Oval 3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8" name="Oval 3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09" name="Oval 3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0" name="Oval 3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1" name="Oval 3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2" name="Oval 4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3" name="Oval 4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4" name="Oval 4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5" name="Oval 4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6" name="Oval 4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7" name="Oval 4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8" name="Oval 4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19" name="Oval 4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167" name="Group 48"/>
              <p:cNvGrpSpPr>
                <a:grpSpLocks/>
              </p:cNvGrpSpPr>
              <p:nvPr userDrawn="1"/>
            </p:nvGrpSpPr>
            <p:grpSpPr bwMode="auto">
              <a:xfrm>
                <a:off x="953" y="0"/>
                <a:ext cx="748" cy="2893"/>
                <a:chOff x="116" y="-3"/>
                <a:chExt cx="748" cy="2893"/>
              </a:xfrm>
            </p:grpSpPr>
            <p:sp>
              <p:nvSpPr>
                <p:cNvPr id="168" name="Line 4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69" name="Line 5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0" name="Line 5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1" name="Line 5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2" name="Line 5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3" name="Line 5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74" name="Oval 5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5" name="Oval 5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6" name="Oval 5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7" name="Oval 5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8" name="Oval 5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79" name="Oval 6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0" name="Oval 6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1" name="Oval 6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2" name="Oval 6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3" name="Oval 6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4" name="Oval 6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5" name="Oval 6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6" name="Oval 6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7" name="Oval 6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8" name="Oval 6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89" name="Oval 7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0" name="Oval 7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1" name="Oval 7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2" name="Oval 7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93" name="Oval 7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grpSp>
          <p:nvGrpSpPr>
            <p:cNvPr id="5" name="Group 75"/>
            <p:cNvGrpSpPr>
              <a:grpSpLocks/>
            </p:cNvGrpSpPr>
            <p:nvPr/>
          </p:nvGrpSpPr>
          <p:grpSpPr bwMode="auto">
            <a:xfrm>
              <a:off x="1791" y="1406"/>
              <a:ext cx="1585" cy="2896"/>
              <a:chOff x="116" y="-3"/>
              <a:chExt cx="1585" cy="2896"/>
            </a:xfrm>
          </p:grpSpPr>
          <p:grpSp>
            <p:nvGrpSpPr>
              <p:cNvPr id="112" name="Group 76"/>
              <p:cNvGrpSpPr>
                <a:grpSpLocks/>
              </p:cNvGrpSpPr>
              <p:nvPr userDrawn="1"/>
            </p:nvGrpSpPr>
            <p:grpSpPr bwMode="auto">
              <a:xfrm>
                <a:off x="116" y="-3"/>
                <a:ext cx="748" cy="2893"/>
                <a:chOff x="116" y="-3"/>
                <a:chExt cx="748" cy="2893"/>
              </a:xfrm>
            </p:grpSpPr>
            <p:sp>
              <p:nvSpPr>
                <p:cNvPr id="140" name="Line 77"/>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1" name="Line 78"/>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2" name="Line 79"/>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3" name="Line 80"/>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4" name="Line 81"/>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5" name="Line 82"/>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46" name="Oval 83"/>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7" name="Oval 84"/>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8" name="Oval 85"/>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49" name="Oval 86"/>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0" name="Oval 87"/>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1" name="Oval 88"/>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2" name="Oval 89"/>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3" name="Oval 90"/>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4" name="Oval 91"/>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5" name="Oval 92"/>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6" name="Oval 93"/>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7" name="Oval 94"/>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8" name="Oval 95"/>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59" name="Oval 96"/>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0" name="Oval 97"/>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1" name="Oval 98"/>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2" name="Oval 99"/>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3" name="Oval 100"/>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4" name="Oval 101"/>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65" name="Oval 102"/>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113" name="Group 103"/>
              <p:cNvGrpSpPr>
                <a:grpSpLocks/>
              </p:cNvGrpSpPr>
              <p:nvPr userDrawn="1"/>
            </p:nvGrpSpPr>
            <p:grpSpPr bwMode="auto">
              <a:xfrm>
                <a:off x="953" y="0"/>
                <a:ext cx="748" cy="2893"/>
                <a:chOff x="116" y="-3"/>
                <a:chExt cx="748" cy="2893"/>
              </a:xfrm>
            </p:grpSpPr>
            <p:sp>
              <p:nvSpPr>
                <p:cNvPr id="114" name="Line 104"/>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5" name="Line 105"/>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6" name="Line 106"/>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7" name="Line 107"/>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8" name="Line 108"/>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9" name="Line 109"/>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20" name="Oval 110"/>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1" name="Oval 111"/>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2" name="Oval 112"/>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3" name="Oval 113"/>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4" name="Oval 114"/>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5" name="Oval 115"/>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6" name="Oval 116"/>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7" name="Oval 117"/>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8" name="Oval 118"/>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29" name="Oval 119"/>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0" name="Oval 120"/>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1" name="Oval 121"/>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2" name="Oval 122"/>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3" name="Oval 123"/>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4" name="Oval 124"/>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5" name="Oval 125"/>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6" name="Oval 126"/>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7" name="Oval 127"/>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8" name="Oval 128"/>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39" name="Oval 129"/>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grpSp>
          <p:nvGrpSpPr>
            <p:cNvPr id="6" name="Group 130"/>
            <p:cNvGrpSpPr>
              <a:grpSpLocks/>
            </p:cNvGrpSpPr>
            <p:nvPr/>
          </p:nvGrpSpPr>
          <p:grpSpPr bwMode="auto">
            <a:xfrm>
              <a:off x="3470" y="1406"/>
              <a:ext cx="1585" cy="2896"/>
              <a:chOff x="116" y="-3"/>
              <a:chExt cx="1585" cy="2896"/>
            </a:xfrm>
          </p:grpSpPr>
          <p:grpSp>
            <p:nvGrpSpPr>
              <p:cNvPr id="58" name="Group 131"/>
              <p:cNvGrpSpPr>
                <a:grpSpLocks/>
              </p:cNvGrpSpPr>
              <p:nvPr userDrawn="1"/>
            </p:nvGrpSpPr>
            <p:grpSpPr bwMode="auto">
              <a:xfrm>
                <a:off x="116" y="-3"/>
                <a:ext cx="748" cy="2893"/>
                <a:chOff x="116" y="-3"/>
                <a:chExt cx="748" cy="2893"/>
              </a:xfrm>
            </p:grpSpPr>
            <p:sp>
              <p:nvSpPr>
                <p:cNvPr id="86" name="Line 13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7" name="Line 13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8" name="Line 13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9" name="Line 13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0" name="Line 13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1" name="Line 13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2" name="Oval 13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3" name="Oval 13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4" name="Oval 14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5" name="Oval 14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6" name="Oval 14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7" name="Oval 14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8" name="Oval 14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99" name="Oval 14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0" name="Oval 14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1" name="Oval 14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2" name="Oval 14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3" name="Oval 14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 name="Oval 15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5" name="Oval 15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 name="Oval 15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7" name="Oval 15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 name="Oval 15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 name="Oval 15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0" name="Oval 15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 name="Oval 15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nvGrpSpPr>
              <p:cNvPr id="59" name="Group 158"/>
              <p:cNvGrpSpPr>
                <a:grpSpLocks/>
              </p:cNvGrpSpPr>
              <p:nvPr userDrawn="1"/>
            </p:nvGrpSpPr>
            <p:grpSpPr bwMode="auto">
              <a:xfrm>
                <a:off x="953" y="0"/>
                <a:ext cx="748" cy="2893"/>
                <a:chOff x="116" y="-3"/>
                <a:chExt cx="748" cy="2893"/>
              </a:xfrm>
            </p:grpSpPr>
            <p:sp>
              <p:nvSpPr>
                <p:cNvPr id="60" name="Line 15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1" name="Line 16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2" name="Line 16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3" name="Line 16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4" name="Line 16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5" name="Line 16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66" name="Oval 16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7" name="Oval 16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8" name="Oval 16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69" name="Oval 16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0" name="Oval 16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1" name="Oval 17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2" name="Oval 17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3" name="Oval 17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4" name="Oval 17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5" name="Oval 17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6" name="Oval 17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7" name="Oval 17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8" name="Oval 17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79" name="Oval 17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0" name="Oval 17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1" name="Oval 18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2" name="Oval 18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3" name="Oval 18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4" name="Oval 18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85" name="Oval 18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grpSp>
        <p:sp>
          <p:nvSpPr>
            <p:cNvPr id="7" name="Line 185"/>
            <p:cNvSpPr>
              <a:spLocks noChangeShapeType="1"/>
            </p:cNvSpPr>
            <p:nvPr/>
          </p:nvSpPr>
          <p:spPr bwMode="gray">
            <a:xfrm>
              <a:off x="5173"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8" name="Line 186"/>
            <p:cNvSpPr>
              <a:spLocks noChangeShapeType="1"/>
            </p:cNvSpPr>
            <p:nvPr/>
          </p:nvSpPr>
          <p:spPr bwMode="gray">
            <a:xfrm>
              <a:off x="5324"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9" name="Line 187"/>
            <p:cNvSpPr>
              <a:spLocks noChangeShapeType="1"/>
            </p:cNvSpPr>
            <p:nvPr/>
          </p:nvSpPr>
          <p:spPr bwMode="gray">
            <a:xfrm>
              <a:off x="5460" y="1412"/>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 name="Line 188"/>
            <p:cNvSpPr>
              <a:spLocks noChangeShapeType="1"/>
            </p:cNvSpPr>
            <p:nvPr/>
          </p:nvSpPr>
          <p:spPr bwMode="gray">
            <a:xfrm>
              <a:off x="5596" y="1416"/>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 name="Line 189"/>
            <p:cNvSpPr>
              <a:spLocks noChangeShapeType="1"/>
            </p:cNvSpPr>
            <p:nvPr/>
          </p:nvSpPr>
          <p:spPr bwMode="gray">
            <a:xfrm>
              <a:off x="5732" y="1416"/>
              <a:ext cx="0" cy="2886"/>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nvGrpSpPr>
            <p:cNvPr id="12" name="Group 190"/>
            <p:cNvGrpSpPr>
              <a:grpSpLocks/>
            </p:cNvGrpSpPr>
            <p:nvPr/>
          </p:nvGrpSpPr>
          <p:grpSpPr bwMode="auto">
            <a:xfrm>
              <a:off x="-3" y="1465"/>
              <a:ext cx="5763" cy="2778"/>
              <a:chOff x="-3" y="1510"/>
              <a:chExt cx="5763" cy="2778"/>
            </a:xfrm>
          </p:grpSpPr>
          <p:grpSp>
            <p:nvGrpSpPr>
              <p:cNvPr id="14" name="Group 191"/>
              <p:cNvGrpSpPr>
                <a:grpSpLocks/>
              </p:cNvGrpSpPr>
              <p:nvPr userDrawn="1"/>
            </p:nvGrpSpPr>
            <p:grpSpPr bwMode="auto">
              <a:xfrm>
                <a:off x="-1" y="1525"/>
                <a:ext cx="5758" cy="272"/>
                <a:chOff x="5" y="119"/>
                <a:chExt cx="5763" cy="272"/>
              </a:xfrm>
            </p:grpSpPr>
            <p:sp>
              <p:nvSpPr>
                <p:cNvPr id="55" name="Line 19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6" name="Line 19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7" name="Line 19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5" name="Group 195"/>
              <p:cNvGrpSpPr>
                <a:grpSpLocks/>
              </p:cNvGrpSpPr>
              <p:nvPr userDrawn="1"/>
            </p:nvGrpSpPr>
            <p:grpSpPr bwMode="auto">
              <a:xfrm>
                <a:off x="2" y="1933"/>
                <a:ext cx="5758" cy="272"/>
                <a:chOff x="5" y="119"/>
                <a:chExt cx="5763" cy="272"/>
              </a:xfrm>
            </p:grpSpPr>
            <p:sp>
              <p:nvSpPr>
                <p:cNvPr id="52" name="Line 19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3" name="Line 19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4" name="Line 19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6" name="Group 199"/>
              <p:cNvGrpSpPr>
                <a:grpSpLocks/>
              </p:cNvGrpSpPr>
              <p:nvPr userDrawn="1"/>
            </p:nvGrpSpPr>
            <p:grpSpPr bwMode="auto">
              <a:xfrm>
                <a:off x="-2" y="2352"/>
                <a:ext cx="5752" cy="272"/>
                <a:chOff x="5" y="119"/>
                <a:chExt cx="5763" cy="272"/>
              </a:xfrm>
            </p:grpSpPr>
            <p:sp>
              <p:nvSpPr>
                <p:cNvPr id="49" name="Line 200"/>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0" name="Line 201"/>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51" name="Line 202"/>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7" name="Group 203"/>
              <p:cNvGrpSpPr>
                <a:grpSpLocks/>
              </p:cNvGrpSpPr>
              <p:nvPr userDrawn="1"/>
            </p:nvGrpSpPr>
            <p:grpSpPr bwMode="auto">
              <a:xfrm>
                <a:off x="-2" y="2750"/>
                <a:ext cx="5759" cy="272"/>
                <a:chOff x="5" y="119"/>
                <a:chExt cx="5763" cy="272"/>
              </a:xfrm>
            </p:grpSpPr>
            <p:sp>
              <p:nvSpPr>
                <p:cNvPr id="46" name="Line 204"/>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7" name="Line 205"/>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8" name="Line 206"/>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8" name="Group 207"/>
              <p:cNvGrpSpPr>
                <a:grpSpLocks/>
              </p:cNvGrpSpPr>
              <p:nvPr userDrawn="1"/>
            </p:nvGrpSpPr>
            <p:grpSpPr bwMode="auto">
              <a:xfrm>
                <a:off x="1" y="3158"/>
                <a:ext cx="5759" cy="272"/>
                <a:chOff x="5" y="119"/>
                <a:chExt cx="5763" cy="272"/>
              </a:xfrm>
            </p:grpSpPr>
            <p:sp>
              <p:nvSpPr>
                <p:cNvPr id="43" name="Line 208"/>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4" name="Line 209"/>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5" name="Line 210"/>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19" name="Group 211"/>
              <p:cNvGrpSpPr>
                <a:grpSpLocks/>
              </p:cNvGrpSpPr>
              <p:nvPr userDrawn="1"/>
            </p:nvGrpSpPr>
            <p:grpSpPr bwMode="auto">
              <a:xfrm>
                <a:off x="-3" y="3576"/>
                <a:ext cx="5753" cy="272"/>
                <a:chOff x="5" y="119"/>
                <a:chExt cx="5763" cy="272"/>
              </a:xfrm>
            </p:grpSpPr>
            <p:sp>
              <p:nvSpPr>
                <p:cNvPr id="40" name="Line 21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1" name="Line 21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2" name="Line 21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grpSp>
            <p:nvGrpSpPr>
              <p:cNvPr id="20" name="Group 215"/>
              <p:cNvGrpSpPr>
                <a:grpSpLocks/>
              </p:cNvGrpSpPr>
              <p:nvPr userDrawn="1"/>
            </p:nvGrpSpPr>
            <p:grpSpPr bwMode="auto">
              <a:xfrm>
                <a:off x="-3" y="3999"/>
                <a:ext cx="5757" cy="272"/>
                <a:chOff x="5" y="119"/>
                <a:chExt cx="5763" cy="272"/>
              </a:xfrm>
            </p:grpSpPr>
            <p:sp>
              <p:nvSpPr>
                <p:cNvPr id="37" name="Line 21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38" name="Line 21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39" name="Line 21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sp>
            <p:nvSpPr>
              <p:cNvPr id="21" name="Oval 219"/>
              <p:cNvSpPr>
                <a:spLocks noChangeArrowheads="1"/>
              </p:cNvSpPr>
              <p:nvPr userDrawn="1"/>
            </p:nvSpPr>
            <p:spPr bwMode="gray">
              <a:xfrm>
                <a:off x="5151" y="177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2" name="Oval 220"/>
              <p:cNvSpPr>
                <a:spLocks noChangeArrowheads="1"/>
              </p:cNvSpPr>
              <p:nvPr userDrawn="1"/>
            </p:nvSpPr>
            <p:spPr bwMode="gray">
              <a:xfrm>
                <a:off x="5149" y="218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3" name="Oval 221"/>
              <p:cNvSpPr>
                <a:spLocks noChangeArrowheads="1"/>
              </p:cNvSpPr>
              <p:nvPr userDrawn="1"/>
            </p:nvSpPr>
            <p:spPr bwMode="gray">
              <a:xfrm>
                <a:off x="5439" y="151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4" name="Oval 222"/>
              <p:cNvSpPr>
                <a:spLocks noChangeArrowheads="1"/>
              </p:cNvSpPr>
              <p:nvPr userDrawn="1"/>
            </p:nvSpPr>
            <p:spPr bwMode="gray">
              <a:xfrm>
                <a:off x="5439" y="218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5" name="Oval 223"/>
              <p:cNvSpPr>
                <a:spLocks noChangeArrowheads="1"/>
              </p:cNvSpPr>
              <p:nvPr userDrawn="1"/>
            </p:nvSpPr>
            <p:spPr bwMode="gray">
              <a:xfrm>
                <a:off x="5709" y="191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6" name="Oval 224"/>
              <p:cNvSpPr>
                <a:spLocks noChangeArrowheads="1"/>
              </p:cNvSpPr>
              <p:nvPr userDrawn="1"/>
            </p:nvSpPr>
            <p:spPr bwMode="gray">
              <a:xfrm>
                <a:off x="5709" y="260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7" name="Oval 225"/>
              <p:cNvSpPr>
                <a:spLocks noChangeArrowheads="1"/>
              </p:cNvSpPr>
              <p:nvPr userDrawn="1"/>
            </p:nvSpPr>
            <p:spPr bwMode="gray">
              <a:xfrm>
                <a:off x="5151" y="247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8" name="Oval 226"/>
              <p:cNvSpPr>
                <a:spLocks noChangeArrowheads="1"/>
              </p:cNvSpPr>
              <p:nvPr userDrawn="1"/>
            </p:nvSpPr>
            <p:spPr bwMode="gray">
              <a:xfrm>
                <a:off x="5149" y="2863"/>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29" name="Oval 227"/>
              <p:cNvSpPr>
                <a:spLocks noChangeArrowheads="1"/>
              </p:cNvSpPr>
              <p:nvPr userDrawn="1"/>
            </p:nvSpPr>
            <p:spPr bwMode="gray">
              <a:xfrm>
                <a:off x="5154" y="314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0" name="Oval 228"/>
              <p:cNvSpPr>
                <a:spLocks noChangeArrowheads="1"/>
              </p:cNvSpPr>
              <p:nvPr userDrawn="1"/>
            </p:nvSpPr>
            <p:spPr bwMode="gray">
              <a:xfrm>
                <a:off x="5437" y="287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1" name="Oval 229"/>
              <p:cNvSpPr>
                <a:spLocks noChangeArrowheads="1"/>
              </p:cNvSpPr>
              <p:nvPr userDrawn="1"/>
            </p:nvSpPr>
            <p:spPr bwMode="gray">
              <a:xfrm>
                <a:off x="5147" y="355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2" name="Oval 230"/>
              <p:cNvSpPr>
                <a:spLocks noChangeArrowheads="1"/>
              </p:cNvSpPr>
              <p:nvPr userDrawn="1"/>
            </p:nvSpPr>
            <p:spPr bwMode="gray">
              <a:xfrm>
                <a:off x="5145" y="382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3" name="Oval 231"/>
              <p:cNvSpPr>
                <a:spLocks noChangeArrowheads="1"/>
              </p:cNvSpPr>
              <p:nvPr userDrawn="1"/>
            </p:nvSpPr>
            <p:spPr bwMode="gray">
              <a:xfrm>
                <a:off x="5711" y="327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4" name="Oval 232"/>
              <p:cNvSpPr>
                <a:spLocks noChangeArrowheads="1"/>
              </p:cNvSpPr>
              <p:nvPr userDrawn="1"/>
            </p:nvSpPr>
            <p:spPr bwMode="gray">
              <a:xfrm>
                <a:off x="5435" y="355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5" name="Oval 233"/>
              <p:cNvSpPr>
                <a:spLocks noChangeArrowheads="1"/>
              </p:cNvSpPr>
              <p:nvPr userDrawn="1"/>
            </p:nvSpPr>
            <p:spPr bwMode="gray">
              <a:xfrm>
                <a:off x="5433" y="424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36" name="Oval 234"/>
              <p:cNvSpPr>
                <a:spLocks noChangeArrowheads="1"/>
              </p:cNvSpPr>
              <p:nvPr userDrawn="1"/>
            </p:nvSpPr>
            <p:spPr bwMode="gray">
              <a:xfrm>
                <a:off x="5701" y="398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sp>
          <p:nvSpPr>
            <p:cNvPr id="13"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w="9525">
              <a:noFill/>
              <a:miter lim="800000"/>
              <a:headEnd/>
              <a:tailEnd/>
            </a:ln>
            <a:effectLst/>
          </p:spPr>
          <p:txBody>
            <a:bodyPr wrap="none" anchor="ctr"/>
            <a:lstStyle/>
            <a:p>
              <a:pPr>
                <a:defRPr/>
              </a:pPr>
              <a:endParaRPr lang="ar-EG" sz="1800">
                <a:latin typeface="Arial" pitchFamily="34" charset="0"/>
                <a:cs typeface="+mn-cs"/>
              </a:endParaRPr>
            </a:p>
          </p:txBody>
        </p:sp>
      </p:grpSp>
      <p:sp>
        <p:nvSpPr>
          <p:cNvPr id="221" name="Rectangle 64"/>
          <p:cNvSpPr>
            <a:spLocks noChangeArrowheads="1"/>
          </p:cNvSpPr>
          <p:nvPr userDrawn="1"/>
        </p:nvSpPr>
        <p:spPr bwMode="gray">
          <a:xfrm>
            <a:off x="857250" y="2571750"/>
            <a:ext cx="71438" cy="3286125"/>
          </a:xfrm>
          <a:prstGeom prst="rect">
            <a:avLst/>
          </a:prstGeom>
          <a:gradFill rotWithShape="1">
            <a:gsLst>
              <a:gs pos="0">
                <a:srgbClr val="3167D3"/>
              </a:gs>
              <a:gs pos="100000">
                <a:srgbClr val="3167D3">
                  <a:gamma/>
                  <a:shade val="72549"/>
                  <a:invGamma/>
                </a:srgbClr>
              </a:gs>
            </a:gsLst>
            <a:lin ang="5400000" scaled="1"/>
          </a:gradFill>
          <a:ln w="9525">
            <a:noFill/>
            <a:miter lim="800000"/>
            <a:headEnd/>
            <a:tailEnd/>
          </a:ln>
          <a:effectLst/>
        </p:spPr>
        <p:txBody>
          <a:bodyPr wrap="none" anchor="ctr"/>
          <a:lstStyle/>
          <a:p>
            <a:pPr fontAlgn="auto">
              <a:spcBef>
                <a:spcPts val="0"/>
              </a:spcBef>
              <a:spcAft>
                <a:spcPts val="0"/>
              </a:spcAft>
              <a:defRPr/>
            </a:pPr>
            <a:endParaRPr lang="en-US" sz="1800" b="0" kern="0">
              <a:solidFill>
                <a:sysClr val="windowText" lastClr="000000"/>
              </a:solidFill>
              <a:latin typeface="Arial" pitchFamily="34" charset="0"/>
              <a:cs typeface="+mn-cs"/>
            </a:endParaRPr>
          </a:p>
        </p:txBody>
      </p:sp>
      <p:sp>
        <p:nvSpPr>
          <p:cNvPr id="222" name="Rectangle 65"/>
          <p:cNvSpPr>
            <a:spLocks noChangeArrowheads="1"/>
          </p:cNvSpPr>
          <p:nvPr userDrawn="1"/>
        </p:nvSpPr>
        <p:spPr bwMode="gray">
          <a:xfrm>
            <a:off x="0" y="5000625"/>
            <a:ext cx="8786813" cy="46038"/>
          </a:xfrm>
          <a:prstGeom prst="rect">
            <a:avLst/>
          </a:prstGeom>
          <a:gradFill rotWithShape="1">
            <a:gsLst>
              <a:gs pos="0">
                <a:srgbClr val="1A1A70"/>
              </a:gs>
              <a:gs pos="100000">
                <a:srgbClr val="3167D3"/>
              </a:gs>
            </a:gsLst>
            <a:lin ang="0" scaled="1"/>
          </a:gradFill>
          <a:ln w="9525">
            <a:noFill/>
            <a:miter lim="800000"/>
            <a:headEnd/>
            <a:tailEnd/>
          </a:ln>
          <a:effectLst/>
        </p:spPr>
        <p:txBody>
          <a:bodyPr wrap="none" anchor="ctr"/>
          <a:lstStyle/>
          <a:p>
            <a:pPr fontAlgn="auto">
              <a:spcBef>
                <a:spcPts val="0"/>
              </a:spcBef>
              <a:spcAft>
                <a:spcPts val="0"/>
              </a:spcAft>
              <a:defRPr/>
            </a:pPr>
            <a:endParaRPr lang="en-US" sz="1800" b="0" kern="0">
              <a:solidFill>
                <a:sysClr val="windowText" lastClr="000000"/>
              </a:solidFill>
              <a:latin typeface="Arial" pitchFamily="34" charset="0"/>
              <a:cs typeface="+mn-cs"/>
            </a:endParaRPr>
          </a:p>
        </p:txBody>
      </p:sp>
      <p:pic>
        <p:nvPicPr>
          <p:cNvPr id="223" name="Picture 6" descr="C:\Users\HANY\Desktop\ITI\Work\iti logo.jpg"/>
          <p:cNvPicPr>
            <a:picLocks noChangeAspect="1" noChangeArrowheads="1"/>
          </p:cNvPicPr>
          <p:nvPr userDrawn="1"/>
        </p:nvPicPr>
        <p:blipFill>
          <a:blip r:embed="rId3" cstate="print"/>
          <a:srcRect r="53389"/>
          <a:stretch>
            <a:fillRect/>
          </a:stretch>
        </p:blipFill>
        <p:spPr bwMode="auto">
          <a:xfrm>
            <a:off x="8572500" y="0"/>
            <a:ext cx="571500" cy="714375"/>
          </a:xfrm>
          <a:prstGeom prst="rect">
            <a:avLst/>
          </a:prstGeom>
          <a:noFill/>
          <a:ln w="9525">
            <a:noFill/>
            <a:miter lim="800000"/>
            <a:headEnd/>
            <a:tailEnd/>
          </a:ln>
        </p:spPr>
      </p:pic>
      <p:sp>
        <p:nvSpPr>
          <p:cNvPr id="224" name="Rectangle 223"/>
          <p:cNvSpPr/>
          <p:nvPr userDrawn="1"/>
        </p:nvSpPr>
        <p:spPr>
          <a:xfrm>
            <a:off x="833438" y="5202238"/>
            <a:ext cx="8286750" cy="585787"/>
          </a:xfrm>
          <a:prstGeom prst="rect">
            <a:avLst/>
          </a:prstGeom>
          <a:effectLst>
            <a:outerShdw blurRad="50800" dist="38100" dir="18900000" algn="bl" rotWithShape="0">
              <a:prstClr val="black">
                <a:alpha val="40000"/>
              </a:prstClr>
            </a:outerShdw>
          </a:effectLst>
        </p:spPr>
        <p:txBody>
          <a:bodyPr>
            <a:spAutoFit/>
          </a:bodyPr>
          <a:lstStyle/>
          <a:p>
            <a:pPr>
              <a:defRPr/>
            </a:pPr>
            <a:r>
              <a:rPr lang="en-US" sz="3200" dirty="0">
                <a:solidFill>
                  <a:schemeClr val="accent1">
                    <a:lumMod val="50000"/>
                  </a:schemeClr>
                </a:solidFill>
                <a:latin typeface="Amaze" pitchFamily="34" charset="0"/>
              </a:rPr>
              <a:t>&lt;script&gt;</a:t>
            </a:r>
            <a:r>
              <a:rPr lang="en-US" sz="3200" dirty="0" err="1">
                <a:solidFill>
                  <a:schemeClr val="accent1">
                    <a:lumMod val="50000"/>
                  </a:schemeClr>
                </a:solidFill>
                <a:latin typeface="Amaze" pitchFamily="34" charset="0"/>
              </a:rPr>
              <a:t>document.writeln</a:t>
            </a:r>
            <a:r>
              <a:rPr lang="en-US" sz="3200" dirty="0">
                <a:solidFill>
                  <a:schemeClr val="accent1">
                    <a:lumMod val="50000"/>
                  </a:schemeClr>
                </a:solidFill>
                <a:latin typeface="Amaze" pitchFamily="34" charset="0"/>
              </a:rPr>
              <a:t>(“Thank You!”)&lt;/script&gt; </a:t>
            </a:r>
            <a:endParaRPr lang="en-US" sz="3200" dirty="0">
              <a:solidFill>
                <a:schemeClr val="accent1">
                  <a:lumMod val="50000"/>
                </a:schemeClr>
              </a:solidFill>
            </a:endParaRPr>
          </a:p>
        </p:txBody>
      </p:sp>
      <p:sp>
        <p:nvSpPr>
          <p:cNvPr id="225" name="Rectangle 224"/>
          <p:cNvSpPr/>
          <p:nvPr userDrawn="1"/>
        </p:nvSpPr>
        <p:spPr>
          <a:xfrm>
            <a:off x="1714500" y="3429000"/>
            <a:ext cx="2786063" cy="708025"/>
          </a:xfrm>
          <a:prstGeom prst="rect">
            <a:avLst/>
          </a:prstGeom>
        </p:spPr>
        <p:txBody>
          <a:bodyPr>
            <a:spAutoFit/>
          </a:bodyPr>
          <a:lstStyle/>
          <a:p>
            <a:pPr>
              <a:defRPr/>
            </a:pPr>
            <a:r>
              <a:rPr lang="en-US" sz="4000" dirty="0">
                <a:solidFill>
                  <a:schemeClr val="tx1">
                    <a:lumMod val="75000"/>
                  </a:schemeClr>
                </a:solidFill>
                <a:latin typeface="Algerian" pitchFamily="82" charset="0"/>
                <a:cs typeface="Andalus" pitchFamily="2" charset="-78"/>
              </a:rPr>
              <a:t>&lt;script &gt;</a:t>
            </a:r>
          </a:p>
        </p:txBody>
      </p:sp>
      <p:pic>
        <p:nvPicPr>
          <p:cNvPr id="226" name="Picture 5" descr="C:\Users\HANY\Desktop\ITI\Intake 30\Materials &amp; Technical\Focus\JavaScript\Preparation\temp\q.png"/>
          <p:cNvPicPr>
            <a:picLocks noChangeAspect="1" noChangeArrowheads="1"/>
          </p:cNvPicPr>
          <p:nvPr userDrawn="1"/>
        </p:nvPicPr>
        <p:blipFill>
          <a:blip r:embed="rId4" cstate="print"/>
          <a:srcRect/>
          <a:stretch>
            <a:fillRect/>
          </a:stretch>
        </p:blipFill>
        <p:spPr bwMode="auto">
          <a:xfrm>
            <a:off x="3786188" y="2571750"/>
            <a:ext cx="1571625" cy="2286000"/>
          </a:xfrm>
          <a:prstGeom prst="rect">
            <a:avLst/>
          </a:prstGeom>
          <a:noFill/>
          <a:ln w="9525">
            <a:noFill/>
            <a:miter lim="800000"/>
            <a:headEnd/>
            <a:tailEnd/>
          </a:ln>
        </p:spPr>
      </p:pic>
      <p:sp>
        <p:nvSpPr>
          <p:cNvPr id="227" name="Rectangle 226"/>
          <p:cNvSpPr/>
          <p:nvPr userDrawn="1"/>
        </p:nvSpPr>
        <p:spPr>
          <a:xfrm>
            <a:off x="5072063" y="3429000"/>
            <a:ext cx="2786062" cy="708025"/>
          </a:xfrm>
          <a:prstGeom prst="rect">
            <a:avLst/>
          </a:prstGeom>
        </p:spPr>
        <p:txBody>
          <a:bodyPr>
            <a:spAutoFit/>
          </a:bodyPr>
          <a:lstStyle/>
          <a:p>
            <a:pPr>
              <a:defRPr/>
            </a:pPr>
            <a:r>
              <a:rPr lang="en-US" sz="4000" dirty="0">
                <a:solidFill>
                  <a:schemeClr val="tx1">
                    <a:lumMod val="75000"/>
                  </a:schemeClr>
                </a:solidFill>
                <a:latin typeface="Algerian" pitchFamily="82" charset="0"/>
                <a:cs typeface="Andalus" pitchFamily="2" charset="-78"/>
              </a:rPr>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left)">
                                      <p:cBhvr>
                                        <p:cTn id="7" dur="500"/>
                                        <p:tgtEl>
                                          <p:spTgt spid="2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up)">
                                      <p:cBhvr>
                                        <p:cTn id="11" dur="500"/>
                                        <p:tgtEl>
                                          <p:spTgt spid="221"/>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25"/>
                                        </p:tgtEl>
                                        <p:attrNameLst>
                                          <p:attrName>style.visibility</p:attrName>
                                        </p:attrNameLst>
                                      </p:cBhvr>
                                      <p:to>
                                        <p:strVal val="visible"/>
                                      </p:to>
                                    </p:set>
                                    <p:animEffect transition="in" filter="checkerboard(across)">
                                      <p:cBhvr>
                                        <p:cTn id="15" dur="500"/>
                                        <p:tgtEl>
                                          <p:spTgt spid="225"/>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checkerboard(across)">
                                      <p:cBhvr>
                                        <p:cTn id="19" dur="500"/>
                                        <p:tgtEl>
                                          <p:spTgt spid="226"/>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227"/>
                                        </p:tgtEl>
                                        <p:attrNameLst>
                                          <p:attrName>style.visibility</p:attrName>
                                        </p:attrNameLst>
                                      </p:cBhvr>
                                      <p:to>
                                        <p:strVal val="visible"/>
                                      </p:to>
                                    </p:set>
                                    <p:animEffect transition="in" filter="checkerboard(across)">
                                      <p:cBhvr>
                                        <p:cTn id="23" dur="500"/>
                                        <p:tgtEl>
                                          <p:spTgt spid="227"/>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224"/>
                                        </p:tgtEl>
                                        <p:attrNameLst>
                                          <p:attrName>style.visibility</p:attrName>
                                        </p:attrNameLst>
                                      </p:cBhvr>
                                      <p:to>
                                        <p:strVal val="visible"/>
                                      </p:to>
                                    </p:set>
                                    <p:anim calcmode="lin" valueType="num">
                                      <p:cBhvr>
                                        <p:cTn id="26" dur="500" fill="hold"/>
                                        <p:tgtEl>
                                          <p:spTgt spid="22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224"/>
                                        </p:tgtEl>
                                        <p:attrNameLst>
                                          <p:attrName>ppt_y</p:attrName>
                                        </p:attrNameLst>
                                      </p:cBhvr>
                                      <p:tavLst>
                                        <p:tav tm="0">
                                          <p:val>
                                            <p:strVal val="#ppt_y"/>
                                          </p:val>
                                        </p:tav>
                                        <p:tav tm="100000">
                                          <p:val>
                                            <p:strVal val="#ppt_y"/>
                                          </p:val>
                                        </p:tav>
                                      </p:tavLst>
                                    </p:anim>
                                    <p:anim calcmode="lin" valueType="num">
                                      <p:cBhvr>
                                        <p:cTn id="28" dur="500" fill="hold"/>
                                        <p:tgtEl>
                                          <p:spTgt spid="22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22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2" grpId="0" animBg="1"/>
      <p:bldP spid="224" grpId="0"/>
      <p:bldP spid="225" grpId="0"/>
      <p:bldP spid="22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a:prstGeom prst="rect">
            <a:avLst/>
          </a:prstGeom>
        </p:spPr>
        <p:txBody>
          <a:bodyPr/>
          <a:lstStyle/>
          <a:p>
            <a:r>
              <a:rPr lang="en-US" dirty="0"/>
              <a:t>Click to edit Master title style</a:t>
            </a:r>
            <a:endParaRPr lang="ar-EG" dirty="0"/>
          </a:p>
        </p:txBody>
      </p:sp>
      <p:sp>
        <p:nvSpPr>
          <p:cNvPr id="3" name="Content Placeholder 2"/>
          <p:cNvSpPr>
            <a:spLocks noGrp="1"/>
          </p:cNvSpPr>
          <p:nvPr>
            <p:ph idx="1"/>
          </p:nvPr>
        </p:nvSpPr>
        <p:spPr>
          <a:xfrm>
            <a:off x="457200" y="1228725"/>
            <a:ext cx="8229600" cy="5095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4C177FFA-F5E0-4475-A843-02DE58437ABE}"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r">
              <a:defRPr sz="4000" b="1" cap="all"/>
            </a:lvl1pPr>
          </a:lstStyle>
          <a:p>
            <a:r>
              <a:rPr lang="en-US"/>
              <a:t>Click to edit Master title style</a:t>
            </a:r>
            <a:endParaRPr lang="ar-EG"/>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75F15049-0F41-4535-8084-4BD3AE9803C8}"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a:prstGeom prst="rect">
            <a:avLst/>
          </a:prstGeom>
        </p:spPr>
        <p:txBody>
          <a:bodyPr/>
          <a:lstStyle/>
          <a:p>
            <a:r>
              <a:rPr lang="en-US"/>
              <a:t>Click to edit Master title style</a:t>
            </a:r>
            <a:endParaRPr lang="ar-EG"/>
          </a:p>
        </p:txBody>
      </p:sp>
      <p:sp>
        <p:nvSpPr>
          <p:cNvPr id="3" name="Content Placeholder 2"/>
          <p:cNvSpPr>
            <a:spLocks noGrp="1"/>
          </p:cNvSpPr>
          <p:nvPr>
            <p:ph sz="half" idx="1"/>
          </p:nvPr>
        </p:nvSpPr>
        <p:spPr>
          <a:xfrm>
            <a:off x="457200" y="1228725"/>
            <a:ext cx="4038600" cy="50958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1228725"/>
            <a:ext cx="4038600" cy="50958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84D63CCB-6A30-47DF-8593-F14636F8DFBF}"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ar-EG"/>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3ADB0610-1DEA-4F42-B048-FEDEA9B4E3B5}"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a:prstGeom prst="rect">
            <a:avLst/>
          </a:prstGeom>
        </p:spPr>
        <p:txBody>
          <a:bodyPr/>
          <a:lstStyle/>
          <a:p>
            <a:r>
              <a:rPr lang="en-US"/>
              <a:t>Click to edit Master title style</a:t>
            </a:r>
            <a:endParaRPr lang="ar-EG"/>
          </a:p>
        </p:txBody>
      </p:sp>
      <p:sp>
        <p:nvSpPr>
          <p:cNvPr id="3"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552D6322-6D7F-4F52-827C-15A04E293A0E}"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45C69F1C-E15E-4479-AA82-82B2DBFEB5B6}"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r">
              <a:defRPr sz="2000" b="1"/>
            </a:lvl1pPr>
          </a:lstStyle>
          <a:p>
            <a:r>
              <a:rPr lang="en-US"/>
              <a:t>Click to edit Master title style</a:t>
            </a:r>
            <a:endParaRPr lang="ar-EG"/>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4D55E9F8-9BC8-49F3-8900-9634F6C862AD}"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w="9525">
            <a:noFill/>
            <a:miter lim="800000"/>
            <a:headEnd/>
            <a:tailEnd/>
          </a:ln>
          <a:effectLst/>
        </p:spPr>
        <p:txBody>
          <a:bodyPr wrap="none" anchor="ctr"/>
          <a:lstStyle/>
          <a:p>
            <a:pPr>
              <a:defRPr/>
            </a:pPr>
            <a:endParaRPr lang="ar-EG" sz="1800">
              <a:latin typeface="Arial" pitchFamily="34" charset="0"/>
              <a:cs typeface="+mn-cs"/>
            </a:endParaRPr>
          </a:p>
        </p:txBody>
      </p:sp>
      <p:grpSp>
        <p:nvGrpSpPr>
          <p:cNvPr id="1027"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2" name="Oval 18"/>
            <p:cNvSpPr>
              <a:spLocks noChangeArrowheads="1"/>
            </p:cNvSpPr>
            <p:nvPr userDrawn="1"/>
          </p:nvSpPr>
          <p:spPr bwMode="gray">
            <a:xfrm>
              <a:off x="553" y="-5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3" name="Oval 19"/>
            <p:cNvSpPr>
              <a:spLocks noChangeArrowheads="1"/>
            </p:cNvSpPr>
            <p:nvPr userDrawn="1"/>
          </p:nvSpPr>
          <p:spPr bwMode="gray">
            <a:xfrm>
              <a:off x="843" y="-42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4" name="Oval 20"/>
            <p:cNvSpPr>
              <a:spLocks noChangeArrowheads="1"/>
            </p:cNvSpPr>
            <p:nvPr userDrawn="1"/>
          </p:nvSpPr>
          <p:spPr bwMode="gray">
            <a:xfrm>
              <a:off x="843" y="-13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5" name="Oval 21"/>
            <p:cNvSpPr>
              <a:spLocks noChangeArrowheads="1"/>
            </p:cNvSpPr>
            <p:nvPr userDrawn="1"/>
          </p:nvSpPr>
          <p:spPr bwMode="gray">
            <a:xfrm>
              <a:off x="1113" y="-28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6" name="Oval 22"/>
            <p:cNvSpPr>
              <a:spLocks noChangeArrowheads="1"/>
            </p:cNvSpPr>
            <p:nvPr userDrawn="1"/>
          </p:nvSpPr>
          <p:spPr bwMode="gray">
            <a:xfrm>
              <a:off x="1249" y="-1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59" name="Oval 35"/>
            <p:cNvSpPr>
              <a:spLocks noChangeArrowheads="1"/>
            </p:cNvSpPr>
            <p:nvPr userDrawn="1"/>
          </p:nvSpPr>
          <p:spPr bwMode="gray">
            <a:xfrm>
              <a:off x="1392" y="-28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0" name="Oval 36"/>
            <p:cNvSpPr>
              <a:spLocks noChangeArrowheads="1"/>
            </p:cNvSpPr>
            <p:nvPr userDrawn="1"/>
          </p:nvSpPr>
          <p:spPr bwMode="gray">
            <a:xfrm>
              <a:off x="1390" y="-542"/>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1" name="Oval 37"/>
            <p:cNvSpPr>
              <a:spLocks noChangeArrowheads="1"/>
            </p:cNvSpPr>
            <p:nvPr userDrawn="1"/>
          </p:nvSpPr>
          <p:spPr bwMode="gray">
            <a:xfrm>
              <a:off x="1680" y="-42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2" name="Oval 38"/>
            <p:cNvSpPr>
              <a:spLocks noChangeArrowheads="1"/>
            </p:cNvSpPr>
            <p:nvPr userDrawn="1"/>
          </p:nvSpPr>
          <p:spPr bwMode="gray">
            <a:xfrm>
              <a:off x="1680" y="-54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3" name="Oval 39"/>
            <p:cNvSpPr>
              <a:spLocks noChangeArrowheads="1"/>
            </p:cNvSpPr>
            <p:nvPr userDrawn="1"/>
          </p:nvSpPr>
          <p:spPr bwMode="gray">
            <a:xfrm>
              <a:off x="1950" y="-28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4" name="Oval 40"/>
            <p:cNvSpPr>
              <a:spLocks noChangeArrowheads="1"/>
            </p:cNvSpPr>
            <p:nvPr userDrawn="1"/>
          </p:nvSpPr>
          <p:spPr bwMode="gray">
            <a:xfrm>
              <a:off x="2086" y="-14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5" name="Oval 41"/>
            <p:cNvSpPr>
              <a:spLocks noChangeArrowheads="1"/>
            </p:cNvSpPr>
            <p:nvPr userDrawn="1"/>
          </p:nvSpPr>
          <p:spPr bwMode="gray">
            <a:xfrm>
              <a:off x="2224" y="-28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6" name="Oval 42"/>
            <p:cNvSpPr>
              <a:spLocks noChangeArrowheads="1"/>
            </p:cNvSpPr>
            <p:nvPr userDrawn="1"/>
          </p:nvSpPr>
          <p:spPr bwMode="gray">
            <a:xfrm>
              <a:off x="2222" y="-54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7" name="Oval 43"/>
            <p:cNvSpPr>
              <a:spLocks noChangeArrowheads="1"/>
            </p:cNvSpPr>
            <p:nvPr userDrawn="1"/>
          </p:nvSpPr>
          <p:spPr bwMode="gray">
            <a:xfrm>
              <a:off x="2512" y="-42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8" name="Oval 44"/>
            <p:cNvSpPr>
              <a:spLocks noChangeArrowheads="1"/>
            </p:cNvSpPr>
            <p:nvPr userDrawn="1"/>
          </p:nvSpPr>
          <p:spPr bwMode="gray">
            <a:xfrm>
              <a:off x="2512" y="-153"/>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69" name="Oval 45"/>
            <p:cNvSpPr>
              <a:spLocks noChangeArrowheads="1"/>
            </p:cNvSpPr>
            <p:nvPr userDrawn="1"/>
          </p:nvSpPr>
          <p:spPr bwMode="gray">
            <a:xfrm>
              <a:off x="2782" y="-289"/>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70" name="Oval 46"/>
            <p:cNvSpPr>
              <a:spLocks noChangeArrowheads="1"/>
            </p:cNvSpPr>
            <p:nvPr userDrawn="1"/>
          </p:nvSpPr>
          <p:spPr bwMode="gray">
            <a:xfrm>
              <a:off x="2918" y="-15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nvGrpSpPr>
            <p:cNvPr id="2"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73" name="Line 49"/>
              <p:cNvSpPr>
                <a:spLocks noChangeShapeType="1"/>
              </p:cNvSpPr>
              <p:nvPr userDrawn="1"/>
            </p:nvSpPr>
            <p:spPr bwMode="gray">
              <a:xfrm>
                <a:off x="-614"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4" name="Line 50"/>
              <p:cNvSpPr>
                <a:spLocks noChangeShapeType="1"/>
              </p:cNvSpPr>
              <p:nvPr userDrawn="1"/>
            </p:nvSpPr>
            <p:spPr bwMode="gray">
              <a:xfrm>
                <a:off x="-478"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75" name="Line 51"/>
              <p:cNvSpPr>
                <a:spLocks noChangeShapeType="1"/>
              </p:cNvSpPr>
              <p:nvPr userDrawn="1"/>
            </p:nvSpPr>
            <p:spPr bwMode="gray">
              <a:xfrm>
                <a:off x="-342" y="-1439"/>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76" name="Line 52"/>
              <p:cNvSpPr>
                <a:spLocks noChangeShapeType="1"/>
              </p:cNvSpPr>
              <p:nvPr userDrawn="1"/>
            </p:nvSpPr>
            <p:spPr bwMode="gray">
              <a:xfrm>
                <a:off x="-206" y="-1439"/>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77" name="Line 53"/>
              <p:cNvSpPr>
                <a:spLocks noChangeShapeType="1"/>
              </p:cNvSpPr>
              <p:nvPr userDrawn="1"/>
            </p:nvSpPr>
            <p:spPr bwMode="gray">
              <a:xfrm>
                <a:off x="-70" y="-1448"/>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78" name="Line 54"/>
              <p:cNvSpPr>
                <a:spLocks noChangeShapeType="1"/>
              </p:cNvSpPr>
              <p:nvPr userDrawn="1"/>
            </p:nvSpPr>
            <p:spPr bwMode="gray">
              <a:xfrm>
                <a:off x="72"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3" name="Line 55"/>
              <p:cNvSpPr>
                <a:spLocks noChangeShapeType="1"/>
              </p:cNvSpPr>
              <p:nvPr userDrawn="1"/>
            </p:nvSpPr>
            <p:spPr bwMode="gray">
              <a:xfrm>
                <a:off x="223"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80" name="Line 56"/>
              <p:cNvSpPr>
                <a:spLocks noChangeShapeType="1"/>
              </p:cNvSpPr>
              <p:nvPr userDrawn="1"/>
            </p:nvSpPr>
            <p:spPr bwMode="gray">
              <a:xfrm>
                <a:off x="359"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81" name="Line 57"/>
              <p:cNvSpPr>
                <a:spLocks noChangeShapeType="1"/>
              </p:cNvSpPr>
              <p:nvPr userDrawn="1"/>
            </p:nvSpPr>
            <p:spPr bwMode="gray">
              <a:xfrm>
                <a:off x="495" y="-1439"/>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82" name="Line 58"/>
              <p:cNvSpPr>
                <a:spLocks noChangeShapeType="1"/>
              </p:cNvSpPr>
              <p:nvPr userDrawn="1"/>
            </p:nvSpPr>
            <p:spPr bwMode="gray">
              <a:xfrm>
                <a:off x="631" y="-1439"/>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83" name="Line 59"/>
              <p:cNvSpPr>
                <a:spLocks noChangeShapeType="1"/>
              </p:cNvSpPr>
              <p:nvPr userDrawn="1"/>
            </p:nvSpPr>
            <p:spPr bwMode="gray">
              <a:xfrm>
                <a:off x="767"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sp>
          <p:nvSpPr>
            <p:cNvPr id="1084" name="Oval 60"/>
            <p:cNvSpPr>
              <a:spLocks noChangeArrowheads="1"/>
            </p:cNvSpPr>
            <p:nvPr userDrawn="1"/>
          </p:nvSpPr>
          <p:spPr bwMode="gray">
            <a:xfrm>
              <a:off x="3061" y="-41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5" name="Oval 61"/>
            <p:cNvSpPr>
              <a:spLocks noChangeArrowheads="1"/>
            </p:cNvSpPr>
            <p:nvPr userDrawn="1"/>
          </p:nvSpPr>
          <p:spPr bwMode="gray">
            <a:xfrm>
              <a:off x="3059" y="-5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6" name="Oval 62"/>
            <p:cNvSpPr>
              <a:spLocks noChangeArrowheads="1"/>
            </p:cNvSpPr>
            <p:nvPr userDrawn="1"/>
          </p:nvSpPr>
          <p:spPr bwMode="gray">
            <a:xfrm>
              <a:off x="3349" y="-41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7" name="Oval 63"/>
            <p:cNvSpPr>
              <a:spLocks noChangeArrowheads="1"/>
            </p:cNvSpPr>
            <p:nvPr userDrawn="1"/>
          </p:nvSpPr>
          <p:spPr bwMode="gray">
            <a:xfrm>
              <a:off x="3349" y="-543"/>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8" name="Oval 64"/>
            <p:cNvSpPr>
              <a:spLocks noChangeArrowheads="1"/>
            </p:cNvSpPr>
            <p:nvPr userDrawn="1"/>
          </p:nvSpPr>
          <p:spPr bwMode="gray">
            <a:xfrm>
              <a:off x="3619" y="-28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89" name="Oval 65"/>
            <p:cNvSpPr>
              <a:spLocks noChangeArrowheads="1"/>
            </p:cNvSpPr>
            <p:nvPr userDrawn="1"/>
          </p:nvSpPr>
          <p:spPr bwMode="gray">
            <a:xfrm>
              <a:off x="3755" y="-1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0" name="Oval 66"/>
            <p:cNvSpPr>
              <a:spLocks noChangeArrowheads="1"/>
            </p:cNvSpPr>
            <p:nvPr userDrawn="1"/>
          </p:nvSpPr>
          <p:spPr bwMode="gray">
            <a:xfrm>
              <a:off x="3913" y="-27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1" name="Oval 67"/>
            <p:cNvSpPr>
              <a:spLocks noChangeArrowheads="1"/>
            </p:cNvSpPr>
            <p:nvPr userDrawn="1"/>
          </p:nvSpPr>
          <p:spPr bwMode="gray">
            <a:xfrm>
              <a:off x="3911" y="-548"/>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2" name="Oval 68"/>
            <p:cNvSpPr>
              <a:spLocks noChangeArrowheads="1"/>
            </p:cNvSpPr>
            <p:nvPr userDrawn="1"/>
          </p:nvSpPr>
          <p:spPr bwMode="gray">
            <a:xfrm>
              <a:off x="4201" y="-45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3" name="Oval 69"/>
            <p:cNvSpPr>
              <a:spLocks noChangeArrowheads="1"/>
            </p:cNvSpPr>
            <p:nvPr userDrawn="1"/>
          </p:nvSpPr>
          <p:spPr bwMode="gray">
            <a:xfrm>
              <a:off x="4201" y="-1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4" name="Oval 70"/>
            <p:cNvSpPr>
              <a:spLocks noChangeArrowheads="1"/>
            </p:cNvSpPr>
            <p:nvPr userDrawn="1"/>
          </p:nvSpPr>
          <p:spPr bwMode="gray">
            <a:xfrm>
              <a:off x="4471" y="-29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095" name="Oval 71"/>
            <p:cNvSpPr>
              <a:spLocks noChangeArrowheads="1"/>
            </p:cNvSpPr>
            <p:nvPr userDrawn="1"/>
          </p:nvSpPr>
          <p:spPr bwMode="gray">
            <a:xfrm>
              <a:off x="4607" y="-154"/>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grpSp>
          <p:nvGrpSpPr>
            <p:cNvPr id="1074"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98" name="Line 74"/>
              <p:cNvSpPr>
                <a:spLocks noChangeShapeType="1"/>
              </p:cNvSpPr>
              <p:nvPr userDrawn="1"/>
            </p:nvSpPr>
            <p:spPr bwMode="gray">
              <a:xfrm>
                <a:off x="-614"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099" name="Line 75"/>
              <p:cNvSpPr>
                <a:spLocks noChangeShapeType="1"/>
              </p:cNvSpPr>
              <p:nvPr userDrawn="1"/>
            </p:nvSpPr>
            <p:spPr bwMode="gray">
              <a:xfrm>
                <a:off x="-478"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0" name="Line 76"/>
              <p:cNvSpPr>
                <a:spLocks noChangeShapeType="1"/>
              </p:cNvSpPr>
              <p:nvPr userDrawn="1"/>
            </p:nvSpPr>
            <p:spPr bwMode="gray">
              <a:xfrm>
                <a:off x="-342" y="-1439"/>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1" name="Line 77"/>
              <p:cNvSpPr>
                <a:spLocks noChangeShapeType="1"/>
              </p:cNvSpPr>
              <p:nvPr userDrawn="1"/>
            </p:nvSpPr>
            <p:spPr bwMode="gray">
              <a:xfrm>
                <a:off x="-206" y="-1439"/>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2" name="Line 78"/>
              <p:cNvSpPr>
                <a:spLocks noChangeShapeType="1"/>
              </p:cNvSpPr>
              <p:nvPr userDrawn="1"/>
            </p:nvSpPr>
            <p:spPr bwMode="gray">
              <a:xfrm>
                <a:off x="-70" y="-1448"/>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3" name="Line 79"/>
              <p:cNvSpPr>
                <a:spLocks noChangeShapeType="1"/>
              </p:cNvSpPr>
              <p:nvPr userDrawn="1"/>
            </p:nvSpPr>
            <p:spPr bwMode="gray">
              <a:xfrm>
                <a:off x="72"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4" name="Line 80"/>
              <p:cNvSpPr>
                <a:spLocks noChangeShapeType="1"/>
              </p:cNvSpPr>
              <p:nvPr userDrawn="1"/>
            </p:nvSpPr>
            <p:spPr bwMode="gray">
              <a:xfrm>
                <a:off x="223"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5" name="Line 81"/>
              <p:cNvSpPr>
                <a:spLocks noChangeShapeType="1"/>
              </p:cNvSpPr>
              <p:nvPr userDrawn="1"/>
            </p:nvSpPr>
            <p:spPr bwMode="gray">
              <a:xfrm>
                <a:off x="359" y="-1443"/>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6" name="Line 82"/>
              <p:cNvSpPr>
                <a:spLocks noChangeShapeType="1"/>
              </p:cNvSpPr>
              <p:nvPr userDrawn="1"/>
            </p:nvSpPr>
            <p:spPr bwMode="gray">
              <a:xfrm>
                <a:off x="495" y="-1439"/>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7" name="Line 83"/>
              <p:cNvSpPr>
                <a:spLocks noChangeShapeType="1"/>
              </p:cNvSpPr>
              <p:nvPr userDrawn="1"/>
            </p:nvSpPr>
            <p:spPr bwMode="gray">
              <a:xfrm>
                <a:off x="631" y="-1439"/>
                <a:ext cx="0" cy="2887"/>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08" name="Line 84"/>
              <p:cNvSpPr>
                <a:spLocks noChangeShapeType="1"/>
              </p:cNvSpPr>
              <p:nvPr userDrawn="1"/>
            </p:nvSpPr>
            <p:spPr bwMode="gray">
              <a:xfrm>
                <a:off x="767" y="-1443"/>
                <a:ext cx="0" cy="288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sp>
          <p:nvSpPr>
            <p:cNvPr id="1109" name="Oval 85"/>
            <p:cNvSpPr>
              <a:spLocks noChangeArrowheads="1"/>
            </p:cNvSpPr>
            <p:nvPr userDrawn="1"/>
          </p:nvSpPr>
          <p:spPr bwMode="gray">
            <a:xfrm>
              <a:off x="4750" y="-36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0" name="Oval 86"/>
            <p:cNvSpPr>
              <a:spLocks noChangeArrowheads="1"/>
            </p:cNvSpPr>
            <p:nvPr userDrawn="1"/>
          </p:nvSpPr>
          <p:spPr bwMode="gray">
            <a:xfrm>
              <a:off x="4748" y="-54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1" name="Oval 87"/>
            <p:cNvSpPr>
              <a:spLocks noChangeArrowheads="1"/>
            </p:cNvSpPr>
            <p:nvPr userDrawn="1"/>
          </p:nvSpPr>
          <p:spPr bwMode="gray">
            <a:xfrm>
              <a:off x="5038" y="-42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2" name="Oval 88"/>
            <p:cNvSpPr>
              <a:spLocks noChangeArrowheads="1"/>
            </p:cNvSpPr>
            <p:nvPr userDrawn="1"/>
          </p:nvSpPr>
          <p:spPr bwMode="gray">
            <a:xfrm>
              <a:off x="5038" y="-543"/>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3" name="Oval 89"/>
            <p:cNvSpPr>
              <a:spLocks noChangeArrowheads="1"/>
            </p:cNvSpPr>
            <p:nvPr userDrawn="1"/>
          </p:nvSpPr>
          <p:spPr bwMode="gray">
            <a:xfrm>
              <a:off x="5308" y="-28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4" name="Oval 90"/>
            <p:cNvSpPr>
              <a:spLocks noChangeArrowheads="1"/>
            </p:cNvSpPr>
            <p:nvPr userDrawn="1"/>
          </p:nvSpPr>
          <p:spPr bwMode="gray">
            <a:xfrm>
              <a:off x="5444" y="-151"/>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5" name="Oval 91"/>
            <p:cNvSpPr>
              <a:spLocks noChangeArrowheads="1"/>
            </p:cNvSpPr>
            <p:nvPr userDrawn="1"/>
          </p:nvSpPr>
          <p:spPr bwMode="gray">
            <a:xfrm>
              <a:off x="5580" y="-286"/>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6" name="Oval 92"/>
            <p:cNvSpPr>
              <a:spLocks noChangeArrowheads="1"/>
            </p:cNvSpPr>
            <p:nvPr userDrawn="1"/>
          </p:nvSpPr>
          <p:spPr bwMode="gray">
            <a:xfrm>
              <a:off x="5578" y="-547"/>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7" name="Oval 93"/>
            <p:cNvSpPr>
              <a:spLocks noChangeArrowheads="1"/>
            </p:cNvSpPr>
            <p:nvPr userDrawn="1"/>
          </p:nvSpPr>
          <p:spPr bwMode="gray">
            <a:xfrm>
              <a:off x="5868" y="-42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8" name="Oval 94"/>
            <p:cNvSpPr>
              <a:spLocks noChangeArrowheads="1"/>
            </p:cNvSpPr>
            <p:nvPr userDrawn="1"/>
          </p:nvSpPr>
          <p:spPr bwMode="gray">
            <a:xfrm>
              <a:off x="5868" y="-155"/>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19" name="Oval 95"/>
            <p:cNvSpPr>
              <a:spLocks noChangeArrowheads="1"/>
            </p:cNvSpPr>
            <p:nvPr userDrawn="1"/>
          </p:nvSpPr>
          <p:spPr bwMode="gray">
            <a:xfrm>
              <a:off x="6138" y="-280"/>
              <a:ext cx="44" cy="44"/>
            </a:xfrm>
            <a:prstGeom prst="ellipse">
              <a:avLst/>
            </a:prstGeom>
            <a:solidFill>
              <a:schemeClr val="bg1"/>
            </a:solidFill>
            <a:ln w="9525">
              <a:noFill/>
              <a:round/>
              <a:headEnd/>
              <a:tailEnd/>
            </a:ln>
            <a:effectLst/>
          </p:spPr>
          <p:txBody>
            <a:bodyPr wrap="none" anchor="ctr"/>
            <a:lstStyle/>
            <a:p>
              <a:pPr>
                <a:defRPr/>
              </a:pPr>
              <a:endParaRPr lang="ar-EG" sz="1800">
                <a:latin typeface="Arial" pitchFamily="34" charset="0"/>
                <a:cs typeface="+mn-cs"/>
              </a:endParaRPr>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p:spPr>
          <p:txBody>
            <a:bodyPr/>
            <a:lstStyle/>
            <a:p>
              <a:pPr>
                <a:defRPr/>
              </a:pPr>
              <a:endParaRPr lang="ar-EG" sz="1800">
                <a:latin typeface="Arial" pitchFamily="34" charset="0"/>
                <a:cs typeface="+mn-cs"/>
              </a:endParaRPr>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w="9525">
            <a:noFill/>
            <a:miter lim="800000"/>
            <a:headEnd/>
            <a:tailEnd/>
          </a:ln>
          <a:effectLst/>
        </p:spPr>
        <p:txBody>
          <a:bodyPr wrap="none" anchor="ctr"/>
          <a:lstStyle/>
          <a:p>
            <a:pPr algn="ctr">
              <a:defRPr/>
            </a:pPr>
            <a:endParaRPr lang="ar-EG" sz="1600" dirty="0">
              <a:solidFill>
                <a:schemeClr val="bg1">
                  <a:lumMod val="85000"/>
                </a:schemeClr>
              </a:solidFill>
              <a:latin typeface="Amaze" pitchFamily="34" charset="0"/>
              <a:cs typeface="+mn-cs"/>
            </a:endParaRPr>
          </a:p>
        </p:txBody>
      </p:sp>
      <p:sp>
        <p:nvSpPr>
          <p:cNvPr id="1130" name="Oval 106" descr="06_original_w"/>
          <p:cNvSpPr>
            <a:spLocks noChangeArrowheads="1"/>
          </p:cNvSpPr>
          <p:nvPr/>
        </p:nvSpPr>
        <p:spPr bwMode="gray">
          <a:xfrm rot="10800000">
            <a:off x="7858125" y="439738"/>
            <a:ext cx="936625" cy="1008062"/>
          </a:xfrm>
          <a:prstGeom prst="ellipse">
            <a:avLst/>
          </a:prstGeom>
          <a:blipFill dpi="0" rotWithShape="1">
            <a:blip r:embed="rId14" cstate="print"/>
            <a:srcRect/>
            <a:stretch>
              <a:fillRect/>
            </a:stretch>
          </a:blipFill>
          <a:ln w="57150">
            <a:solidFill>
              <a:schemeClr val="tx1"/>
            </a:solidFill>
            <a:round/>
            <a:headEnd/>
            <a:tailEnd/>
          </a:ln>
          <a:effectLst/>
        </p:spPr>
        <p:txBody>
          <a:bodyPr wrap="none" anchor="ctr"/>
          <a:lstStyle/>
          <a:p>
            <a:pPr>
              <a:defRPr/>
            </a:pPr>
            <a:endParaRPr lang="ar-EG" sz="1800">
              <a:latin typeface="Arial" pitchFamily="34" charset="0"/>
              <a:cs typeface="+mn-cs"/>
            </a:endParaRPr>
          </a:p>
        </p:txBody>
      </p:sp>
      <p:sp>
        <p:nvSpPr>
          <p:cNvPr id="5" name="AutoShape 2" descr="Image result for css icon"/>
          <p:cNvSpPr>
            <a:spLocks noChangeAspect="1" noChangeArrowheads="1"/>
          </p:cNvSpPr>
          <p:nvPr userDrawn="1"/>
        </p:nvSpPr>
        <p:spPr bwMode="auto">
          <a:xfrm>
            <a:off x="155575" y="-1889125"/>
            <a:ext cx="3943350"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css icon"/>
          <p:cNvSpPr>
            <a:spLocks noChangeAspect="1" noChangeArrowheads="1"/>
          </p:cNvSpPr>
          <p:nvPr userDrawn="1"/>
        </p:nvSpPr>
        <p:spPr bwMode="auto">
          <a:xfrm>
            <a:off x="307975" y="-1736725"/>
            <a:ext cx="3943350"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29"/>
                                        </p:tgtEl>
                                        <p:attrNameLst>
                                          <p:attrName>style.visibility</p:attrName>
                                        </p:attrNameLst>
                                      </p:cBhvr>
                                      <p:to>
                                        <p:strVal val="visible"/>
                                      </p:to>
                                    </p:set>
                                    <p:animEffect transition="in" filter="strips(downRight)">
                                      <p:cBhvr>
                                        <p:cTn id="7" dur="500"/>
                                        <p:tgtEl>
                                          <p:spTgt spid="1129"/>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1130"/>
                                        </p:tgtEl>
                                        <p:attrNameLst>
                                          <p:attrName>style.visibility</p:attrName>
                                        </p:attrNameLst>
                                      </p:cBhvr>
                                      <p:to>
                                        <p:strVal val="visible"/>
                                      </p:to>
                                    </p:set>
                                    <p:animEffect transition="in" filter="wheel(2)">
                                      <p:cBhvr>
                                        <p:cTn id="10"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animBg="1"/>
      <p:bldP spid="1130" grpId="0" animBg="1"/>
    </p:bldLst>
  </p:timing>
  <p:txStyles>
    <p:titleStyle>
      <a:lvl1pPr algn="r" rtl="0" eaLnBrk="0" fontAlgn="base" hangingPunct="0">
        <a:spcBef>
          <a:spcPct val="0"/>
        </a:spcBef>
        <a:spcAft>
          <a:spcPct val="0"/>
        </a:spcAft>
        <a:defRPr sz="2800" b="1" i="1">
          <a:solidFill>
            <a:schemeClr val="tx1"/>
          </a:solidFill>
          <a:latin typeface="+mj-lt"/>
          <a:ea typeface="+mj-ea"/>
          <a:cs typeface="+mj-cs"/>
        </a:defRPr>
      </a:lvl1pPr>
      <a:lvl2pPr algn="r" rtl="0" eaLnBrk="0" fontAlgn="base" hangingPunct="0">
        <a:spcBef>
          <a:spcPct val="0"/>
        </a:spcBef>
        <a:spcAft>
          <a:spcPct val="0"/>
        </a:spcAft>
        <a:defRPr sz="2800" b="1" i="1">
          <a:solidFill>
            <a:schemeClr val="tx1"/>
          </a:solidFill>
          <a:latin typeface="Verdana" pitchFamily="34" charset="0"/>
        </a:defRPr>
      </a:lvl2pPr>
      <a:lvl3pPr algn="r" rtl="0" eaLnBrk="0" fontAlgn="base" hangingPunct="0">
        <a:spcBef>
          <a:spcPct val="0"/>
        </a:spcBef>
        <a:spcAft>
          <a:spcPct val="0"/>
        </a:spcAft>
        <a:defRPr sz="2800" b="1" i="1">
          <a:solidFill>
            <a:schemeClr val="tx1"/>
          </a:solidFill>
          <a:latin typeface="Verdana" pitchFamily="34" charset="0"/>
        </a:defRPr>
      </a:lvl3pPr>
      <a:lvl4pPr algn="r" rtl="0" eaLnBrk="0" fontAlgn="base" hangingPunct="0">
        <a:spcBef>
          <a:spcPct val="0"/>
        </a:spcBef>
        <a:spcAft>
          <a:spcPct val="0"/>
        </a:spcAft>
        <a:defRPr sz="2800" b="1" i="1">
          <a:solidFill>
            <a:schemeClr val="tx1"/>
          </a:solidFill>
          <a:latin typeface="Verdana" pitchFamily="34" charset="0"/>
        </a:defRPr>
      </a:lvl4pPr>
      <a:lvl5pPr algn="r" rtl="0" eaLnBrk="0" fontAlgn="base" hangingPunct="0">
        <a:spcBef>
          <a:spcPct val="0"/>
        </a:spcBef>
        <a:spcAft>
          <a:spcPct val="0"/>
        </a:spcAft>
        <a:defRPr sz="2800" b="1" i="1">
          <a:solidFill>
            <a:schemeClr val="tx1"/>
          </a:solidFill>
          <a:latin typeface="Verdana" pitchFamily="34" charset="0"/>
        </a:defRPr>
      </a:lvl5pPr>
      <a:lvl6pPr marL="457200" algn="r" rtl="0" fontAlgn="base">
        <a:spcBef>
          <a:spcPct val="0"/>
        </a:spcBef>
        <a:spcAft>
          <a:spcPct val="0"/>
        </a:spcAft>
        <a:defRPr sz="2800" b="1" i="1">
          <a:solidFill>
            <a:schemeClr val="tx1"/>
          </a:solidFill>
          <a:latin typeface="Verdana" pitchFamily="34" charset="0"/>
        </a:defRPr>
      </a:lvl6pPr>
      <a:lvl7pPr marL="914400" algn="r" rtl="0" fontAlgn="base">
        <a:spcBef>
          <a:spcPct val="0"/>
        </a:spcBef>
        <a:spcAft>
          <a:spcPct val="0"/>
        </a:spcAft>
        <a:defRPr sz="2800" b="1" i="1">
          <a:solidFill>
            <a:schemeClr val="tx1"/>
          </a:solidFill>
          <a:latin typeface="Verdana" pitchFamily="34" charset="0"/>
        </a:defRPr>
      </a:lvl7pPr>
      <a:lvl8pPr marL="1371600" algn="r" rtl="0" fontAlgn="base">
        <a:spcBef>
          <a:spcPct val="0"/>
        </a:spcBef>
        <a:spcAft>
          <a:spcPct val="0"/>
        </a:spcAft>
        <a:defRPr sz="2800" b="1" i="1">
          <a:solidFill>
            <a:schemeClr val="tx1"/>
          </a:solidFill>
          <a:latin typeface="Verdana" pitchFamily="34" charset="0"/>
        </a:defRPr>
      </a:lvl8pPr>
      <a:lvl9pPr marL="1828800" algn="r" rtl="0" fontAlgn="base">
        <a:spcBef>
          <a:spcPct val="0"/>
        </a:spcBef>
        <a:spcAft>
          <a:spcPct val="0"/>
        </a:spcAft>
        <a:defRPr sz="2800" b="1" i="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cssref/tryit.asp?filename=trycss_sel_after_style"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www.w3schools.com/cssref/tryit.asp?filename=trycss3_selection"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css-tricks.com/specifics-on-css-specificity/"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www.sitepoint.com/web-foundations/specificity/" TargetMode="External"/><Relationship Id="rId5" Type="http://schemas.openxmlformats.org/officeDocument/2006/relationships/hyperlink" Target="http://www.smashingmagazine.com/2010/11/02/the-important-css-declaration-how-and-when-to-use-it/" TargetMode="External"/><Relationship Id="rId4" Type="http://schemas.openxmlformats.org/officeDocument/2006/relationships/hyperlink" Target="https://developer.mozilla.org/en-US/docs/Web/CSS/Specificit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css3.info/" TargetMode="External"/><Relationship Id="rId3" Type="http://schemas.openxmlformats.org/officeDocument/2006/relationships/hyperlink" Target="http://www.w3schools.com/css/default.asp" TargetMode="External"/><Relationship Id="rId7" Type="http://schemas.openxmlformats.org/officeDocument/2006/relationships/hyperlink" Target="http://www.w3schools.com/css3/default.asp"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css.maxdesign.com.au/selectutorial" TargetMode="External"/><Relationship Id="rId5" Type="http://schemas.openxmlformats.org/officeDocument/2006/relationships/hyperlink" Target="http://www.sitepoint.com/" TargetMode="External"/><Relationship Id="rId10" Type="http://schemas.openxmlformats.org/officeDocument/2006/relationships/hyperlink" Target="http://www.w3schools.com/cssref/default.asp" TargetMode="External"/><Relationship Id="rId4" Type="http://schemas.openxmlformats.org/officeDocument/2006/relationships/hyperlink" Target="http://css-tricks.com/" TargetMode="External"/><Relationship Id="rId9" Type="http://schemas.openxmlformats.org/officeDocument/2006/relationships/hyperlink" Target="http://www.w3schools.com/cssref/css_selectors.asp"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14375" y="3286125"/>
            <a:ext cx="7715250" cy="1285875"/>
          </a:xfrm>
          <a:prstGeom prst="rect">
            <a:avLst/>
          </a:prstGeom>
        </p:spPr>
        <p:txBody>
          <a:bodyPr/>
          <a:lstStyle>
            <a:lvl1pPr marL="0" marR="0" indent="0" algn="ctr" defTabSz="914400" rtl="0" eaLnBrk="0" fontAlgn="base" latinLnBrk="0" hangingPunct="0">
              <a:lnSpc>
                <a:spcPct val="100000"/>
              </a:lnSpc>
              <a:spcBef>
                <a:spcPct val="0"/>
              </a:spcBef>
              <a:spcAft>
                <a:spcPct val="0"/>
              </a:spcAft>
              <a:buClrTx/>
              <a:buSzTx/>
              <a:buFontTx/>
              <a:buNone/>
              <a:tabLst/>
              <a:defRPr sz="4000" b="0">
                <a:solidFill>
                  <a:srgbClr val="C00000"/>
                </a:solidFill>
                <a:effectLst>
                  <a:outerShdw blurRad="31750" dist="25400" dir="5400000" algn="tl" rotWithShape="0">
                    <a:srgbClr val="000000">
                      <a:alpha val="25000"/>
                    </a:srgbClr>
                  </a:outerShdw>
                  <a:reflection blurRad="6350" stA="60000" endA="900" endPos="60000" dist="29997" dir="5400000" sy="-100000" algn="bl" rotWithShape="0"/>
                </a:effectLst>
              </a:defRPr>
            </a:lvl1pPr>
          </a:lstStyle>
          <a:p>
            <a:pPr>
              <a:defRPr/>
            </a:pPr>
            <a:r>
              <a:rPr lang="en-US" b="1" i="1" dirty="0">
                <a:effectLst>
                  <a:outerShdw blurRad="31750" dist="25400" dir="5400000" algn="tl" rotWithShape="0">
                    <a:srgbClr val="000000">
                      <a:alpha val="25000"/>
                    </a:srgbClr>
                  </a:outerShdw>
                </a:effectLst>
                <a:latin typeface="Mirror" pitchFamily="2" charset="0"/>
                <a:ea typeface="+mj-ea"/>
                <a:cs typeface="Aharoni" pitchFamily="2" charset="-79"/>
              </a:rPr>
              <a:t>Client Side Technologies</a:t>
            </a:r>
            <a:endParaRPr lang="en-US" i="1" kern="0" dirty="0">
              <a:latin typeface="+mj-lt"/>
              <a:ea typeface="+mj-ea"/>
              <a:cs typeface="+mj-cs"/>
            </a:endParaRPr>
          </a:p>
        </p:txBody>
      </p:sp>
      <p:sp>
        <p:nvSpPr>
          <p:cNvPr id="5" name="Rectangle 3"/>
          <p:cNvSpPr txBox="1">
            <a:spLocks noChangeArrowheads="1"/>
          </p:cNvSpPr>
          <p:nvPr/>
        </p:nvSpPr>
        <p:spPr bwMode="black">
          <a:xfrm>
            <a:off x="1000100" y="5214938"/>
            <a:ext cx="6872287" cy="71437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defRPr sz="1400" b="1">
                <a:solidFill>
                  <a:schemeClr val="accent4">
                    <a:lumMod val="75000"/>
                  </a:schemeClr>
                </a:solidFill>
                <a:latin typeface="Verdana" pitchFamily="34" charset="0"/>
              </a:defRPr>
            </a:lvl1pPr>
          </a:lstStyle>
          <a:p>
            <a:pPr>
              <a:spcBef>
                <a:spcPts val="600"/>
              </a:spcBef>
              <a:defRPr/>
            </a:pPr>
            <a:r>
              <a:rPr lang="en-US" sz="3600" kern="0" dirty="0">
                <a:solidFill>
                  <a:schemeClr val="accent5">
                    <a:lumMod val="25000"/>
                  </a:schemeClr>
                </a:solidFill>
                <a:effectLst>
                  <a:outerShdw blurRad="38100" dist="38100" dir="2700000" algn="tl">
                    <a:srgbClr val="000000">
                      <a:alpha val="43137"/>
                    </a:srgbClr>
                  </a:outerShdw>
                </a:effectLst>
                <a:latin typeface="Bangle" pitchFamily="2" charset="0"/>
                <a:cs typeface="+mn-cs"/>
              </a:rPr>
              <a:t>CSS</a:t>
            </a:r>
          </a:p>
          <a:p>
            <a:pPr>
              <a:spcBef>
                <a:spcPts val="600"/>
              </a:spcBef>
              <a:defRPr/>
            </a:pPr>
            <a:r>
              <a:rPr lang="en-US" sz="3600" kern="0" dirty="0">
                <a:solidFill>
                  <a:schemeClr val="accent5">
                    <a:lumMod val="25000"/>
                  </a:schemeClr>
                </a:solidFill>
                <a:effectLst>
                  <a:outerShdw blurRad="38100" dist="38100" dir="2700000" algn="tl">
                    <a:srgbClr val="000000">
                      <a:alpha val="43137"/>
                    </a:srgbClr>
                  </a:outerShdw>
                </a:effectLst>
                <a:latin typeface="Bangle" pitchFamily="2" charset="0"/>
                <a:cs typeface="+mn-cs"/>
              </a:rPr>
              <a:t>(Cascade Style Sheets)</a:t>
            </a:r>
          </a:p>
        </p:txBody>
      </p:sp>
      <p:sp>
        <p:nvSpPr>
          <p:cNvPr id="2" name="TextBox 1">
            <a:extLst>
              <a:ext uri="{FF2B5EF4-FFF2-40B4-BE49-F238E27FC236}">
                <a16:creationId xmlns:a16="http://schemas.microsoft.com/office/drawing/2014/main" id="{9EAC3FDA-3ADC-3059-6B19-6CDC2D4DC68C}"/>
              </a:ext>
            </a:extLst>
          </p:cNvPr>
          <p:cNvSpPr txBox="1"/>
          <p:nvPr/>
        </p:nvSpPr>
        <p:spPr>
          <a:xfrm>
            <a:off x="3200400" y="320040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Styles will be applied to HTML in the following order:</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Browser default</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External style sheet</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Internal style sheet </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Inline style</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When styles conflict, the “nearest” (most recently applied) style wins</a:t>
            </a: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Cascading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Cascading Order - Example</a:t>
            </a:r>
          </a:p>
        </p:txBody>
      </p:sp>
      <p:sp>
        <p:nvSpPr>
          <p:cNvPr id="4" name="Rounded Rectangle 3"/>
          <p:cNvSpPr/>
          <p:nvPr/>
        </p:nvSpPr>
        <p:spPr>
          <a:xfrm>
            <a:off x="642910" y="2000240"/>
            <a:ext cx="2928958" cy="192882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H3</a:t>
            </a:r>
          </a:p>
          <a:p>
            <a:r>
              <a:rPr lang="en-US" sz="1800" b="0" kern="0" dirty="0">
                <a:solidFill>
                  <a:srgbClr val="1A1A70"/>
                </a:solidFill>
                <a:latin typeface="Arial"/>
                <a:cs typeface="+mn-cs"/>
              </a:rPr>
              <a:t>{	</a:t>
            </a:r>
          </a:p>
          <a:p>
            <a:r>
              <a:rPr lang="en-US" sz="1800" b="0" kern="0" dirty="0">
                <a:solidFill>
                  <a:srgbClr val="1A1A70"/>
                </a:solidFill>
                <a:latin typeface="Arial"/>
                <a:cs typeface="+mn-cs"/>
              </a:rPr>
              <a:t>       color: red;</a:t>
            </a:r>
          </a:p>
          <a:p>
            <a:r>
              <a:rPr lang="en-US" sz="1800" b="0" kern="0" dirty="0">
                <a:solidFill>
                  <a:srgbClr val="1A1A70"/>
                </a:solidFill>
                <a:latin typeface="Arial"/>
                <a:cs typeface="+mn-cs"/>
              </a:rPr>
              <a:t>       text-align: left;</a:t>
            </a:r>
            <a:br>
              <a:rPr lang="en-US" sz="1800" b="0" kern="0" dirty="0">
                <a:solidFill>
                  <a:srgbClr val="1A1A70"/>
                </a:solidFill>
                <a:latin typeface="Arial"/>
                <a:cs typeface="+mn-cs"/>
              </a:rPr>
            </a:br>
            <a:r>
              <a:rPr lang="en-US" sz="1800" b="0" kern="0" dirty="0">
                <a:solidFill>
                  <a:srgbClr val="1A1A70"/>
                </a:solidFill>
                <a:latin typeface="Arial"/>
                <a:cs typeface="+mn-cs"/>
              </a:rPr>
              <a:t>        font-size: 8pt  </a:t>
            </a:r>
          </a:p>
          <a:p>
            <a:r>
              <a:rPr lang="en-US" sz="1800" b="0" kern="0" dirty="0">
                <a:solidFill>
                  <a:srgbClr val="1A1A70"/>
                </a:solidFill>
                <a:latin typeface="Arial"/>
                <a:cs typeface="+mn-cs"/>
              </a:rPr>
              <a:t> }</a:t>
            </a:r>
          </a:p>
          <a:p>
            <a:endParaRPr lang="en-US" sz="1800" b="0" kern="0" dirty="0">
              <a:solidFill>
                <a:srgbClr val="1A1A70"/>
              </a:solidFill>
              <a:latin typeface="Arial"/>
              <a:cs typeface="+mn-cs"/>
            </a:endParaRPr>
          </a:p>
        </p:txBody>
      </p:sp>
      <p:sp>
        <p:nvSpPr>
          <p:cNvPr id="5" name="Rounded Rectangle 4"/>
          <p:cNvSpPr/>
          <p:nvPr/>
        </p:nvSpPr>
        <p:spPr>
          <a:xfrm>
            <a:off x="5205362" y="2285992"/>
            <a:ext cx="2571800" cy="150019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h3  </a:t>
            </a:r>
          </a:p>
          <a:p>
            <a:r>
              <a:rPr lang="en-US" sz="1800" b="0" kern="0" dirty="0">
                <a:solidFill>
                  <a:srgbClr val="1A1A70"/>
                </a:solidFill>
                <a:latin typeface="Arial"/>
                <a:cs typeface="+mn-cs"/>
              </a:rPr>
              <a:t>{	</a:t>
            </a:r>
          </a:p>
          <a:p>
            <a:r>
              <a:rPr lang="en-US" sz="1800" b="0" kern="0" dirty="0">
                <a:solidFill>
                  <a:srgbClr val="1A1A70"/>
                </a:solidFill>
                <a:latin typeface="Arial"/>
                <a:cs typeface="+mn-cs"/>
              </a:rPr>
              <a:t>       text-align: right;</a:t>
            </a:r>
            <a:br>
              <a:rPr lang="en-US" sz="1800" b="0" kern="0" dirty="0">
                <a:solidFill>
                  <a:srgbClr val="1A1A70"/>
                </a:solidFill>
                <a:latin typeface="Arial"/>
                <a:cs typeface="+mn-cs"/>
              </a:rPr>
            </a:br>
            <a:r>
              <a:rPr lang="en-US" sz="1800" b="0" kern="0" dirty="0">
                <a:solidFill>
                  <a:srgbClr val="1A1A70"/>
                </a:solidFill>
                <a:latin typeface="Arial"/>
                <a:cs typeface="+mn-cs"/>
              </a:rPr>
              <a:t>       font-size: 20pt  </a:t>
            </a:r>
          </a:p>
          <a:p>
            <a:r>
              <a:rPr lang="en-US" sz="1800" b="0" kern="0" dirty="0">
                <a:solidFill>
                  <a:srgbClr val="1A1A70"/>
                </a:solidFill>
                <a:latin typeface="Arial"/>
                <a:cs typeface="+mn-cs"/>
              </a:rPr>
              <a:t>}</a:t>
            </a:r>
          </a:p>
        </p:txBody>
      </p:sp>
      <p:sp>
        <p:nvSpPr>
          <p:cNvPr id="6" name="Rounded Rectangle 5"/>
          <p:cNvSpPr/>
          <p:nvPr/>
        </p:nvSpPr>
        <p:spPr>
          <a:xfrm>
            <a:off x="3581360" y="5295912"/>
            <a:ext cx="2205086" cy="127636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color: red;</a:t>
            </a:r>
            <a:br>
              <a:rPr lang="en-US" sz="1800" b="0" kern="0" dirty="0">
                <a:solidFill>
                  <a:srgbClr val="1A1A70"/>
                </a:solidFill>
                <a:latin typeface="Arial"/>
                <a:cs typeface="+mn-cs"/>
              </a:rPr>
            </a:br>
            <a:r>
              <a:rPr lang="en-US" sz="1800" b="0" kern="0" dirty="0">
                <a:solidFill>
                  <a:srgbClr val="1A1A70"/>
                </a:solidFill>
                <a:latin typeface="Arial"/>
                <a:cs typeface="+mn-cs"/>
              </a:rPr>
              <a:t>text-align: right;</a:t>
            </a:r>
            <a:br>
              <a:rPr lang="en-US" sz="1800" b="0" kern="0" dirty="0">
                <a:solidFill>
                  <a:srgbClr val="1A1A70"/>
                </a:solidFill>
                <a:latin typeface="Arial"/>
                <a:cs typeface="+mn-cs"/>
              </a:rPr>
            </a:br>
            <a:r>
              <a:rPr lang="en-US" sz="1800" b="0" kern="0" dirty="0">
                <a:solidFill>
                  <a:srgbClr val="1A1A70"/>
                </a:solidFill>
                <a:latin typeface="Arial"/>
                <a:cs typeface="+mn-cs"/>
              </a:rPr>
              <a:t>font-size: 20pt  </a:t>
            </a:r>
          </a:p>
        </p:txBody>
      </p:sp>
      <p:sp>
        <p:nvSpPr>
          <p:cNvPr id="7" name="Text Box 8"/>
          <p:cNvSpPr txBox="1">
            <a:spLocks noChangeArrowheads="1"/>
          </p:cNvSpPr>
          <p:nvPr/>
        </p:nvSpPr>
        <p:spPr bwMode="auto">
          <a:xfrm>
            <a:off x="581020" y="1603365"/>
            <a:ext cx="3276600" cy="430887"/>
          </a:xfrm>
          <a:prstGeom prst="rect">
            <a:avLst/>
          </a:prstGeom>
          <a:noFill/>
          <a:ln w="9525">
            <a:noFill/>
            <a:miter lim="800000"/>
            <a:headEnd/>
            <a:tailEnd/>
          </a:ln>
        </p:spPr>
        <p:txBody>
          <a:bodyPr>
            <a:spAutoFit/>
          </a:bodyPr>
          <a:lstStyle/>
          <a:p>
            <a:pPr>
              <a:spcBef>
                <a:spcPct val="50000"/>
              </a:spcBef>
              <a:buClr>
                <a:schemeClr val="bg2"/>
              </a:buClr>
              <a:buFontTx/>
              <a:buChar char="•"/>
            </a:pPr>
            <a:r>
              <a:rPr lang="en-US" sz="2200" b="1" dirty="0">
                <a:latin typeface="Times New Roman" pitchFamily="18" charset="0"/>
                <a:cs typeface="Times New Roman" pitchFamily="18" charset="0"/>
              </a:rPr>
              <a:t>  External Style sheet</a:t>
            </a:r>
          </a:p>
        </p:txBody>
      </p:sp>
      <p:sp>
        <p:nvSpPr>
          <p:cNvPr id="8" name="Text Box 10"/>
          <p:cNvSpPr txBox="1">
            <a:spLocks noChangeArrowheads="1"/>
          </p:cNvSpPr>
          <p:nvPr/>
        </p:nvSpPr>
        <p:spPr bwMode="auto">
          <a:xfrm>
            <a:off x="5072066" y="1640791"/>
            <a:ext cx="2705096" cy="430887"/>
          </a:xfrm>
          <a:prstGeom prst="rect">
            <a:avLst/>
          </a:prstGeom>
          <a:noFill/>
          <a:ln w="9525">
            <a:noFill/>
            <a:miter lim="800000"/>
            <a:headEnd/>
            <a:tailEnd/>
          </a:ln>
        </p:spPr>
        <p:txBody>
          <a:bodyPr wrap="square">
            <a:spAutoFit/>
          </a:bodyPr>
          <a:lstStyle/>
          <a:p>
            <a:pPr>
              <a:spcBef>
                <a:spcPct val="50000"/>
              </a:spcBef>
              <a:buClr>
                <a:schemeClr val="bg2"/>
              </a:buClr>
              <a:buFontTx/>
              <a:buChar char="•"/>
            </a:pPr>
            <a:r>
              <a:rPr lang="en-US" sz="2200" b="1" dirty="0">
                <a:latin typeface="Times New Roman" pitchFamily="18" charset="0"/>
                <a:cs typeface="Times New Roman" pitchFamily="18" charset="0"/>
              </a:rPr>
              <a:t> Internal Style sheet</a:t>
            </a:r>
          </a:p>
        </p:txBody>
      </p:sp>
      <p:sp>
        <p:nvSpPr>
          <p:cNvPr id="9" name="Text Box 12"/>
          <p:cNvSpPr txBox="1">
            <a:spLocks noChangeArrowheads="1"/>
          </p:cNvSpPr>
          <p:nvPr/>
        </p:nvSpPr>
        <p:spPr bwMode="auto">
          <a:xfrm>
            <a:off x="466716" y="5603893"/>
            <a:ext cx="2819400" cy="430887"/>
          </a:xfrm>
          <a:prstGeom prst="rect">
            <a:avLst/>
          </a:prstGeom>
          <a:noFill/>
          <a:ln w="9525">
            <a:noFill/>
            <a:miter lim="800000"/>
            <a:headEnd/>
            <a:tailEnd/>
          </a:ln>
        </p:spPr>
        <p:txBody>
          <a:bodyPr>
            <a:spAutoFit/>
          </a:bodyPr>
          <a:lstStyle/>
          <a:p>
            <a:pPr>
              <a:spcBef>
                <a:spcPct val="50000"/>
              </a:spcBef>
              <a:buClr>
                <a:schemeClr val="bg2"/>
              </a:buClr>
              <a:buFontTx/>
              <a:buChar char="•"/>
            </a:pPr>
            <a:r>
              <a:rPr lang="en-US" sz="2200" b="1" dirty="0">
                <a:latin typeface="Times New Roman" pitchFamily="18" charset="0"/>
                <a:cs typeface="Times New Roman" pitchFamily="18" charset="0"/>
              </a:rPr>
              <a:t>  Resultant attributes</a:t>
            </a:r>
          </a:p>
        </p:txBody>
      </p:sp>
      <p:grpSp>
        <p:nvGrpSpPr>
          <p:cNvPr id="10" name="Group 21"/>
          <p:cNvGrpSpPr>
            <a:grpSpLocks/>
          </p:cNvGrpSpPr>
          <p:nvPr/>
        </p:nvGrpSpPr>
        <p:grpSpPr bwMode="auto">
          <a:xfrm>
            <a:off x="3124224" y="4000504"/>
            <a:ext cx="3162288" cy="1285884"/>
            <a:chOff x="2352" y="2160"/>
            <a:chExt cx="1680" cy="768"/>
          </a:xfrm>
        </p:grpSpPr>
        <p:grpSp>
          <p:nvGrpSpPr>
            <p:cNvPr id="11" name="Group 19"/>
            <p:cNvGrpSpPr>
              <a:grpSpLocks/>
            </p:cNvGrpSpPr>
            <p:nvPr/>
          </p:nvGrpSpPr>
          <p:grpSpPr bwMode="auto">
            <a:xfrm>
              <a:off x="2352" y="2160"/>
              <a:ext cx="1680" cy="336"/>
              <a:chOff x="2352" y="2160"/>
              <a:chExt cx="1680" cy="336"/>
            </a:xfrm>
          </p:grpSpPr>
          <p:sp>
            <p:nvSpPr>
              <p:cNvPr id="15" name="Line 16"/>
              <p:cNvSpPr>
                <a:spLocks noChangeShapeType="1"/>
              </p:cNvSpPr>
              <p:nvPr/>
            </p:nvSpPr>
            <p:spPr bwMode="auto">
              <a:xfrm>
                <a:off x="2352" y="2496"/>
                <a:ext cx="1680" cy="0"/>
              </a:xfrm>
              <a:prstGeom prst="line">
                <a:avLst/>
              </a:prstGeom>
              <a:noFill/>
              <a:ln w="28575">
                <a:solidFill>
                  <a:schemeClr val="tx1"/>
                </a:solidFill>
                <a:round/>
                <a:headEnd/>
                <a:tailEnd/>
              </a:ln>
            </p:spPr>
            <p:txBody>
              <a:bodyPr/>
              <a:lstStyle/>
              <a:p>
                <a:endParaRPr lang="en-US"/>
              </a:p>
            </p:txBody>
          </p:sp>
          <p:sp>
            <p:nvSpPr>
              <p:cNvPr id="16" name="Line 17"/>
              <p:cNvSpPr>
                <a:spLocks noChangeShapeType="1"/>
              </p:cNvSpPr>
              <p:nvPr/>
            </p:nvSpPr>
            <p:spPr bwMode="auto">
              <a:xfrm>
                <a:off x="2352" y="2160"/>
                <a:ext cx="0" cy="336"/>
              </a:xfrm>
              <a:prstGeom prst="line">
                <a:avLst/>
              </a:prstGeom>
              <a:noFill/>
              <a:ln w="28575">
                <a:solidFill>
                  <a:schemeClr val="tx1"/>
                </a:solidFill>
                <a:round/>
                <a:headEnd/>
                <a:tailEnd/>
              </a:ln>
            </p:spPr>
            <p:txBody>
              <a:bodyPr/>
              <a:lstStyle/>
              <a:p>
                <a:endParaRPr lang="en-US"/>
              </a:p>
            </p:txBody>
          </p:sp>
          <p:sp>
            <p:nvSpPr>
              <p:cNvPr id="17" name="Line 18"/>
              <p:cNvSpPr>
                <a:spLocks noChangeShapeType="1"/>
              </p:cNvSpPr>
              <p:nvPr/>
            </p:nvSpPr>
            <p:spPr bwMode="auto">
              <a:xfrm>
                <a:off x="4032" y="2160"/>
                <a:ext cx="0" cy="336"/>
              </a:xfrm>
              <a:prstGeom prst="line">
                <a:avLst/>
              </a:prstGeom>
              <a:noFill/>
              <a:ln w="28575">
                <a:solidFill>
                  <a:schemeClr val="tx1"/>
                </a:solidFill>
                <a:round/>
                <a:headEnd/>
                <a:tailEnd/>
              </a:ln>
            </p:spPr>
            <p:txBody>
              <a:bodyPr/>
              <a:lstStyle/>
              <a:p>
                <a:endParaRPr lang="en-US"/>
              </a:p>
            </p:txBody>
          </p:sp>
        </p:grpSp>
        <p:sp>
          <p:nvSpPr>
            <p:cNvPr id="14" name="Line 20"/>
            <p:cNvSpPr>
              <a:spLocks noChangeShapeType="1"/>
            </p:cNvSpPr>
            <p:nvPr/>
          </p:nvSpPr>
          <p:spPr bwMode="auto">
            <a:xfrm>
              <a:off x="3168" y="2496"/>
              <a:ext cx="0" cy="432"/>
            </a:xfrm>
            <a:prstGeom prst="line">
              <a:avLst/>
            </a:prstGeom>
            <a:noFill/>
            <a:ln w="2857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Righ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The CSS syntax rule is made up of three parts:</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property </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 value</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solidFill>
                  <a:srgbClr val="FF0000"/>
                </a:solidFill>
                <a:latin typeface="Times New Roman" pitchFamily="18" charset="0"/>
                <a:cs typeface="Times New Roman" pitchFamily="18" charset="0"/>
              </a:rPr>
              <a:t>selector</a:t>
            </a:r>
            <a:r>
              <a:rPr lang="en-US" sz="2600" b="0" kern="0" dirty="0">
                <a:latin typeface="Times New Roman" pitchFamily="18" charset="0"/>
                <a:cs typeface="Times New Roman" pitchFamily="18" charset="0"/>
              </a:rPr>
              <a:t> is the tag to be affected </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solidFill>
                  <a:srgbClr val="FF0000"/>
                </a:solidFill>
                <a:latin typeface="Times New Roman" pitchFamily="18" charset="0"/>
                <a:cs typeface="Times New Roman" pitchFamily="18" charset="0"/>
              </a:rPr>
              <a:t>property</a:t>
            </a:r>
            <a:r>
              <a:rPr lang="en-US" sz="2600" b="0" kern="0" dirty="0">
                <a:latin typeface="Times New Roman" pitchFamily="18" charset="0"/>
                <a:cs typeface="Times New Roman" pitchFamily="18" charset="0"/>
              </a:rPr>
              <a:t> and </a:t>
            </a:r>
            <a:r>
              <a:rPr lang="en-US" sz="2600" b="0" kern="0" dirty="0">
                <a:solidFill>
                  <a:srgbClr val="FF0000"/>
                </a:solidFill>
                <a:latin typeface="Times New Roman" pitchFamily="18" charset="0"/>
                <a:cs typeface="Times New Roman" pitchFamily="18" charset="0"/>
              </a:rPr>
              <a:t>value</a:t>
            </a:r>
            <a:r>
              <a:rPr lang="en-US" sz="2600" b="0" kern="0" dirty="0">
                <a:latin typeface="Times New Roman" pitchFamily="18" charset="0"/>
                <a:cs typeface="Times New Roman" pitchFamily="18" charset="0"/>
              </a:rPr>
              <a:t> describe the appearance of that tag</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Style rules are formed as follows:</a:t>
            </a:r>
          </a:p>
          <a:p>
            <a:pPr marL="342900" indent="-342900" eaLnBrk="0" hangingPunct="0">
              <a:spcBef>
                <a:spcPct val="20000"/>
              </a:spcBef>
              <a:buNone/>
              <a:defRPr/>
            </a:pPr>
            <a:r>
              <a:rPr lang="en-US" sz="2600" b="0" kern="0" dirty="0">
                <a:latin typeface="Times New Roman" pitchFamily="18" charset="0"/>
                <a:cs typeface="Times New Roman" pitchFamily="18" charset="0"/>
              </a:rPr>
              <a:t>                            </a:t>
            </a:r>
            <a:r>
              <a:rPr lang="en-US" sz="2200" b="0" kern="0" dirty="0">
                <a:solidFill>
                  <a:srgbClr val="FF0000"/>
                </a:solidFill>
                <a:latin typeface="Times New Roman" pitchFamily="18" charset="0"/>
                <a:cs typeface="Times New Roman" pitchFamily="18" charset="0"/>
              </a:rPr>
              <a:t>selector {property: value}</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CSS Syntax</a:t>
            </a:r>
          </a:p>
        </p:txBody>
      </p:sp>
      <p:sp>
        <p:nvSpPr>
          <p:cNvPr id="4" name="Rounded Rectangle 3"/>
          <p:cNvSpPr/>
          <p:nvPr/>
        </p:nvSpPr>
        <p:spPr>
          <a:xfrm>
            <a:off x="2857489" y="5786454"/>
            <a:ext cx="3571899"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p {font-family</a:t>
            </a:r>
            <a:r>
              <a:rPr lang="en-US" sz="1800" b="0" kern="0">
                <a:solidFill>
                  <a:srgbClr val="1A1A70"/>
                </a:solidFill>
                <a:latin typeface="Arial"/>
                <a:cs typeface="+mn-cs"/>
              </a:rPr>
              <a:t>: sans serif}</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Line 4"/>
          <p:cNvSpPr>
            <a:spLocks noChangeShapeType="1"/>
          </p:cNvSpPr>
          <p:nvPr/>
        </p:nvSpPr>
        <p:spPr bwMode="auto">
          <a:xfrm>
            <a:off x="3268968" y="5072074"/>
            <a:ext cx="45719" cy="681038"/>
          </a:xfrm>
          <a:prstGeom prst="line">
            <a:avLst/>
          </a:prstGeom>
          <a:noFill/>
          <a:ln w="19050">
            <a:solidFill>
              <a:srgbClr val="000080"/>
            </a:solidFill>
            <a:round/>
            <a:headEnd/>
            <a:tailEnd type="triangle" w="med" len="med"/>
          </a:ln>
        </p:spPr>
        <p:txBody>
          <a:bodyPr/>
          <a:lstStyle/>
          <a:p>
            <a:endParaRPr lang="en-US"/>
          </a:p>
        </p:txBody>
      </p:sp>
      <p:sp>
        <p:nvSpPr>
          <p:cNvPr id="6" name="Line 5"/>
          <p:cNvSpPr>
            <a:spLocks noChangeShapeType="1"/>
          </p:cNvSpPr>
          <p:nvPr/>
        </p:nvSpPr>
        <p:spPr bwMode="auto">
          <a:xfrm>
            <a:off x="4143372" y="5072074"/>
            <a:ext cx="45719" cy="642942"/>
          </a:xfrm>
          <a:prstGeom prst="line">
            <a:avLst/>
          </a:prstGeom>
          <a:noFill/>
          <a:ln w="19050">
            <a:solidFill>
              <a:srgbClr val="000080"/>
            </a:solidFill>
            <a:round/>
            <a:headEnd/>
            <a:tailEnd type="triangle" w="med" len="med"/>
          </a:ln>
        </p:spPr>
        <p:txBody>
          <a:bodyPr/>
          <a:lstStyle/>
          <a:p>
            <a:endParaRPr lang="en-US"/>
          </a:p>
        </p:txBody>
      </p:sp>
      <p:sp>
        <p:nvSpPr>
          <p:cNvPr id="7" name="Line 7"/>
          <p:cNvSpPr>
            <a:spLocks noChangeShapeType="1"/>
          </p:cNvSpPr>
          <p:nvPr/>
        </p:nvSpPr>
        <p:spPr bwMode="auto">
          <a:xfrm>
            <a:off x="5143504" y="5072074"/>
            <a:ext cx="385762" cy="676276"/>
          </a:xfrm>
          <a:prstGeom prst="line">
            <a:avLst/>
          </a:prstGeom>
          <a:noFill/>
          <a:ln w="19050">
            <a:solidFill>
              <a:srgbClr val="00008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800100" lvl="1" indent="-342900" eaLnBrk="0" hangingPunct="0">
              <a:spcBef>
                <a:spcPct val="20000"/>
              </a:spcBef>
              <a:defRPr/>
            </a:pPr>
            <a:endParaRPr lang="en-US" sz="22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CSS Comments</a:t>
            </a:r>
          </a:p>
        </p:txBody>
      </p:sp>
      <p:sp>
        <p:nvSpPr>
          <p:cNvPr id="4" name="Rounded Rectangle 3"/>
          <p:cNvSpPr/>
          <p:nvPr/>
        </p:nvSpPr>
        <p:spPr>
          <a:xfrm>
            <a:off x="1043608" y="2000240"/>
            <a:ext cx="6912768" cy="315695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&lt;STYLE TYPE="text/</a:t>
            </a:r>
            <a:r>
              <a:rPr lang="en-US" sz="1800" b="0" kern="0" dirty="0" err="1">
                <a:solidFill>
                  <a:srgbClr val="1A1A70"/>
                </a:solidFill>
                <a:latin typeface="Arial"/>
                <a:cs typeface="+mn-cs"/>
              </a:rPr>
              <a:t>css</a:t>
            </a:r>
            <a:r>
              <a:rPr lang="en-US" sz="1800" b="0" kern="0" dirty="0">
                <a:solidFill>
                  <a:srgbClr val="1A1A70"/>
                </a:solidFill>
                <a:latin typeface="Arial"/>
                <a:cs typeface="+mn-cs"/>
              </a:rPr>
              <a:t>"&gt;</a:t>
            </a:r>
          </a:p>
          <a:p>
            <a:r>
              <a:rPr lang="en-US" sz="1800" b="0" kern="0" dirty="0">
                <a:solidFill>
                  <a:srgbClr val="1A1A70"/>
                </a:solidFill>
                <a:latin typeface="Arial"/>
                <a:cs typeface="+mn-cs"/>
              </a:rPr>
              <a:t> p {</a:t>
            </a:r>
          </a:p>
          <a:p>
            <a:r>
              <a:rPr lang="en-US" sz="1800" b="0" kern="0" dirty="0">
                <a:solidFill>
                  <a:srgbClr val="1A1A70"/>
                </a:solidFill>
                <a:latin typeface="Arial"/>
                <a:cs typeface="+mn-cs"/>
              </a:rPr>
              <a:t>    color: red;</a:t>
            </a:r>
          </a:p>
          <a:p>
            <a:r>
              <a:rPr lang="en-US" sz="1800" b="0" kern="0" dirty="0">
                <a:solidFill>
                  <a:schemeClr val="accent2">
                    <a:lumMod val="75000"/>
                  </a:schemeClr>
                </a:solidFill>
                <a:latin typeface="Arial"/>
                <a:cs typeface="+mn-cs"/>
              </a:rPr>
              <a:t>    /* This is a single-line comment */</a:t>
            </a:r>
          </a:p>
          <a:p>
            <a:r>
              <a:rPr lang="en-US" sz="1800" b="0" kern="0" dirty="0">
                <a:solidFill>
                  <a:srgbClr val="1A1A70"/>
                </a:solidFill>
                <a:latin typeface="Arial"/>
                <a:cs typeface="+mn-cs"/>
              </a:rPr>
              <a:t>    text-align: center;</a:t>
            </a:r>
          </a:p>
          <a:p>
            <a:r>
              <a:rPr lang="en-US" sz="1800" b="0" kern="0" dirty="0">
                <a:solidFill>
                  <a:srgbClr val="1A1A70"/>
                </a:solidFill>
                <a:latin typeface="Arial"/>
                <a:cs typeface="+mn-cs"/>
              </a:rPr>
              <a:t>}</a:t>
            </a:r>
          </a:p>
          <a:p>
            <a:endParaRPr lang="en-US" sz="1800" b="0" kern="0" dirty="0">
              <a:solidFill>
                <a:srgbClr val="1A1A70"/>
              </a:solidFill>
              <a:latin typeface="Arial"/>
              <a:cs typeface="+mn-cs"/>
            </a:endParaRPr>
          </a:p>
          <a:p>
            <a:r>
              <a:rPr lang="en-US" sz="1800" b="0" kern="0" dirty="0">
                <a:solidFill>
                  <a:schemeClr val="accent2">
                    <a:lumMod val="75000"/>
                  </a:schemeClr>
                </a:solidFill>
                <a:latin typeface="Arial"/>
                <a:cs typeface="+mn-cs"/>
              </a:rPr>
              <a:t>/* This is</a:t>
            </a:r>
          </a:p>
          <a:p>
            <a:r>
              <a:rPr lang="en-US" sz="1800" b="0" kern="0" dirty="0">
                <a:solidFill>
                  <a:schemeClr val="accent2">
                    <a:lumMod val="75000"/>
                  </a:schemeClr>
                </a:solidFill>
                <a:latin typeface="Arial"/>
                <a:cs typeface="+mn-cs"/>
              </a:rPr>
              <a:t>a multi-line</a:t>
            </a:r>
          </a:p>
          <a:p>
            <a:r>
              <a:rPr lang="en-US" sz="1800" b="0" kern="0" dirty="0">
                <a:solidFill>
                  <a:schemeClr val="accent2">
                    <a:lumMod val="75000"/>
                  </a:schemeClr>
                </a:solidFill>
                <a:latin typeface="Arial"/>
                <a:cs typeface="+mn-cs"/>
              </a:rPr>
              <a:t>comment */</a:t>
            </a:r>
          </a:p>
          <a:p>
            <a:r>
              <a:rPr lang="en-US" sz="1800" b="0" kern="0" dirty="0">
                <a:solidFill>
                  <a:srgbClr val="1A1A70"/>
                </a:solidFill>
                <a:latin typeface="Arial"/>
                <a:cs typeface="+mn-cs"/>
              </a:rPr>
              <a:t> &lt;/STYLE&gt;</a:t>
            </a:r>
          </a:p>
        </p:txBody>
      </p:sp>
    </p:spTree>
    <p:extLst>
      <p:ext uri="{BB962C8B-B14F-4D97-AF65-F5344CB8AC3E}">
        <p14:creationId xmlns:p14="http://schemas.microsoft.com/office/powerpoint/2010/main" val="6297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kern="0" dirty="0">
                <a:latin typeface="Times New Roman" pitchFamily="18" charset="0"/>
                <a:cs typeface="Times New Roman" pitchFamily="18" charset="0"/>
              </a:rPr>
              <a:t>Several types of selectors are defined for use when implementing Style Sheets:</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Type 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Class 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ID 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Descendant/Contextual 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Child Selector</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Adjacent sibling selectors</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Attribute selectors</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Selector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kern="0" dirty="0">
                <a:latin typeface="Times New Roman" pitchFamily="18" charset="0"/>
                <a:cs typeface="Times New Roman" pitchFamily="18" charset="0"/>
              </a:rPr>
              <a:t>The universal ( *)  selector selects all elements.</a:t>
            </a:r>
          </a:p>
          <a:p>
            <a:pPr marL="342900" indent="-342900" eaLnBrk="0" hangingPunct="0">
              <a:spcBef>
                <a:spcPct val="20000"/>
              </a:spcBef>
              <a:defRPr/>
            </a:pPr>
            <a:endParaRPr lang="en-US" sz="1000" kern="0" dirty="0">
              <a:latin typeface="Times New Roman" pitchFamily="18" charset="0"/>
              <a:cs typeface="Times New Roman" pitchFamily="18" charset="0"/>
            </a:endParaRPr>
          </a:p>
          <a:p>
            <a:pPr marL="342900" indent="-342900" eaLnBrk="0" hangingPunct="0">
              <a:spcBef>
                <a:spcPct val="20000"/>
              </a:spcBef>
              <a:defRPr/>
            </a:pPr>
            <a:r>
              <a:rPr lang="en-US" sz="2600" kern="0" dirty="0">
                <a:latin typeface="Times New Roman" pitchFamily="18" charset="0"/>
                <a:cs typeface="Times New Roman" pitchFamily="18" charset="0"/>
              </a:rPr>
              <a:t>Example:</a:t>
            </a: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None/>
              <a:defRPr/>
            </a:pPr>
            <a:r>
              <a:rPr lang="en-US" sz="2600" kern="0" dirty="0">
                <a:latin typeface="Times New Roman" pitchFamily="18" charset="0"/>
                <a:cs typeface="Times New Roman" pitchFamily="18" charset="0"/>
              </a:rPr>
              <a:t>	</a:t>
            </a:r>
          </a:p>
          <a:p>
            <a:pPr marL="342900" indent="-342900" eaLnBrk="0" hangingPunct="0">
              <a:spcBef>
                <a:spcPct val="20000"/>
              </a:spcBef>
              <a:defRPr/>
            </a:pPr>
            <a:endParaRPr lang="en-US" sz="1000" kern="0" dirty="0">
              <a:latin typeface="Times New Roman" pitchFamily="18" charset="0"/>
              <a:cs typeface="Times New Roman" pitchFamily="18" charset="0"/>
            </a:endParaRPr>
          </a:p>
          <a:p>
            <a:pPr marL="342900" indent="-342900" eaLnBrk="0" hangingPunct="0">
              <a:spcBef>
                <a:spcPct val="20000"/>
              </a:spcBef>
              <a:defRPr/>
            </a:pPr>
            <a:r>
              <a:rPr lang="en-US" sz="2600" kern="0" dirty="0">
                <a:latin typeface="Times New Roman" pitchFamily="18" charset="0"/>
                <a:cs typeface="Times New Roman" pitchFamily="18" charset="0"/>
              </a:rPr>
              <a:t>The * selector can also select all elements inside another element</a:t>
            </a:r>
            <a:endParaRPr lang="en-US" sz="2400" b="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Universal Selector</a:t>
            </a:r>
          </a:p>
        </p:txBody>
      </p:sp>
      <p:sp>
        <p:nvSpPr>
          <p:cNvPr id="4" name="Rounded Rectangle 3"/>
          <p:cNvSpPr/>
          <p:nvPr/>
        </p:nvSpPr>
        <p:spPr>
          <a:xfrm>
            <a:off x="2336291" y="2204864"/>
            <a:ext cx="3571899" cy="109278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 {</a:t>
            </a:r>
          </a:p>
          <a:p>
            <a:r>
              <a:rPr lang="en-US" sz="1800" b="0" kern="0" dirty="0">
                <a:solidFill>
                  <a:srgbClr val="1A1A70"/>
                </a:solidFill>
                <a:latin typeface="Arial"/>
                <a:cs typeface="+mn-cs"/>
              </a:rPr>
              <a:t>    background-color: yellow;</a:t>
            </a:r>
          </a:p>
          <a:p>
            <a:r>
              <a:rPr lang="en-US" sz="1800" b="0" kern="0" dirty="0">
                <a:solidFill>
                  <a:srgbClr val="1A1A70"/>
                </a:solidFill>
                <a:latin typeface="Arial"/>
                <a:cs typeface="+mn-cs"/>
              </a:rPr>
              <a:t>} </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1475656" y="4653136"/>
            <a:ext cx="5760640" cy="108012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div * {</a:t>
            </a:r>
          </a:p>
          <a:p>
            <a:r>
              <a:rPr lang="en-US" sz="1800" b="0" kern="0" dirty="0">
                <a:solidFill>
                  <a:srgbClr val="1A1A70"/>
                </a:solidFill>
                <a:latin typeface="Arial"/>
                <a:cs typeface="+mn-cs"/>
              </a:rPr>
              <a:t>    background-color: yellow;</a:t>
            </a:r>
          </a:p>
          <a:p>
            <a:r>
              <a:rPr lang="en-US" sz="1800" b="0" kern="0" dirty="0">
                <a:solidFill>
                  <a:srgbClr val="1A1A70"/>
                </a:solidFill>
                <a:latin typeface="Arial"/>
                <a:cs typeface="+mn-cs"/>
              </a:rPr>
              <a:t>}</a:t>
            </a:r>
          </a:p>
        </p:txBody>
      </p:sp>
    </p:spTree>
    <p:extLst>
      <p:ext uri="{BB962C8B-B14F-4D97-AF65-F5344CB8AC3E}">
        <p14:creationId xmlns:p14="http://schemas.microsoft.com/office/powerpoint/2010/main" val="300994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kern="0" dirty="0">
                <a:latin typeface="Times New Roman" pitchFamily="18" charset="0"/>
                <a:cs typeface="Times New Roman" pitchFamily="18" charset="0"/>
              </a:rPr>
              <a:t>The STYLE attribute can be added to any HTML element.</a:t>
            </a:r>
          </a:p>
          <a:p>
            <a:pPr marL="342900" indent="-342900" eaLnBrk="0" hangingPunct="0">
              <a:spcBef>
                <a:spcPct val="20000"/>
              </a:spcBef>
              <a:defRPr/>
            </a:pPr>
            <a:endParaRPr lang="en-US" sz="1000" kern="0" dirty="0">
              <a:latin typeface="Times New Roman" pitchFamily="18" charset="0"/>
              <a:cs typeface="Times New Roman" pitchFamily="18" charset="0"/>
            </a:endParaRPr>
          </a:p>
          <a:p>
            <a:pPr marL="342900" indent="-342900" eaLnBrk="0" hangingPunct="0">
              <a:spcBef>
                <a:spcPct val="20000"/>
              </a:spcBef>
              <a:defRPr/>
            </a:pPr>
            <a:r>
              <a:rPr lang="en-US" sz="2600" kern="0" dirty="0">
                <a:latin typeface="Times New Roman" pitchFamily="18" charset="0"/>
                <a:cs typeface="Times New Roman" pitchFamily="18" charset="0"/>
              </a:rPr>
              <a:t>Example:</a:t>
            </a: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None/>
              <a:defRPr/>
            </a:pPr>
            <a:r>
              <a:rPr lang="en-US" sz="2600" kern="0" dirty="0">
                <a:latin typeface="Times New Roman" pitchFamily="18" charset="0"/>
                <a:cs typeface="Times New Roman" pitchFamily="18" charset="0"/>
              </a:rPr>
              <a:t>	</a:t>
            </a:r>
          </a:p>
          <a:p>
            <a:pPr marL="342900" indent="-342900" eaLnBrk="0" hangingPunct="0">
              <a:spcBef>
                <a:spcPct val="20000"/>
              </a:spcBef>
              <a:defRPr/>
            </a:pPr>
            <a:endParaRPr lang="en-US" sz="1000" kern="0" dirty="0">
              <a:latin typeface="Times New Roman" pitchFamily="18" charset="0"/>
              <a:cs typeface="Times New Roman" pitchFamily="18" charset="0"/>
            </a:endParaRPr>
          </a:p>
          <a:p>
            <a:pPr marL="342900" indent="-342900" eaLnBrk="0" hangingPunct="0">
              <a:spcBef>
                <a:spcPct val="20000"/>
              </a:spcBef>
              <a:defRPr/>
            </a:pPr>
            <a:r>
              <a:rPr lang="en-US" sz="2600" kern="0" dirty="0">
                <a:latin typeface="Times New Roman" pitchFamily="18" charset="0"/>
                <a:cs typeface="Times New Roman" pitchFamily="18" charset="0"/>
              </a:rPr>
              <a:t>It selects an element of the HTML document: P, H1, BODY, etc.</a:t>
            </a:r>
          </a:p>
          <a:p>
            <a:pPr marL="800100" lvl="1" indent="-342900" eaLnBrk="0" hangingPunct="0">
              <a:spcBef>
                <a:spcPct val="20000"/>
              </a:spcBef>
              <a:defRPr/>
            </a:pPr>
            <a:endParaRPr lang="en-US" sz="2400" b="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Type Selector</a:t>
            </a:r>
          </a:p>
        </p:txBody>
      </p:sp>
      <p:sp>
        <p:nvSpPr>
          <p:cNvPr id="4" name="Rounded Rectangle 3"/>
          <p:cNvSpPr/>
          <p:nvPr/>
        </p:nvSpPr>
        <p:spPr>
          <a:xfrm>
            <a:off x="2357422" y="3000372"/>
            <a:ext cx="3571899"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H1 {color: blue;}</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b="0" kern="0" dirty="0">
                <a:latin typeface="Times New Roman" pitchFamily="18" charset="0"/>
                <a:cs typeface="Times New Roman" pitchFamily="18" charset="0"/>
              </a:rPr>
              <a:t>Allows you to specify rules that match attributes defined in the source document. </a:t>
            </a:r>
          </a:p>
          <a:p>
            <a:pPr marL="342900" indent="-342900" eaLnBrk="0" hangingPunct="0">
              <a:spcBef>
                <a:spcPct val="20000"/>
              </a:spcBef>
              <a:defRPr/>
            </a:pPr>
            <a:r>
              <a:rPr lang="en-US" sz="2400" b="0" kern="0" dirty="0">
                <a:latin typeface="Times New Roman" pitchFamily="18" charset="0"/>
                <a:cs typeface="Times New Roman" pitchFamily="18" charset="0"/>
              </a:rPr>
              <a:t>Syntax :</a:t>
            </a:r>
          </a:p>
          <a:p>
            <a:pPr marL="800100" lvl="2" indent="-342900" eaLnBrk="0" hangingPunct="0">
              <a:spcBef>
                <a:spcPct val="20000"/>
              </a:spcBef>
              <a:buFont typeface="Courier New" pitchFamily="49" charset="0"/>
              <a:buChar char="o"/>
              <a:defRPr/>
            </a:pPr>
            <a:r>
              <a:rPr lang="en-US" sz="2000" b="0" dirty="0">
                <a:solidFill>
                  <a:schemeClr val="tx1"/>
                </a:solidFill>
                <a:latin typeface="Times New Roman" pitchFamily="18" charset="0"/>
                <a:cs typeface="Times New Roman" pitchFamily="18" charset="0"/>
              </a:rPr>
              <a:t>Match when the element sets the "</a:t>
            </a:r>
            <a:r>
              <a:rPr lang="en-US" sz="2000" b="0" dirty="0" err="1">
                <a:solidFill>
                  <a:schemeClr val="tx1"/>
                </a:solidFill>
                <a:latin typeface="Times New Roman" pitchFamily="18" charset="0"/>
                <a:cs typeface="Times New Roman" pitchFamily="18" charset="0"/>
              </a:rPr>
              <a:t>att</a:t>
            </a:r>
            <a:r>
              <a:rPr lang="en-US" sz="2000" b="0" dirty="0">
                <a:solidFill>
                  <a:schemeClr val="tx1"/>
                </a:solidFill>
                <a:latin typeface="Times New Roman" pitchFamily="18" charset="0"/>
                <a:cs typeface="Times New Roman" pitchFamily="18" charset="0"/>
              </a:rPr>
              <a:t>” attribute, whatever the value of the attribute.</a:t>
            </a:r>
          </a:p>
          <a:p>
            <a:pPr marL="800100" lvl="2" indent="-342900" eaLnBrk="0" hangingPunct="0">
              <a:spcBef>
                <a:spcPct val="20000"/>
              </a:spcBef>
              <a:buFont typeface="Courier New" pitchFamily="49" charset="0"/>
              <a:buChar char="o"/>
              <a:defRPr/>
            </a:pPr>
            <a:endParaRPr lang="en-US" sz="11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000" b="0" dirty="0">
                <a:solidFill>
                  <a:schemeClr val="tx1"/>
                </a:solidFill>
                <a:latin typeface="Times New Roman" pitchFamily="18" charset="0"/>
                <a:cs typeface="Times New Roman" pitchFamily="18" charset="0"/>
              </a:rPr>
              <a:t>Match when the element's "</a:t>
            </a:r>
            <a:r>
              <a:rPr lang="en-US" sz="2000" b="0" dirty="0" err="1">
                <a:solidFill>
                  <a:schemeClr val="tx1"/>
                </a:solidFill>
                <a:latin typeface="Times New Roman" pitchFamily="18" charset="0"/>
                <a:cs typeface="Times New Roman" pitchFamily="18" charset="0"/>
              </a:rPr>
              <a:t>att</a:t>
            </a:r>
            <a:r>
              <a:rPr lang="en-US" sz="2000" b="0" dirty="0">
                <a:solidFill>
                  <a:schemeClr val="tx1"/>
                </a:solidFill>
                <a:latin typeface="Times New Roman" pitchFamily="18" charset="0"/>
                <a:cs typeface="Times New Roman" pitchFamily="18" charset="0"/>
              </a:rPr>
              <a:t>" attribute value is exactly "</a:t>
            </a:r>
            <a:r>
              <a:rPr lang="en-US" sz="2000" b="0" dirty="0" err="1">
                <a:solidFill>
                  <a:schemeClr val="tx1"/>
                </a:solidFill>
                <a:latin typeface="Times New Roman" pitchFamily="18" charset="0"/>
                <a:cs typeface="Times New Roman" pitchFamily="18" charset="0"/>
              </a:rPr>
              <a:t>val</a:t>
            </a:r>
            <a:r>
              <a:rPr lang="en-US" sz="2000" b="0" dirty="0">
                <a:solidFill>
                  <a:schemeClr val="tx1"/>
                </a:solidFill>
                <a:latin typeface="Times New Roman" pitchFamily="18" charset="0"/>
                <a:cs typeface="Times New Roman" pitchFamily="18" charset="0"/>
              </a:rPr>
              <a:t>".</a:t>
            </a:r>
          </a:p>
          <a:p>
            <a:pPr marL="342900" indent="-342900" eaLnBrk="0" hangingPunct="0">
              <a:spcBef>
                <a:spcPct val="20000"/>
              </a:spcBef>
              <a:defRPr/>
            </a:pPr>
            <a:endParaRPr lang="en-US" sz="2400" b="0" kern="0" dirty="0">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Attribute Selector</a:t>
            </a:r>
          </a:p>
        </p:txBody>
      </p:sp>
      <p:sp>
        <p:nvSpPr>
          <p:cNvPr id="4" name="Rounded Rectangle 3"/>
          <p:cNvSpPr/>
          <p:nvPr/>
        </p:nvSpPr>
        <p:spPr>
          <a:xfrm>
            <a:off x="2771800" y="2924944"/>
            <a:ext cx="3786214" cy="35719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 element[</a:t>
            </a:r>
            <a:r>
              <a:rPr lang="en-US" sz="1800" b="0" kern="0" dirty="0" err="1">
                <a:solidFill>
                  <a:srgbClr val="1A1A70"/>
                </a:solidFill>
                <a:latin typeface="Arial"/>
                <a:cs typeface="+mn-cs"/>
              </a:rPr>
              <a:t>att</a:t>
            </a:r>
            <a:r>
              <a:rPr lang="en-US" sz="1800" b="0" kern="0" dirty="0">
                <a:solidFill>
                  <a:srgbClr val="1A1A70"/>
                </a:solidFill>
                <a:latin typeface="Arial"/>
                <a:cs typeface="+mn-cs"/>
              </a:rPr>
              <a:t>] { </a:t>
            </a:r>
            <a:r>
              <a:rPr lang="en-US" sz="1800" b="0" kern="0" dirty="0" err="1">
                <a:solidFill>
                  <a:srgbClr val="1A1A70"/>
                </a:solidFill>
                <a:latin typeface="Arial"/>
                <a:cs typeface="+mn-cs"/>
              </a:rPr>
              <a:t>property:value</a:t>
            </a:r>
            <a:r>
              <a:rPr lang="en-US" sz="1800" b="0" kern="0" dirty="0">
                <a:solidFill>
                  <a:srgbClr val="1A1A70"/>
                </a:solidFill>
                <a:latin typeface="Arial"/>
                <a:cs typeface="+mn-cs"/>
              </a:rPr>
              <a:t>;}</a:t>
            </a:r>
          </a:p>
        </p:txBody>
      </p:sp>
      <p:sp>
        <p:nvSpPr>
          <p:cNvPr id="5" name="Rounded Rectangle 4"/>
          <p:cNvSpPr/>
          <p:nvPr/>
        </p:nvSpPr>
        <p:spPr>
          <a:xfrm>
            <a:off x="2714612" y="3717032"/>
            <a:ext cx="4214842" cy="42862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err="1">
                <a:solidFill>
                  <a:srgbClr val="1A1A70"/>
                </a:solidFill>
                <a:latin typeface="Arial"/>
                <a:cs typeface="+mn-cs"/>
              </a:rPr>
              <a:t>elemen</a:t>
            </a:r>
            <a:r>
              <a:rPr lang="en-US" sz="1800" b="0" kern="0" dirty="0">
                <a:solidFill>
                  <a:srgbClr val="1A1A70"/>
                </a:solidFill>
                <a:latin typeface="Arial"/>
                <a:cs typeface="+mn-cs"/>
              </a:rPr>
              <a:t> [</a:t>
            </a:r>
            <a:r>
              <a:rPr lang="en-US" sz="1800" b="0" kern="0" dirty="0" err="1">
                <a:solidFill>
                  <a:srgbClr val="1A1A70"/>
                </a:solidFill>
                <a:latin typeface="Arial"/>
                <a:cs typeface="+mn-cs"/>
              </a:rPr>
              <a:t>att</a:t>
            </a:r>
            <a:r>
              <a:rPr lang="en-US" sz="1800" b="0" kern="0" dirty="0">
                <a:solidFill>
                  <a:srgbClr val="1A1A70"/>
                </a:solidFill>
                <a:latin typeface="Arial"/>
                <a:cs typeface="+mn-cs"/>
              </a:rPr>
              <a:t> = “</a:t>
            </a:r>
            <a:r>
              <a:rPr lang="en-US" sz="1800" b="0" kern="0" dirty="0" err="1">
                <a:solidFill>
                  <a:srgbClr val="1A1A70"/>
                </a:solidFill>
                <a:latin typeface="Arial"/>
                <a:cs typeface="+mn-cs"/>
              </a:rPr>
              <a:t>val</a:t>
            </a:r>
            <a:r>
              <a:rPr lang="en-US" sz="1800" b="0" kern="0" dirty="0">
                <a:solidFill>
                  <a:srgbClr val="1A1A70"/>
                </a:solidFill>
                <a:latin typeface="Arial"/>
                <a:cs typeface="+mn-cs"/>
              </a:rPr>
              <a:t>”] {property: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eaLnBrk="0" hangingPunct="0">
              <a:spcBef>
                <a:spcPct val="20000"/>
              </a:spcBef>
              <a:buNone/>
              <a:defRPr/>
            </a:pPr>
            <a:endParaRPr lang="en-US" sz="2400" b="0" kern="0" dirty="0">
              <a:latin typeface="Times New Roman" pitchFamily="18" charset="0"/>
              <a:cs typeface="Times New Roman" pitchFamily="18" charset="0"/>
            </a:endParaRPr>
          </a:p>
          <a:p>
            <a:pPr marL="342900" indent="-342900" eaLnBrk="0" hangingPunct="0">
              <a:spcBef>
                <a:spcPct val="20000"/>
              </a:spcBef>
              <a:defRPr/>
            </a:pPr>
            <a:r>
              <a:rPr lang="en-US" sz="2400" b="0" kern="0" dirty="0">
                <a:latin typeface="Times New Roman" pitchFamily="18" charset="0"/>
                <a:cs typeface="Times New Roman" pitchFamily="18" charset="0"/>
              </a:rPr>
              <a:t>Example:</a:t>
            </a:r>
          </a:p>
          <a:p>
            <a:pPr marL="800100" lvl="2" indent="-342900" eaLnBrk="0" hangingPunct="0">
              <a:spcBef>
                <a:spcPct val="20000"/>
              </a:spcBef>
              <a:buFont typeface="Courier New" pitchFamily="49" charset="0"/>
              <a:buChar char="o"/>
              <a:defRPr/>
            </a:pPr>
            <a:r>
              <a:rPr lang="en-US" sz="2000" b="0" dirty="0">
                <a:solidFill>
                  <a:schemeClr val="tx1"/>
                </a:solidFill>
                <a:latin typeface="Times New Roman" pitchFamily="18" charset="0"/>
                <a:cs typeface="Times New Roman" pitchFamily="18" charset="0"/>
              </a:rPr>
              <a:t>Selects “input” element  that has the attribute type with value of “button”:</a:t>
            </a:r>
          </a:p>
          <a:p>
            <a:pPr marL="800100" lvl="2" indent="-342900" eaLnBrk="0" hangingPunct="0">
              <a:spcBef>
                <a:spcPct val="20000"/>
              </a:spcBef>
              <a:buFont typeface="Courier New" pitchFamily="49" charset="0"/>
              <a:buChar char="o"/>
              <a:defRPr/>
            </a:pPr>
            <a:endParaRPr lang="en-US" sz="2000" b="0" kern="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000" b="0" dirty="0">
                <a:solidFill>
                  <a:srgbClr val="1D528D"/>
                </a:solidFill>
                <a:latin typeface="Times New Roman" pitchFamily="18" charset="0"/>
                <a:cs typeface="Times New Roman" pitchFamily="18" charset="0"/>
              </a:rPr>
              <a:t>Selects any element  that </a:t>
            </a:r>
            <a:r>
              <a:rPr lang="en-US" sz="2000" b="0" dirty="0">
                <a:solidFill>
                  <a:schemeClr val="tx1"/>
                </a:solidFill>
                <a:latin typeface="Times New Roman" pitchFamily="18" charset="0"/>
                <a:cs typeface="Times New Roman" pitchFamily="18" charset="0"/>
              </a:rPr>
              <a:t>has the attribute type with value of “button”:</a:t>
            </a:r>
          </a:p>
          <a:p>
            <a:pPr marL="800100" lvl="2" indent="-342900" eaLnBrk="0" hangingPunct="0">
              <a:spcBef>
                <a:spcPct val="20000"/>
              </a:spcBef>
              <a:buFont typeface="Courier New" pitchFamily="49" charset="0"/>
              <a:buChar char="o"/>
              <a:defRPr/>
            </a:pPr>
            <a:endParaRPr lang="en-US" sz="2000" b="0" kern="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000" b="0" dirty="0">
                <a:solidFill>
                  <a:srgbClr val="1D528D"/>
                </a:solidFill>
                <a:latin typeface="Times New Roman" pitchFamily="18" charset="0"/>
                <a:cs typeface="Times New Roman" pitchFamily="18" charset="0"/>
              </a:rPr>
              <a:t>Selects all elements with a name attribute containing the word "flower“</a:t>
            </a:r>
          </a:p>
          <a:p>
            <a:pPr marL="800100" lvl="2" indent="-342900" eaLnBrk="0" hangingPunct="0">
              <a:spcBef>
                <a:spcPct val="20000"/>
              </a:spcBef>
              <a:buFont typeface="Courier New" pitchFamily="49" charset="0"/>
              <a:buChar char="o"/>
              <a:defRPr/>
            </a:pPr>
            <a:endParaRPr lang="en-US" sz="2000" b="0" dirty="0">
              <a:solidFill>
                <a:srgbClr val="1D528D"/>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000" b="0" dirty="0">
                <a:solidFill>
                  <a:srgbClr val="1D528D"/>
                </a:solidFill>
                <a:latin typeface="Times New Roman" pitchFamily="18" charset="0"/>
                <a:cs typeface="Times New Roman" pitchFamily="18" charset="0"/>
              </a:rPr>
              <a:t>Selects every &lt;a&gt; element whose </a:t>
            </a:r>
            <a:r>
              <a:rPr lang="en-US" sz="2000" b="0" dirty="0" err="1">
                <a:solidFill>
                  <a:srgbClr val="1D528D"/>
                </a:solidFill>
                <a:latin typeface="Times New Roman" pitchFamily="18" charset="0"/>
                <a:cs typeface="Times New Roman" pitchFamily="18" charset="0"/>
              </a:rPr>
              <a:t>href</a:t>
            </a:r>
            <a:r>
              <a:rPr lang="en-US" sz="2000" b="0" dirty="0">
                <a:solidFill>
                  <a:srgbClr val="1D528D"/>
                </a:solidFill>
                <a:latin typeface="Times New Roman" pitchFamily="18" charset="0"/>
                <a:cs typeface="Times New Roman" pitchFamily="18" charset="0"/>
              </a:rPr>
              <a:t> attribute value begins with "https“</a:t>
            </a:r>
          </a:p>
          <a:p>
            <a:pPr marL="800100" lvl="2" indent="-342900" eaLnBrk="0" hangingPunct="0">
              <a:spcBef>
                <a:spcPct val="20000"/>
              </a:spcBef>
              <a:buFont typeface="Courier New" pitchFamily="49" charset="0"/>
              <a:buChar char="o"/>
              <a:defRPr/>
            </a:pPr>
            <a:endParaRPr lang="en-US" sz="2000" b="0" dirty="0">
              <a:solidFill>
                <a:srgbClr val="1D528D"/>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000" b="0" dirty="0">
                <a:solidFill>
                  <a:srgbClr val="1D528D"/>
                </a:solidFill>
                <a:latin typeface="Times New Roman" pitchFamily="18" charset="0"/>
                <a:cs typeface="Times New Roman" pitchFamily="18" charset="0"/>
              </a:rPr>
              <a:t>Selects every &lt;a&gt; element whose </a:t>
            </a:r>
            <a:r>
              <a:rPr lang="en-US" sz="2000" b="0" dirty="0" err="1">
                <a:solidFill>
                  <a:srgbClr val="1D528D"/>
                </a:solidFill>
                <a:latin typeface="Times New Roman" pitchFamily="18" charset="0"/>
                <a:cs typeface="Times New Roman" pitchFamily="18" charset="0"/>
              </a:rPr>
              <a:t>href</a:t>
            </a:r>
            <a:r>
              <a:rPr lang="en-US" sz="2000" b="0" dirty="0">
                <a:solidFill>
                  <a:srgbClr val="1D528D"/>
                </a:solidFill>
                <a:latin typeface="Times New Roman" pitchFamily="18" charset="0"/>
                <a:cs typeface="Times New Roman" pitchFamily="18" charset="0"/>
              </a:rPr>
              <a:t> attribute value ends with ".</a:t>
            </a:r>
            <a:r>
              <a:rPr lang="en-US" sz="2000" b="0" dirty="0" err="1">
                <a:solidFill>
                  <a:srgbClr val="1D528D"/>
                </a:solidFill>
                <a:latin typeface="Times New Roman" pitchFamily="18" charset="0"/>
                <a:cs typeface="Times New Roman" pitchFamily="18" charset="0"/>
              </a:rPr>
              <a:t>pdf</a:t>
            </a:r>
            <a:r>
              <a:rPr lang="en-US" sz="2000" b="0" dirty="0">
                <a:solidFill>
                  <a:srgbClr val="1D528D"/>
                </a:solidFill>
                <a:latin typeface="Times New Roman" pitchFamily="18" charset="0"/>
                <a:cs typeface="Times New Roman" pitchFamily="18" charset="0"/>
              </a:rPr>
              <a:t>"</a:t>
            </a: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Attribute Selector</a:t>
            </a:r>
          </a:p>
        </p:txBody>
      </p:sp>
      <p:sp>
        <p:nvSpPr>
          <p:cNvPr id="6" name="Rounded Rectangle 5"/>
          <p:cNvSpPr/>
          <p:nvPr/>
        </p:nvSpPr>
        <p:spPr>
          <a:xfrm>
            <a:off x="2076432" y="2464493"/>
            <a:ext cx="5491202" cy="36614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Input [type="button"]  {background-color: blue;} </a:t>
            </a:r>
          </a:p>
        </p:txBody>
      </p:sp>
      <p:sp>
        <p:nvSpPr>
          <p:cNvPr id="7" name="Rounded Rectangle 6"/>
          <p:cNvSpPr/>
          <p:nvPr/>
        </p:nvSpPr>
        <p:spPr>
          <a:xfrm>
            <a:off x="2050048" y="3184573"/>
            <a:ext cx="5491202" cy="36614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[type="button"]  {background-color: blue;} </a:t>
            </a:r>
          </a:p>
        </p:txBody>
      </p:sp>
      <p:sp>
        <p:nvSpPr>
          <p:cNvPr id="8" name="Rounded Rectangle 7"/>
          <p:cNvSpPr/>
          <p:nvPr/>
        </p:nvSpPr>
        <p:spPr>
          <a:xfrm>
            <a:off x="2076432" y="3926952"/>
            <a:ext cx="5491202" cy="36614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[name~=flower]{background-color: blue;} </a:t>
            </a:r>
          </a:p>
        </p:txBody>
      </p:sp>
      <p:sp>
        <p:nvSpPr>
          <p:cNvPr id="9" name="Rounded Rectangle 8"/>
          <p:cNvSpPr/>
          <p:nvPr/>
        </p:nvSpPr>
        <p:spPr>
          <a:xfrm>
            <a:off x="2076432" y="4653136"/>
            <a:ext cx="5491202" cy="36614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a[</a:t>
            </a:r>
            <a:r>
              <a:rPr lang="en-US" sz="1800" b="0" kern="0" dirty="0" err="1">
                <a:solidFill>
                  <a:srgbClr val="1A1A70"/>
                </a:solidFill>
                <a:latin typeface="Arial"/>
                <a:cs typeface="+mn-cs"/>
              </a:rPr>
              <a:t>href</a:t>
            </a:r>
            <a:r>
              <a:rPr lang="en-US" sz="1800" b="0" kern="0" dirty="0">
                <a:solidFill>
                  <a:srgbClr val="1A1A70"/>
                </a:solidFill>
                <a:latin typeface="Arial"/>
                <a:cs typeface="+mn-cs"/>
              </a:rPr>
              <a:t>^=http]{font-size: 12;} </a:t>
            </a:r>
          </a:p>
        </p:txBody>
      </p:sp>
      <p:sp>
        <p:nvSpPr>
          <p:cNvPr id="16" name="Rounded Rectangle 15"/>
          <p:cNvSpPr/>
          <p:nvPr/>
        </p:nvSpPr>
        <p:spPr>
          <a:xfrm>
            <a:off x="2076432" y="5373216"/>
            <a:ext cx="5491202" cy="36614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a[</a:t>
            </a:r>
            <a:r>
              <a:rPr lang="en-US" sz="1800" b="0" kern="0" dirty="0" err="1">
                <a:solidFill>
                  <a:srgbClr val="1A1A70"/>
                </a:solidFill>
                <a:latin typeface="Arial"/>
                <a:cs typeface="+mn-cs"/>
              </a:rPr>
              <a:t>href</a:t>
            </a:r>
            <a:r>
              <a:rPr lang="en-US" sz="1800" b="0" kern="0" dirty="0">
                <a:solidFill>
                  <a:srgbClr val="1A1A70"/>
                </a:solidFill>
                <a:latin typeface="Arial"/>
                <a:cs typeface="+mn-cs"/>
              </a:rPr>
              <a:t>$=.pdf]{font-size: 16;} </a:t>
            </a:r>
          </a:p>
        </p:txBody>
      </p:sp>
    </p:spTree>
    <p:extLst>
      <p:ext uri="{BB962C8B-B14F-4D97-AF65-F5344CB8AC3E}">
        <p14:creationId xmlns:p14="http://schemas.microsoft.com/office/powerpoint/2010/main" val="12315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Right)">
                                      <p:cBhvr>
                                        <p:cTn id="19" dur="500"/>
                                        <p:tgtEl>
                                          <p:spTgt spid="9"/>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7" grpId="0" animBg="1"/>
      <p:bldP spid="8" grpId="0" animBg="1"/>
      <p:bldP spid="9"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kern="0" dirty="0">
                <a:latin typeface="Times New Roman" pitchFamily="18" charset="0"/>
                <a:cs typeface="Times New Roman" pitchFamily="18" charset="0"/>
              </a:rPr>
              <a:t>The ID attribute is used to define a unique style for an element.</a:t>
            </a:r>
          </a:p>
          <a:p>
            <a:pPr marL="342900" indent="-342900" eaLnBrk="0" hangingPunct="0">
              <a:spcBef>
                <a:spcPct val="20000"/>
              </a:spcBef>
              <a:defRPr/>
            </a:pPr>
            <a:endParaRPr lang="en-US" sz="1000" kern="0" dirty="0">
              <a:latin typeface="Times New Roman" pitchFamily="18" charset="0"/>
              <a:cs typeface="Times New Roman" pitchFamily="18" charset="0"/>
            </a:endParaRPr>
          </a:p>
          <a:p>
            <a:pPr marL="342900" indent="-342900" eaLnBrk="0" hangingPunct="0">
              <a:spcBef>
                <a:spcPct val="20000"/>
              </a:spcBef>
              <a:defRPr/>
            </a:pPr>
            <a:r>
              <a:rPr lang="en-US" sz="2600" kern="0" dirty="0">
                <a:latin typeface="Times New Roman" pitchFamily="18" charset="0"/>
                <a:cs typeface="Times New Roman" pitchFamily="18" charset="0"/>
              </a:rPr>
              <a:t>Example:</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 the CSS</a:t>
            </a:r>
          </a:p>
          <a:p>
            <a:pPr marL="342900" indent="-342900" eaLnBrk="0" hangingPunct="0">
              <a:spcBef>
                <a:spcPct val="20000"/>
              </a:spcBef>
              <a:buNone/>
              <a:defRPr/>
            </a:pPr>
            <a:r>
              <a:rPr lang="en-US" sz="2600" kern="0" dirty="0">
                <a:latin typeface="Times New Roman" pitchFamily="18" charset="0"/>
                <a:cs typeface="Times New Roman" pitchFamily="18" charset="0"/>
              </a:rPr>
              <a:t>			</a:t>
            </a:r>
          </a:p>
          <a:p>
            <a:pPr marL="342900" indent="-342900" eaLnBrk="0" hangingPunct="0">
              <a:spcBef>
                <a:spcPct val="20000"/>
              </a:spcBef>
              <a:defRPr/>
            </a:pPr>
            <a:endParaRPr lang="en-US" sz="240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 the HTML</a:t>
            </a:r>
          </a:p>
          <a:p>
            <a:pPr marL="342900" indent="-342900" eaLnBrk="0" hangingPunct="0">
              <a:spcBef>
                <a:spcPct val="20000"/>
              </a:spcBef>
              <a:buNone/>
              <a:defRPr/>
            </a:pPr>
            <a:r>
              <a:rPr lang="en-US" sz="2600" kern="0" dirty="0">
                <a:latin typeface="Times New Roman" pitchFamily="18" charset="0"/>
                <a:cs typeface="Times New Roman" pitchFamily="18" charset="0"/>
              </a:rPr>
              <a:t>	</a:t>
            </a: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IDs</a:t>
            </a:r>
          </a:p>
        </p:txBody>
      </p:sp>
      <p:sp>
        <p:nvSpPr>
          <p:cNvPr id="4" name="Rounded Rectangle 3"/>
          <p:cNvSpPr/>
          <p:nvPr/>
        </p:nvSpPr>
        <p:spPr>
          <a:xfrm>
            <a:off x="2714612" y="3357562"/>
            <a:ext cx="3571899"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#id1 {color: red}</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2571736" y="4714884"/>
            <a:ext cx="4286280" cy="114300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endParaRPr lang="en-US" sz="1800" b="0" kern="0" dirty="0">
              <a:solidFill>
                <a:srgbClr val="1A1A70"/>
              </a:solidFill>
              <a:latin typeface="Arial"/>
              <a:cs typeface="+mn-cs"/>
            </a:endParaRPr>
          </a:p>
          <a:p>
            <a:r>
              <a:rPr lang="en-US" sz="1800" b="0" kern="0" dirty="0">
                <a:solidFill>
                  <a:srgbClr val="1A1A70"/>
                </a:solidFill>
                <a:latin typeface="Arial"/>
                <a:cs typeface="+mn-cs"/>
              </a:rPr>
              <a:t>&lt;div id=id1 &gt;</a:t>
            </a:r>
          </a:p>
          <a:p>
            <a:r>
              <a:rPr lang="en-US" sz="1800" b="0" kern="0" dirty="0">
                <a:solidFill>
                  <a:srgbClr val="1A1A70"/>
                </a:solidFill>
                <a:latin typeface="Arial"/>
                <a:cs typeface="+mn-cs"/>
              </a:rPr>
              <a:t>	This is the div with the id. &lt;/div&gt;</a:t>
            </a:r>
          </a:p>
          <a:p>
            <a:pPr algn="ctr"/>
            <a:endParaRPr lang="en-US" sz="1800" b="0" kern="0" dirty="0">
              <a:solidFill>
                <a:srgbClr val="1A1A70"/>
              </a:solidFill>
              <a:latin typeface="Arial"/>
              <a:cs typeface="+mn-cs"/>
            </a:endParaRPr>
          </a:p>
          <a:p>
            <a:pPr algn="ct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CSS stands for </a:t>
            </a:r>
            <a:r>
              <a:rPr lang="en-US" sz="2600" b="0" kern="0" dirty="0">
                <a:solidFill>
                  <a:srgbClr val="FF0000"/>
                </a:solidFill>
                <a:latin typeface="Times New Roman" pitchFamily="18" charset="0"/>
                <a:cs typeface="Times New Roman" pitchFamily="18" charset="0"/>
              </a:rPr>
              <a:t>Cascading Style Sheets</a:t>
            </a:r>
            <a:r>
              <a:rPr lang="en-US" sz="2600" b="0" kern="0" dirty="0">
                <a:latin typeface="Times New Roman" pitchFamily="18" charset="0"/>
                <a:cs typeface="Times New Roman" pitchFamily="18" charset="0"/>
              </a:rPr>
              <a:t>.</a:t>
            </a:r>
          </a:p>
          <a:p>
            <a:pPr marL="342900" indent="-342900" eaLnBrk="0" hangingPunct="0">
              <a:spcBef>
                <a:spcPct val="20000"/>
              </a:spcBef>
              <a:buNone/>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CSS was developed by the W3C.</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CSS is a </a:t>
            </a:r>
            <a:r>
              <a:rPr lang="en-US" sz="2600" b="0" kern="0" dirty="0" err="1">
                <a:latin typeface="Times New Roman" pitchFamily="18" charset="0"/>
                <a:cs typeface="Times New Roman" pitchFamily="18" charset="0"/>
              </a:rPr>
              <a:t>stylesheet</a:t>
            </a:r>
            <a:r>
              <a:rPr lang="en-US" sz="2600" b="0" kern="0" dirty="0">
                <a:latin typeface="Times New Roman" pitchFamily="18" charset="0"/>
                <a:cs typeface="Times New Roman" pitchFamily="18" charset="0"/>
              </a:rPr>
              <a:t> language used to describe the </a:t>
            </a:r>
            <a:r>
              <a:rPr lang="en-US" sz="2600" b="0" kern="0" dirty="0">
                <a:solidFill>
                  <a:srgbClr val="FF0000"/>
                </a:solidFill>
                <a:latin typeface="Times New Roman" pitchFamily="18" charset="0"/>
                <a:cs typeface="Times New Roman" pitchFamily="18" charset="0"/>
              </a:rPr>
              <a:t>presentation</a:t>
            </a:r>
            <a:r>
              <a:rPr lang="en-US" sz="2600" b="0" kern="0" dirty="0">
                <a:latin typeface="Times New Roman" pitchFamily="18" charset="0"/>
                <a:cs typeface="Times New Roman" pitchFamily="18" charset="0"/>
              </a:rPr>
              <a:t> of a document written in a markup language.</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Its most common application is to style web pages written in HTML, XHTML and any kind of XML document.</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Styles define how to display HTML elements (font face, size, color, alignment, …etc) </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Styles are normally stored in Style Sheets </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The term cascading derives from the fact that multiple style sheets can be applied to the same Web page.</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What is CSS?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Classes allow you to define a style which can be applied to multiple elements on your page. </a:t>
            </a: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Example (1):</a:t>
            </a:r>
          </a:p>
          <a:p>
            <a:pPr marL="342900" indent="-342900" eaLnBrk="0" hangingPunct="0">
              <a:spcBef>
                <a:spcPct val="20000"/>
              </a:spcBef>
              <a:buFont typeface="Courier New" pitchFamily="49" charset="0"/>
              <a:buChar char="o"/>
              <a:defRPr/>
            </a:pPr>
            <a:r>
              <a:rPr lang="en-US" sz="2400" b="0" dirty="0">
                <a:latin typeface="Times New Roman" pitchFamily="18" charset="0"/>
                <a:cs typeface="Times New Roman" pitchFamily="18" charset="0"/>
              </a:rPr>
              <a:t>Say that you would like to have two types of paragraphs in your document: one right-aligned paragraph, and one center-aligned paragraph. Here is how you can do it with styles: </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 the CSS</a:t>
            </a:r>
          </a:p>
          <a:p>
            <a:pPr marL="342900" indent="-342900" eaLnBrk="0" hangingPunct="0">
              <a:spcBef>
                <a:spcPct val="20000"/>
              </a:spcBef>
              <a:buNone/>
              <a:defRPr/>
            </a:pPr>
            <a:r>
              <a:rPr lang="en-US" sz="2600" kern="0" dirty="0">
                <a:latin typeface="Times New Roman" pitchFamily="18" charset="0"/>
                <a:cs typeface="Times New Roman" pitchFamily="18" charset="0"/>
              </a:rPr>
              <a:t>										</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 the HTML</a:t>
            </a:r>
          </a:p>
          <a:p>
            <a:pPr marL="342900" indent="-342900" eaLnBrk="0" hangingPunct="0">
              <a:spcBef>
                <a:spcPct val="20000"/>
              </a:spcBef>
              <a:buNone/>
              <a:defRPr/>
            </a:pPr>
            <a:r>
              <a:rPr lang="en-US" sz="2600" kern="0" dirty="0">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Classes</a:t>
            </a:r>
          </a:p>
        </p:txBody>
      </p:sp>
      <p:sp>
        <p:nvSpPr>
          <p:cNvPr id="4" name="Rounded Rectangle 3"/>
          <p:cNvSpPr/>
          <p:nvPr/>
        </p:nvSpPr>
        <p:spPr>
          <a:xfrm>
            <a:off x="3500430" y="3714752"/>
            <a:ext cx="4286248" cy="85725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endParaRPr lang="en-US" sz="1800" b="0" kern="0" dirty="0">
              <a:solidFill>
                <a:srgbClr val="1A1A70"/>
              </a:solidFill>
              <a:latin typeface="Arial"/>
              <a:cs typeface="+mn-cs"/>
            </a:endParaRPr>
          </a:p>
          <a:p>
            <a:pPr algn="ctr"/>
            <a:r>
              <a:rPr lang="en-US" sz="1800" b="0" kern="0" dirty="0" err="1">
                <a:solidFill>
                  <a:srgbClr val="1A1A70"/>
                </a:solidFill>
                <a:latin typeface="Arial"/>
                <a:cs typeface="+mn-cs"/>
              </a:rPr>
              <a:t>p.righttxt</a:t>
            </a:r>
            <a:r>
              <a:rPr lang="en-US" sz="1800" b="0" kern="0" dirty="0">
                <a:solidFill>
                  <a:srgbClr val="1A1A70"/>
                </a:solidFill>
                <a:latin typeface="Arial"/>
                <a:cs typeface="+mn-cs"/>
              </a:rPr>
              <a:t> {text-align: right}	</a:t>
            </a:r>
          </a:p>
          <a:p>
            <a:pPr algn="ctr"/>
            <a:r>
              <a:rPr lang="en-US" sz="1800" b="0" kern="0" dirty="0" err="1">
                <a:solidFill>
                  <a:srgbClr val="1A1A70"/>
                </a:solidFill>
                <a:latin typeface="Arial"/>
                <a:cs typeface="+mn-cs"/>
              </a:rPr>
              <a:t>p.centertxt</a:t>
            </a:r>
            <a:r>
              <a:rPr lang="en-US" sz="1800" b="0" kern="0" dirty="0">
                <a:solidFill>
                  <a:srgbClr val="1A1A70"/>
                </a:solidFill>
                <a:latin typeface="Arial"/>
                <a:cs typeface="+mn-cs"/>
              </a:rPr>
              <a:t> {text-align: center}</a:t>
            </a:r>
          </a:p>
          <a:p>
            <a:pPr algn="ct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3286116" y="4714884"/>
            <a:ext cx="5214974" cy="185738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endParaRPr lang="en-US" sz="1800" b="0" kern="0" dirty="0">
              <a:solidFill>
                <a:srgbClr val="1A1A70"/>
              </a:solidFill>
              <a:latin typeface="Arial"/>
              <a:cs typeface="+mn-cs"/>
            </a:endParaRPr>
          </a:p>
          <a:p>
            <a:r>
              <a:rPr lang="en-US" sz="1800" b="0" kern="0" dirty="0">
                <a:solidFill>
                  <a:srgbClr val="1A1A70"/>
                </a:solidFill>
                <a:latin typeface="Arial"/>
                <a:cs typeface="+mn-cs"/>
              </a:rPr>
              <a:t>&lt;p class="</a:t>
            </a:r>
            <a:r>
              <a:rPr lang="en-US" sz="1800" b="0" kern="0" dirty="0" err="1">
                <a:solidFill>
                  <a:srgbClr val="1A1A70"/>
                </a:solidFill>
                <a:latin typeface="Arial"/>
                <a:cs typeface="+mn-cs"/>
              </a:rPr>
              <a:t>righttxt</a:t>
            </a:r>
            <a:r>
              <a:rPr lang="en-US" sz="1800" b="0" kern="0" dirty="0">
                <a:solidFill>
                  <a:srgbClr val="1A1A70"/>
                </a:solidFill>
                <a:latin typeface="Arial"/>
                <a:cs typeface="+mn-cs"/>
              </a:rPr>
              <a:t>"&gt;</a:t>
            </a:r>
          </a:p>
          <a:p>
            <a:r>
              <a:rPr lang="en-US" sz="1800" b="0" kern="0" dirty="0">
                <a:solidFill>
                  <a:srgbClr val="1A1A70"/>
                </a:solidFill>
                <a:latin typeface="Arial"/>
                <a:cs typeface="+mn-cs"/>
              </a:rPr>
              <a:t>	This paragraph will be right-aligned.</a:t>
            </a:r>
          </a:p>
          <a:p>
            <a:r>
              <a:rPr lang="en-US" sz="1800" b="0" kern="0" dirty="0">
                <a:solidFill>
                  <a:srgbClr val="1A1A70"/>
                </a:solidFill>
                <a:latin typeface="Arial"/>
                <a:cs typeface="+mn-cs"/>
              </a:rPr>
              <a:t>&lt;/p&gt;</a:t>
            </a:r>
          </a:p>
          <a:p>
            <a:r>
              <a:rPr lang="en-US" sz="1800" b="0" kern="0" dirty="0">
                <a:solidFill>
                  <a:srgbClr val="1A1A70"/>
                </a:solidFill>
                <a:latin typeface="Arial"/>
                <a:cs typeface="+mn-cs"/>
              </a:rPr>
              <a:t>&lt;p class="</a:t>
            </a:r>
            <a:r>
              <a:rPr lang="en-US" sz="1800" b="0" kern="0" dirty="0" err="1">
                <a:solidFill>
                  <a:srgbClr val="1A1A70"/>
                </a:solidFill>
                <a:latin typeface="Arial"/>
                <a:cs typeface="+mn-cs"/>
              </a:rPr>
              <a:t>centertxt</a:t>
            </a:r>
            <a:r>
              <a:rPr lang="en-US" sz="1800" b="0" kern="0" dirty="0">
                <a:solidFill>
                  <a:srgbClr val="1A1A70"/>
                </a:solidFill>
                <a:latin typeface="Arial"/>
                <a:cs typeface="+mn-cs"/>
              </a:rPr>
              <a:t>"&gt;</a:t>
            </a:r>
          </a:p>
          <a:p>
            <a:r>
              <a:rPr lang="en-US" sz="1800" b="0" kern="0" dirty="0">
                <a:solidFill>
                  <a:srgbClr val="1A1A70"/>
                </a:solidFill>
                <a:latin typeface="Arial"/>
                <a:cs typeface="+mn-cs"/>
              </a:rPr>
              <a:t>	This paragraph will be center-aligned.</a:t>
            </a:r>
          </a:p>
          <a:p>
            <a:r>
              <a:rPr lang="en-US" sz="1800" b="0" kern="0" dirty="0">
                <a:solidFill>
                  <a:srgbClr val="1A1A70"/>
                </a:solidFill>
                <a:latin typeface="Arial"/>
                <a:cs typeface="+mn-cs"/>
              </a:rPr>
              <a:t>&lt;/p&gt;</a:t>
            </a:r>
          </a:p>
          <a:p>
            <a:pPr algn="ctr"/>
            <a:endParaRPr lang="en-US" sz="1800" b="0" kern="0" dirty="0">
              <a:solidFill>
                <a:srgbClr val="1A1A70"/>
              </a:solidFill>
              <a:latin typeface="Arial"/>
              <a:cs typeface="+mn-cs"/>
            </a:endParaRPr>
          </a:p>
          <a:p>
            <a:pPr algn="ct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Example (2):</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To apply more than one class per given element:</a:t>
            </a: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CSS</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HTML</a:t>
            </a:r>
          </a:p>
          <a:p>
            <a:pPr marL="342900" indent="-342900" eaLnBrk="0" hangingPunct="0">
              <a:spcBef>
                <a:spcPct val="20000"/>
              </a:spcBef>
              <a:buNone/>
              <a:defRPr/>
            </a:pPr>
            <a:r>
              <a:rPr lang="en-US" sz="2600" b="0" kern="0" dirty="0">
                <a:latin typeface="Times New Roman" pitchFamily="18" charset="0"/>
                <a:cs typeface="Times New Roman" pitchFamily="18" charset="0"/>
              </a:rPr>
              <a:t>     </a:t>
            </a:r>
          </a:p>
          <a:p>
            <a:pPr marL="342900" indent="-342900" eaLnBrk="0" hangingPunct="0">
              <a:spcBef>
                <a:spcPct val="20000"/>
              </a:spcBef>
              <a:buNone/>
              <a:defRPr/>
            </a:pPr>
            <a:endParaRPr lang="en-US" sz="2600" b="0" kern="0" dirty="0">
              <a:latin typeface="Times New Roman" pitchFamily="18" charset="0"/>
              <a:cs typeface="Times New Roman" pitchFamily="18" charset="0"/>
            </a:endParaRP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This paragraph will be Bold &amp; very large.&lt;/p&gt;</a:t>
            </a:r>
          </a:p>
          <a:p>
            <a:pPr marL="342900" indent="-342900" eaLnBrk="0" hangingPunct="0">
              <a:spcBef>
                <a:spcPct val="20000"/>
              </a:spcBef>
              <a:defRPr/>
            </a:pPr>
            <a:endParaRPr lang="en-US" sz="10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The paragraph above will be styled by the class “bold" AND the class “large".</a:t>
            </a:r>
          </a:p>
          <a:p>
            <a:pPr marL="342900" indent="-342900" eaLnBrk="0" hangingPunct="0">
              <a:spcBef>
                <a:spcPct val="20000"/>
              </a:spcBef>
              <a:buNone/>
              <a:defRPr/>
            </a:pPr>
            <a:r>
              <a:rPr lang="en-US" sz="2600" kern="0" dirty="0">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Classes (Cont.)</a:t>
            </a:r>
          </a:p>
        </p:txBody>
      </p:sp>
      <p:sp>
        <p:nvSpPr>
          <p:cNvPr id="4" name="Rounded Rectangle 3"/>
          <p:cNvSpPr/>
          <p:nvPr/>
        </p:nvSpPr>
        <p:spPr>
          <a:xfrm>
            <a:off x="2714612" y="2571744"/>
            <a:ext cx="4071966" cy="78581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 </a:t>
            </a:r>
            <a:r>
              <a:rPr lang="en-US" sz="1800" b="0" kern="0" dirty="0" err="1">
                <a:solidFill>
                  <a:srgbClr val="1A1A70"/>
                </a:solidFill>
                <a:latin typeface="Arial"/>
                <a:cs typeface="+mn-cs"/>
              </a:rPr>
              <a:t>p.boldtxt</a:t>
            </a:r>
            <a:r>
              <a:rPr lang="en-US" sz="1800" b="0" kern="0" dirty="0">
                <a:solidFill>
                  <a:srgbClr val="1A1A70"/>
                </a:solidFill>
                <a:latin typeface="Arial"/>
                <a:cs typeface="+mn-cs"/>
              </a:rPr>
              <a:t> { font-weight: bold}</a:t>
            </a:r>
          </a:p>
          <a:p>
            <a:pPr algn="ctr"/>
            <a:r>
              <a:rPr lang="en-US" sz="1800" b="0" kern="0" dirty="0" err="1">
                <a:solidFill>
                  <a:srgbClr val="1A1A70"/>
                </a:solidFill>
                <a:latin typeface="Arial"/>
                <a:cs typeface="+mn-cs"/>
              </a:rPr>
              <a:t>p.largetxt</a:t>
            </a:r>
            <a:r>
              <a:rPr lang="en-US" sz="1800" b="0" kern="0" dirty="0">
                <a:solidFill>
                  <a:srgbClr val="1A1A70"/>
                </a:solidFill>
                <a:latin typeface="Arial"/>
                <a:cs typeface="+mn-cs"/>
              </a:rPr>
              <a:t> { font-size: xx-large}</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2857488" y="3929066"/>
            <a:ext cx="3786214" cy="71438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&lt;p class=“</a:t>
            </a:r>
            <a:r>
              <a:rPr lang="en-US" sz="1800" b="0" kern="0" dirty="0" err="1">
                <a:solidFill>
                  <a:srgbClr val="1A1A70"/>
                </a:solidFill>
                <a:latin typeface="Arial"/>
                <a:cs typeface="+mn-cs"/>
              </a:rPr>
              <a:t>boldtxt</a:t>
            </a:r>
            <a:r>
              <a:rPr lang="en-US" sz="1800" b="0" kern="0" dirty="0">
                <a:solidFill>
                  <a:srgbClr val="1A1A70"/>
                </a:solidFill>
                <a:latin typeface="Arial"/>
                <a:cs typeface="+mn-cs"/>
              </a:rPr>
              <a:t> </a:t>
            </a:r>
            <a:r>
              <a:rPr lang="en-US" sz="1800" b="0" kern="0" dirty="0" err="1">
                <a:solidFill>
                  <a:srgbClr val="1A1A70"/>
                </a:solidFill>
                <a:latin typeface="Arial"/>
                <a:cs typeface="+mn-cs"/>
              </a:rPr>
              <a:t>largetxt</a:t>
            </a:r>
            <a:r>
              <a:rPr lang="en-US" sz="1800" b="0" kern="0" dirty="0">
                <a:solidFill>
                  <a:srgbClr val="1A1A70"/>
                </a:solidFill>
                <a:latin typeface="Arial"/>
                <a:cs typeface="+mn-cs"/>
              </a:rPr>
              <a:t>"&gt;</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Example (3):</a:t>
            </a: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CSS</a:t>
            </a:r>
          </a:p>
          <a:p>
            <a:pPr marL="342900" indent="-342900" eaLnBrk="0" hangingPunct="0">
              <a:spcBef>
                <a:spcPct val="20000"/>
              </a:spcBef>
              <a:buNone/>
              <a:defRPr/>
            </a:pPr>
            <a:endParaRPr lang="en-US" sz="2800" b="0" kern="0" dirty="0">
              <a:latin typeface="Times New Roman" pitchFamily="18" charset="0"/>
              <a:cs typeface="Times New Roman" pitchFamily="18" charset="0"/>
            </a:endParaRPr>
          </a:p>
          <a:p>
            <a:pPr marL="342900" indent="-342900" eaLnBrk="0" hangingPunct="0">
              <a:spcBef>
                <a:spcPct val="20000"/>
              </a:spcBef>
              <a:buNone/>
              <a:defRPr/>
            </a:pPr>
            <a:endParaRPr lang="en-US" sz="1800" b="0" kern="0" dirty="0">
              <a:latin typeface="Times New Roman" pitchFamily="18" charset="0"/>
              <a:cs typeface="Times New Roman" pitchFamily="18" charset="0"/>
            </a:endParaRPr>
          </a:p>
          <a:p>
            <a:pPr marL="342900" indent="-342900" eaLnBrk="0" hangingPunct="0">
              <a:spcBef>
                <a:spcPct val="20000"/>
              </a:spcBef>
              <a:buNone/>
              <a:defRPr/>
            </a:pPr>
            <a:endParaRPr lang="en-US" sz="2400" b="0" kern="0" dirty="0">
              <a:latin typeface="Times New Roman" pitchFamily="18" charset="0"/>
              <a:cs typeface="Times New Roman" pitchFamily="18" charset="0"/>
            </a:endParaRP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HTML</a:t>
            </a:r>
          </a:p>
          <a:p>
            <a:pPr marL="342900" indent="-342900" eaLnBrk="0" hangingPunct="0">
              <a:spcBef>
                <a:spcPct val="20000"/>
              </a:spcBef>
              <a:buNone/>
              <a:defRPr/>
            </a:pPr>
            <a:r>
              <a:rPr lang="en-US" sz="2600" b="0" kern="0" dirty="0">
                <a:latin typeface="Times New Roman" pitchFamily="18" charset="0"/>
                <a:cs typeface="Times New Roman" pitchFamily="18" charset="0"/>
              </a:rPr>
              <a:t>     </a:t>
            </a:r>
          </a:p>
          <a:p>
            <a:pPr marL="342900" indent="-342900" eaLnBrk="0" hangingPunct="0">
              <a:spcBef>
                <a:spcPct val="20000"/>
              </a:spcBef>
              <a:buNone/>
              <a:defRPr/>
            </a:pPr>
            <a:endParaRPr lang="en-US" sz="2600" b="0" kern="0" dirty="0">
              <a:latin typeface="Times New Roman" pitchFamily="18" charset="0"/>
              <a:cs typeface="Times New Roman" pitchFamily="18" charset="0"/>
            </a:endParaRPr>
          </a:p>
          <a:p>
            <a:pPr marL="342900" indent="-342900" eaLnBrk="0" hangingPunct="0">
              <a:spcBef>
                <a:spcPct val="20000"/>
              </a:spcBef>
              <a:buNone/>
              <a:defRPr/>
            </a:pPr>
            <a:endParaRPr lang="en-US" sz="2600" b="0" kern="0" dirty="0">
              <a:latin typeface="Times New Roman" pitchFamily="18" charset="0"/>
              <a:cs typeface="Times New Roman" pitchFamily="18" charset="0"/>
            </a:endParaRPr>
          </a:p>
          <a:p>
            <a:pPr marL="342900" indent="-342900" eaLnBrk="0" hangingPunct="0">
              <a:spcBef>
                <a:spcPct val="20000"/>
              </a:spcBef>
              <a:buNone/>
              <a:defRPr/>
            </a:pPr>
            <a:endParaRPr lang="en-US" sz="1600" b="0" kern="0" dirty="0">
              <a:latin typeface="Times New Roman" pitchFamily="18" charset="0"/>
              <a:cs typeface="Times New Roman" pitchFamily="18" charset="0"/>
            </a:endParaRPr>
          </a:p>
          <a:p>
            <a:pPr marL="342900" indent="-342900" eaLnBrk="0" hangingPunct="0">
              <a:spcBef>
                <a:spcPct val="20000"/>
              </a:spcBef>
              <a:buNone/>
              <a:defRPr/>
            </a:pPr>
            <a:r>
              <a:rPr lang="en-US" sz="2600" kern="0" dirty="0">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Classes (Cont.)</a:t>
            </a:r>
          </a:p>
        </p:txBody>
      </p:sp>
      <p:sp>
        <p:nvSpPr>
          <p:cNvPr id="4" name="Rounded Rectangle 3"/>
          <p:cNvSpPr/>
          <p:nvPr/>
        </p:nvSpPr>
        <p:spPr>
          <a:xfrm>
            <a:off x="2259052" y="2136846"/>
            <a:ext cx="4752528" cy="122014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p { font-size: 20} </a:t>
            </a:r>
            <a:r>
              <a:rPr lang="en-US" sz="1800" b="0" kern="0" dirty="0">
                <a:solidFill>
                  <a:schemeClr val="accent2">
                    <a:lumMod val="75000"/>
                  </a:schemeClr>
                </a:solidFill>
                <a:latin typeface="Arial"/>
                <a:cs typeface="+mn-cs"/>
              </a:rPr>
              <a:t>/* apply to all p*/</a:t>
            </a:r>
          </a:p>
          <a:p>
            <a:pPr algn="ctr"/>
            <a:r>
              <a:rPr kumimoji="0" lang="en-US" sz="1800" b="0" i="0" u="none" strike="noStrike" kern="0" cap="none" spc="0" normalizeH="0" baseline="0" noProof="0" dirty="0">
                <a:ln>
                  <a:noFill/>
                </a:ln>
                <a:solidFill>
                  <a:srgbClr val="1A1A70"/>
                </a:solidFill>
                <a:effectLst/>
                <a:uLnTx/>
                <a:uFillTx/>
                <a:latin typeface="Arial"/>
                <a:ea typeface="+mn-ea"/>
                <a:cs typeface="+mn-cs"/>
              </a:rPr>
              <a:t>p.c1{</a:t>
            </a:r>
            <a:r>
              <a:rPr kumimoji="0" lang="en-US" sz="1800" b="0" i="0" u="none" strike="noStrike" kern="0" cap="none" spc="0" normalizeH="0" baseline="0" noProof="0" dirty="0" err="1">
                <a:ln>
                  <a:noFill/>
                </a:ln>
                <a:solidFill>
                  <a:srgbClr val="1A1A70"/>
                </a:solidFill>
                <a:effectLst/>
                <a:uLnTx/>
                <a:uFillTx/>
                <a:latin typeface="Arial"/>
                <a:ea typeface="+mn-ea"/>
                <a:cs typeface="+mn-cs"/>
              </a:rPr>
              <a:t>color:red</a:t>
            </a:r>
            <a:r>
              <a:rPr lang="en-US" sz="1800" b="0" kern="0" dirty="0">
                <a:solidFill>
                  <a:srgbClr val="1A1A70"/>
                </a:solidFill>
                <a:latin typeface="Arial"/>
                <a:cs typeface="+mn-cs"/>
              </a:rPr>
              <a:t>}</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a:p>
            <a:pPr algn="ctr"/>
            <a:r>
              <a:rPr lang="en-US" sz="1800" b="0" kern="0" dirty="0">
                <a:solidFill>
                  <a:srgbClr val="1A1A70"/>
                </a:solidFill>
                <a:latin typeface="Arial"/>
                <a:cs typeface="+mn-cs"/>
              </a:rPr>
              <a:t>p.c2{</a:t>
            </a:r>
            <a:r>
              <a:rPr lang="en-US" sz="1800" b="0" kern="0" dirty="0" err="1">
                <a:solidFill>
                  <a:srgbClr val="1A1A70"/>
                </a:solidFill>
                <a:latin typeface="Arial"/>
                <a:cs typeface="+mn-cs"/>
              </a:rPr>
              <a:t>color:blue</a:t>
            </a:r>
            <a:r>
              <a:rPr lang="en-US" sz="1800" b="0" kern="0" dirty="0">
                <a:solidFill>
                  <a:srgbClr val="1A1A70"/>
                </a:solidFill>
                <a:latin typeface="Arial"/>
                <a:cs typeface="+mn-cs"/>
              </a:rPr>
              <a:t>}</a:t>
            </a:r>
          </a:p>
          <a:p>
            <a:pPr algn="ctr"/>
            <a:r>
              <a:rPr kumimoji="0" lang="en-US" sz="1800" b="0" i="0" u="none" strike="noStrike" kern="0" cap="none" spc="0" normalizeH="0" baseline="0" noProof="0" dirty="0">
                <a:ln>
                  <a:noFill/>
                </a:ln>
                <a:solidFill>
                  <a:srgbClr val="1A1A70"/>
                </a:solidFill>
                <a:effectLst/>
                <a:uLnTx/>
                <a:uFillTx/>
                <a:latin typeface="Arial"/>
                <a:ea typeface="+mn-ea"/>
                <a:cs typeface="+mn-cs"/>
              </a:rPr>
              <a:t>p.c3{</a:t>
            </a:r>
            <a:r>
              <a:rPr lang="en-US" sz="1800" b="0" kern="0" dirty="0">
                <a:solidFill>
                  <a:srgbClr val="1A1A70"/>
                </a:solidFill>
                <a:latin typeface="Arial"/>
              </a:rPr>
              <a:t> font-weight: bold}</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827584" y="3789040"/>
            <a:ext cx="7632848" cy="288032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endParaRPr lang="en-US" sz="1800" b="0" kern="0" dirty="0">
              <a:solidFill>
                <a:srgbClr val="1A1A70"/>
              </a:solidFill>
              <a:latin typeface="Arial"/>
              <a:cs typeface="+mn-cs"/>
            </a:endParaRPr>
          </a:p>
          <a:p>
            <a:r>
              <a:rPr lang="en-US" sz="1800" b="0" kern="0" dirty="0">
                <a:solidFill>
                  <a:srgbClr val="1A1A70"/>
                </a:solidFill>
                <a:latin typeface="Arial"/>
                <a:cs typeface="+mn-cs"/>
              </a:rPr>
              <a:t>&lt;p&gt;</a:t>
            </a:r>
          </a:p>
          <a:p>
            <a:r>
              <a:rPr lang="en-US" sz="1800" b="0" kern="0" dirty="0">
                <a:solidFill>
                  <a:srgbClr val="1A1A70"/>
                </a:solidFill>
                <a:latin typeface="Arial"/>
                <a:cs typeface="+mn-cs"/>
              </a:rPr>
              <a:t>     This paragraph will be </a:t>
            </a:r>
            <a:r>
              <a:rPr lang="en-US" sz="1800" kern="0" dirty="0">
                <a:solidFill>
                  <a:srgbClr val="1A1A70"/>
                </a:solidFill>
                <a:latin typeface="Arial"/>
                <a:cs typeface="+mn-cs"/>
              </a:rPr>
              <a:t>font size 20</a:t>
            </a:r>
            <a:r>
              <a:rPr lang="en-US" sz="1800" b="0" kern="0" dirty="0">
                <a:solidFill>
                  <a:srgbClr val="1A1A70"/>
                </a:solidFill>
                <a:latin typeface="Arial"/>
                <a:cs typeface="+mn-cs"/>
              </a:rPr>
              <a:t>.</a:t>
            </a:r>
          </a:p>
          <a:p>
            <a:r>
              <a:rPr lang="en-US" sz="1800" b="0" kern="0" dirty="0">
                <a:solidFill>
                  <a:srgbClr val="1A1A70"/>
                </a:solidFill>
                <a:latin typeface="Arial"/>
                <a:cs typeface="+mn-cs"/>
              </a:rPr>
              <a:t>&lt;/p&gt;</a:t>
            </a:r>
          </a:p>
          <a:p>
            <a:r>
              <a:rPr lang="en-US" sz="1800" b="0" kern="0" dirty="0">
                <a:solidFill>
                  <a:srgbClr val="1A1A70"/>
                </a:solidFill>
                <a:latin typeface="Arial"/>
              </a:rPr>
              <a:t>&lt;p class=“c1”&gt;</a:t>
            </a:r>
          </a:p>
          <a:p>
            <a:r>
              <a:rPr lang="en-US" sz="1800" b="0" kern="0" dirty="0">
                <a:solidFill>
                  <a:srgbClr val="1A1A70"/>
                </a:solidFill>
                <a:latin typeface="Arial"/>
              </a:rPr>
              <a:t>     This paragraph will be </a:t>
            </a:r>
            <a:r>
              <a:rPr lang="en-US" sz="1800" kern="0" dirty="0">
                <a:solidFill>
                  <a:srgbClr val="1A1A70"/>
                </a:solidFill>
                <a:latin typeface="Arial"/>
              </a:rPr>
              <a:t>font size 20</a:t>
            </a:r>
            <a:r>
              <a:rPr lang="en-US" sz="1800" b="0" kern="0" dirty="0">
                <a:solidFill>
                  <a:srgbClr val="1A1A70"/>
                </a:solidFill>
                <a:latin typeface="Arial"/>
              </a:rPr>
              <a:t>, and </a:t>
            </a:r>
            <a:r>
              <a:rPr lang="en-US" sz="1800" kern="0" dirty="0">
                <a:solidFill>
                  <a:srgbClr val="1A1A70"/>
                </a:solidFill>
                <a:latin typeface="Arial"/>
              </a:rPr>
              <a:t>color red</a:t>
            </a:r>
            <a:r>
              <a:rPr lang="en-US" sz="1800" b="0" kern="0" dirty="0">
                <a:solidFill>
                  <a:srgbClr val="1A1A70"/>
                </a:solidFill>
                <a:latin typeface="Arial"/>
              </a:rPr>
              <a:t>.</a:t>
            </a:r>
          </a:p>
          <a:p>
            <a:r>
              <a:rPr lang="en-US" sz="1800" b="0" kern="0" dirty="0">
                <a:solidFill>
                  <a:srgbClr val="1A1A70"/>
                </a:solidFill>
                <a:latin typeface="Arial"/>
              </a:rPr>
              <a:t>&lt;/p&gt;</a:t>
            </a:r>
          </a:p>
          <a:p>
            <a:r>
              <a:rPr lang="en-US" sz="1800" b="0" kern="0" dirty="0">
                <a:solidFill>
                  <a:srgbClr val="1A1A70"/>
                </a:solidFill>
                <a:latin typeface="Arial"/>
              </a:rPr>
              <a:t>&lt;p class=“c1 c3”&gt;</a:t>
            </a:r>
          </a:p>
          <a:p>
            <a:r>
              <a:rPr lang="en-US" sz="1800" b="0" kern="0" dirty="0">
                <a:solidFill>
                  <a:srgbClr val="1A1A70"/>
                </a:solidFill>
                <a:latin typeface="Arial"/>
              </a:rPr>
              <a:t>     This paragraph will be </a:t>
            </a:r>
            <a:r>
              <a:rPr lang="en-US" sz="1800" kern="0" dirty="0">
                <a:solidFill>
                  <a:srgbClr val="1A1A70"/>
                </a:solidFill>
                <a:latin typeface="Arial"/>
              </a:rPr>
              <a:t>font size 20</a:t>
            </a:r>
            <a:r>
              <a:rPr lang="en-US" sz="1800" b="0" kern="0" dirty="0">
                <a:solidFill>
                  <a:srgbClr val="1A1A70"/>
                </a:solidFill>
                <a:latin typeface="Arial"/>
              </a:rPr>
              <a:t>, and </a:t>
            </a:r>
            <a:r>
              <a:rPr lang="en-US" sz="1800" kern="0" dirty="0">
                <a:solidFill>
                  <a:srgbClr val="1A1A70"/>
                </a:solidFill>
                <a:latin typeface="Arial"/>
              </a:rPr>
              <a:t>color red</a:t>
            </a:r>
            <a:r>
              <a:rPr lang="en-US" sz="1800" b="0" kern="0" dirty="0">
                <a:solidFill>
                  <a:srgbClr val="1A1A70"/>
                </a:solidFill>
                <a:latin typeface="Arial"/>
              </a:rPr>
              <a:t>, and </a:t>
            </a:r>
            <a:r>
              <a:rPr lang="en-US" sz="1800" kern="0" dirty="0">
                <a:solidFill>
                  <a:srgbClr val="1A1A70"/>
                </a:solidFill>
                <a:latin typeface="Arial"/>
              </a:rPr>
              <a:t>Bold</a:t>
            </a:r>
          </a:p>
          <a:p>
            <a:r>
              <a:rPr lang="en-US" sz="1800" b="0" kern="0" dirty="0">
                <a:solidFill>
                  <a:srgbClr val="1A1A70"/>
                </a:solidFill>
                <a:latin typeface="Arial"/>
              </a:rPr>
              <a:t>&lt;/p&gt;</a:t>
            </a:r>
          </a:p>
          <a:p>
            <a:endParaRPr lang="en-US" sz="1800" b="0" kern="0" dirty="0">
              <a:solidFill>
                <a:srgbClr val="1A1A70"/>
              </a:solidFill>
              <a:latin typeface="Arial"/>
            </a:endParaRPr>
          </a:p>
          <a:p>
            <a:endParaRPr lang="en-US" sz="1800" b="0" kern="0" dirty="0">
              <a:solidFill>
                <a:srgbClr val="1A1A70"/>
              </a:solidFill>
              <a:latin typeface="Arial"/>
              <a:cs typeface="+mn-cs"/>
            </a:endParaRPr>
          </a:p>
        </p:txBody>
      </p:sp>
    </p:spTree>
    <p:extLst>
      <p:ext uri="{BB962C8B-B14F-4D97-AF65-F5344CB8AC3E}">
        <p14:creationId xmlns:p14="http://schemas.microsoft.com/office/powerpoint/2010/main" val="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Example (4):</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To apply one class over more than one different HTML element:</a:t>
            </a: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CSS</a:t>
            </a:r>
          </a:p>
          <a:p>
            <a:pPr marL="342900" indent="-342900" eaLnBrk="0" hangingPunct="0">
              <a:spcBef>
                <a:spcPct val="20000"/>
              </a:spcBef>
              <a:buNone/>
              <a:defRPr/>
            </a:pPr>
            <a:endParaRPr lang="en-US" sz="2800" b="0" kern="0" dirty="0">
              <a:latin typeface="Times New Roman" pitchFamily="18" charset="0"/>
              <a:cs typeface="Times New Roman" pitchFamily="18" charset="0"/>
            </a:endParaRPr>
          </a:p>
          <a:p>
            <a:pPr marL="1257300" lvl="2" indent="-342900" eaLnBrk="0" hangingPunct="0">
              <a:spcBef>
                <a:spcPct val="20000"/>
              </a:spcBef>
              <a:defRPr/>
            </a:pPr>
            <a:r>
              <a:rPr lang="en-US" sz="2000" dirty="0">
                <a:solidFill>
                  <a:srgbClr val="CC0000"/>
                </a:solidFill>
                <a:latin typeface="Times New Roman" pitchFamily="18" charset="0"/>
                <a:cs typeface="Times New Roman" pitchFamily="18" charset="0"/>
                <a:sym typeface="Wingdings" pitchFamily="2" charset="2"/>
              </a:rPr>
              <a:t> </a:t>
            </a:r>
            <a:r>
              <a:rPr lang="en-US" sz="2200" b="0" kern="0" dirty="0">
                <a:solidFill>
                  <a:schemeClr val="tx2"/>
                </a:solidFill>
                <a:latin typeface="Times New Roman" pitchFamily="18" charset="0"/>
                <a:cs typeface="Times New Roman" pitchFamily="18" charset="0"/>
              </a:rPr>
              <a:t>In the HTML</a:t>
            </a:r>
          </a:p>
          <a:p>
            <a:pPr marL="342900" indent="-342900" eaLnBrk="0" hangingPunct="0">
              <a:spcBef>
                <a:spcPct val="20000"/>
              </a:spcBef>
              <a:buNone/>
              <a:defRPr/>
            </a:pPr>
            <a:r>
              <a:rPr lang="en-US" sz="2600" b="0" kern="0" dirty="0">
                <a:latin typeface="Times New Roman" pitchFamily="18" charset="0"/>
                <a:cs typeface="Times New Roman" pitchFamily="18" charset="0"/>
              </a:rPr>
              <a:t>     </a:t>
            </a:r>
          </a:p>
          <a:p>
            <a:pPr marL="342900" indent="-342900" eaLnBrk="0" hangingPunct="0">
              <a:spcBef>
                <a:spcPct val="20000"/>
              </a:spcBef>
              <a:buNone/>
              <a:defRPr/>
            </a:pPr>
            <a:endParaRPr lang="en-US" sz="2600" b="0" kern="0" dirty="0">
              <a:latin typeface="Times New Roman" pitchFamily="18" charset="0"/>
              <a:cs typeface="Times New Roman" pitchFamily="18" charset="0"/>
            </a:endParaRPr>
          </a:p>
          <a:p>
            <a:pPr marL="342900" indent="-342900" eaLnBrk="0" hangingPunct="0">
              <a:spcBef>
                <a:spcPct val="20000"/>
              </a:spcBef>
              <a:buNone/>
              <a:defRPr/>
            </a:pPr>
            <a:endParaRPr lang="en-US" sz="2600" b="0" kern="0" dirty="0">
              <a:latin typeface="Times New Roman" pitchFamily="18" charset="0"/>
              <a:cs typeface="Times New Roman" pitchFamily="18" charset="0"/>
            </a:endParaRPr>
          </a:p>
          <a:p>
            <a:pPr marL="342900" indent="-342900" eaLnBrk="0" hangingPunct="0">
              <a:spcBef>
                <a:spcPct val="20000"/>
              </a:spcBef>
              <a:buNone/>
              <a:defRPr/>
            </a:pPr>
            <a:endParaRPr lang="en-US" sz="1600" b="0" kern="0" dirty="0">
              <a:latin typeface="Times New Roman" pitchFamily="18" charset="0"/>
              <a:cs typeface="Times New Roman" pitchFamily="18" charset="0"/>
            </a:endParaRP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Both the paragraph &amp; the span elements will be styled by the class “bold".</a:t>
            </a:r>
          </a:p>
          <a:p>
            <a:pPr marL="342900" indent="-342900" eaLnBrk="0" hangingPunct="0">
              <a:spcBef>
                <a:spcPct val="20000"/>
              </a:spcBef>
              <a:buNone/>
              <a:defRPr/>
            </a:pPr>
            <a:r>
              <a:rPr lang="en-US" sz="2600" kern="0" dirty="0">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Classes (Cont.)</a:t>
            </a:r>
          </a:p>
        </p:txBody>
      </p:sp>
      <p:sp>
        <p:nvSpPr>
          <p:cNvPr id="4" name="Rounded Rectangle 3"/>
          <p:cNvSpPr/>
          <p:nvPr/>
        </p:nvSpPr>
        <p:spPr>
          <a:xfrm>
            <a:off x="2786050" y="2928934"/>
            <a:ext cx="3786214" cy="42862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.bold { font-weight: bold }</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
        <p:nvSpPr>
          <p:cNvPr id="5" name="Rounded Rectangle 4"/>
          <p:cNvSpPr/>
          <p:nvPr/>
        </p:nvSpPr>
        <p:spPr>
          <a:xfrm>
            <a:off x="2571736" y="3786190"/>
            <a:ext cx="4000528" cy="178595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&lt;p class=“bold"&gt;</a:t>
            </a:r>
          </a:p>
          <a:p>
            <a:r>
              <a:rPr lang="en-US" sz="1800" b="0" kern="0" dirty="0">
                <a:solidFill>
                  <a:srgbClr val="1A1A70"/>
                </a:solidFill>
                <a:latin typeface="Arial"/>
                <a:cs typeface="+mn-cs"/>
              </a:rPr>
              <a:t>     This paragraph will be Bold.</a:t>
            </a:r>
          </a:p>
          <a:p>
            <a:r>
              <a:rPr lang="en-US" sz="1800" b="0" kern="0" dirty="0">
                <a:solidFill>
                  <a:srgbClr val="1A1A70"/>
                </a:solidFill>
                <a:latin typeface="Arial"/>
                <a:cs typeface="+mn-cs"/>
              </a:rPr>
              <a:t>&lt;/p&gt;</a:t>
            </a:r>
          </a:p>
          <a:p>
            <a:r>
              <a:rPr lang="en-US" sz="1800" b="0" kern="0" dirty="0">
                <a:solidFill>
                  <a:srgbClr val="1A1A70"/>
                </a:solidFill>
                <a:latin typeface="Arial"/>
                <a:cs typeface="+mn-cs"/>
              </a:rPr>
              <a:t>&lt;SPAN class=“bold"&gt;</a:t>
            </a:r>
          </a:p>
          <a:p>
            <a:r>
              <a:rPr lang="en-US" sz="1800" b="0" kern="0" dirty="0">
                <a:solidFill>
                  <a:srgbClr val="1A1A70"/>
                </a:solidFill>
                <a:latin typeface="Arial"/>
                <a:cs typeface="+mn-cs"/>
              </a:rPr>
              <a:t>     This SPAN will be Bold too.</a:t>
            </a:r>
          </a:p>
          <a:p>
            <a:r>
              <a:rPr lang="en-US" sz="1800" b="0" kern="0" dirty="0">
                <a:solidFill>
                  <a:srgbClr val="1A1A70"/>
                </a:solidFill>
                <a:latin typeface="Arial"/>
                <a:cs typeface="+mn-cs"/>
              </a:rPr>
              <a:t>&lt;/SPAN&gt;</a:t>
            </a:r>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Used when we want selectors to match an element that is the descendant  (inside) of another element in the document tree (In any level).</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buNone/>
              <a:defRPr/>
            </a:pPr>
            <a:endParaRPr lang="en-US" sz="11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Example:</a:t>
            </a:r>
          </a:p>
          <a:p>
            <a:pPr marL="342900" indent="-342900" eaLnBrk="0" hangingPunct="0">
              <a:spcBef>
                <a:spcPct val="20000"/>
              </a:spcBef>
              <a:defRPr/>
            </a:pPr>
            <a:endParaRPr lang="en-US" sz="2400" kern="0" dirty="0">
              <a:solidFill>
                <a:schemeClr val="tx1"/>
              </a:solidFill>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Although the intention of these rules is to add emphasis to text by changing its color, the effect will be lost .</a:t>
            </a:r>
          </a:p>
          <a:p>
            <a:pPr marL="342900" indent="-342900" eaLnBrk="0" hangingPunct="0">
              <a:spcBef>
                <a:spcPct val="20000"/>
              </a:spcBef>
              <a:defRPr/>
            </a:pPr>
            <a:r>
              <a:rPr lang="en-US" sz="2600" b="0" kern="0" dirty="0">
                <a:latin typeface="Times New Roman" pitchFamily="18" charset="0"/>
                <a:cs typeface="Times New Roman" pitchFamily="18" charset="0"/>
              </a:rPr>
              <a:t>To solve this:</a:t>
            </a: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Descendant/Contextual Selector</a:t>
            </a:r>
          </a:p>
        </p:txBody>
      </p:sp>
      <p:sp>
        <p:nvSpPr>
          <p:cNvPr id="4" name="Rounded Rectangle 3"/>
          <p:cNvSpPr/>
          <p:nvPr/>
        </p:nvSpPr>
        <p:spPr>
          <a:xfrm>
            <a:off x="2143108" y="2071678"/>
            <a:ext cx="4357718" cy="135732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 &lt;H1&gt;</a:t>
            </a:r>
          </a:p>
          <a:p>
            <a:r>
              <a:rPr lang="en-US" sz="1800" b="0" kern="0" dirty="0">
                <a:solidFill>
                  <a:srgbClr val="1A1A70"/>
                </a:solidFill>
                <a:latin typeface="Arial"/>
                <a:cs typeface="+mn-cs"/>
              </a:rPr>
              <a:t>	This headline is 				&lt;span&gt;very&lt;/span&gt; 		important</a:t>
            </a:r>
          </a:p>
          <a:p>
            <a:r>
              <a:rPr lang="en-US" sz="1800" b="0" kern="0" dirty="0">
                <a:solidFill>
                  <a:srgbClr val="1A1A70"/>
                </a:solidFill>
                <a:latin typeface="Arial"/>
                <a:cs typeface="+mn-cs"/>
              </a:rPr>
              <a:t>&lt;/H1&gt;</a:t>
            </a:r>
          </a:p>
        </p:txBody>
      </p:sp>
      <p:sp>
        <p:nvSpPr>
          <p:cNvPr id="6" name="Rounded Rectangle 5"/>
          <p:cNvSpPr/>
          <p:nvPr/>
        </p:nvSpPr>
        <p:spPr>
          <a:xfrm>
            <a:off x="2109290" y="3643314"/>
            <a:ext cx="2705120" cy="63341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s-ES" sz="1800" b="0" kern="0" dirty="0" err="1">
                <a:solidFill>
                  <a:srgbClr val="1A1A70"/>
                </a:solidFill>
                <a:latin typeface="Arial"/>
              </a:rPr>
              <a:t>span</a:t>
            </a:r>
            <a:r>
              <a:rPr lang="es-ES" sz="1800" b="0" kern="0" dirty="0">
                <a:solidFill>
                  <a:srgbClr val="1A1A70"/>
                </a:solidFill>
                <a:latin typeface="Arial"/>
              </a:rPr>
              <a:t> { color: </a:t>
            </a:r>
            <a:r>
              <a:rPr lang="es-ES" sz="1800" b="0" kern="0" dirty="0" err="1">
                <a:solidFill>
                  <a:srgbClr val="1A1A70"/>
                </a:solidFill>
                <a:latin typeface="Arial"/>
              </a:rPr>
              <a:t>blue</a:t>
            </a:r>
            <a:r>
              <a:rPr lang="es-ES" sz="1800" b="0" kern="0" dirty="0">
                <a:solidFill>
                  <a:srgbClr val="1A1A70"/>
                </a:solidFill>
                <a:latin typeface="Arial"/>
              </a:rPr>
              <a:t>;}</a:t>
            </a:r>
          </a:p>
          <a:p>
            <a:pPr algn="ctr"/>
            <a:r>
              <a:rPr lang="es-ES" sz="1800" b="0" kern="0" dirty="0">
                <a:solidFill>
                  <a:srgbClr val="1A1A70"/>
                </a:solidFill>
                <a:latin typeface="Arial"/>
                <a:cs typeface="+mn-cs"/>
              </a:rPr>
              <a:t>H1 { color: red ;} </a:t>
            </a:r>
          </a:p>
        </p:txBody>
      </p:sp>
      <p:sp>
        <p:nvSpPr>
          <p:cNvPr id="7" name="TextBox 6"/>
          <p:cNvSpPr txBox="1"/>
          <p:nvPr/>
        </p:nvSpPr>
        <p:spPr>
          <a:xfrm>
            <a:off x="5004048" y="3783931"/>
            <a:ext cx="4114800" cy="430887"/>
          </a:xfrm>
          <a:prstGeom prst="rect">
            <a:avLst/>
          </a:prstGeom>
          <a:solidFill>
            <a:schemeClr val="bg2">
              <a:lumMod val="75000"/>
            </a:schemeClr>
          </a:solidFill>
          <a:ln>
            <a:solidFill>
              <a:schemeClr val="tx1"/>
            </a:solidFill>
          </a:ln>
        </p:spPr>
        <p:txBody>
          <a:bodyPr>
            <a:spAutoFit/>
          </a:bodyPr>
          <a:lstStyle/>
          <a:p>
            <a:pPr>
              <a:defRPr/>
            </a:pPr>
            <a:r>
              <a:rPr lang="en-US" sz="2200" b="1" dirty="0">
                <a:solidFill>
                  <a:srgbClr val="FF0000"/>
                </a:solidFill>
                <a:latin typeface="Times New Roman" pitchFamily="18" charset="0"/>
                <a:cs typeface="Times New Roman" pitchFamily="18" charset="0"/>
              </a:rPr>
              <a:t>This headline is very important</a:t>
            </a:r>
          </a:p>
        </p:txBody>
      </p:sp>
      <p:sp>
        <p:nvSpPr>
          <p:cNvPr id="8" name="Rounded Rectangle 7"/>
          <p:cNvSpPr/>
          <p:nvPr/>
        </p:nvSpPr>
        <p:spPr>
          <a:xfrm>
            <a:off x="2731546" y="5445224"/>
            <a:ext cx="2776558" cy="85725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s-ES" sz="1800" b="0" kern="0" dirty="0">
                <a:solidFill>
                  <a:srgbClr val="1A1A70"/>
                </a:solidFill>
                <a:latin typeface="Arial"/>
                <a:cs typeface="+mn-cs"/>
              </a:rPr>
              <a:t>H1 { color: red; } </a:t>
            </a:r>
          </a:p>
          <a:p>
            <a:pPr algn="ctr"/>
            <a:r>
              <a:rPr lang="es-ES" sz="1800" b="0" kern="0" dirty="0" err="1">
                <a:solidFill>
                  <a:srgbClr val="1A1A70"/>
                </a:solidFill>
                <a:latin typeface="Arial"/>
                <a:cs typeface="+mn-cs"/>
              </a:rPr>
              <a:t>span</a:t>
            </a:r>
            <a:r>
              <a:rPr lang="es-ES" sz="1800" b="0" kern="0" dirty="0">
                <a:solidFill>
                  <a:srgbClr val="1A1A70"/>
                </a:solidFill>
                <a:latin typeface="Arial"/>
                <a:cs typeface="+mn-cs"/>
              </a:rPr>
              <a:t> { color: </a:t>
            </a:r>
            <a:r>
              <a:rPr lang="es-ES" sz="1800" b="0" kern="0" dirty="0" err="1">
                <a:solidFill>
                  <a:srgbClr val="1A1A70"/>
                </a:solidFill>
                <a:latin typeface="Arial"/>
                <a:cs typeface="+mn-cs"/>
              </a:rPr>
              <a:t>green</a:t>
            </a:r>
            <a:r>
              <a:rPr lang="es-ES" sz="1800" b="0" kern="0" dirty="0">
                <a:solidFill>
                  <a:srgbClr val="1A1A70"/>
                </a:solidFill>
                <a:latin typeface="Arial"/>
                <a:cs typeface="+mn-cs"/>
              </a:rPr>
              <a:t>;} </a:t>
            </a:r>
          </a:p>
          <a:p>
            <a:pPr algn="ctr"/>
            <a:r>
              <a:rPr lang="es-ES" sz="1800" b="0" kern="0" dirty="0">
                <a:solidFill>
                  <a:srgbClr val="1A1A70"/>
                </a:solidFill>
                <a:latin typeface="Arial"/>
                <a:cs typeface="+mn-cs"/>
              </a:rPr>
              <a:t>H1 </a:t>
            </a:r>
            <a:r>
              <a:rPr lang="es-ES" sz="1800" b="0" kern="0" dirty="0" err="1">
                <a:solidFill>
                  <a:srgbClr val="1A1A70"/>
                </a:solidFill>
                <a:latin typeface="Arial"/>
                <a:cs typeface="+mn-cs"/>
              </a:rPr>
              <a:t>span</a:t>
            </a:r>
            <a:r>
              <a:rPr lang="es-ES" sz="1800" b="0" kern="0" dirty="0">
                <a:solidFill>
                  <a:srgbClr val="1A1A70"/>
                </a:solidFill>
                <a:latin typeface="Arial"/>
                <a:cs typeface="+mn-cs"/>
              </a:rPr>
              <a:t>{ color: </a:t>
            </a:r>
            <a:r>
              <a:rPr lang="es-ES" sz="1800" b="0" kern="0" dirty="0" err="1">
                <a:solidFill>
                  <a:srgbClr val="1A1A70"/>
                </a:solidFill>
                <a:latin typeface="Arial"/>
                <a:cs typeface="+mn-cs"/>
              </a:rPr>
              <a:t>blue</a:t>
            </a:r>
            <a:r>
              <a:rPr lang="es-ES" sz="1800" b="0" kern="0" dirty="0">
                <a:solidFill>
                  <a:srgbClr val="1A1A70"/>
                </a:solidFill>
                <a:latin typeface="Arial"/>
                <a:cs typeface="+mn-cs"/>
              </a:rPr>
              <a:t>;}</a:t>
            </a:r>
          </a:p>
        </p:txBody>
      </p:sp>
      <p:sp>
        <p:nvSpPr>
          <p:cNvPr id="9" name="TextBox 8"/>
          <p:cNvSpPr txBox="1"/>
          <p:nvPr/>
        </p:nvSpPr>
        <p:spPr>
          <a:xfrm>
            <a:off x="4999758" y="6239613"/>
            <a:ext cx="4114800" cy="430887"/>
          </a:xfrm>
          <a:prstGeom prst="rect">
            <a:avLst/>
          </a:prstGeom>
          <a:solidFill>
            <a:schemeClr val="bg2">
              <a:lumMod val="75000"/>
            </a:schemeClr>
          </a:solidFill>
          <a:ln>
            <a:solidFill>
              <a:schemeClr val="tx1"/>
            </a:solidFill>
          </a:ln>
        </p:spPr>
        <p:txBody>
          <a:bodyPr>
            <a:spAutoFit/>
          </a:bodyPr>
          <a:lstStyle/>
          <a:p>
            <a:pPr>
              <a:defRPr/>
            </a:pPr>
            <a:r>
              <a:rPr lang="en-US" sz="2200" b="1" dirty="0">
                <a:solidFill>
                  <a:srgbClr val="FF0000"/>
                </a:solidFill>
                <a:latin typeface="Times New Roman" pitchFamily="18" charset="0"/>
                <a:cs typeface="Times New Roman" pitchFamily="18" charset="0"/>
              </a:rPr>
              <a:t>This headline is </a:t>
            </a:r>
            <a:r>
              <a:rPr lang="en-US" sz="2200" b="1" dirty="0">
                <a:solidFill>
                  <a:schemeClr val="accent1">
                    <a:lumMod val="50000"/>
                  </a:schemeClr>
                </a:solidFill>
                <a:latin typeface="Times New Roman" pitchFamily="18" charset="0"/>
                <a:cs typeface="Times New Roman" pitchFamily="18" charset="0"/>
              </a:rPr>
              <a:t>very</a:t>
            </a:r>
            <a:r>
              <a:rPr lang="en-US" sz="2200" b="1" dirty="0">
                <a:solidFill>
                  <a:srgbClr val="FF0000"/>
                </a:solidFill>
                <a:latin typeface="Times New Roman" pitchFamily="18" charset="0"/>
                <a:cs typeface="Times New Roman" pitchFamily="18" charset="0"/>
              </a:rPr>
              <a:t>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Right)">
                                      <p:cBhvr>
                                        <p:cTn id="13" dur="500"/>
                                        <p:tgtEl>
                                          <p:spTgt spid="6"/>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Matches when an element is the  child of some element. </a:t>
            </a:r>
          </a:p>
          <a:p>
            <a:pPr marL="342900" indent="-342900" eaLnBrk="0" hangingPunct="0">
              <a:spcBef>
                <a:spcPct val="20000"/>
              </a:spcBef>
              <a:defRPr/>
            </a:pPr>
            <a:r>
              <a:rPr lang="en-US" sz="2600" b="0" kern="0" dirty="0">
                <a:latin typeface="Times New Roman" pitchFamily="18" charset="0"/>
                <a:cs typeface="Times New Roman" pitchFamily="18" charset="0"/>
              </a:rPr>
              <a:t>A child selector is made up of two or more selectors separated by "&gt;“.</a:t>
            </a:r>
          </a:p>
          <a:p>
            <a:pPr marL="342900" indent="-342900" eaLnBrk="0" hangingPunct="0">
              <a:spcBef>
                <a:spcPct val="20000"/>
              </a:spcBef>
              <a:defRPr/>
            </a:pPr>
            <a:r>
              <a:rPr lang="en-US" sz="2600" b="0" kern="0" dirty="0">
                <a:latin typeface="Times New Roman" pitchFamily="18" charset="0"/>
                <a:cs typeface="Times New Roman" pitchFamily="18" charset="0"/>
              </a:rPr>
              <a:t>Example: </a:t>
            </a:r>
          </a:p>
          <a:p>
            <a:pPr marL="800100" lvl="1"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The following rule sets the style of all P elements that are children of BODY[that the body is their parent] (Applies only to direct children):</a:t>
            </a:r>
            <a:r>
              <a:rPr lang="en-US" sz="2600" kern="0" dirty="0">
                <a:latin typeface="Times New Roman" pitchFamily="18" charset="0"/>
                <a:cs typeface="Times New Roman" pitchFamily="18" charset="0"/>
              </a:rPr>
              <a:t>			</a:t>
            </a: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Child Selector</a:t>
            </a:r>
          </a:p>
        </p:txBody>
      </p:sp>
      <p:sp>
        <p:nvSpPr>
          <p:cNvPr id="4" name="Rounded Rectangle 3"/>
          <p:cNvSpPr/>
          <p:nvPr/>
        </p:nvSpPr>
        <p:spPr>
          <a:xfrm>
            <a:off x="3643306" y="3857628"/>
            <a:ext cx="3786214" cy="42862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BODY &gt; P {text-align: right }</a:t>
            </a:r>
          </a:p>
        </p:txBody>
      </p:sp>
      <p:sp>
        <p:nvSpPr>
          <p:cNvPr id="5" name="Rounded Rectangle 4"/>
          <p:cNvSpPr/>
          <p:nvPr/>
        </p:nvSpPr>
        <p:spPr>
          <a:xfrm>
            <a:off x="285752" y="4357694"/>
            <a:ext cx="8572528" cy="242889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&lt;body&gt;</a:t>
            </a:r>
          </a:p>
          <a:p>
            <a:r>
              <a:rPr lang="en-US" sz="1800" b="0" kern="0" dirty="0">
                <a:solidFill>
                  <a:srgbClr val="1A1A70"/>
                </a:solidFill>
                <a:latin typeface="Arial"/>
                <a:cs typeface="+mn-cs"/>
              </a:rPr>
              <a:t>	&lt;div&gt;</a:t>
            </a:r>
          </a:p>
          <a:p>
            <a:r>
              <a:rPr lang="en-US" sz="1800" b="0" kern="0" dirty="0">
                <a:solidFill>
                  <a:srgbClr val="1A1A70"/>
                </a:solidFill>
                <a:latin typeface="Arial"/>
                <a:cs typeface="+mn-cs"/>
              </a:rPr>
              <a:t>		this is my Div</a:t>
            </a:r>
          </a:p>
          <a:p>
            <a:r>
              <a:rPr lang="en-US" sz="1800" b="0" kern="0" dirty="0">
                <a:solidFill>
                  <a:srgbClr val="1A1A70"/>
                </a:solidFill>
                <a:latin typeface="Arial"/>
                <a:cs typeface="+mn-cs"/>
              </a:rPr>
              <a:t> 			&lt;p&gt;The style rule will not apply to this paragraph, coz 			       it is not direct child&lt;/p&gt;</a:t>
            </a:r>
          </a:p>
          <a:p>
            <a:r>
              <a:rPr lang="en-US" sz="1800" b="0" kern="0" dirty="0">
                <a:solidFill>
                  <a:srgbClr val="1A1A70"/>
                </a:solidFill>
                <a:latin typeface="Arial"/>
                <a:cs typeface="+mn-cs"/>
              </a:rPr>
              <a:t> 	&lt;/div&gt;</a:t>
            </a:r>
          </a:p>
          <a:p>
            <a:r>
              <a:rPr lang="en-US" sz="1800" b="0" kern="0" dirty="0">
                <a:solidFill>
                  <a:srgbClr val="1A1A70"/>
                </a:solidFill>
                <a:latin typeface="Arial"/>
                <a:cs typeface="+mn-cs"/>
              </a:rPr>
              <a:t>	&lt;p&gt;But will be applied to this paragraph&lt;/p&gt;</a:t>
            </a:r>
          </a:p>
          <a:p>
            <a:r>
              <a:rPr lang="en-US" sz="1800" b="0" kern="0" dirty="0">
                <a:solidFill>
                  <a:srgbClr val="1A1A70"/>
                </a:solidFill>
                <a:latin typeface="Arial"/>
                <a:cs typeface="+mn-cs"/>
              </a:rPr>
              <a:t>&lt;/body&gt;</a:t>
            </a:r>
          </a:p>
          <a:p>
            <a:endParaRPr kumimoji="0" lang="en-US" sz="1800" b="0" i="0" u="none" strike="noStrike" kern="0" cap="none" spc="0" normalizeH="0" baseline="0" noProof="0" dirty="0">
              <a:ln>
                <a:noFill/>
              </a:ln>
              <a:solidFill>
                <a:srgbClr val="1A1A70"/>
              </a:solidFill>
              <a:effectLst/>
              <a:uLnTx/>
              <a:uFillTx/>
              <a:latin typeface="Aria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Adjacent sibling selectors have the following syntax: E1 + E2, where E2 is the subject of the selector. </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The selector matches if E1 and E2 </a:t>
            </a:r>
            <a:r>
              <a:rPr lang="en-US" sz="2600" b="0" kern="0" dirty="0">
                <a:solidFill>
                  <a:srgbClr val="C00000"/>
                </a:solidFill>
                <a:latin typeface="Times New Roman" pitchFamily="18" charset="0"/>
                <a:cs typeface="Times New Roman" pitchFamily="18" charset="0"/>
              </a:rPr>
              <a:t>share the same parent </a:t>
            </a:r>
            <a:r>
              <a:rPr lang="en-US" sz="2600" b="0" kern="0" dirty="0">
                <a:latin typeface="Times New Roman" pitchFamily="18" charset="0"/>
                <a:cs typeface="Times New Roman" pitchFamily="18" charset="0"/>
              </a:rPr>
              <a:t>in the document tree and </a:t>
            </a:r>
            <a:r>
              <a:rPr lang="en-US" sz="2600" b="0" kern="0" dirty="0">
                <a:solidFill>
                  <a:srgbClr val="C00000"/>
                </a:solidFill>
                <a:latin typeface="Times New Roman" pitchFamily="18" charset="0"/>
                <a:cs typeface="Times New Roman" pitchFamily="18" charset="0"/>
              </a:rPr>
              <a:t>E1 </a:t>
            </a:r>
            <a:r>
              <a:rPr lang="en-US" sz="2600" b="0" kern="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immediately</a:t>
            </a:r>
            <a:r>
              <a:rPr lang="en-US" sz="2600" b="0" kern="0" dirty="0">
                <a:solidFill>
                  <a:srgbClr val="C00000"/>
                </a:solidFill>
                <a:latin typeface="Times New Roman" pitchFamily="18" charset="0"/>
                <a:cs typeface="Times New Roman" pitchFamily="18" charset="0"/>
              </a:rPr>
              <a:t> precedes E2</a:t>
            </a:r>
            <a:r>
              <a:rPr lang="en-US" sz="2600" b="0" kern="0" dirty="0">
                <a:latin typeface="Times New Roman" pitchFamily="18" charset="0"/>
                <a:cs typeface="Times New Roman" pitchFamily="18" charset="0"/>
              </a:rPr>
              <a:t>. </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Example: </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The following rule changes the color of an H2 that there’s an H2 immediately follows it:</a:t>
            </a:r>
          </a:p>
          <a:p>
            <a:pPr marL="342900" lvl="1" indent="-342900" eaLnBrk="0" hangingPunct="0">
              <a:spcBef>
                <a:spcPct val="20000"/>
              </a:spcBef>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Adjacent Sibling Selector</a:t>
            </a:r>
          </a:p>
        </p:txBody>
      </p:sp>
      <p:sp>
        <p:nvSpPr>
          <p:cNvPr id="4" name="Rounded Rectangle 3"/>
          <p:cNvSpPr/>
          <p:nvPr/>
        </p:nvSpPr>
        <p:spPr>
          <a:xfrm>
            <a:off x="1907704" y="5445224"/>
            <a:ext cx="5688632" cy="123325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r>
              <a:rPr lang="en-US" sz="1800" b="0" kern="0" dirty="0">
                <a:solidFill>
                  <a:srgbClr val="1A1A70"/>
                </a:solidFill>
                <a:latin typeface="Arial"/>
                <a:cs typeface="+mn-cs"/>
              </a:rPr>
              <a:t>&lt;body&gt;</a:t>
            </a:r>
          </a:p>
          <a:p>
            <a:pPr lvl="1"/>
            <a:r>
              <a:rPr lang="en-US" sz="1800" b="0" kern="0" dirty="0">
                <a:solidFill>
                  <a:srgbClr val="1A1A70"/>
                </a:solidFill>
                <a:latin typeface="Arial"/>
                <a:cs typeface="+mn-cs"/>
              </a:rPr>
              <a:t>&lt;h1&gt;text&lt;/h1&gt;</a:t>
            </a:r>
          </a:p>
          <a:p>
            <a:pPr lvl="1"/>
            <a:r>
              <a:rPr lang="en-US" sz="1800" b="0" kern="0" dirty="0">
                <a:solidFill>
                  <a:srgbClr val="1A1A70"/>
                </a:solidFill>
                <a:latin typeface="Arial"/>
                <a:cs typeface="+mn-cs"/>
              </a:rPr>
              <a:t>&lt;h2&gt; text&lt;/h2&gt; </a:t>
            </a:r>
            <a:r>
              <a:rPr lang="en-US" sz="1800" b="0" kern="0" dirty="0">
                <a:solidFill>
                  <a:srgbClr val="FF0000"/>
                </a:solidFill>
                <a:latin typeface="Arial"/>
                <a:cs typeface="+mn-cs"/>
              </a:rPr>
              <a:t>will appear in red</a:t>
            </a:r>
          </a:p>
          <a:p>
            <a:r>
              <a:rPr lang="en-US" sz="1800" b="0" kern="0" dirty="0">
                <a:solidFill>
                  <a:srgbClr val="1A1A70"/>
                </a:solidFill>
                <a:latin typeface="Arial"/>
                <a:cs typeface="+mn-cs"/>
              </a:rPr>
              <a:t>&lt;/body&gt;</a:t>
            </a:r>
          </a:p>
          <a:p>
            <a:endParaRPr lang="en-US" sz="1800" b="0" kern="0" dirty="0">
              <a:solidFill>
                <a:srgbClr val="1A1A70"/>
              </a:solidFill>
              <a:latin typeface="Arial"/>
              <a:cs typeface="+mn-cs"/>
            </a:endParaRPr>
          </a:p>
        </p:txBody>
      </p:sp>
      <p:sp>
        <p:nvSpPr>
          <p:cNvPr id="5" name="Rounded Rectangle 4"/>
          <p:cNvSpPr/>
          <p:nvPr/>
        </p:nvSpPr>
        <p:spPr>
          <a:xfrm>
            <a:off x="2742209" y="4512504"/>
            <a:ext cx="3786214"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H1+H2{</a:t>
            </a:r>
            <a:r>
              <a:rPr lang="en-US" sz="1800" b="0" kern="0" dirty="0" err="1">
                <a:solidFill>
                  <a:srgbClr val="1A1A70"/>
                </a:solidFill>
                <a:latin typeface="Arial"/>
                <a:cs typeface="+mn-cs"/>
              </a:rPr>
              <a:t>color:red</a:t>
            </a:r>
            <a:r>
              <a:rPr lang="en-US" sz="1800" b="0" kern="0" dirty="0">
                <a:solidFill>
                  <a:srgbClr val="1A1A70"/>
                </a:solidFill>
                <a:latin typeface="Arial"/>
                <a:cs typeface="+mn-cs"/>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The element1~element2 selector matches occurrences of element2 that are preceded by element1 </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Both elements </a:t>
            </a:r>
            <a:r>
              <a:rPr lang="en-US" sz="2600" b="0" kern="0" dirty="0">
                <a:solidFill>
                  <a:srgbClr val="C00000"/>
                </a:solidFill>
                <a:latin typeface="Times New Roman" pitchFamily="18" charset="0"/>
                <a:cs typeface="Times New Roman" pitchFamily="18" charset="0"/>
              </a:rPr>
              <a:t>must have the same parent</a:t>
            </a:r>
            <a:r>
              <a:rPr lang="en-US" sz="2600" b="0" kern="0" dirty="0">
                <a:latin typeface="Times New Roman" pitchFamily="18" charset="0"/>
                <a:cs typeface="Times New Roman" pitchFamily="18" charset="0"/>
              </a:rPr>
              <a:t>, but </a:t>
            </a:r>
            <a:r>
              <a:rPr lang="en-US" sz="2600" b="0" kern="0" dirty="0">
                <a:solidFill>
                  <a:srgbClr val="C00000"/>
                </a:solidFill>
                <a:latin typeface="Times New Roman" pitchFamily="18" charset="0"/>
                <a:cs typeface="Times New Roman" pitchFamily="18" charset="0"/>
              </a:rPr>
              <a:t>element2 does not have to be immediately preceded by element1</a:t>
            </a:r>
            <a:r>
              <a:rPr lang="en-US" sz="2600" b="0" kern="0" dirty="0">
                <a:latin typeface="Times New Roman" pitchFamily="18" charset="0"/>
                <a:cs typeface="Times New Roman" pitchFamily="18" charset="0"/>
              </a:rPr>
              <a:t>.</a:t>
            </a: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Example: </a:t>
            </a: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The following rule changes the color of all H2 that preceded by H2 with the same parent :</a:t>
            </a:r>
          </a:p>
          <a:p>
            <a:pPr marL="342900" lvl="1" indent="-342900" eaLnBrk="0" hangingPunct="0">
              <a:spcBef>
                <a:spcPct val="20000"/>
              </a:spcBef>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element1~element2 Selector</a:t>
            </a:r>
          </a:p>
        </p:txBody>
      </p:sp>
      <p:sp>
        <p:nvSpPr>
          <p:cNvPr id="4" name="Rounded Rectangle 3"/>
          <p:cNvSpPr/>
          <p:nvPr/>
        </p:nvSpPr>
        <p:spPr>
          <a:xfrm>
            <a:off x="1907704" y="5301208"/>
            <a:ext cx="5688632" cy="137727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r>
              <a:rPr lang="en-US" sz="1800" b="0" kern="0" dirty="0">
                <a:solidFill>
                  <a:srgbClr val="1A1A70"/>
                </a:solidFill>
                <a:latin typeface="Arial"/>
                <a:cs typeface="+mn-cs"/>
              </a:rPr>
              <a:t>&lt;body&gt;</a:t>
            </a:r>
          </a:p>
          <a:p>
            <a:pPr lvl="1"/>
            <a:r>
              <a:rPr lang="en-US" sz="1800" b="0" kern="0" dirty="0">
                <a:solidFill>
                  <a:srgbClr val="1A1A70"/>
                </a:solidFill>
                <a:latin typeface="Arial"/>
                <a:cs typeface="+mn-cs"/>
              </a:rPr>
              <a:t>&lt;h1&gt;text&lt;/h1&gt;</a:t>
            </a:r>
          </a:p>
          <a:p>
            <a:pPr lvl="1"/>
            <a:r>
              <a:rPr lang="en-US" sz="1800" b="0" kern="0" dirty="0">
                <a:solidFill>
                  <a:srgbClr val="1A1A70"/>
                </a:solidFill>
                <a:latin typeface="Arial"/>
                <a:cs typeface="+mn-cs"/>
              </a:rPr>
              <a:t>&lt;p&gt;paragraph&lt;/p&gt;</a:t>
            </a:r>
          </a:p>
          <a:p>
            <a:pPr lvl="1"/>
            <a:r>
              <a:rPr lang="en-US" sz="1800" b="0" kern="0" dirty="0">
                <a:solidFill>
                  <a:srgbClr val="1A1A70"/>
                </a:solidFill>
                <a:latin typeface="Arial"/>
                <a:cs typeface="+mn-cs"/>
              </a:rPr>
              <a:t>&lt;h2&gt; text&lt;/h2&gt; </a:t>
            </a:r>
            <a:r>
              <a:rPr lang="en-US" sz="1800" b="0" kern="0" dirty="0">
                <a:solidFill>
                  <a:srgbClr val="FF0000"/>
                </a:solidFill>
                <a:latin typeface="Arial"/>
                <a:cs typeface="+mn-cs"/>
              </a:rPr>
              <a:t>will appear in red</a:t>
            </a:r>
          </a:p>
          <a:p>
            <a:r>
              <a:rPr lang="en-US" sz="1800" b="0" kern="0" dirty="0">
                <a:solidFill>
                  <a:srgbClr val="1A1A70"/>
                </a:solidFill>
                <a:latin typeface="Arial"/>
                <a:cs typeface="+mn-cs"/>
              </a:rPr>
              <a:t>&lt;/body&gt;</a:t>
            </a:r>
          </a:p>
          <a:p>
            <a:endParaRPr lang="en-US" sz="1800" b="0" kern="0" dirty="0">
              <a:solidFill>
                <a:srgbClr val="1A1A70"/>
              </a:solidFill>
              <a:latin typeface="Arial"/>
              <a:cs typeface="+mn-cs"/>
            </a:endParaRPr>
          </a:p>
        </p:txBody>
      </p:sp>
      <p:sp>
        <p:nvSpPr>
          <p:cNvPr id="5" name="Rounded Rectangle 4"/>
          <p:cNvSpPr/>
          <p:nvPr/>
        </p:nvSpPr>
        <p:spPr>
          <a:xfrm>
            <a:off x="2742209" y="4512504"/>
            <a:ext cx="3786214"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a:solidFill>
                  <a:srgbClr val="1A1A70"/>
                </a:solidFill>
                <a:latin typeface="Arial"/>
                <a:cs typeface="+mn-cs"/>
              </a:rPr>
              <a:t>H1 ~ H2 {</a:t>
            </a:r>
            <a:r>
              <a:rPr lang="en-US" sz="1800" b="0" kern="0" dirty="0" err="1">
                <a:solidFill>
                  <a:srgbClr val="1A1A70"/>
                </a:solidFill>
                <a:latin typeface="Arial"/>
                <a:cs typeface="+mn-cs"/>
              </a:rPr>
              <a:t>color:red</a:t>
            </a:r>
            <a:r>
              <a:rPr lang="en-US" sz="1800" b="0" kern="0" dirty="0">
                <a:solidFill>
                  <a:srgbClr val="1A1A70"/>
                </a:solidFill>
                <a:latin typeface="Arial"/>
                <a:cs typeface="+mn-cs"/>
              </a:rPr>
              <a:t> } </a:t>
            </a:r>
          </a:p>
        </p:txBody>
      </p:sp>
    </p:spTree>
    <p:extLst>
      <p:ext uri="{BB962C8B-B14F-4D97-AF65-F5344CB8AC3E}">
        <p14:creationId xmlns:p14="http://schemas.microsoft.com/office/powerpoint/2010/main" val="418343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Grouping selectors is done by separating each selector with a comma:</a:t>
            </a:r>
          </a:p>
          <a:p>
            <a:pPr marL="800100" lvl="2" indent="-342900" eaLnBrk="0" hangingPunct="0">
              <a:spcBef>
                <a:spcPct val="20000"/>
              </a:spcBef>
              <a:buFont typeface="Courier New" pitchFamily="49" charset="0"/>
              <a:buChar char="o"/>
              <a:defRPr/>
            </a:pPr>
            <a:endParaRPr lang="en-US" sz="24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endParaRPr lang="en-US" sz="24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endParaRPr lang="en-US" sz="24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is equivalent to:</a:t>
            </a:r>
            <a:endParaRPr lang="en-US" sz="1200" b="0" dirty="0">
              <a:solidFill>
                <a:schemeClr val="tx1"/>
              </a:solidFill>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Grouping selector</a:t>
            </a:r>
          </a:p>
        </p:txBody>
      </p:sp>
      <p:sp>
        <p:nvSpPr>
          <p:cNvPr id="4" name="Rounded Rectangle 3"/>
          <p:cNvSpPr/>
          <p:nvPr/>
        </p:nvSpPr>
        <p:spPr>
          <a:xfrm>
            <a:off x="2500298" y="2071678"/>
            <a:ext cx="3571900" cy="114300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H1 { font-family: sans-serif } </a:t>
            </a:r>
          </a:p>
          <a:p>
            <a:r>
              <a:rPr lang="en-US" sz="1800" b="0" kern="0" dirty="0">
                <a:solidFill>
                  <a:srgbClr val="1A1A70"/>
                </a:solidFill>
                <a:latin typeface="Arial"/>
                <a:cs typeface="+mn-cs"/>
              </a:rPr>
              <a:t>H2 { font-family: sans-serif } </a:t>
            </a:r>
          </a:p>
          <a:p>
            <a:r>
              <a:rPr lang="en-US" sz="1800" b="0" kern="0" dirty="0">
                <a:solidFill>
                  <a:srgbClr val="1A1A70"/>
                </a:solidFill>
                <a:latin typeface="Arial"/>
                <a:cs typeface="+mn-cs"/>
              </a:rPr>
              <a:t>H3 { font-family: sans-serif }</a:t>
            </a:r>
          </a:p>
        </p:txBody>
      </p:sp>
      <p:sp>
        <p:nvSpPr>
          <p:cNvPr id="7" name="Rounded Rectangle 6"/>
          <p:cNvSpPr/>
          <p:nvPr/>
        </p:nvSpPr>
        <p:spPr>
          <a:xfrm>
            <a:off x="2428860" y="4071942"/>
            <a:ext cx="4133880" cy="64294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pt-BR" sz="1800" b="0" kern="0" dirty="0">
                <a:solidFill>
                  <a:srgbClr val="1A1A70"/>
                </a:solidFill>
                <a:latin typeface="Arial"/>
                <a:cs typeface="+mn-cs"/>
              </a:rPr>
              <a:t>H1, H2, H3 { font-family: sans-serif }</a:t>
            </a:r>
            <a:endParaRPr lang="en-US" sz="1800" b="0" kern="0" dirty="0">
              <a:solidFill>
                <a:srgbClr val="1A1A70"/>
              </a:solidFill>
              <a:latin typeface="Aria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094346"/>
            <a:ext cx="8588804"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b="0" kern="0" dirty="0">
                <a:latin typeface="Times New Roman" pitchFamily="18" charset="0"/>
                <a:cs typeface="Times New Roman" pitchFamily="18" charset="0"/>
              </a:rPr>
              <a:t>CSS pseudo-classes are used to add special effects to some selectors.</a:t>
            </a:r>
          </a:p>
          <a:p>
            <a:pPr marL="342900" indent="-342900" eaLnBrk="0" hangingPunct="0">
              <a:spcBef>
                <a:spcPct val="20000"/>
              </a:spcBef>
              <a:defRPr/>
            </a:pPr>
            <a:r>
              <a:rPr lang="en-US" sz="2400" b="0" kern="0" dirty="0">
                <a:latin typeface="Times New Roman" pitchFamily="18" charset="0"/>
                <a:cs typeface="Times New Roman" pitchFamily="18" charset="0"/>
              </a:rPr>
              <a:t>A pseudo-class is similar to a class in HTML, but it’s not specified explicitly in the markup.</a:t>
            </a:r>
          </a:p>
          <a:p>
            <a:pPr marL="342900" indent="-342900" eaLnBrk="0" hangingPunct="0">
              <a:spcBef>
                <a:spcPct val="20000"/>
              </a:spcBef>
              <a:defRPr/>
            </a:pPr>
            <a:r>
              <a:rPr lang="en-US" sz="2400" b="0" kern="0" dirty="0">
                <a:latin typeface="Times New Roman" pitchFamily="18" charset="0"/>
                <a:cs typeface="Times New Roman" pitchFamily="18" charset="0"/>
              </a:rPr>
              <a:t>Syntax:</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eaLnBrk="0" hangingPunct="0">
              <a:spcBef>
                <a:spcPct val="20000"/>
              </a:spcBef>
              <a:buNone/>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r>
              <a:rPr lang="en-US" sz="2400" b="0" kern="0" dirty="0">
                <a:latin typeface="Times New Roman" pitchFamily="18" charset="0"/>
                <a:cs typeface="Times New Roman" pitchFamily="18" charset="0"/>
              </a:rPr>
              <a:t>Example:</a:t>
            </a:r>
          </a:p>
          <a:p>
            <a:pPr marL="800100" lvl="1" indent="-342900" eaLnBrk="0" hangingPunct="0">
              <a:spcBef>
                <a:spcPct val="20000"/>
              </a:spcBef>
              <a:defRPr/>
            </a:pPr>
            <a:r>
              <a:rPr lang="en-US" sz="2200" b="0" kern="0" dirty="0">
                <a:latin typeface="Times New Roman" pitchFamily="18" charset="0"/>
                <a:cs typeface="Times New Roman" pitchFamily="18" charset="0"/>
              </a:rPr>
              <a:t>Anchor Pseudo-classes:</a:t>
            </a: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0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Pseudo Classes selector</a:t>
            </a:r>
          </a:p>
        </p:txBody>
      </p:sp>
      <p:sp>
        <p:nvSpPr>
          <p:cNvPr id="4" name="Rounded Rectangle 3"/>
          <p:cNvSpPr/>
          <p:nvPr/>
        </p:nvSpPr>
        <p:spPr>
          <a:xfrm>
            <a:off x="1907705" y="3212976"/>
            <a:ext cx="5976663" cy="42862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err="1">
                <a:solidFill>
                  <a:srgbClr val="1A1A70"/>
                </a:solidFill>
                <a:latin typeface="Arial"/>
                <a:cs typeface="+mn-cs"/>
              </a:rPr>
              <a:t>selector:pseudo-class</a:t>
            </a:r>
            <a:r>
              <a:rPr lang="en-US" sz="1800" b="0" kern="0" dirty="0">
                <a:solidFill>
                  <a:srgbClr val="1A1A70"/>
                </a:solidFill>
                <a:latin typeface="Arial"/>
                <a:cs typeface="+mn-cs"/>
              </a:rPr>
              <a:t> {</a:t>
            </a:r>
            <a:r>
              <a:rPr lang="en-US" sz="1800" b="0" kern="0" dirty="0" err="1">
                <a:solidFill>
                  <a:srgbClr val="1A1A70"/>
                </a:solidFill>
                <a:latin typeface="Arial"/>
                <a:cs typeface="+mn-cs"/>
              </a:rPr>
              <a:t>property:value</a:t>
            </a:r>
            <a:r>
              <a:rPr lang="en-US" sz="1800" b="0" kern="0" dirty="0">
                <a:solidFill>
                  <a:srgbClr val="1A1A70"/>
                </a:solidFill>
                <a:latin typeface="Arial"/>
                <a:cs typeface="+mn-cs"/>
              </a:rPr>
              <a:t>;}</a:t>
            </a:r>
          </a:p>
        </p:txBody>
      </p:sp>
      <p:sp>
        <p:nvSpPr>
          <p:cNvPr id="5" name="Rounded Rectangle 4"/>
          <p:cNvSpPr/>
          <p:nvPr/>
        </p:nvSpPr>
        <p:spPr>
          <a:xfrm>
            <a:off x="1907705" y="3789040"/>
            <a:ext cx="5976663" cy="428628"/>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sz="1800" b="0" kern="0" dirty="0" err="1">
                <a:solidFill>
                  <a:srgbClr val="1A1A70"/>
                </a:solidFill>
                <a:latin typeface="Arial"/>
                <a:cs typeface="+mn-cs"/>
              </a:rPr>
              <a:t>selector.class:pseudo-class</a:t>
            </a:r>
            <a:r>
              <a:rPr lang="en-US" sz="1800" b="0" kern="0" dirty="0">
                <a:solidFill>
                  <a:srgbClr val="1A1A70"/>
                </a:solidFill>
                <a:latin typeface="Arial"/>
                <a:cs typeface="+mn-cs"/>
              </a:rPr>
              <a:t> {</a:t>
            </a:r>
            <a:r>
              <a:rPr lang="en-US" sz="1800" b="0" kern="0" dirty="0" err="1">
                <a:solidFill>
                  <a:srgbClr val="1A1A70"/>
                </a:solidFill>
                <a:latin typeface="Arial"/>
                <a:cs typeface="+mn-cs"/>
              </a:rPr>
              <a:t>property:value</a:t>
            </a:r>
            <a:r>
              <a:rPr lang="en-US" sz="1800" b="0" kern="0" dirty="0">
                <a:solidFill>
                  <a:srgbClr val="1A1A70"/>
                </a:solidFill>
                <a:latin typeface="Arial"/>
                <a:cs typeface="+mn-cs"/>
              </a:rPr>
              <a:t>;}</a:t>
            </a:r>
          </a:p>
        </p:txBody>
      </p:sp>
      <p:sp>
        <p:nvSpPr>
          <p:cNvPr id="8" name="Rounded Rectangle 7"/>
          <p:cNvSpPr/>
          <p:nvPr/>
        </p:nvSpPr>
        <p:spPr>
          <a:xfrm>
            <a:off x="1907705" y="5085184"/>
            <a:ext cx="6048671" cy="1584176"/>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a:link {color:#FF0000;}      /* unvisited link */</a:t>
            </a:r>
          </a:p>
          <a:p>
            <a:r>
              <a:rPr lang="en-US" sz="1800" b="0" kern="0" dirty="0">
                <a:solidFill>
                  <a:srgbClr val="1A1A70"/>
                </a:solidFill>
                <a:latin typeface="Arial"/>
                <a:cs typeface="+mn-cs"/>
              </a:rPr>
              <a:t>a:visited {color:#00FF00;}  /* visited link */</a:t>
            </a:r>
          </a:p>
          <a:p>
            <a:r>
              <a:rPr lang="en-US" sz="1800" b="0" kern="0" dirty="0">
                <a:solidFill>
                  <a:srgbClr val="1A1A70"/>
                </a:solidFill>
                <a:latin typeface="Arial"/>
                <a:cs typeface="+mn-cs"/>
              </a:rPr>
              <a:t>a:hover {color:#FF00FF;}  /* mouse over link */</a:t>
            </a:r>
          </a:p>
          <a:p>
            <a:r>
              <a:rPr lang="en-US" sz="1800" b="0" kern="0" dirty="0">
                <a:solidFill>
                  <a:srgbClr val="1A1A70"/>
                </a:solidFill>
                <a:latin typeface="Arial"/>
                <a:cs typeface="+mn-cs"/>
              </a:rPr>
              <a:t>a:active {color:#0000FF;}  /* selected link */ </a:t>
            </a:r>
          </a:p>
          <a:p>
            <a:r>
              <a:rPr lang="en-US" sz="1800" b="0" kern="0" dirty="0" err="1">
                <a:solidFill>
                  <a:srgbClr val="1A1A70"/>
                </a:solidFill>
                <a:latin typeface="Arial"/>
              </a:rPr>
              <a:t>a.menu:active</a:t>
            </a:r>
            <a:r>
              <a:rPr lang="en-US" sz="1800" b="0" kern="0" dirty="0">
                <a:solidFill>
                  <a:srgbClr val="1A1A70"/>
                </a:solidFill>
                <a:latin typeface="Arial"/>
              </a:rPr>
              <a:t> {color:#0000FF;}  /* selected link */ </a:t>
            </a:r>
          </a:p>
        </p:txBody>
      </p:sp>
    </p:spTree>
    <p:extLst>
      <p:ext uri="{BB962C8B-B14F-4D97-AF65-F5344CB8AC3E}">
        <p14:creationId xmlns:p14="http://schemas.microsoft.com/office/powerpoint/2010/main" val="30688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The </a:t>
            </a:r>
            <a:r>
              <a:rPr lang="en-US" sz="2600" b="0" kern="0" dirty="0">
                <a:solidFill>
                  <a:srgbClr val="FF0000"/>
                </a:solidFill>
                <a:latin typeface="Times New Roman" pitchFamily="18" charset="0"/>
                <a:cs typeface="Times New Roman" pitchFamily="18" charset="0"/>
              </a:rPr>
              <a:t>Separation of Structure and Presentation</a:t>
            </a:r>
          </a:p>
          <a:p>
            <a:pPr marL="342900" indent="-342900" eaLnBrk="0" hangingPunct="0">
              <a:spcBef>
                <a:spcPct val="20000"/>
              </a:spcBef>
              <a:defRPr/>
            </a:pPr>
            <a:endParaRPr lang="en-US" sz="20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Managing Style at Large Sites</a:t>
            </a:r>
          </a:p>
          <a:p>
            <a:pPr marL="342900" indent="-342900" eaLnBrk="0" hangingPunct="0">
              <a:spcBef>
                <a:spcPct val="20000"/>
              </a:spcBef>
              <a:defRPr/>
            </a:pPr>
            <a:endParaRPr lang="en-US" sz="20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Improved performance</a:t>
            </a:r>
          </a:p>
          <a:p>
            <a:pPr marL="342900" indent="-342900" eaLnBrk="0" hangingPunct="0">
              <a:spcBef>
                <a:spcPct val="20000"/>
              </a:spcBef>
              <a:defRPr/>
            </a:pPr>
            <a:endParaRPr lang="en-US" sz="20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Decreased production work</a:t>
            </a:r>
          </a:p>
          <a:p>
            <a:pPr marL="342900" indent="-342900" eaLnBrk="0" hangingPunct="0">
              <a:spcBef>
                <a:spcPct val="20000"/>
              </a:spcBef>
              <a:defRPr/>
            </a:pPr>
            <a:endParaRPr lang="en-US" sz="20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Rich design and layout </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Why use CSS?</a:t>
            </a:r>
          </a:p>
        </p:txBody>
      </p:sp>
      <p:pic>
        <p:nvPicPr>
          <p:cNvPr id="1026" name="Picture 2" descr="E:\ITI\Intake 37\Courses\Client Side Technologies\Preparation &amp; Sources\HTML_C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87" y="1741040"/>
            <a:ext cx="3986213" cy="21859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ITI\Intake 37\Courses\Client Side Technologies\Preparation &amp; Sources\html-cs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787" y="4365104"/>
            <a:ext cx="3898106"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094346"/>
            <a:ext cx="8588804"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More Example:</a:t>
            </a: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CSS Pseudo Classes (cont.)</a:t>
            </a:r>
          </a:p>
        </p:txBody>
      </p:sp>
      <p:graphicFrame>
        <p:nvGraphicFramePr>
          <p:cNvPr id="10" name="Table 9"/>
          <p:cNvGraphicFramePr>
            <a:graphicFrameLocks noGrp="1"/>
          </p:cNvGraphicFramePr>
          <p:nvPr>
            <p:extLst>
              <p:ext uri="{D42A27DB-BD31-4B8C-83A1-F6EECF244321}">
                <p14:modId xmlns:p14="http://schemas.microsoft.com/office/powerpoint/2010/main" val="917157844"/>
              </p:ext>
            </p:extLst>
          </p:nvPr>
        </p:nvGraphicFramePr>
        <p:xfrm>
          <a:off x="179512" y="1628801"/>
          <a:ext cx="9005172" cy="4816625"/>
        </p:xfrm>
        <a:graphic>
          <a:graphicData uri="http://schemas.openxmlformats.org/drawingml/2006/table">
            <a:tbl>
              <a:tblPr/>
              <a:tblGrid>
                <a:gridCol w="1567036">
                  <a:extLst>
                    <a:ext uri="{9D8B030D-6E8A-4147-A177-3AD203B41FA5}">
                      <a16:colId xmlns:a16="http://schemas.microsoft.com/office/drawing/2014/main" val="20000"/>
                    </a:ext>
                  </a:extLst>
                </a:gridCol>
                <a:gridCol w="1594023">
                  <a:extLst>
                    <a:ext uri="{9D8B030D-6E8A-4147-A177-3AD203B41FA5}">
                      <a16:colId xmlns:a16="http://schemas.microsoft.com/office/drawing/2014/main" val="20001"/>
                    </a:ext>
                  </a:extLst>
                </a:gridCol>
                <a:gridCol w="5844113">
                  <a:extLst>
                    <a:ext uri="{9D8B030D-6E8A-4147-A177-3AD203B41FA5}">
                      <a16:colId xmlns:a16="http://schemas.microsoft.com/office/drawing/2014/main" val="20002"/>
                    </a:ext>
                  </a:extLst>
                </a:gridCol>
              </a:tblGrid>
              <a:tr h="363789">
                <a:tc>
                  <a:txBody>
                    <a:bodyPr/>
                    <a:lstStyle/>
                    <a:p>
                      <a:pPr algn="ctr" rtl="0"/>
                      <a:r>
                        <a:rPr lang="en-US" sz="2400" b="1" kern="0" dirty="0">
                          <a:solidFill>
                            <a:schemeClr val="tx1"/>
                          </a:solidFill>
                          <a:latin typeface="Times New Roman" pitchFamily="18" charset="0"/>
                          <a:ea typeface="+mn-ea"/>
                          <a:cs typeface="Times New Roman" pitchFamily="18" charset="0"/>
                        </a:rPr>
                        <a:t>Selector</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a:r>
                        <a:rPr lang="en-US" sz="2400" b="1" kern="0" dirty="0">
                          <a:solidFill>
                            <a:schemeClr val="tx1"/>
                          </a:solidFill>
                          <a:latin typeface="Times New Roman" pitchFamily="18" charset="0"/>
                          <a:ea typeface="+mn-ea"/>
                          <a:cs typeface="Times New Roman" pitchFamily="18" charset="0"/>
                        </a:rPr>
                        <a:t>example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a:r>
                        <a:rPr lang="en-US" sz="2400" b="1" kern="0" dirty="0">
                          <a:solidFill>
                            <a:schemeClr val="tx1"/>
                          </a:solidFill>
                          <a:latin typeface="Times New Roman" pitchFamily="18" charset="0"/>
                          <a:ea typeface="+mn-ea"/>
                          <a:cs typeface="Times New Roman" pitchFamily="18" charset="0"/>
                        </a:rPr>
                        <a:t>Description</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82663">
                <a:tc>
                  <a:txBody>
                    <a:bodyPr/>
                    <a:lstStyle/>
                    <a:p>
                      <a:pPr algn="l" rtl="0"/>
                      <a:r>
                        <a:rPr lang="en-US" sz="2000" b="1" kern="0" dirty="0">
                          <a:solidFill>
                            <a:schemeClr val="tx1"/>
                          </a:solidFill>
                          <a:latin typeface="Times New Roman" pitchFamily="18" charset="0"/>
                          <a:ea typeface="+mn-ea"/>
                          <a:cs typeface="Times New Roman" pitchFamily="18" charset="0"/>
                        </a:rPr>
                        <a:t>:first-child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p:first-child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&lt;p&gt; element that is the first child of its parent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8202">
                <a:tc>
                  <a:txBody>
                    <a:bodyPr/>
                    <a:lstStyle/>
                    <a:p>
                      <a:pPr algn="l" rtl="0"/>
                      <a:r>
                        <a:rPr lang="en-US" sz="2000" b="1" kern="0" dirty="0">
                          <a:solidFill>
                            <a:schemeClr val="tx1"/>
                          </a:solidFill>
                          <a:latin typeface="Times New Roman" pitchFamily="18" charset="0"/>
                          <a:ea typeface="+mn-ea"/>
                          <a:cs typeface="Times New Roman" pitchFamily="18" charset="0"/>
                        </a:rPr>
                        <a:t>:last-child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p:last-child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&lt;p&gt; element that is the last</a:t>
                      </a:r>
                      <a:r>
                        <a:rPr lang="en-US" sz="2000" b="0" kern="0" baseline="0" dirty="0">
                          <a:solidFill>
                            <a:schemeClr val="tx1"/>
                          </a:solidFill>
                          <a:latin typeface="Times New Roman" pitchFamily="18" charset="0"/>
                          <a:ea typeface="+mn-ea"/>
                          <a:cs typeface="Times New Roman" pitchFamily="18" charset="0"/>
                        </a:rPr>
                        <a:t> </a:t>
                      </a:r>
                      <a:r>
                        <a:rPr lang="en-US" sz="2000" b="0" kern="0" dirty="0">
                          <a:solidFill>
                            <a:schemeClr val="tx1"/>
                          </a:solidFill>
                          <a:latin typeface="Times New Roman" pitchFamily="18" charset="0"/>
                          <a:ea typeface="+mn-ea"/>
                          <a:cs typeface="Times New Roman" pitchFamily="18" charset="0"/>
                        </a:rPr>
                        <a:t>child of its parent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2663">
                <a:tc>
                  <a:txBody>
                    <a:bodyPr/>
                    <a:lstStyle/>
                    <a:p>
                      <a:pPr algn="l" rtl="0"/>
                      <a:r>
                        <a:rPr lang="en-US" sz="2000" b="1" kern="0" dirty="0">
                          <a:solidFill>
                            <a:schemeClr val="tx1"/>
                          </a:solidFill>
                          <a:latin typeface="Times New Roman" pitchFamily="18" charset="0"/>
                          <a:ea typeface="+mn-ea"/>
                          <a:cs typeface="Times New Roman" pitchFamily="18" charset="0"/>
                        </a:rPr>
                        <a:t>:nth-child(n)</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p:nth-child(2)</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&lt;p&gt; element that is the second child of its parent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2663">
                <a:tc>
                  <a:txBody>
                    <a:bodyPr/>
                    <a:lstStyle/>
                    <a:p>
                      <a:pPr algn="l" rtl="0"/>
                      <a:r>
                        <a:rPr lang="en-US" sz="2000" b="1" kern="0" dirty="0">
                          <a:solidFill>
                            <a:schemeClr val="tx1"/>
                          </a:solidFill>
                          <a:latin typeface="Times New Roman" pitchFamily="18" charset="0"/>
                          <a:ea typeface="+mn-ea"/>
                          <a:cs typeface="Times New Roman" pitchFamily="18" charset="0"/>
                        </a:rPr>
                        <a:t>:only-child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p:only-child</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&lt;p&gt; element that is the only child of its parent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2663">
                <a:tc>
                  <a:txBody>
                    <a:bodyPr/>
                    <a:lstStyle/>
                    <a:p>
                      <a:pPr algn="l" rtl="0"/>
                      <a:r>
                        <a:rPr lang="en-US" sz="2000" b="1" kern="0" dirty="0">
                          <a:solidFill>
                            <a:schemeClr val="tx1"/>
                          </a:solidFill>
                          <a:latin typeface="Times New Roman" pitchFamily="18" charset="0"/>
                          <a:ea typeface="+mn-ea"/>
                          <a:cs typeface="Times New Roman" pitchFamily="18" charset="0"/>
                        </a:rPr>
                        <a:t>:not()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:not(p)</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element that is not a &lt;p&gt; element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82663">
                <a:tc>
                  <a:txBody>
                    <a:bodyPr/>
                    <a:lstStyle/>
                    <a:p>
                      <a:pPr algn="l" rtl="0"/>
                      <a:r>
                        <a:rPr lang="en-US" sz="2000" b="1" kern="0" dirty="0">
                          <a:solidFill>
                            <a:schemeClr val="tx1"/>
                          </a:solidFill>
                          <a:latin typeface="Times New Roman" pitchFamily="18" charset="0"/>
                          <a:ea typeface="+mn-ea"/>
                          <a:cs typeface="Times New Roman" pitchFamily="18" charset="0"/>
                        </a:rPr>
                        <a:t>:empty</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p:empty</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every &lt;p&gt; element that has no children (including text nodes)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8202">
                <a:tc>
                  <a:txBody>
                    <a:bodyPr/>
                    <a:lstStyle/>
                    <a:p>
                      <a:pPr algn="l" rtl="0"/>
                      <a:r>
                        <a:rPr lang="en-US" sz="2000" b="1" kern="0" dirty="0">
                          <a:solidFill>
                            <a:schemeClr val="tx1"/>
                          </a:solidFill>
                          <a:latin typeface="Times New Roman" pitchFamily="18" charset="0"/>
                          <a:ea typeface="+mn-ea"/>
                          <a:cs typeface="Times New Roman" pitchFamily="18" charset="0"/>
                        </a:rPr>
                        <a:t>:focus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input: focus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b="0" kern="0" dirty="0">
                          <a:solidFill>
                            <a:schemeClr val="tx1"/>
                          </a:solidFill>
                          <a:latin typeface="Times New Roman" pitchFamily="18" charset="0"/>
                          <a:ea typeface="+mn-ea"/>
                          <a:cs typeface="Times New Roman" pitchFamily="18" charset="0"/>
                        </a:rPr>
                        <a:t>Selects the input element which has focus.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924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094346"/>
            <a:ext cx="8588804"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b="0" kern="0" dirty="0">
                <a:latin typeface="Times New Roman" pitchFamily="18" charset="0"/>
                <a:cs typeface="Times New Roman" pitchFamily="18" charset="0"/>
              </a:rPr>
              <a:t>Pseudo-elements match virtual elements that don’t exist explicitly in the document tree.</a:t>
            </a:r>
          </a:p>
          <a:p>
            <a:pPr marL="342900" indent="-342900" eaLnBrk="0" hangingPunct="0">
              <a:spcBef>
                <a:spcPct val="20000"/>
              </a:spcBef>
              <a:defRPr/>
            </a:pPr>
            <a:endParaRPr lang="en-US" sz="2400" b="0" kern="0" dirty="0">
              <a:latin typeface="Times New Roman" pitchFamily="18" charset="0"/>
              <a:cs typeface="Times New Roman" pitchFamily="18" charset="0"/>
            </a:endParaRPr>
          </a:p>
          <a:p>
            <a:pPr marL="342900" indent="-342900" eaLnBrk="0" hangingPunct="0">
              <a:spcBef>
                <a:spcPct val="20000"/>
              </a:spcBef>
              <a:defRPr/>
            </a:pPr>
            <a:r>
              <a:rPr lang="en-US" sz="2400" b="0" kern="0" dirty="0">
                <a:latin typeface="Times New Roman" pitchFamily="18" charset="0"/>
                <a:cs typeface="Times New Roman" pitchFamily="18" charset="0"/>
              </a:rPr>
              <a:t>In CSS1 and CSS2, pseudo-elements start with a colon (:) In CSS3, pseudo-elements start with a double colon (::), which differentiates them from pseudo-classes.</a:t>
            </a:r>
          </a:p>
          <a:p>
            <a:pPr marL="342900" indent="-342900" eaLnBrk="0" hangingPunct="0">
              <a:spcBef>
                <a:spcPct val="20000"/>
              </a:spcBef>
              <a:defRPr/>
            </a:pPr>
            <a:endParaRPr lang="en-US" sz="2400" b="0" kern="0" dirty="0">
              <a:latin typeface="Times New Roman" pitchFamily="18" charset="0"/>
              <a:cs typeface="Times New Roman" pitchFamily="18" charset="0"/>
            </a:endParaRPr>
          </a:p>
          <a:p>
            <a:pPr marL="342900" indent="-342900" eaLnBrk="0" hangingPunct="0">
              <a:spcBef>
                <a:spcPct val="20000"/>
              </a:spcBef>
              <a:defRPr/>
            </a:pPr>
            <a:r>
              <a:rPr lang="en-US" sz="2400" b="0" kern="0" dirty="0">
                <a:latin typeface="Times New Roman" pitchFamily="18" charset="0"/>
                <a:cs typeface="Times New Roman" pitchFamily="18" charset="0"/>
              </a:rPr>
              <a:t>A CSS pseudo-element is used to style specified parts of an element.</a:t>
            </a: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0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Pseudo Elements selector</a:t>
            </a:r>
          </a:p>
        </p:txBody>
      </p:sp>
    </p:spTree>
    <p:extLst>
      <p:ext uri="{BB962C8B-B14F-4D97-AF65-F5344CB8AC3E}">
        <p14:creationId xmlns:p14="http://schemas.microsoft.com/office/powerpoint/2010/main" val="4230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094346"/>
            <a:ext cx="8588804"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b="0" kern="0" dirty="0">
                <a:latin typeface="Times New Roman" pitchFamily="18" charset="0"/>
                <a:cs typeface="Times New Roman" pitchFamily="18" charset="0"/>
              </a:rPr>
              <a:t>Examples:</a:t>
            </a: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0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Pseudo elements selector (cont.)</a:t>
            </a:r>
          </a:p>
        </p:txBody>
      </p:sp>
      <p:graphicFrame>
        <p:nvGraphicFramePr>
          <p:cNvPr id="2" name="Table 1"/>
          <p:cNvGraphicFramePr>
            <a:graphicFrameLocks noGrp="1"/>
          </p:cNvGraphicFramePr>
          <p:nvPr>
            <p:extLst>
              <p:ext uri="{D42A27DB-BD31-4B8C-83A1-F6EECF244321}">
                <p14:modId xmlns:p14="http://schemas.microsoft.com/office/powerpoint/2010/main" val="1704292583"/>
              </p:ext>
            </p:extLst>
          </p:nvPr>
        </p:nvGraphicFramePr>
        <p:xfrm>
          <a:off x="340914" y="1700808"/>
          <a:ext cx="8443882" cy="4876800"/>
        </p:xfrm>
        <a:graphic>
          <a:graphicData uri="http://schemas.openxmlformats.org/drawingml/2006/table">
            <a:tbl>
              <a:tblPr/>
              <a:tblGrid>
                <a:gridCol w="2027464">
                  <a:extLst>
                    <a:ext uri="{9D8B030D-6E8A-4147-A177-3AD203B41FA5}">
                      <a16:colId xmlns:a16="http://schemas.microsoft.com/office/drawing/2014/main" val="20000"/>
                    </a:ext>
                  </a:extLst>
                </a:gridCol>
                <a:gridCol w="2221665">
                  <a:extLst>
                    <a:ext uri="{9D8B030D-6E8A-4147-A177-3AD203B41FA5}">
                      <a16:colId xmlns:a16="http://schemas.microsoft.com/office/drawing/2014/main" val="20001"/>
                    </a:ext>
                  </a:extLst>
                </a:gridCol>
                <a:gridCol w="4194753">
                  <a:extLst>
                    <a:ext uri="{9D8B030D-6E8A-4147-A177-3AD203B41FA5}">
                      <a16:colId xmlns:a16="http://schemas.microsoft.com/office/drawing/2014/main" val="20002"/>
                    </a:ext>
                  </a:extLst>
                </a:gridCol>
              </a:tblGrid>
              <a:tr h="0">
                <a:tc>
                  <a:txBody>
                    <a:bodyPr/>
                    <a:lstStyle/>
                    <a:p>
                      <a:pPr marL="0" algn="ctr" defTabSz="914400" rtl="0" eaLnBrk="1" latinLnBrk="0" hangingPunct="1"/>
                      <a:r>
                        <a:rPr lang="en-US" sz="2000" b="1" kern="0" dirty="0">
                          <a:solidFill>
                            <a:schemeClr val="tx1"/>
                          </a:solidFill>
                          <a:latin typeface="Times New Roman" pitchFamily="18" charset="0"/>
                          <a:ea typeface="+mn-ea"/>
                          <a:cs typeface="Times New Roman" pitchFamily="18" charset="0"/>
                        </a:rPr>
                        <a:t>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ctr" defTabSz="914400" rtl="0" eaLnBrk="1" latinLnBrk="0" hangingPunct="1"/>
                      <a:r>
                        <a:rPr lang="en-US" sz="2000" b="1" kern="0" dirty="0">
                          <a:solidFill>
                            <a:schemeClr val="tx1"/>
                          </a:solidFill>
                          <a:latin typeface="Times New Roman" pitchFamily="18" charset="0"/>
                          <a:ea typeface="+mn-ea"/>
                          <a:cs typeface="Times New Roman" pitchFamily="18" charset="0"/>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ctr" defTabSz="914400" rtl="0" eaLnBrk="1" latinLnBrk="0" hangingPunct="1"/>
                      <a:r>
                        <a:rPr lang="en-US" sz="2000" b="1" kern="0" dirty="0">
                          <a:solidFill>
                            <a:schemeClr val="tx1"/>
                          </a:solidFill>
                          <a:latin typeface="Times New Roman" pitchFamily="18" charset="0"/>
                          <a:ea typeface="+mn-ea"/>
                          <a:cs typeface="Times New Roman" pitchFamily="18" charset="0"/>
                        </a:rPr>
                        <a:t>Example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algn="l" rtl="0"/>
                      <a:r>
                        <a:rPr lang="en-US" sz="2000" b="1" kern="0" dirty="0">
                          <a:solidFill>
                            <a:schemeClr val="tx1">
                              <a:lumMod val="75000"/>
                            </a:schemeClr>
                          </a:solidFill>
                          <a:latin typeface="Times New Roman" pitchFamily="18" charset="0"/>
                          <a:ea typeface="+mn-ea"/>
                          <a:cs typeface="Times New Roman" pitchFamily="18" charset="0"/>
                        </a:rPr>
                        <a:t>::after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p::after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Insert content after every &lt;p&gt; element</a:t>
                      </a:r>
                    </a:p>
                    <a:p>
                      <a:pPr algn="l" rtl="0"/>
                      <a:r>
                        <a:rPr lang="en-US" sz="1600" b="1" kern="0" dirty="0">
                          <a:solidFill>
                            <a:schemeClr val="tx1"/>
                          </a:solidFill>
                          <a:effectLst/>
                          <a:latin typeface="Times New Roman" pitchFamily="18" charset="0"/>
                          <a:ea typeface="+mn-ea"/>
                          <a:cs typeface="Times New Roman" pitchFamily="18" charset="0"/>
                        </a:rPr>
                        <a:t>Example</a:t>
                      </a:r>
                      <a:r>
                        <a:rPr lang="en-US" sz="1600" b="0" kern="0" dirty="0">
                          <a:solidFill>
                            <a:schemeClr val="tx1"/>
                          </a:solidFill>
                          <a:latin typeface="Times New Roman" pitchFamily="18" charset="0"/>
                          <a:ea typeface="+mn-ea"/>
                          <a:cs typeface="Times New Roman" pitchFamily="18" charset="0"/>
                        </a:rPr>
                        <a:t>:</a:t>
                      </a:r>
                    </a:p>
                    <a:p>
                      <a:pPr algn="l" rtl="0"/>
                      <a:r>
                        <a:rPr lang="en-US" sz="1800" b="0" kern="0" dirty="0">
                          <a:solidFill>
                            <a:schemeClr val="tx1"/>
                          </a:solidFill>
                          <a:latin typeface="Times New Roman" pitchFamily="18" charset="0"/>
                          <a:ea typeface="+mn-ea"/>
                          <a:cs typeface="Times New Roman" pitchFamily="18" charset="0"/>
                        </a:rPr>
                        <a:t>p::after {content: " - Remember this";}</a:t>
                      </a:r>
                      <a:r>
                        <a:rPr lang="en-US" sz="1600" b="0" kern="0" dirty="0">
                          <a:solidFill>
                            <a:schemeClr val="tx1"/>
                          </a:solidFill>
                          <a:latin typeface="Times New Roman" pitchFamily="18" charset="0"/>
                          <a:ea typeface="+mn-ea"/>
                          <a:cs typeface="Times New Roman" pitchFamily="18" charset="0"/>
                        </a:rPr>
                        <a:t> </a:t>
                      </a:r>
                    </a:p>
                    <a:p>
                      <a:pPr algn="l" rtl="0"/>
                      <a:r>
                        <a:rPr lang="en-US" sz="1600" b="0" kern="0" dirty="0">
                          <a:solidFill>
                            <a:schemeClr val="tx1"/>
                          </a:solidFill>
                          <a:latin typeface="Times New Roman" pitchFamily="18" charset="0"/>
                          <a:ea typeface="+mn-ea"/>
                          <a:cs typeface="Times New Roman" pitchFamily="18" charset="0"/>
                          <a:hlinkClick r:id="rId3"/>
                        </a:rPr>
                        <a:t>http://www.w3schools.com/cssref/tryit.asp?filename=trycss_sel_after_style</a:t>
                      </a:r>
                      <a:endParaRPr lang="en-US" sz="1600" b="0" kern="0" dirty="0">
                        <a:solidFill>
                          <a:schemeClr val="tx1"/>
                        </a:solidFill>
                        <a:latin typeface="Times New Roman" pitchFamily="18" charset="0"/>
                        <a:ea typeface="+mn-ea"/>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rtl="0"/>
                      <a:r>
                        <a:rPr lang="en-US" sz="2000" b="1" kern="0" dirty="0">
                          <a:solidFill>
                            <a:schemeClr val="tx1">
                              <a:lumMod val="75000"/>
                            </a:schemeClr>
                          </a:solidFill>
                          <a:latin typeface="Times New Roman" pitchFamily="18" charset="0"/>
                          <a:ea typeface="+mn-ea"/>
                          <a:cs typeface="Times New Roman" pitchFamily="18" charset="0"/>
                        </a:rPr>
                        <a:t>::before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p::before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a:t>Insert content before every &lt;p&gt;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rtl="0"/>
                      <a:r>
                        <a:rPr lang="en-US" sz="2000" b="1" kern="0" dirty="0">
                          <a:solidFill>
                            <a:schemeClr val="tx1">
                              <a:lumMod val="75000"/>
                            </a:schemeClr>
                          </a:solidFill>
                          <a:latin typeface="Times New Roman" pitchFamily="18" charset="0"/>
                          <a:ea typeface="+mn-ea"/>
                          <a:cs typeface="Times New Roman" pitchFamily="18" charset="0"/>
                        </a:rPr>
                        <a:t>::first-letter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p::first-letter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Selects the first letter of every &lt;p&gt;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rtl="0"/>
                      <a:r>
                        <a:rPr lang="en-US" sz="2000" b="1" kern="0" dirty="0">
                          <a:solidFill>
                            <a:schemeClr val="tx1">
                              <a:lumMod val="75000"/>
                            </a:schemeClr>
                          </a:solidFill>
                          <a:latin typeface="Times New Roman" pitchFamily="18" charset="0"/>
                          <a:ea typeface="+mn-ea"/>
                          <a:cs typeface="Times New Roman" pitchFamily="18" charset="0"/>
                        </a:rPr>
                        <a:t>::first-line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p::first-line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Selects the first line of every &lt;p&gt;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rtl="0"/>
                      <a:r>
                        <a:rPr lang="en-US" sz="2000" b="1" kern="0" dirty="0">
                          <a:solidFill>
                            <a:schemeClr val="tx1">
                              <a:lumMod val="75000"/>
                            </a:schemeClr>
                          </a:solidFill>
                          <a:latin typeface="Times New Roman" pitchFamily="18" charset="0"/>
                          <a:ea typeface="+mn-ea"/>
                          <a:cs typeface="Times New Roman" pitchFamily="18" charset="0"/>
                        </a:rPr>
                        <a:t>::selection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a:t>p::selection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Selects the portion of an element that is selected by a user</a:t>
                      </a:r>
                    </a:p>
                    <a:p>
                      <a:pPr algn="l" rtl="0"/>
                      <a:r>
                        <a:rPr lang="en-US" dirty="0">
                          <a:hlinkClick r:id="rId4"/>
                        </a:rPr>
                        <a:t>http://www.w3schools.com/cssref/tryit.asp?filename=trycss3_selection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739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72008" y="1094346"/>
            <a:ext cx="9036496"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kern="0" dirty="0">
                <a:latin typeface="Times New Roman" pitchFamily="18" charset="0"/>
                <a:cs typeface="Times New Roman" pitchFamily="18" charset="0"/>
              </a:rPr>
              <a:t>Factors that controls which CSS rule applies to a given html element</a:t>
            </a:r>
            <a:r>
              <a:rPr lang="en-US" sz="2200" b="0" kern="0" dirty="0">
                <a:latin typeface="Times New Roman" pitchFamily="18" charset="0"/>
                <a:cs typeface="Times New Roman" pitchFamily="18" charset="0"/>
              </a:rPr>
              <a:t>:</a:t>
            </a:r>
          </a:p>
          <a:p>
            <a:pPr marL="800100" lvl="2" indent="-342900" eaLnBrk="0" hangingPunct="0">
              <a:spcBef>
                <a:spcPct val="20000"/>
              </a:spcBef>
              <a:buFont typeface="Courier New" pitchFamily="49" charset="0"/>
              <a:buChar char="o"/>
              <a:defRPr/>
            </a:pPr>
            <a:r>
              <a:rPr lang="en-US" sz="2200" kern="0" dirty="0">
                <a:latin typeface="Times New Roman" pitchFamily="18" charset="0"/>
                <a:cs typeface="Times New Roman" pitchFamily="18" charset="0"/>
              </a:rPr>
              <a:t>Specificity Calculations</a:t>
            </a:r>
          </a:p>
          <a:p>
            <a:pPr marL="1257300" lvl="3" indent="-342900" eaLnBrk="0" hangingPunct="0">
              <a:spcBef>
                <a:spcPct val="20000"/>
              </a:spcBef>
              <a:buFont typeface="Arial" pitchFamily="34" charset="0"/>
              <a:buChar char="•"/>
              <a:defRPr/>
            </a:pPr>
            <a:r>
              <a:rPr lang="en-US" sz="2000" b="0" kern="0" dirty="0">
                <a:latin typeface="Times New Roman" pitchFamily="18" charset="0"/>
                <a:cs typeface="Times New Roman" pitchFamily="18" charset="0"/>
              </a:rPr>
              <a:t>Calculate selectors in the CSS rule, knowing that some selectors has more priority than others.</a:t>
            </a:r>
          </a:p>
          <a:p>
            <a:pPr marL="1257300" lvl="3" indent="-342900" eaLnBrk="0" hangingPunct="0">
              <a:spcBef>
                <a:spcPct val="20000"/>
              </a:spcBef>
              <a:buFont typeface="Arial" pitchFamily="34" charset="0"/>
              <a:buChar char="•"/>
              <a:defRPr/>
            </a:pPr>
            <a:r>
              <a:rPr lang="en-US" sz="2000" b="0" kern="0" dirty="0">
                <a:latin typeface="Times New Roman" pitchFamily="18" charset="0"/>
                <a:cs typeface="Times New Roman" pitchFamily="18" charset="0"/>
              </a:rPr>
              <a:t>Importance trumps specificity, When you mark a </a:t>
            </a:r>
            <a:r>
              <a:rPr lang="en-US" sz="2000" b="0" kern="0" dirty="0" err="1">
                <a:latin typeface="Times New Roman" pitchFamily="18" charset="0"/>
                <a:cs typeface="Times New Roman" pitchFamily="18" charset="0"/>
              </a:rPr>
              <a:t>css</a:t>
            </a:r>
            <a:r>
              <a:rPr lang="en-US" sz="2000" b="0" kern="0" dirty="0">
                <a:latin typeface="Times New Roman" pitchFamily="18" charset="0"/>
                <a:cs typeface="Times New Roman" pitchFamily="18" charset="0"/>
              </a:rPr>
              <a:t> property with !important you’re overriding specificity rules</a:t>
            </a:r>
          </a:p>
          <a:p>
            <a:pPr marL="800100" lvl="2" indent="-342900" eaLnBrk="0" hangingPunct="0">
              <a:spcBef>
                <a:spcPct val="20000"/>
              </a:spcBef>
              <a:buFont typeface="Courier New" pitchFamily="49" charset="0"/>
              <a:buChar char="o"/>
              <a:defRPr/>
            </a:pPr>
            <a:r>
              <a:rPr lang="en-US" sz="2200" kern="0" dirty="0">
                <a:latin typeface="Times New Roman" pitchFamily="18" charset="0"/>
                <a:cs typeface="Times New Roman" pitchFamily="18" charset="0"/>
              </a:rPr>
              <a:t>Inheritance</a:t>
            </a:r>
            <a:endParaRPr lang="en-US" sz="2200" b="0" kern="0" dirty="0">
              <a:latin typeface="Times New Roman" pitchFamily="18" charset="0"/>
              <a:cs typeface="Times New Roman" pitchFamily="18" charset="0"/>
            </a:endParaRPr>
          </a:p>
          <a:p>
            <a:pPr marL="1257300" lvl="3" indent="-342900" eaLnBrk="0" hangingPunct="0">
              <a:spcBef>
                <a:spcPct val="20000"/>
              </a:spcBef>
              <a:buFont typeface="Arial" pitchFamily="34" charset="0"/>
              <a:buChar char="•"/>
              <a:defRPr/>
            </a:pPr>
            <a:r>
              <a:rPr lang="en-US" sz="2000" b="0" kern="0" dirty="0">
                <a:latin typeface="Times New Roman" pitchFamily="18" charset="0"/>
                <a:cs typeface="Times New Roman" pitchFamily="18" charset="0"/>
              </a:rPr>
              <a:t>Elements inherit styles from their parent container.</a:t>
            </a:r>
          </a:p>
          <a:p>
            <a:pPr marL="1257300" lvl="3" indent="-342900" eaLnBrk="0" hangingPunct="0">
              <a:spcBef>
                <a:spcPct val="20000"/>
              </a:spcBef>
              <a:buFont typeface="Arial" pitchFamily="34" charset="0"/>
              <a:buChar char="•"/>
              <a:defRPr/>
            </a:pPr>
            <a:r>
              <a:rPr lang="en-US" sz="2000" b="0" kern="0" dirty="0">
                <a:latin typeface="Times New Roman" pitchFamily="18" charset="0"/>
                <a:cs typeface="Times New Roman" pitchFamily="18" charset="0"/>
              </a:rPr>
              <a:t>If you set the body tag to use color: red then the text for all elements inside the body will also be red unless otherwise specified.</a:t>
            </a:r>
          </a:p>
          <a:p>
            <a:pPr marL="1257300" lvl="3" indent="-342900" eaLnBrk="0" hangingPunct="0">
              <a:spcBef>
                <a:spcPct val="20000"/>
              </a:spcBef>
              <a:buFont typeface="Arial" pitchFamily="34" charset="0"/>
              <a:buChar char="•"/>
              <a:defRPr/>
            </a:pPr>
            <a:r>
              <a:rPr lang="en-US" sz="2000" b="0" kern="0" dirty="0">
                <a:latin typeface="Times New Roman" pitchFamily="18" charset="0"/>
                <a:cs typeface="Times New Roman" pitchFamily="18" charset="0"/>
              </a:rPr>
              <a:t>Not all CSS properties are inherited, though. For example margins and paddings are non-inherited properties.</a:t>
            </a:r>
          </a:p>
          <a:p>
            <a:pPr marL="1257300" lvl="3" indent="-342900" eaLnBrk="0" hangingPunct="0">
              <a:spcBef>
                <a:spcPct val="20000"/>
              </a:spcBef>
              <a:buFont typeface="Arial" pitchFamily="34" charset="0"/>
              <a:buChar char="•"/>
              <a:defRPr/>
            </a:pPr>
            <a:endParaRPr lang="en-US" sz="2000" b="0" kern="0" dirty="0">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200" kern="0" dirty="0">
                <a:latin typeface="Times New Roman" pitchFamily="18" charset="0"/>
                <a:cs typeface="Times New Roman" pitchFamily="18" charset="0"/>
              </a:rPr>
              <a:t>The Cascade</a:t>
            </a:r>
          </a:p>
          <a:p>
            <a:pPr lvl="3" indent="-457200" eaLnBrk="0" hangingPunct="0">
              <a:spcBef>
                <a:spcPct val="20000"/>
              </a:spcBef>
              <a:buFont typeface="+mj-lt"/>
              <a:buAutoNum type="arabicPeriod"/>
              <a:defRPr/>
            </a:pPr>
            <a:endParaRPr lang="en-US" sz="1200" b="0" kern="0" dirty="0">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2400" i="0" dirty="0">
                <a:solidFill>
                  <a:schemeClr val="bg2">
                    <a:lumMod val="50000"/>
                  </a:schemeClr>
                </a:solidFill>
                <a:latin typeface="Book Antiqua" pitchFamily="18" charset="0"/>
              </a:rPr>
              <a:t>Style Precedence in CSS: Specificity, Inheritance, and the Cascade</a:t>
            </a:r>
          </a:p>
        </p:txBody>
      </p:sp>
    </p:spTree>
    <p:extLst>
      <p:ext uri="{BB962C8B-B14F-4D97-AF65-F5344CB8AC3E}">
        <p14:creationId xmlns:p14="http://schemas.microsoft.com/office/powerpoint/2010/main" val="20533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72008" y="1094346"/>
            <a:ext cx="9036496"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kern="0" dirty="0">
                <a:latin typeface="Times New Roman" pitchFamily="18" charset="0"/>
                <a:cs typeface="Times New Roman" pitchFamily="18" charset="0"/>
              </a:rPr>
              <a:t>Factors that controls which CSS rule applies to a given html element</a:t>
            </a:r>
            <a:r>
              <a:rPr lang="en-US" sz="2200" b="0" kern="0" dirty="0">
                <a:latin typeface="Times New Roman" pitchFamily="18" charset="0"/>
                <a:cs typeface="Times New Roman" pitchFamily="18" charset="0"/>
              </a:rPr>
              <a:t>:</a:t>
            </a:r>
          </a:p>
          <a:p>
            <a:pPr marL="800100" lvl="2" indent="-342900" eaLnBrk="0" hangingPunct="0">
              <a:spcBef>
                <a:spcPct val="20000"/>
              </a:spcBef>
              <a:buFont typeface="Courier New" pitchFamily="49" charset="0"/>
              <a:buChar char="o"/>
              <a:defRPr/>
            </a:pPr>
            <a:r>
              <a:rPr lang="en-US" sz="2200" kern="0" dirty="0">
                <a:latin typeface="Times New Roman" pitchFamily="18" charset="0"/>
                <a:cs typeface="Times New Roman" pitchFamily="18" charset="0"/>
              </a:rPr>
              <a:t>The Cascade</a:t>
            </a:r>
          </a:p>
          <a:p>
            <a:pPr marL="1257300" lvl="3" indent="-342900" eaLnBrk="0" hangingPunct="0">
              <a:spcBef>
                <a:spcPct val="20000"/>
              </a:spcBef>
              <a:buFont typeface="Arial" pitchFamily="34" charset="0"/>
              <a:buChar char="•"/>
              <a:defRPr/>
            </a:pPr>
            <a:r>
              <a:rPr lang="en-US" sz="2000" b="0" kern="0" dirty="0">
                <a:solidFill>
                  <a:srgbClr val="1D528D"/>
                </a:solidFill>
                <a:latin typeface="Times New Roman" pitchFamily="18" charset="0"/>
                <a:cs typeface="Times New Roman" pitchFamily="18" charset="0"/>
              </a:rPr>
              <a:t>At the highest level the cascade is what controls all CSS precedence and works as follows:</a:t>
            </a:r>
          </a:p>
          <a:p>
            <a:pPr lvl="4"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Find all CSS declarations that apply to the element and property in question.</a:t>
            </a:r>
          </a:p>
          <a:p>
            <a:pPr lvl="4"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Sort by origin and weight. Origin refers to the source of the declaration (author styles </a:t>
            </a:r>
            <a:r>
              <a:rPr lang="en-US" sz="1600" b="0" kern="0" dirty="0">
                <a:latin typeface="Times New Roman" pitchFamily="18" charset="0"/>
                <a:cs typeface="Times New Roman" pitchFamily="18" charset="0"/>
              </a:rPr>
              <a:t>[website designer]</a:t>
            </a:r>
            <a:r>
              <a:rPr lang="en-US" sz="2200" b="0" kern="0" dirty="0">
                <a:latin typeface="Times New Roman" pitchFamily="18" charset="0"/>
                <a:cs typeface="Times New Roman" pitchFamily="18" charset="0"/>
              </a:rPr>
              <a:t>, user </a:t>
            </a:r>
            <a:r>
              <a:rPr lang="en-US" sz="1600" b="0" kern="0" dirty="0">
                <a:latin typeface="Times New Roman" pitchFamily="18" charset="0"/>
                <a:cs typeface="Times New Roman" pitchFamily="18" charset="0"/>
              </a:rPr>
              <a:t>styles [the user of the website can apply their own style]</a:t>
            </a:r>
            <a:r>
              <a:rPr lang="en-US" sz="2200" b="0" kern="0" dirty="0">
                <a:latin typeface="Times New Roman" pitchFamily="18" charset="0"/>
                <a:cs typeface="Times New Roman" pitchFamily="18" charset="0"/>
              </a:rPr>
              <a:t>, browser styles </a:t>
            </a:r>
            <a:r>
              <a:rPr lang="en-US" sz="1600" b="0" kern="0" dirty="0">
                <a:latin typeface="Times New Roman" pitchFamily="18" charset="0"/>
                <a:cs typeface="Times New Roman" pitchFamily="18" charset="0"/>
              </a:rPr>
              <a:t>[browser default]</a:t>
            </a:r>
            <a:r>
              <a:rPr lang="en-US" sz="2200" b="0" kern="0" dirty="0">
                <a:latin typeface="Times New Roman" pitchFamily="18" charset="0"/>
                <a:cs typeface="Times New Roman" pitchFamily="18" charset="0"/>
              </a:rPr>
              <a:t>)and weight refers to the importance of the declaration. (author has more weight than user which has more weight than default. !importance has more weight than normal declarations)</a:t>
            </a:r>
          </a:p>
          <a:p>
            <a:pPr lvl="4"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Calculate specificity.</a:t>
            </a:r>
          </a:p>
          <a:p>
            <a:pPr lvl="4"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If two rules are equal in all of the above, the one declared last wins. </a:t>
            </a: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2400" i="0" dirty="0">
                <a:solidFill>
                  <a:schemeClr val="bg2">
                    <a:lumMod val="50000"/>
                  </a:schemeClr>
                </a:solidFill>
                <a:latin typeface="Book Antiqua" pitchFamily="18" charset="0"/>
              </a:rPr>
              <a:t>Style Precedence in CSS: Specificity, Inheritance, and the Cascade (Cont.)</a:t>
            </a:r>
          </a:p>
        </p:txBody>
      </p:sp>
    </p:spTree>
    <p:extLst>
      <p:ext uri="{BB962C8B-B14F-4D97-AF65-F5344CB8AC3E}">
        <p14:creationId xmlns:p14="http://schemas.microsoft.com/office/powerpoint/2010/main" val="38993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72008" y="1166354"/>
            <a:ext cx="9036496"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400" b="0" kern="0" dirty="0">
                <a:solidFill>
                  <a:srgbClr val="C00000"/>
                </a:solidFill>
                <a:latin typeface="Times New Roman" pitchFamily="18" charset="0"/>
                <a:cs typeface="Times New Roman" pitchFamily="18" charset="0"/>
              </a:rPr>
              <a:t>!important </a:t>
            </a:r>
            <a:r>
              <a:rPr lang="en-US" sz="2400" b="0" kern="0" dirty="0">
                <a:latin typeface="Times New Roman" pitchFamily="18" charset="0"/>
                <a:cs typeface="Times New Roman" pitchFamily="18" charset="0"/>
              </a:rPr>
              <a:t>statement can be used to add weight to a declaration.</a:t>
            </a:r>
          </a:p>
          <a:p>
            <a:pPr marL="342900" indent="-342900" eaLnBrk="0" hangingPunct="0">
              <a:spcBef>
                <a:spcPct val="20000"/>
              </a:spcBef>
              <a:defRPr/>
            </a:pPr>
            <a:r>
              <a:rPr lang="en-US" sz="2400" b="0" kern="0" dirty="0">
                <a:solidFill>
                  <a:srgbClr val="C00000"/>
                </a:solidFill>
                <a:latin typeface="Times New Roman" pitchFamily="18" charset="0"/>
                <a:cs typeface="Times New Roman" pitchFamily="18" charset="0"/>
              </a:rPr>
              <a:t>!important </a:t>
            </a:r>
            <a:r>
              <a:rPr lang="en-US" sz="2400" b="0" kern="0" dirty="0">
                <a:latin typeface="Times New Roman" pitchFamily="18" charset="0"/>
                <a:cs typeface="Times New Roman" pitchFamily="18" charset="0"/>
              </a:rPr>
              <a:t>statement is placed at the end of the declaration, just before the semicolon, and after the value, its invalid if it’s located anywhere else.</a:t>
            </a:r>
          </a:p>
          <a:p>
            <a:pPr marL="342900" indent="-342900" eaLnBrk="0" hangingPunct="0">
              <a:spcBef>
                <a:spcPct val="20000"/>
              </a:spcBef>
              <a:defRPr/>
            </a:pPr>
            <a:r>
              <a:rPr lang="en-US" sz="2400" b="0" kern="0" dirty="0">
                <a:latin typeface="Times New Roman" pitchFamily="18" charset="0"/>
                <a:cs typeface="Times New Roman" pitchFamily="18" charset="0"/>
              </a:rPr>
              <a:t>It’s not a good practice, because it’s disrupting the normal flow of the CSS rules.</a:t>
            </a:r>
          </a:p>
          <a:p>
            <a:pPr marL="342900" indent="-342900" eaLnBrk="0" hangingPunct="0">
              <a:spcBef>
                <a:spcPct val="20000"/>
              </a:spcBef>
              <a:defRPr/>
            </a:pPr>
            <a:r>
              <a:rPr lang="en-US" sz="2400" b="0" kern="0" dirty="0">
                <a:latin typeface="Times New Roman" pitchFamily="18" charset="0"/>
                <a:cs typeface="Times New Roman" pitchFamily="18" charset="0"/>
              </a:rPr>
              <a:t>Use it when it’s very necessary to use, and after all other avenues have been exhausted.</a:t>
            </a:r>
          </a:p>
          <a:p>
            <a:pPr marL="342900" indent="-342900" eaLnBrk="0" hangingPunct="0">
              <a:spcBef>
                <a:spcPct val="20000"/>
              </a:spcBef>
              <a:defRPr/>
            </a:pPr>
            <a:r>
              <a:rPr lang="en-US" sz="2400" b="0" kern="0" dirty="0">
                <a:latin typeface="Times New Roman" pitchFamily="18" charset="0"/>
                <a:cs typeface="Times New Roman" pitchFamily="18" charset="0"/>
              </a:rPr>
              <a:t>Examples for when you may need to use it:</a:t>
            </a:r>
          </a:p>
          <a:p>
            <a:pPr marL="914400" lvl="1" indent="-457200" eaLnBrk="0" hangingPunct="0">
              <a:spcBef>
                <a:spcPct val="20000"/>
              </a:spcBef>
              <a:buFont typeface="+mj-lt"/>
              <a:buAutoNum type="arabicPeriod"/>
              <a:defRPr/>
            </a:pPr>
            <a:r>
              <a:rPr lang="en-US" sz="2000" b="0" kern="0" dirty="0">
                <a:solidFill>
                  <a:schemeClr val="dk1"/>
                </a:solidFill>
                <a:latin typeface="Times New Roman" pitchFamily="18" charset="0"/>
                <a:cs typeface="Times New Roman" pitchFamily="18" charset="0"/>
              </a:rPr>
              <a:t>    You have a global CSS file that sets visual aspects of your site globally.</a:t>
            </a:r>
          </a:p>
          <a:p>
            <a:pPr marL="914400" lvl="1" indent="-457200" eaLnBrk="0" hangingPunct="0">
              <a:spcBef>
                <a:spcPct val="20000"/>
              </a:spcBef>
              <a:buFont typeface="+mj-lt"/>
              <a:buAutoNum type="arabicPeriod"/>
              <a:defRPr/>
            </a:pPr>
            <a:r>
              <a:rPr lang="en-US" sz="2000" b="0" kern="0" dirty="0">
                <a:solidFill>
                  <a:schemeClr val="dk1"/>
                </a:solidFill>
                <a:latin typeface="Times New Roman" pitchFamily="18" charset="0"/>
                <a:cs typeface="Times New Roman" pitchFamily="18" charset="0"/>
              </a:rPr>
              <a:t>    You use inline styles on elements themselves which is a very bad practice</a:t>
            </a:r>
          </a:p>
          <a:p>
            <a:pPr marL="342900" indent="-342900" eaLnBrk="0" hangingPunct="0">
              <a:spcBef>
                <a:spcPct val="20000"/>
              </a:spcBef>
              <a:defRPr/>
            </a:pPr>
            <a:endParaRPr lang="en-US" sz="2400" b="0" kern="0" dirty="0">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2400" i="0" dirty="0">
                <a:solidFill>
                  <a:schemeClr val="bg2">
                    <a:lumMod val="50000"/>
                  </a:schemeClr>
                </a:solidFill>
                <a:latin typeface="Book Antiqua" pitchFamily="18" charset="0"/>
              </a:rPr>
              <a:t>Style Precedence in CSS: Specificity, Inheritance, and the Cascade (Cont.) - !important</a:t>
            </a:r>
          </a:p>
        </p:txBody>
      </p:sp>
    </p:spTree>
    <p:extLst>
      <p:ext uri="{BB962C8B-B14F-4D97-AF65-F5344CB8AC3E}">
        <p14:creationId xmlns:p14="http://schemas.microsoft.com/office/powerpoint/2010/main" val="23487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72008" y="1094346"/>
            <a:ext cx="9036496"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200" b="0" kern="0" dirty="0">
                <a:latin typeface="Times New Roman" pitchFamily="18" charset="0"/>
                <a:cs typeface="Times New Roman" pitchFamily="18" charset="0"/>
              </a:rPr>
              <a:t>Example:</a:t>
            </a:r>
          </a:p>
          <a:p>
            <a:pPr marL="800100" lvl="2"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rPr>
              <a:t>In the below code sample, the element with the id of “example” will have text sized at 14px, due to the addition of !important.</a:t>
            </a:r>
          </a:p>
          <a:p>
            <a:pPr marL="800100" lvl="2"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rPr>
              <a:t>Without the use of !important, there are two reasons why the second declaration block should naturally have more weight than the first: </a:t>
            </a:r>
          </a:p>
          <a:p>
            <a:pPr lvl="3"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The second block is later in the </a:t>
            </a:r>
            <a:r>
              <a:rPr lang="en-US" sz="2200" b="0" kern="0" dirty="0" err="1">
                <a:latin typeface="Times New Roman" pitchFamily="18" charset="0"/>
                <a:cs typeface="Times New Roman" pitchFamily="18" charset="0"/>
              </a:rPr>
              <a:t>stylesheet</a:t>
            </a:r>
            <a:r>
              <a:rPr lang="en-US" sz="2200" b="0" kern="0" dirty="0">
                <a:latin typeface="Times New Roman" pitchFamily="18" charset="0"/>
                <a:cs typeface="Times New Roman" pitchFamily="18" charset="0"/>
              </a:rPr>
              <a:t>.</a:t>
            </a:r>
          </a:p>
          <a:p>
            <a:pPr lvl="3" indent="-457200" eaLnBrk="0" hangingPunct="0">
              <a:spcBef>
                <a:spcPct val="20000"/>
              </a:spcBef>
              <a:buFont typeface="+mj-lt"/>
              <a:buAutoNum type="arabicPeriod"/>
              <a:defRPr/>
            </a:pPr>
            <a:r>
              <a:rPr lang="en-US" sz="2200" b="0" kern="0" dirty="0">
                <a:latin typeface="Times New Roman" pitchFamily="18" charset="0"/>
                <a:cs typeface="Times New Roman" pitchFamily="18" charset="0"/>
              </a:rPr>
              <a:t>Also, the second block has more specificity (#container followed by #example instead of just #example).</a:t>
            </a:r>
          </a:p>
          <a:p>
            <a:pPr lvl="3" indent="-457200" eaLnBrk="0" hangingPunct="0">
              <a:spcBef>
                <a:spcPct val="20000"/>
              </a:spcBef>
              <a:buFont typeface="+mj-lt"/>
              <a:buAutoNum type="arabicPeriod"/>
              <a:defRPr/>
            </a:pPr>
            <a:endParaRPr lang="en-US" sz="2200" b="0" kern="0" dirty="0">
              <a:latin typeface="Times New Roman" pitchFamily="18" charset="0"/>
              <a:cs typeface="Times New Roman" pitchFamily="18" charset="0"/>
            </a:endParaRPr>
          </a:p>
          <a:p>
            <a:pPr lvl="3" indent="-457200" eaLnBrk="0" hangingPunct="0">
              <a:spcBef>
                <a:spcPct val="20000"/>
              </a:spcBef>
              <a:buFont typeface="+mj-lt"/>
              <a:buAutoNum type="arabicPeriod"/>
              <a:defRPr/>
            </a:pPr>
            <a:endParaRPr lang="en-US" sz="2200" b="0" kern="0" dirty="0">
              <a:latin typeface="Times New Roman" pitchFamily="18" charset="0"/>
              <a:cs typeface="Times New Roman" pitchFamily="18" charset="0"/>
            </a:endParaRPr>
          </a:p>
          <a:p>
            <a:pPr lvl="3" indent="-457200" eaLnBrk="0" hangingPunct="0">
              <a:spcBef>
                <a:spcPct val="20000"/>
              </a:spcBef>
              <a:buFont typeface="+mj-lt"/>
              <a:buAutoNum type="arabicPeriod"/>
              <a:defRPr/>
            </a:pPr>
            <a:endParaRPr lang="en-US" sz="2200" b="0" kern="0" dirty="0">
              <a:latin typeface="Times New Roman" pitchFamily="18" charset="0"/>
              <a:cs typeface="Times New Roman" pitchFamily="18" charset="0"/>
            </a:endParaRPr>
          </a:p>
          <a:p>
            <a:pPr lvl="3" indent="-457200" eaLnBrk="0" hangingPunct="0">
              <a:spcBef>
                <a:spcPct val="20000"/>
              </a:spcBef>
              <a:buFont typeface="+mj-lt"/>
              <a:buAutoNum type="arabicPeriod"/>
              <a:defRPr/>
            </a:pPr>
            <a:endParaRPr lang="en-US" sz="1200" b="0" kern="0" dirty="0">
              <a:latin typeface="Times New Roman" pitchFamily="18" charset="0"/>
              <a:cs typeface="Times New Roman" pitchFamily="18" charset="0"/>
            </a:endParaRPr>
          </a:p>
          <a:p>
            <a:pPr marL="800100" lvl="1" indent="-342900" eaLnBrk="0" hangingPunct="0">
              <a:spcBef>
                <a:spcPct val="20000"/>
              </a:spcBef>
              <a:defRPr/>
            </a:pPr>
            <a:endParaRPr lang="en-US" sz="2000" b="0" kern="0" dirty="0">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2400" i="0" dirty="0">
                <a:solidFill>
                  <a:srgbClr val="DDDDDD">
                    <a:lumMod val="50000"/>
                  </a:srgbClr>
                </a:solidFill>
                <a:latin typeface="Book Antiqua" pitchFamily="18" charset="0"/>
              </a:rPr>
              <a:t>Style Precedence in CSS: Specificity, Inheritance, and the Cascade (Cont.) - !important</a:t>
            </a:r>
            <a:endParaRPr lang="en-US" sz="4000" i="0" dirty="0">
              <a:solidFill>
                <a:schemeClr val="bg2">
                  <a:lumMod val="50000"/>
                </a:schemeClr>
              </a:solidFill>
              <a:latin typeface="Book Antiqua" pitchFamily="18" charset="0"/>
            </a:endParaRPr>
          </a:p>
        </p:txBody>
      </p:sp>
      <p:sp>
        <p:nvSpPr>
          <p:cNvPr id="8" name="Rounded Rectangle 7"/>
          <p:cNvSpPr/>
          <p:nvPr/>
        </p:nvSpPr>
        <p:spPr>
          <a:xfrm>
            <a:off x="1043608" y="4293096"/>
            <a:ext cx="7272807" cy="144016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fr-FR" sz="1800" b="0" kern="0" dirty="0">
                <a:solidFill>
                  <a:srgbClr val="1A1A70"/>
                </a:solidFill>
                <a:latin typeface="Arial"/>
                <a:cs typeface="+mn-cs"/>
              </a:rPr>
              <a:t>#</a:t>
            </a:r>
            <a:r>
              <a:rPr lang="fr-FR" sz="1800" b="0" kern="0" dirty="0" err="1">
                <a:solidFill>
                  <a:srgbClr val="1A1A70"/>
                </a:solidFill>
                <a:latin typeface="Arial"/>
                <a:cs typeface="+mn-cs"/>
              </a:rPr>
              <a:t>example</a:t>
            </a:r>
            <a:r>
              <a:rPr lang="fr-FR" sz="1800" b="0" kern="0" dirty="0">
                <a:solidFill>
                  <a:srgbClr val="1A1A70"/>
                </a:solidFill>
                <a:latin typeface="Arial"/>
                <a:cs typeface="+mn-cs"/>
              </a:rPr>
              <a:t> {</a:t>
            </a:r>
          </a:p>
          <a:p>
            <a:r>
              <a:rPr lang="fr-FR" sz="1800" b="0" kern="0" dirty="0">
                <a:solidFill>
                  <a:srgbClr val="1A1A70"/>
                </a:solidFill>
                <a:latin typeface="Arial"/>
                <a:cs typeface="+mn-cs"/>
              </a:rPr>
              <a:t>	font-size: 14px !important;}</a:t>
            </a:r>
          </a:p>
          <a:p>
            <a:endParaRPr lang="fr-FR" sz="1800" b="0" kern="0" dirty="0">
              <a:solidFill>
                <a:srgbClr val="1A1A70"/>
              </a:solidFill>
              <a:latin typeface="Arial"/>
              <a:cs typeface="+mn-cs"/>
            </a:endParaRPr>
          </a:p>
          <a:p>
            <a:r>
              <a:rPr lang="fr-FR" sz="1800" b="0" kern="0" dirty="0">
                <a:solidFill>
                  <a:srgbClr val="1A1A70"/>
                </a:solidFill>
                <a:latin typeface="Arial"/>
                <a:cs typeface="+mn-cs"/>
              </a:rPr>
              <a:t>#container #</a:t>
            </a:r>
            <a:r>
              <a:rPr lang="fr-FR" sz="1800" b="0" kern="0" dirty="0" err="1">
                <a:solidFill>
                  <a:srgbClr val="1A1A70"/>
                </a:solidFill>
                <a:latin typeface="Arial"/>
                <a:cs typeface="+mn-cs"/>
              </a:rPr>
              <a:t>example</a:t>
            </a:r>
            <a:r>
              <a:rPr lang="fr-FR" sz="1800" b="0" kern="0" dirty="0">
                <a:solidFill>
                  <a:srgbClr val="1A1A70"/>
                </a:solidFill>
                <a:latin typeface="Arial"/>
                <a:cs typeface="+mn-cs"/>
              </a:rPr>
              <a:t> {</a:t>
            </a:r>
          </a:p>
          <a:p>
            <a:r>
              <a:rPr lang="fr-FR" sz="1800" b="0" kern="0" dirty="0">
                <a:solidFill>
                  <a:srgbClr val="1A1A70"/>
                </a:solidFill>
                <a:latin typeface="Arial"/>
                <a:cs typeface="+mn-cs"/>
              </a:rPr>
              <a:t>	font-size: 10px;}</a:t>
            </a:r>
            <a:endParaRPr lang="en-US" sz="1800" b="0" kern="0" dirty="0">
              <a:solidFill>
                <a:srgbClr val="1A1A70"/>
              </a:solidFill>
              <a:latin typeface="Arial"/>
              <a:cs typeface="+mn-cs"/>
            </a:endParaRPr>
          </a:p>
        </p:txBody>
      </p:sp>
    </p:spTree>
    <p:extLst>
      <p:ext uri="{BB962C8B-B14F-4D97-AF65-F5344CB8AC3E}">
        <p14:creationId xmlns:p14="http://schemas.microsoft.com/office/powerpoint/2010/main" val="237903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72008" y="1094346"/>
            <a:ext cx="9036496" cy="55750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800100" lvl="2" indent="-342900" eaLnBrk="0" hangingPunct="0">
              <a:spcBef>
                <a:spcPct val="20000"/>
              </a:spcBef>
              <a:buFont typeface="Courier New" pitchFamily="49" charset="0"/>
              <a:buChar char="o"/>
              <a:defRPr/>
            </a:pPr>
            <a:r>
              <a:rPr lang="en-US" sz="3200" b="0" kern="0" dirty="0">
                <a:solidFill>
                  <a:srgbClr val="1D528D"/>
                </a:solidFill>
                <a:latin typeface="Times New Roman" pitchFamily="18" charset="0"/>
                <a:cs typeface="Times New Roman" pitchFamily="18" charset="0"/>
              </a:rPr>
              <a:t>More about !important and Style Precedence :</a:t>
            </a: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3"/>
              </a:rPr>
              <a:t>http://www.vanseodesign.com/css/css-specificity-inheritance-cascaade/</a:t>
            </a: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3"/>
              </a:rPr>
              <a:t>http://www.sitepoint.com/web-foundations/cascade/</a:t>
            </a: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3"/>
              </a:rPr>
              <a:t>http://www.w3.org/TR/CSS2/cascade.html/</a:t>
            </a:r>
            <a:endParaRPr lang="en-US" sz="2000" b="0" kern="0" dirty="0">
              <a:solidFill>
                <a:srgbClr val="1D528D"/>
              </a:solidFill>
              <a:latin typeface="Times New Roman" pitchFamily="18" charset="0"/>
              <a:cs typeface="Times New Roman" pitchFamily="18" charset="0"/>
            </a:endParaRP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4"/>
              </a:rPr>
              <a:t>https://developer.mozilla.org/en-US/docs/Web/CSS/Specificity</a:t>
            </a:r>
            <a:endParaRPr lang="en-US" sz="2000" b="0" kern="0" dirty="0">
              <a:solidFill>
                <a:srgbClr val="1D528D"/>
              </a:solidFill>
              <a:latin typeface="Times New Roman" pitchFamily="18" charset="0"/>
              <a:cs typeface="Times New Roman" pitchFamily="18" charset="0"/>
            </a:endParaRP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3"/>
              </a:rPr>
              <a:t>http://css.maxdesign.com.au/selectutorial/advanced_cascade.htm</a:t>
            </a: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3"/>
              </a:rPr>
              <a:t>http://css-tricks.com/specifics-on-css-specificity</a:t>
            </a:r>
            <a:endParaRPr lang="en-US" sz="2000" b="0" kern="0" dirty="0">
              <a:solidFill>
                <a:srgbClr val="1D528D"/>
              </a:solidFill>
              <a:latin typeface="Times New Roman" pitchFamily="18" charset="0"/>
              <a:cs typeface="Times New Roman" pitchFamily="18" charset="0"/>
            </a:endParaRP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5"/>
              </a:rPr>
              <a:t>http://www.smashingmagazine.com/2010/11/02/the-important-css-declaration-how-and-when-to-use-it/</a:t>
            </a:r>
            <a:endParaRPr lang="en-US" sz="2000" b="0" kern="0" dirty="0">
              <a:solidFill>
                <a:srgbClr val="1D528D"/>
              </a:solidFill>
              <a:latin typeface="Times New Roman" pitchFamily="18" charset="0"/>
              <a:cs typeface="Times New Roman" pitchFamily="18" charset="0"/>
            </a:endParaRPr>
          </a:p>
          <a:p>
            <a:pPr marL="1257300" lvl="3" indent="-342900" eaLnBrk="0" hangingPunct="0">
              <a:spcBef>
                <a:spcPts val="0"/>
              </a:spcBef>
              <a:buFont typeface="Courier New" pitchFamily="49" charset="0"/>
              <a:buChar char="o"/>
              <a:defRPr/>
            </a:pPr>
            <a:r>
              <a:rPr lang="en-US" sz="2000" b="0" kern="0" dirty="0">
                <a:solidFill>
                  <a:srgbClr val="1D528D"/>
                </a:solidFill>
                <a:latin typeface="Times New Roman" pitchFamily="18" charset="0"/>
                <a:cs typeface="Times New Roman" pitchFamily="18" charset="0"/>
                <a:hlinkClick r:id="rId6"/>
              </a:rPr>
              <a:t>http://www.sitepoint.com/web-foundations/specificity/</a:t>
            </a:r>
            <a:r>
              <a:rPr lang="en-US" sz="2000" b="0" kern="0" dirty="0">
                <a:solidFill>
                  <a:srgbClr val="1D528D"/>
                </a:solidFill>
                <a:latin typeface="Times New Roman" pitchFamily="18" charset="0"/>
                <a:cs typeface="Times New Roman" pitchFamily="18" charset="0"/>
              </a:rPr>
              <a:t>	</a:t>
            </a:r>
            <a:r>
              <a:rPr lang="en-US" sz="2200" b="0" kern="0" dirty="0">
                <a:solidFill>
                  <a:srgbClr val="1D528D"/>
                </a:solidFill>
                <a:latin typeface="Times New Roman" pitchFamily="18" charset="0"/>
                <a:cs typeface="Times New Roman" pitchFamily="18" charset="0"/>
              </a:rPr>
              <a:t>			</a:t>
            </a:r>
          </a:p>
          <a:p>
            <a:pPr marL="1257300" lvl="3" indent="-342900" eaLnBrk="0" hangingPunct="0">
              <a:spcBef>
                <a:spcPct val="20000"/>
              </a:spcBef>
              <a:buFont typeface="Courier New" pitchFamily="49" charset="0"/>
              <a:buChar char="o"/>
              <a:defRPr/>
            </a:pPr>
            <a:endParaRPr lang="en-US" sz="2200" b="0" kern="0" dirty="0">
              <a:solidFill>
                <a:srgbClr val="1D528D"/>
              </a:solidFill>
              <a:latin typeface="Times New Roman" pitchFamily="18" charset="0"/>
              <a:cs typeface="Times New Roman" pitchFamily="18" charset="0"/>
            </a:endParaRPr>
          </a:p>
          <a:p>
            <a:pPr lvl="3" indent="-457200" eaLnBrk="0" hangingPunct="0">
              <a:spcBef>
                <a:spcPct val="20000"/>
              </a:spcBef>
              <a:buFont typeface="+mj-lt"/>
              <a:buAutoNum type="arabicPeriod"/>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000" b="0" kern="0" dirty="0">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2400" i="0" dirty="0">
                <a:solidFill>
                  <a:schemeClr val="bg2">
                    <a:lumMod val="50000"/>
                  </a:schemeClr>
                </a:solidFill>
                <a:latin typeface="Book Antiqua" pitchFamily="18" charset="0"/>
              </a:rPr>
              <a:t>Style Precedence in CSS: Specificity, Inheritance, and the Cascade (Cont.)</a:t>
            </a:r>
          </a:p>
        </p:txBody>
      </p:sp>
    </p:spTree>
    <p:extLst>
      <p:ext uri="{BB962C8B-B14F-4D97-AF65-F5344CB8AC3E}">
        <p14:creationId xmlns:p14="http://schemas.microsoft.com/office/powerpoint/2010/main" val="7875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3200" i="0" dirty="0">
                <a:solidFill>
                  <a:schemeClr val="bg2">
                    <a:lumMod val="50000"/>
                  </a:schemeClr>
                </a:solidFill>
                <a:latin typeface="Book Antiqua" pitchFamily="18" charset="0"/>
              </a:rPr>
              <a:t>Vendor Extension Prefix</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608" t="18555" r="20281" b="12500"/>
          <a:stretch/>
        </p:blipFill>
        <p:spPr bwMode="auto">
          <a:xfrm>
            <a:off x="611560" y="1484784"/>
            <a:ext cx="7560860" cy="5043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596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3200" i="0" dirty="0">
                <a:solidFill>
                  <a:schemeClr val="bg2">
                    <a:lumMod val="50000"/>
                  </a:schemeClr>
                </a:solidFill>
                <a:latin typeface="Book Antiqua" pitchFamily="18" charset="0"/>
              </a:rPr>
              <a:t>CSS measurement Units</a:t>
            </a:r>
          </a:p>
        </p:txBody>
      </p:sp>
      <p:sp>
        <p:nvSpPr>
          <p:cNvPr id="5" name="Content Placeholder 7"/>
          <p:cNvSpPr txBox="1">
            <a:spLocks/>
          </p:cNvSpPr>
          <p:nvPr/>
        </p:nvSpPr>
        <p:spPr>
          <a:xfrm>
            <a:off x="428625" y="1341438"/>
            <a:ext cx="8429625" cy="5311775"/>
          </a:xfrm>
          <a:prstGeom prst="rect">
            <a:avLst/>
          </a:prstGeom>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lvl="1" indent="-342900" eaLnBrk="0" hangingPunct="0">
              <a:spcBef>
                <a:spcPct val="20000"/>
              </a:spcBef>
              <a:buFont typeface="Wingdings" pitchFamily="2" charset="2"/>
              <a:buChar char="q"/>
              <a:defRPr/>
            </a:pPr>
            <a:r>
              <a:rPr lang="en-US" sz="2000" b="1" kern="0" dirty="0">
                <a:solidFill>
                  <a:srgbClr val="1A1A70"/>
                </a:solidFill>
                <a:latin typeface="Times New Roman" pitchFamily="18" charset="0"/>
                <a:cs typeface="Times New Roman" pitchFamily="18" charset="0"/>
              </a:rPr>
              <a:t>Physical Measurements</a:t>
            </a:r>
          </a:p>
          <a:p>
            <a:pPr marL="742950" lvl="1" indent="-285750" eaLnBrk="0" hangingPunct="0">
              <a:buFont typeface="Arial" pitchFamily="34" charset="0"/>
              <a:buChar char="•"/>
              <a:defRPr/>
            </a:pPr>
            <a:r>
              <a:rPr lang="en-US" sz="2000" dirty="0"/>
              <a:t>inches (in)</a:t>
            </a:r>
          </a:p>
          <a:p>
            <a:pPr marL="742950" lvl="1" indent="-285750" eaLnBrk="0" hangingPunct="0">
              <a:buFont typeface="Arial" pitchFamily="34" charset="0"/>
              <a:buChar char="•"/>
              <a:defRPr/>
            </a:pPr>
            <a:r>
              <a:rPr lang="en-US" sz="2000" dirty="0"/>
              <a:t>points (</a:t>
            </a:r>
            <a:r>
              <a:rPr lang="en-US" sz="2000" dirty="0" err="1"/>
              <a:t>pt</a:t>
            </a:r>
            <a:r>
              <a:rPr lang="en-US" sz="2000" dirty="0"/>
              <a:t>)</a:t>
            </a:r>
          </a:p>
          <a:p>
            <a:pPr marL="342900" lvl="1" indent="-342900" eaLnBrk="0" hangingPunct="0">
              <a:spcBef>
                <a:spcPct val="20000"/>
              </a:spcBef>
              <a:buFont typeface="Wingdings" pitchFamily="2" charset="2"/>
              <a:buChar char="q"/>
              <a:defRPr/>
            </a:pPr>
            <a:r>
              <a:rPr lang="en-US" sz="2000" b="1" kern="0" dirty="0">
                <a:solidFill>
                  <a:srgbClr val="1A1A70"/>
                </a:solidFill>
                <a:latin typeface="Times New Roman" pitchFamily="18" charset="0"/>
                <a:cs typeface="Times New Roman" pitchFamily="18" charset="0"/>
              </a:rPr>
              <a:t>Screen Measurements</a:t>
            </a:r>
          </a:p>
          <a:p>
            <a:pPr marL="742950" lvl="1" indent="-285750" eaLnBrk="0" hangingPunct="0">
              <a:buFont typeface="Arial" pitchFamily="34" charset="0"/>
              <a:buChar char="•"/>
              <a:defRPr/>
            </a:pPr>
            <a:r>
              <a:rPr lang="en-US" sz="2000" dirty="0"/>
              <a:t>pixels (</a:t>
            </a:r>
            <a:r>
              <a:rPr lang="en-US" sz="2000" dirty="0" err="1"/>
              <a:t>px</a:t>
            </a:r>
            <a:r>
              <a:rPr lang="en-US" sz="2000" dirty="0"/>
              <a:t>)</a:t>
            </a:r>
          </a:p>
          <a:p>
            <a:pPr marL="342900" lvl="1" indent="-342900" eaLnBrk="0" hangingPunct="0">
              <a:spcBef>
                <a:spcPct val="20000"/>
              </a:spcBef>
              <a:buFont typeface="Wingdings" pitchFamily="2" charset="2"/>
              <a:buChar char="q"/>
              <a:defRPr/>
            </a:pPr>
            <a:r>
              <a:rPr lang="en-US" sz="2000" b="1" kern="0" dirty="0">
                <a:solidFill>
                  <a:srgbClr val="1A1A70"/>
                </a:solidFill>
                <a:latin typeface="Times New Roman" pitchFamily="18" charset="0"/>
                <a:cs typeface="Times New Roman" pitchFamily="18" charset="0"/>
              </a:rPr>
              <a:t>Relative Measurements</a:t>
            </a:r>
          </a:p>
          <a:p>
            <a:pPr marL="742950" lvl="1" indent="-285750" eaLnBrk="0" hangingPunct="0">
              <a:buFont typeface="Arial" pitchFamily="34" charset="0"/>
              <a:buChar char="•"/>
              <a:defRPr/>
            </a:pPr>
            <a:r>
              <a:rPr lang="en-US" sz="2000" dirty="0"/>
              <a:t>%</a:t>
            </a:r>
          </a:p>
          <a:p>
            <a:pPr marL="742950" lvl="1" indent="-285750" eaLnBrk="0" hangingPunct="0">
              <a:buFont typeface="Arial" pitchFamily="34" charset="0"/>
              <a:buChar char="•"/>
              <a:defRPr/>
            </a:pPr>
            <a:r>
              <a:rPr lang="en-US" sz="2000" dirty="0" err="1"/>
              <a:t>em</a:t>
            </a:r>
            <a:endParaRPr lang="en-US" sz="2000" dirty="0"/>
          </a:p>
          <a:p>
            <a:pPr marL="342900" lvl="1" indent="-342900" eaLnBrk="0" hangingPunct="0">
              <a:spcBef>
                <a:spcPct val="20000"/>
              </a:spcBef>
              <a:buFont typeface="Wingdings" pitchFamily="2" charset="2"/>
              <a:buChar char="q"/>
              <a:defRPr/>
            </a:pPr>
            <a:r>
              <a:rPr lang="en-US" sz="2000" b="1" kern="0" dirty="0">
                <a:solidFill>
                  <a:srgbClr val="1A1A70"/>
                </a:solidFill>
                <a:latin typeface="Times New Roman" pitchFamily="18" charset="0"/>
                <a:cs typeface="Times New Roman" pitchFamily="18" charset="0"/>
              </a:rPr>
              <a:t>1em = 12pt = 16px = 100%.</a:t>
            </a:r>
          </a:p>
        </p:txBody>
      </p:sp>
    </p:spTree>
    <p:extLst>
      <p:ext uri="{BB962C8B-B14F-4D97-AF65-F5344CB8AC3E}">
        <p14:creationId xmlns:p14="http://schemas.microsoft.com/office/powerpoint/2010/main" val="56436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429684" cy="528641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Cascading Style Sheets 1 (CSS1) </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Cascading Style Sheets 2 (CSS2 &amp;  CSS 2.1)</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Cascading Style Sheets 3(CSS3).</a:t>
            </a: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342900" indent="-342900" eaLnBrk="0" hangingPunct="0">
              <a:spcBef>
                <a:spcPct val="20000"/>
              </a:spcBef>
              <a:defRPr/>
            </a:pPr>
            <a:endParaRPr lang="en-US" sz="26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kern="0" dirty="0">
              <a:solidFill>
                <a:schemeClr val="tx1"/>
              </a:solidFill>
              <a:latin typeface="Times New Roman" pitchFamily="18" charset="0"/>
              <a:cs typeface="Times New Roman" pitchFamily="18" charset="0"/>
            </a:endParaRPr>
          </a:p>
          <a:p>
            <a:pPr marL="342900" indent="-342900" eaLnBrk="0" hangingPunct="0">
              <a:spcBef>
                <a:spcPct val="20000"/>
              </a:spcBef>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kern="0" dirty="0">
              <a:latin typeface="Times New Roman" pitchFamily="18" charset="0"/>
              <a:cs typeface="Times New Roman" pitchFamily="18" charset="0"/>
            </a:endParaRPr>
          </a:p>
          <a:p>
            <a:pPr marL="342900" indent="-342900" eaLnBrk="0" hangingPunct="0">
              <a:spcBef>
                <a:spcPct val="20000"/>
              </a:spcBef>
              <a:buFont typeface="Courier New" pitchFamily="49" charset="0"/>
              <a:buChar char="o"/>
              <a:defRPr/>
            </a:pP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 CSS Versions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CSS reference</a:t>
            </a:r>
          </a:p>
        </p:txBody>
      </p:sp>
      <p:sp>
        <p:nvSpPr>
          <p:cNvPr id="18" name="Content Placeholder 7"/>
          <p:cNvSpPr txBox="1">
            <a:spLocks/>
          </p:cNvSpPr>
          <p:nvPr/>
        </p:nvSpPr>
        <p:spPr>
          <a:xfrm>
            <a:off x="285720" y="13668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CSS tutorial:</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3"/>
              </a:rPr>
              <a:t>http://www.w3schools.com/css/default.asp</a:t>
            </a: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4"/>
              </a:rPr>
              <a:t>http://css-tricks.com</a:t>
            </a:r>
            <a:r>
              <a:rPr lang="en-US" sz="2200" b="0" kern="0" dirty="0">
                <a:latin typeface="Times New Roman" pitchFamily="18" charset="0"/>
                <a:cs typeface="Times New Roman" pitchFamily="18" charset="0"/>
              </a:rPr>
              <a:t>	</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5"/>
              </a:rPr>
              <a:t>http://www.sitepoint.com</a:t>
            </a:r>
            <a:r>
              <a:rPr lang="en-US" sz="2200" b="0" kern="0" dirty="0">
                <a:latin typeface="Times New Roman" pitchFamily="18" charset="0"/>
                <a:cs typeface="Times New Roman" pitchFamily="18" charset="0"/>
              </a:rPr>
              <a:t>	</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6"/>
              </a:rPr>
              <a:t>http://css.maxdesign.com.au/selectutorial</a:t>
            </a:r>
            <a:r>
              <a:rPr lang="en-US" sz="2200" b="0" kern="0" dirty="0">
                <a:latin typeface="Times New Roman" pitchFamily="18" charset="0"/>
                <a:cs typeface="Times New Roman" pitchFamily="18" charset="0"/>
              </a:rPr>
              <a:t>	</a:t>
            </a:r>
          </a:p>
          <a:p>
            <a:pPr marL="342900" indent="-342900" eaLnBrk="0" hangingPunct="0">
              <a:spcBef>
                <a:spcPct val="20000"/>
              </a:spcBef>
              <a:defRPr/>
            </a:pPr>
            <a:r>
              <a:rPr lang="en-US" sz="2600" b="0" kern="0" dirty="0">
                <a:latin typeface="Times New Roman" pitchFamily="18" charset="0"/>
                <a:cs typeface="Times New Roman" pitchFamily="18" charset="0"/>
              </a:rPr>
              <a:t>CSS 3 tutorial:</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7"/>
              </a:rPr>
              <a:t>http://www.w3schools.com/css3/default.asp</a:t>
            </a: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8"/>
              </a:rPr>
              <a:t>http://www.css3.info/</a:t>
            </a:r>
            <a:r>
              <a:rPr lang="en-US" sz="2200" b="0" kern="0" dirty="0">
                <a:latin typeface="Times New Roman" pitchFamily="18" charset="0"/>
                <a:cs typeface="Times New Roman" pitchFamily="18" charset="0"/>
              </a:rPr>
              <a:t>	</a:t>
            </a:r>
          </a:p>
          <a:p>
            <a:pPr marL="342900" indent="-342900" eaLnBrk="0" hangingPunct="0">
              <a:spcBef>
                <a:spcPct val="20000"/>
              </a:spcBef>
              <a:defRPr/>
            </a:pPr>
            <a:r>
              <a:rPr lang="en-US" sz="2600" b="0" kern="0" dirty="0">
                <a:latin typeface="Times New Roman" pitchFamily="18" charset="0"/>
                <a:cs typeface="Times New Roman" pitchFamily="18" charset="0"/>
              </a:rPr>
              <a:t>CSS Selector reference:</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9"/>
              </a:rPr>
              <a:t>http://www.w3schools.com/cssref/css_selectors.asp</a:t>
            </a:r>
            <a:endParaRPr lang="en-US" sz="22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CSS Properties reference:</a:t>
            </a:r>
          </a:p>
          <a:p>
            <a:pPr marL="800100" lvl="1" indent="-342900" eaLnBrk="0" hangingPunct="0">
              <a:spcBef>
                <a:spcPct val="20000"/>
              </a:spcBef>
              <a:buFont typeface="Courier New" pitchFamily="49" charset="0"/>
              <a:buChar char="o"/>
              <a:defRPr/>
            </a:pPr>
            <a:r>
              <a:rPr lang="en-US" sz="2200" b="0" kern="0" dirty="0">
                <a:latin typeface="Times New Roman" pitchFamily="18" charset="0"/>
                <a:cs typeface="Times New Roman" pitchFamily="18" charset="0"/>
                <a:hlinkClick r:id="rId10"/>
              </a:rPr>
              <a:t>http://www.w3schools.com/cssref/default.asp</a:t>
            </a: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sz="2200" b="0" kern="0" dirty="0">
              <a:latin typeface="Times New Roman" pitchFamily="18" charset="0"/>
              <a:cs typeface="Times New Roman" pitchFamily="18" charset="0"/>
            </a:endParaRPr>
          </a:p>
          <a:p>
            <a:pPr lvl="1"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Self Study</a:t>
            </a:r>
          </a:p>
        </p:txBody>
      </p:sp>
      <p:sp>
        <p:nvSpPr>
          <p:cNvPr id="18" name="Content Placeholder 7"/>
          <p:cNvSpPr txBox="1">
            <a:spLocks/>
          </p:cNvSpPr>
          <p:nvPr/>
        </p:nvSpPr>
        <p:spPr>
          <a:xfrm>
            <a:off x="285720" y="1366822"/>
            <a:ext cx="8588804" cy="521497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CSS  cascading and Specificity.</a:t>
            </a:r>
          </a:p>
          <a:p>
            <a:pPr marL="342900" indent="-342900" eaLnBrk="0" hangingPunct="0">
              <a:spcBef>
                <a:spcPct val="20000"/>
              </a:spcBef>
              <a:defRPr/>
            </a:pPr>
            <a:r>
              <a:rPr lang="en-US" sz="2600" b="0" kern="0" dirty="0">
                <a:latin typeface="Times New Roman" pitchFamily="18" charset="0"/>
                <a:cs typeface="Times New Roman" pitchFamily="18" charset="0"/>
              </a:rPr>
              <a:t>CSS3 New properties.</a:t>
            </a:r>
          </a:p>
          <a:p>
            <a:pPr marL="342900" indent="-342900" eaLnBrk="0" hangingPunct="0">
              <a:spcBef>
                <a:spcPct val="20000"/>
              </a:spcBef>
              <a:defRPr/>
            </a:pPr>
            <a:r>
              <a:rPr lang="en-US" sz="2600" b="0" kern="0" dirty="0">
                <a:latin typeface="Times New Roman" pitchFamily="18" charset="0"/>
                <a:cs typeface="Times New Roman" pitchFamily="18" charset="0"/>
              </a:rPr>
              <a:t>CSS3 new properties for HTML5.</a:t>
            </a:r>
          </a:p>
          <a:p>
            <a:pPr marL="342900" indent="-342900" eaLnBrk="0" hangingPunct="0">
              <a:spcBef>
                <a:spcPct val="20000"/>
              </a:spcBef>
              <a:defRPr/>
            </a:pPr>
            <a:r>
              <a:rPr lang="en-US" sz="2600" b="0" kern="0" dirty="0">
                <a:latin typeface="Times New Roman" pitchFamily="18" charset="0"/>
                <a:cs typeface="Times New Roman" pitchFamily="18" charset="0"/>
              </a:rPr>
              <a:t>CSS3 Transition, transformation, and animation.</a:t>
            </a: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sz="2200" b="0" kern="0" dirty="0">
              <a:latin typeface="Times New Roman" pitchFamily="18" charset="0"/>
              <a:cs typeface="Times New Roman" pitchFamily="18" charset="0"/>
            </a:endParaRPr>
          </a:p>
          <a:p>
            <a:pPr lvl="1" eaLnBrk="0" hangingPunct="0">
              <a:spcBef>
                <a:spcPct val="20000"/>
              </a:spcBef>
              <a:defRPr/>
            </a:pPr>
            <a:endParaRPr lang="en-US" sz="2200" b="0" kern="0" dirty="0">
              <a:latin typeface="Times New Roman" pitchFamily="18" charset="0"/>
              <a:cs typeface="Times New Roman" pitchFamily="18" charset="0"/>
            </a:endParaRPr>
          </a:p>
          <a:p>
            <a:pPr marL="800100" lvl="1" indent="-342900" eaLnBrk="0" hangingPunct="0">
              <a:spcBef>
                <a:spcPct val="20000"/>
              </a:spcBef>
              <a:buFont typeface="Courier New" pitchFamily="49" charset="0"/>
              <a:buChar char="o"/>
              <a:defRPr/>
            </a:pPr>
            <a:endParaRPr lang="en-US" sz="2200" b="0" kern="0" dirty="0">
              <a:latin typeface="Times New Roman" pitchFamily="18" charset="0"/>
              <a:cs typeface="Times New Roman" pitchFamily="18" charset="0"/>
            </a:endParaRPr>
          </a:p>
          <a:p>
            <a:pPr marL="800100" lvl="1" indent="-342900" eaLnBrk="0" hangingPunct="0">
              <a:spcBef>
                <a:spcPct val="20000"/>
              </a:spcBef>
              <a:defRPr/>
            </a:pPr>
            <a:endParaRPr lang="en-US" sz="22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152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CSS can be linked to an HTML document as:</a:t>
            </a:r>
          </a:p>
          <a:p>
            <a:pPr marL="342900" indent="-342900" eaLnBrk="0" hangingPunct="0">
              <a:spcBef>
                <a:spcPct val="20000"/>
              </a:spcBef>
              <a:defRPr/>
            </a:pPr>
            <a:endParaRPr lang="en-US" sz="10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Embedding a style tag </a:t>
            </a:r>
            <a:r>
              <a:rPr lang="en-US" sz="2400" b="0" dirty="0">
                <a:solidFill>
                  <a:srgbClr val="FF0000"/>
                </a:solidFill>
                <a:latin typeface="Times New Roman" pitchFamily="18" charset="0"/>
                <a:cs typeface="Times New Roman" pitchFamily="18" charset="0"/>
              </a:rPr>
              <a:t>&lt;style&gt;</a:t>
            </a:r>
          </a:p>
          <a:p>
            <a:pPr marL="800100" lvl="2" indent="-342900" eaLnBrk="0" hangingPunct="0">
              <a:spcBef>
                <a:spcPct val="20000"/>
              </a:spcBef>
              <a:buFont typeface="Courier New" pitchFamily="49" charset="0"/>
              <a:buChar char="o"/>
              <a:defRPr/>
            </a:pPr>
            <a:endParaRPr lang="en-US" sz="8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Linking to an external </a:t>
            </a:r>
            <a:r>
              <a:rPr lang="en-US" sz="2400" b="0" dirty="0" err="1">
                <a:solidFill>
                  <a:schemeClr val="tx1"/>
                </a:solidFill>
                <a:latin typeface="Times New Roman" pitchFamily="18" charset="0"/>
                <a:cs typeface="Times New Roman" pitchFamily="18" charset="0"/>
              </a:rPr>
              <a:t>stylesheet</a:t>
            </a:r>
            <a:r>
              <a:rPr lang="en-US" sz="2400" b="0" dirty="0">
                <a:solidFill>
                  <a:schemeClr val="tx1"/>
                </a:solidFill>
                <a:latin typeface="Times New Roman" pitchFamily="18" charset="0"/>
                <a:cs typeface="Times New Roman" pitchFamily="18" charset="0"/>
              </a:rPr>
              <a:t> file</a:t>
            </a:r>
          </a:p>
          <a:p>
            <a:pPr marL="800100" lvl="2" indent="-342900" eaLnBrk="0" hangingPunct="0">
              <a:spcBef>
                <a:spcPct val="20000"/>
              </a:spcBef>
              <a:buFont typeface="Courier New" pitchFamily="49" charset="0"/>
              <a:buChar char="o"/>
              <a:defRPr/>
            </a:pPr>
            <a:endParaRPr lang="en-US" sz="8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Importing a </a:t>
            </a:r>
            <a:r>
              <a:rPr lang="en-US" sz="2400" b="0" dirty="0" err="1">
                <a:solidFill>
                  <a:schemeClr val="tx1"/>
                </a:solidFill>
                <a:latin typeface="Times New Roman" pitchFamily="18" charset="0"/>
                <a:cs typeface="Times New Roman" pitchFamily="18" charset="0"/>
              </a:rPr>
              <a:t>stylesheet</a:t>
            </a:r>
            <a:endParaRPr lang="en-US" sz="24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endParaRPr lang="en-US" sz="800" b="0" dirty="0">
              <a:solidFill>
                <a:schemeClr val="tx1"/>
              </a:solidFill>
              <a:latin typeface="Times New Roman" pitchFamily="18" charset="0"/>
              <a:cs typeface="Times New Roman" pitchFamily="18" charset="0"/>
            </a:endParaRPr>
          </a:p>
          <a:p>
            <a:pPr marL="800100" lvl="2" indent="-342900" eaLnBrk="0" hangingPunct="0">
              <a:spcBef>
                <a:spcPct val="20000"/>
              </a:spcBef>
              <a:buFont typeface="Courier New" pitchFamily="49" charset="0"/>
              <a:buChar char="o"/>
              <a:defRPr/>
            </a:pPr>
            <a:r>
              <a:rPr lang="en-US" sz="2400" b="0" dirty="0">
                <a:solidFill>
                  <a:schemeClr val="tx1"/>
                </a:solidFill>
                <a:latin typeface="Times New Roman" pitchFamily="18" charset="0"/>
                <a:cs typeface="Times New Roman" pitchFamily="18" charset="0"/>
              </a:rPr>
              <a:t>Inline style</a:t>
            </a:r>
            <a:endParaRPr lang="en-US" sz="2600" b="0" kern="0" dirty="0">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How to Link CSS?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Inline style loses many of the advantages of style sheets by </a:t>
            </a:r>
          </a:p>
          <a:p>
            <a:pPr marL="342900" indent="-342900" eaLnBrk="0" hangingPunct="0">
              <a:spcBef>
                <a:spcPct val="20000"/>
              </a:spcBef>
              <a:buNone/>
              <a:defRPr/>
            </a:pPr>
            <a:r>
              <a:rPr lang="en-US" sz="2600" b="0" kern="0" dirty="0">
                <a:latin typeface="Times New Roman" pitchFamily="18" charset="0"/>
                <a:cs typeface="Times New Roman" pitchFamily="18" charset="0"/>
              </a:rPr>
              <a:t>mixing content with presentation.</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Example:</a:t>
            </a:r>
          </a:p>
          <a:p>
            <a:pPr marL="342900" indent="-342900" eaLnBrk="0" hangingPunct="0">
              <a:spcBef>
                <a:spcPct val="20000"/>
              </a:spcBef>
              <a:defRPr/>
            </a:pPr>
            <a:endParaRPr lang="en-US" sz="1000" b="0" dirty="0">
              <a:solidFill>
                <a:schemeClr val="tx1"/>
              </a:solidFill>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Inline style</a:t>
            </a:r>
          </a:p>
        </p:txBody>
      </p:sp>
      <p:sp>
        <p:nvSpPr>
          <p:cNvPr id="4" name="Rounded Rectangle 3"/>
          <p:cNvSpPr/>
          <p:nvPr/>
        </p:nvSpPr>
        <p:spPr>
          <a:xfrm>
            <a:off x="928662" y="3071810"/>
            <a:ext cx="7500990" cy="1357322"/>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endParaRPr lang="en-US" sz="1800" b="0" kern="0" dirty="0">
              <a:solidFill>
                <a:srgbClr val="1A1A70"/>
              </a:solidFill>
              <a:latin typeface="Arial"/>
              <a:cs typeface="+mn-cs"/>
            </a:endParaRPr>
          </a:p>
          <a:p>
            <a:r>
              <a:rPr lang="en-US" sz="1800" b="0" kern="0" dirty="0">
                <a:solidFill>
                  <a:srgbClr val="1A1A70"/>
                </a:solidFill>
                <a:latin typeface="Arial"/>
                <a:cs typeface="+mn-cs"/>
              </a:rPr>
              <a:t>&lt;P STYLE="color: red; font-family: ‘Ariel‘ "&gt; </a:t>
            </a:r>
          </a:p>
          <a:p>
            <a:r>
              <a:rPr lang="en-US" sz="1800" b="0" kern="0" dirty="0">
                <a:solidFill>
                  <a:srgbClr val="1A1A70"/>
                </a:solidFill>
                <a:latin typeface="Arial"/>
                <a:cs typeface="+mn-cs"/>
              </a:rPr>
              <a:t>	This paragraph is styled in red with the Ariel font, if available.</a:t>
            </a:r>
          </a:p>
          <a:p>
            <a:r>
              <a:rPr lang="en-US" sz="1800" b="0" kern="0" dirty="0">
                <a:solidFill>
                  <a:srgbClr val="1A1A70"/>
                </a:solidFill>
                <a:latin typeface="Arial"/>
                <a:cs typeface="+mn-cs"/>
              </a:rPr>
              <a:t>&lt;/P&gt;</a:t>
            </a:r>
          </a:p>
          <a:p>
            <a:endParaRPr lang="en-US" sz="1800" b="0" kern="0" dirty="0">
              <a:solidFill>
                <a:srgbClr val="1A1A70"/>
              </a:solidFill>
              <a:latin typeface="Aria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An internal/embedded style sheet should be used when a single document has a unique style. </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You define internal styles in the head section by using the </a:t>
            </a:r>
            <a:r>
              <a:rPr lang="en-US" sz="2600" b="0" kern="0" dirty="0">
                <a:solidFill>
                  <a:srgbClr val="FF0000"/>
                </a:solidFill>
                <a:latin typeface="Times New Roman" pitchFamily="18" charset="0"/>
                <a:cs typeface="Times New Roman" pitchFamily="18" charset="0"/>
              </a:rPr>
              <a:t>&lt;style&gt; </a:t>
            </a:r>
            <a:r>
              <a:rPr lang="en-US" sz="2600" b="0" kern="0" dirty="0">
                <a:latin typeface="Times New Roman" pitchFamily="18" charset="0"/>
                <a:cs typeface="Times New Roman" pitchFamily="18" charset="0"/>
              </a:rPr>
              <a:t>tag</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An embedded (internal) style sheet should be used when a single document has a unique style. </a:t>
            </a:r>
          </a:p>
          <a:p>
            <a:pPr marL="342900" indent="-342900" eaLnBrk="0" hangingPunct="0">
              <a:spcBef>
                <a:spcPct val="20000"/>
              </a:spcBef>
              <a:defRPr/>
            </a:pPr>
            <a:endParaRPr lang="en-US" sz="1000" b="0" dirty="0">
              <a:solidFill>
                <a:schemeClr val="tx1"/>
              </a:solidFill>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Embedding a style tag</a:t>
            </a:r>
          </a:p>
        </p:txBody>
      </p:sp>
      <p:sp>
        <p:nvSpPr>
          <p:cNvPr id="4" name="Rounded Rectangle 3"/>
          <p:cNvSpPr/>
          <p:nvPr/>
        </p:nvSpPr>
        <p:spPr>
          <a:xfrm>
            <a:off x="1142976" y="4365104"/>
            <a:ext cx="3500462" cy="180020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&lt;head&gt;</a:t>
            </a:r>
          </a:p>
          <a:p>
            <a:pPr lvl="1"/>
            <a:r>
              <a:rPr lang="en-US" sz="1800" b="0" kern="0" dirty="0">
                <a:solidFill>
                  <a:srgbClr val="1A1A70"/>
                </a:solidFill>
                <a:latin typeface="Arial"/>
                <a:cs typeface="+mn-cs"/>
              </a:rPr>
              <a:t>&lt;style&gt;</a:t>
            </a:r>
            <a:br>
              <a:rPr lang="en-US" sz="1800" b="0" kern="0" dirty="0">
                <a:solidFill>
                  <a:srgbClr val="1A1A70"/>
                </a:solidFill>
                <a:latin typeface="Arial"/>
                <a:cs typeface="+mn-cs"/>
              </a:rPr>
            </a:br>
            <a:r>
              <a:rPr lang="en-US" sz="1800" b="0" kern="0" dirty="0">
                <a:solidFill>
                  <a:srgbClr val="1A1A70"/>
                </a:solidFill>
                <a:latin typeface="Arial"/>
                <a:cs typeface="+mn-cs"/>
              </a:rPr>
              <a:t>	H1 { color: blue }</a:t>
            </a:r>
          </a:p>
          <a:p>
            <a:pPr lvl="1"/>
            <a:r>
              <a:rPr lang="en-US" sz="1800" b="0" kern="0" dirty="0">
                <a:solidFill>
                  <a:srgbClr val="1A1A70"/>
                </a:solidFill>
                <a:latin typeface="Arial"/>
                <a:cs typeface="+mn-cs"/>
              </a:rPr>
              <a:t>	H2 { color: red}</a:t>
            </a:r>
          </a:p>
          <a:p>
            <a:pPr lvl="1"/>
            <a:r>
              <a:rPr lang="en-US" sz="1800" b="0" kern="0" dirty="0">
                <a:solidFill>
                  <a:srgbClr val="1A1A70"/>
                </a:solidFill>
                <a:latin typeface="Arial"/>
                <a:cs typeface="+mn-cs"/>
              </a:rPr>
              <a:t>&lt;/style&gt;</a:t>
            </a:r>
          </a:p>
          <a:p>
            <a:r>
              <a:rPr lang="en-US" sz="1800" b="0" kern="0" dirty="0">
                <a:solidFill>
                  <a:srgbClr val="1A1A70"/>
                </a:solidFill>
                <a:latin typeface="Arial"/>
                <a:cs typeface="+mn-cs"/>
              </a:rPr>
              <a:t>&lt;/head&gt;</a:t>
            </a:r>
          </a:p>
        </p:txBody>
      </p:sp>
      <p:pic>
        <p:nvPicPr>
          <p:cNvPr id="5" name="Picture 4" descr="style"/>
          <p:cNvPicPr>
            <a:picLocks noChangeAspect="1" noChangeArrowheads="1"/>
          </p:cNvPicPr>
          <p:nvPr/>
        </p:nvPicPr>
        <p:blipFill>
          <a:blip r:embed="rId3" cstate="print"/>
          <a:stretch>
            <a:fillRect/>
          </a:stretch>
        </p:blipFill>
        <p:spPr bwMode="auto">
          <a:xfrm>
            <a:off x="5072066" y="4557727"/>
            <a:ext cx="3562350" cy="942975"/>
          </a:xfrm>
          <a:prstGeom prst="rect">
            <a:avLst/>
          </a:prstGeom>
          <a:solidFill>
            <a:schemeClr val="bg2">
              <a:lumMod val="75000"/>
            </a:schemeClr>
          </a:solid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214422"/>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An external style sheet is ideal when the style is applied to many pages.</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With an external style sheet, you can change the look of an entire Web site by changing one file. </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Each page must link to the style sheet using the &lt;link&gt; tag. </a:t>
            </a:r>
          </a:p>
          <a:p>
            <a:pPr marL="342900" indent="-342900" eaLnBrk="0" hangingPunct="0">
              <a:spcBef>
                <a:spcPct val="20000"/>
              </a:spcBef>
              <a:defRPr/>
            </a:pPr>
            <a:endParaRPr lang="en-US" sz="4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The </a:t>
            </a:r>
            <a:r>
              <a:rPr lang="en-US" sz="2600" b="0" kern="0" dirty="0">
                <a:solidFill>
                  <a:srgbClr val="FF0000"/>
                </a:solidFill>
                <a:latin typeface="Times New Roman" pitchFamily="18" charset="0"/>
                <a:cs typeface="Times New Roman" pitchFamily="18" charset="0"/>
              </a:rPr>
              <a:t>&lt;link&gt; </a:t>
            </a:r>
            <a:r>
              <a:rPr lang="en-US" sz="2600" b="0" kern="0" dirty="0">
                <a:latin typeface="Times New Roman" pitchFamily="18" charset="0"/>
                <a:cs typeface="Times New Roman" pitchFamily="18" charset="0"/>
              </a:rPr>
              <a:t>tag goes inside the head section:</a:t>
            </a:r>
          </a:p>
          <a:p>
            <a:pPr marL="342900" indent="-342900" eaLnBrk="0" hangingPunct="0">
              <a:spcBef>
                <a:spcPct val="20000"/>
              </a:spcBef>
              <a:defRPr/>
            </a:pPr>
            <a:endParaRPr lang="en-US" sz="1000" b="0" dirty="0">
              <a:solidFill>
                <a:schemeClr val="tx1"/>
              </a:solidFill>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Linking to an external style sheet file</a:t>
            </a:r>
          </a:p>
        </p:txBody>
      </p:sp>
      <p:sp>
        <p:nvSpPr>
          <p:cNvPr id="4" name="Rounded Rectangle 3"/>
          <p:cNvSpPr/>
          <p:nvPr/>
        </p:nvSpPr>
        <p:spPr>
          <a:xfrm>
            <a:off x="1115616" y="4357694"/>
            <a:ext cx="6956846" cy="1428760"/>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&lt;head&gt;</a:t>
            </a:r>
          </a:p>
          <a:p>
            <a:r>
              <a:rPr lang="en-US" sz="1800" b="0" kern="0" dirty="0">
                <a:solidFill>
                  <a:srgbClr val="1A1A70"/>
                </a:solidFill>
                <a:latin typeface="Arial"/>
                <a:cs typeface="+mn-cs"/>
              </a:rPr>
              <a:t>	&lt;link </a:t>
            </a:r>
            <a:r>
              <a:rPr lang="en-US" sz="1800" b="0" kern="0" dirty="0" err="1">
                <a:solidFill>
                  <a:srgbClr val="1A1A70"/>
                </a:solidFill>
                <a:latin typeface="Arial"/>
                <a:cs typeface="+mn-cs"/>
              </a:rPr>
              <a:t>rel</a:t>
            </a:r>
            <a:r>
              <a:rPr lang="en-US" sz="1800" b="0" kern="0" dirty="0">
                <a:solidFill>
                  <a:srgbClr val="1A1A70"/>
                </a:solidFill>
                <a:latin typeface="Arial"/>
                <a:cs typeface="+mn-cs"/>
              </a:rPr>
              <a:t>=“stylesheet”  </a:t>
            </a:r>
            <a:r>
              <a:rPr lang="en-US" sz="1800" b="0" kern="0" dirty="0" err="1">
                <a:solidFill>
                  <a:srgbClr val="1A1A70"/>
                </a:solidFill>
                <a:latin typeface="Arial"/>
                <a:cs typeface="+mn-cs"/>
              </a:rPr>
              <a:t>href</a:t>
            </a:r>
            <a:r>
              <a:rPr lang="en-US" sz="1800" b="0" kern="0" dirty="0">
                <a:solidFill>
                  <a:srgbClr val="1A1A70"/>
                </a:solidFill>
                <a:latin typeface="Arial"/>
                <a:cs typeface="+mn-cs"/>
              </a:rPr>
              <a:t>="style.css"/&gt;</a:t>
            </a:r>
          </a:p>
          <a:p>
            <a:r>
              <a:rPr lang="en-US" sz="1800" b="0" kern="0" dirty="0">
                <a:solidFill>
                  <a:srgbClr val="1A1A70"/>
                </a:solidFill>
                <a:latin typeface="Arial"/>
                <a:cs typeface="+mn-cs"/>
              </a:rPr>
              <a:t>&lt;/head&gt;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7"/>
          <p:cNvSpPr txBox="1">
            <a:spLocks/>
          </p:cNvSpPr>
          <p:nvPr/>
        </p:nvSpPr>
        <p:spPr>
          <a:xfrm>
            <a:off x="340914" y="1313814"/>
            <a:ext cx="8588804" cy="564357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lvl1pPr>
              <a:buFont typeface="Wingdings" pitchFamily="2" charset="2"/>
              <a:buChar char="q"/>
              <a:defRPr sz="3000" b="1">
                <a:solidFill>
                  <a:schemeClr val="tx1"/>
                </a:solidFill>
              </a:defRPr>
            </a:lvl1pPr>
            <a:lvl2pPr>
              <a:defRPr sz="2600">
                <a:solidFill>
                  <a:schemeClr val="tx2"/>
                </a:solidFill>
              </a:defRPr>
            </a:lvl2pPr>
          </a:lstStyle>
          <a:p>
            <a:pPr marL="342900" indent="-342900" eaLnBrk="0" hangingPunct="0">
              <a:spcBef>
                <a:spcPct val="20000"/>
              </a:spcBef>
              <a:defRPr/>
            </a:pPr>
            <a:r>
              <a:rPr lang="en-US" sz="2600" b="0" kern="0" dirty="0">
                <a:latin typeface="Times New Roman" pitchFamily="18" charset="0"/>
                <a:cs typeface="Times New Roman" pitchFamily="18" charset="0"/>
              </a:rPr>
              <a:t>Importing allows you to </a:t>
            </a:r>
            <a:r>
              <a:rPr lang="en-US" sz="2600" b="0" kern="0" dirty="0">
                <a:effectLst>
                  <a:outerShdw blurRad="38100" dist="38100" dir="2700000" algn="tl">
                    <a:srgbClr val="000000">
                      <a:alpha val="43137"/>
                    </a:srgbClr>
                  </a:outerShdw>
                </a:effectLst>
                <a:latin typeface="Times New Roman" pitchFamily="18" charset="0"/>
                <a:cs typeface="Times New Roman" pitchFamily="18" charset="0"/>
              </a:rPr>
              <a:t>import one style sheet into another.</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This is slightly different than the link scenario, because you can import style sheets inside a linked style sheet.</a:t>
            </a:r>
          </a:p>
          <a:p>
            <a:pPr marL="342900" indent="-342900" eaLnBrk="0" hangingPunct="0">
              <a:spcBef>
                <a:spcPct val="20000"/>
              </a:spcBef>
              <a:defRPr/>
            </a:pPr>
            <a:endParaRPr lang="en-US" sz="800" b="0" kern="0" dirty="0">
              <a:latin typeface="Times New Roman" pitchFamily="18" charset="0"/>
              <a:cs typeface="Times New Roman" pitchFamily="18" charset="0"/>
            </a:endParaRPr>
          </a:p>
          <a:p>
            <a:pPr marL="342900" indent="-342900" eaLnBrk="0" hangingPunct="0">
              <a:spcBef>
                <a:spcPct val="20000"/>
              </a:spcBef>
              <a:defRPr/>
            </a:pPr>
            <a:r>
              <a:rPr lang="en-US" sz="2600" b="0" kern="0" dirty="0">
                <a:latin typeface="Times New Roman" pitchFamily="18" charset="0"/>
                <a:cs typeface="Times New Roman" pitchFamily="18" charset="0"/>
              </a:rPr>
              <a:t> But if you include an @import in the head of your HTML document, it is written:</a:t>
            </a:r>
          </a:p>
          <a:p>
            <a:pPr marL="342900" indent="-342900" eaLnBrk="0" hangingPunct="0">
              <a:spcBef>
                <a:spcPct val="20000"/>
              </a:spcBef>
              <a:defRPr/>
            </a:pPr>
            <a:endParaRPr lang="en-US" sz="1000" b="0" dirty="0">
              <a:solidFill>
                <a:schemeClr val="tx1"/>
              </a:solidFill>
              <a:latin typeface="Times New Roman" pitchFamily="18" charset="0"/>
              <a:cs typeface="Times New Roman" pitchFamily="18" charset="0"/>
            </a:endParaRPr>
          </a:p>
          <a:p>
            <a:pPr marL="4000500" lvl="8" indent="-342900" eaLnBrk="0" hangingPunct="0">
              <a:spcBef>
                <a:spcPct val="20000"/>
              </a:spcBef>
              <a:defRPr/>
            </a:pPr>
            <a:endParaRPr lang="en-US" sz="2600" kern="0" dirty="0">
              <a:solidFill>
                <a:schemeClr val="tx1"/>
              </a:solidFill>
              <a:latin typeface="Times New Roman" pitchFamily="18" charset="0"/>
              <a:cs typeface="Times New Roman" pitchFamily="18" charset="0"/>
            </a:endParaRPr>
          </a:p>
        </p:txBody>
      </p:sp>
      <p:sp>
        <p:nvSpPr>
          <p:cNvPr id="12" name="Rectangle 4"/>
          <p:cNvSpPr>
            <a:spLocks noGrp="1" noChangeArrowheads="1"/>
          </p:cNvSpPr>
          <p:nvPr>
            <p:ph type="title"/>
          </p:nvPr>
        </p:nvSpPr>
        <p:spPr>
          <a:xfrm>
            <a:off x="142875" y="71438"/>
            <a:ext cx="8858250" cy="642937"/>
          </a:xfrm>
        </p:spPr>
        <p:txBody>
          <a:bodyPr/>
          <a:lstStyle/>
          <a:p>
            <a:pPr algn="ctr" eaLnBrk="1" hangingPunct="1">
              <a:defRPr/>
            </a:pPr>
            <a:r>
              <a:rPr lang="en-US" sz="4000" i="0" dirty="0">
                <a:solidFill>
                  <a:schemeClr val="bg2">
                    <a:lumMod val="50000"/>
                  </a:schemeClr>
                </a:solidFill>
                <a:latin typeface="Book Antiqua" pitchFamily="18" charset="0"/>
              </a:rPr>
              <a:t>Importing a style sheet</a:t>
            </a:r>
          </a:p>
        </p:txBody>
      </p:sp>
      <p:sp>
        <p:nvSpPr>
          <p:cNvPr id="4" name="Rounded Rectangle 3"/>
          <p:cNvSpPr/>
          <p:nvPr/>
        </p:nvSpPr>
        <p:spPr>
          <a:xfrm>
            <a:off x="2357422" y="3877008"/>
            <a:ext cx="5000660" cy="2000264"/>
          </a:xfrm>
          <a:prstGeom prst="roundRect">
            <a:avLst/>
          </a:prstGeom>
          <a:gradFill rotWithShape="1">
            <a:gsLst>
              <a:gs pos="0">
                <a:srgbClr val="7A93D3">
                  <a:tint val="50000"/>
                  <a:satMod val="300000"/>
                </a:srgbClr>
              </a:gs>
              <a:gs pos="35000">
                <a:srgbClr val="7A93D3">
                  <a:tint val="37000"/>
                  <a:satMod val="300000"/>
                </a:srgbClr>
              </a:gs>
              <a:gs pos="100000">
                <a:srgbClr val="7A93D3">
                  <a:tint val="15000"/>
                  <a:satMod val="350000"/>
                </a:srgbClr>
              </a:gs>
            </a:gsLst>
            <a:lin ang="16200000" scaled="1"/>
          </a:gradFill>
          <a:ln w="9525" cap="flat" cmpd="sng" algn="ctr">
            <a:solidFill>
              <a:srgbClr val="7A93D3">
                <a:shade val="95000"/>
                <a:satMod val="105000"/>
              </a:srgbClr>
            </a:solidFill>
            <a:prstDash val="solid"/>
          </a:ln>
          <a:effectLst>
            <a:outerShdw blurRad="40000" dist="20000" dir="5400000" rotWithShape="0">
              <a:srgbClr val="000000">
                <a:alpha val="38000"/>
              </a:srgbClr>
            </a:outerShdw>
          </a:effectLst>
        </p:spPr>
        <p:txBody>
          <a:bodyPr anchor="ctr"/>
          <a:lstStyle/>
          <a:p>
            <a:r>
              <a:rPr lang="en-US" sz="1800" b="0" kern="0" dirty="0">
                <a:solidFill>
                  <a:srgbClr val="1A1A70"/>
                </a:solidFill>
                <a:latin typeface="Arial"/>
                <a:cs typeface="+mn-cs"/>
              </a:rPr>
              <a:t>&lt;STYLE&gt;</a:t>
            </a:r>
          </a:p>
          <a:p>
            <a:r>
              <a:rPr lang="en-US" sz="1800" b="0" kern="0" dirty="0">
                <a:solidFill>
                  <a:srgbClr val="1A1A70"/>
                </a:solidFill>
                <a:latin typeface="Arial"/>
                <a:cs typeface="+mn-cs"/>
              </a:rPr>
              <a:t>		 @import </a:t>
            </a:r>
            <a:r>
              <a:rPr lang="en-US" sz="1800" b="0" kern="0" dirty="0" err="1">
                <a:solidFill>
                  <a:srgbClr val="1A1A70"/>
                </a:solidFill>
                <a:latin typeface="Arial"/>
                <a:cs typeface="+mn-cs"/>
              </a:rPr>
              <a:t>url</a:t>
            </a:r>
            <a:r>
              <a:rPr lang="en-US" sz="1800" b="0" kern="0" dirty="0">
                <a:solidFill>
                  <a:srgbClr val="1A1A70"/>
                </a:solidFill>
                <a:latin typeface="Arial"/>
                <a:cs typeface="+mn-cs"/>
              </a:rPr>
              <a:t>(“styles1.css);</a:t>
            </a:r>
          </a:p>
          <a:p>
            <a:r>
              <a:rPr lang="en-US" sz="1800" b="0" kern="0" dirty="0">
                <a:solidFill>
                  <a:srgbClr val="1A1A70"/>
                </a:solidFill>
                <a:latin typeface="Arial"/>
                <a:cs typeface="+mn-cs"/>
              </a:rPr>
              <a:t>  		 @import </a:t>
            </a:r>
            <a:r>
              <a:rPr lang="en-US" sz="1800" b="0" kern="0" dirty="0" err="1">
                <a:solidFill>
                  <a:srgbClr val="1A1A70"/>
                </a:solidFill>
                <a:latin typeface="Arial"/>
                <a:cs typeface="+mn-cs"/>
              </a:rPr>
              <a:t>url</a:t>
            </a:r>
            <a:r>
              <a:rPr lang="en-US" sz="1800" b="0" kern="0" dirty="0">
                <a:solidFill>
                  <a:srgbClr val="1A1A70"/>
                </a:solidFill>
                <a:latin typeface="Arial"/>
                <a:cs typeface="+mn-cs"/>
              </a:rPr>
              <a:t>(“style2.css”);</a:t>
            </a:r>
          </a:p>
          <a:p>
            <a:r>
              <a:rPr lang="en-US" sz="1800" b="0" kern="0" dirty="0">
                <a:solidFill>
                  <a:srgbClr val="1A1A70"/>
                </a:solidFill>
                <a:latin typeface="Arial"/>
                <a:cs typeface="+mn-cs"/>
              </a:rPr>
              <a:t>  		 p {color: yellow }</a:t>
            </a:r>
          </a:p>
          <a:p>
            <a:r>
              <a:rPr lang="en-US" sz="1800" b="0" kern="0" dirty="0">
                <a:solidFill>
                  <a:srgbClr val="1A1A70"/>
                </a:solidFill>
                <a:latin typeface="Arial"/>
                <a:cs typeface="+mn-cs"/>
              </a:rPr>
              <a:t>&lt;/STYLE&gt;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theme/theme1.xml><?xml version="1.0" encoding="utf-8"?>
<a:theme xmlns:a="http://schemas.openxmlformats.org/drawingml/2006/main" name="1">
  <a:themeElements>
    <a:clrScheme name="1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47792CF6C3BF4C92FEDF9198E7C2BB" ma:contentTypeVersion="8" ma:contentTypeDescription="Create a new document." ma:contentTypeScope="" ma:versionID="3383f3d1568f777d980f53763b449aa5">
  <xsd:schema xmlns:xsd="http://www.w3.org/2001/XMLSchema" xmlns:xs="http://www.w3.org/2001/XMLSchema" xmlns:p="http://schemas.microsoft.com/office/2006/metadata/properties" xmlns:ns2="b5edf82a-7d5a-4f16-aacc-1eedee5514c7" targetNamespace="http://schemas.microsoft.com/office/2006/metadata/properties" ma:root="true" ma:fieldsID="5adf9a9d29933b19aa2788769eff7410" ns2:_="">
    <xsd:import namespace="b5edf82a-7d5a-4f16-aacc-1eedee5514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edf82a-7d5a-4f16-aacc-1eedee5514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2FC9B7-152D-4E1F-960F-CA392A093C29}">
  <ds:schemaRefs>
    <ds:schemaRef ds:uri="http://schemas.microsoft.com/sharepoint/v3/contenttype/forms"/>
  </ds:schemaRefs>
</ds:datastoreItem>
</file>

<file path=customXml/itemProps2.xml><?xml version="1.0" encoding="utf-8"?>
<ds:datastoreItem xmlns:ds="http://schemas.openxmlformats.org/officeDocument/2006/customXml" ds:itemID="{F90016E2-3EFE-48B9-B19C-E6F97BF0D6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edf82a-7d5a-4f16-aacc-1eedee5514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8003A9-8E73-4DCF-A912-E315E9C58B9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Template>
  <TotalTime>6019</TotalTime>
  <Words>4167</Words>
  <Application>Microsoft Office PowerPoint</Application>
  <PresentationFormat>On-screen Show (4:3)</PresentationFormat>
  <Paragraphs>712</Paragraphs>
  <Slides>42</Slides>
  <Notes>40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vt:lpstr>
      <vt:lpstr>PowerPoint Presentation</vt:lpstr>
      <vt:lpstr> What is CSS?</vt:lpstr>
      <vt:lpstr> Why use CSS?</vt:lpstr>
      <vt:lpstr> CSS Versions</vt:lpstr>
      <vt:lpstr>How to Link CSS?</vt:lpstr>
      <vt:lpstr>Inline style</vt:lpstr>
      <vt:lpstr>Embedding a style tag</vt:lpstr>
      <vt:lpstr>Linking to an external style sheet file</vt:lpstr>
      <vt:lpstr>Importing a style sheet</vt:lpstr>
      <vt:lpstr> Cascading Order</vt:lpstr>
      <vt:lpstr>Cascading Order - Example</vt:lpstr>
      <vt:lpstr> CSS Syntax</vt:lpstr>
      <vt:lpstr>CSS Comments</vt:lpstr>
      <vt:lpstr>Selector</vt:lpstr>
      <vt:lpstr>Universal Selector</vt:lpstr>
      <vt:lpstr>Type Selector</vt:lpstr>
      <vt:lpstr>Attribute Selector</vt:lpstr>
      <vt:lpstr>Attribute Selector</vt:lpstr>
      <vt:lpstr>IDs</vt:lpstr>
      <vt:lpstr>Classes</vt:lpstr>
      <vt:lpstr>Classes (Cont.)</vt:lpstr>
      <vt:lpstr>Classes (Cont.)</vt:lpstr>
      <vt:lpstr>Classes (Cont.)</vt:lpstr>
      <vt:lpstr>Descendant/Contextual Selector</vt:lpstr>
      <vt:lpstr>Child Selector</vt:lpstr>
      <vt:lpstr>Adjacent Sibling Selector</vt:lpstr>
      <vt:lpstr>element1~element2 Selector</vt:lpstr>
      <vt:lpstr>Grouping selector</vt:lpstr>
      <vt:lpstr>Pseudo Classes selector</vt:lpstr>
      <vt:lpstr> CSS Pseudo Classes (cont.)</vt:lpstr>
      <vt:lpstr>Pseudo Elements selector</vt:lpstr>
      <vt:lpstr>Pseudo elements selector (cont.)</vt:lpstr>
      <vt:lpstr>Style Precedence in CSS: Specificity, Inheritance, and the Cascade</vt:lpstr>
      <vt:lpstr>Style Precedence in CSS: Specificity, Inheritance, and the Cascade (Cont.)</vt:lpstr>
      <vt:lpstr>Style Precedence in CSS: Specificity, Inheritance, and the Cascade (Cont.) - !important</vt:lpstr>
      <vt:lpstr>Style Precedence in CSS: Specificity, Inheritance, and the Cascade (Cont.) - !important</vt:lpstr>
      <vt:lpstr>Style Precedence in CSS: Specificity, Inheritance, and the Cascade (Cont.)</vt:lpstr>
      <vt:lpstr>Vendor Extension Prefix</vt:lpstr>
      <vt:lpstr>CSS measurement Units</vt:lpstr>
      <vt:lpstr>CSS reference</vt:lpstr>
      <vt:lpstr>Self Study</vt:lpstr>
      <vt:lpstr>PowerPoint Presentation</vt:lpstr>
    </vt:vector>
  </TitlesOfParts>
  <Company>&lt;egyptian hak&gt;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XQuery</dc:title>
  <dc:creator>crystal</dc:creator>
  <cp:lastModifiedBy>Hany Saad</cp:lastModifiedBy>
  <cp:revision>548</cp:revision>
  <dcterms:created xsi:type="dcterms:W3CDTF">2002-04-19T13:52:29Z</dcterms:created>
  <dcterms:modified xsi:type="dcterms:W3CDTF">2022-04-13T03:28:07Z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0x010100CA47792CF6C3BF4C92FEDF9198E7C2BB</vt:lpwstr>
  </property>
</Properties>
</file>