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0" r:id="rId3"/>
    <p:sldId id="353" r:id="rId4"/>
    <p:sldId id="400" r:id="rId5"/>
    <p:sldId id="401" r:id="rId6"/>
    <p:sldId id="402" r:id="rId7"/>
    <p:sldId id="403" r:id="rId8"/>
    <p:sldId id="404" r:id="rId9"/>
    <p:sldId id="30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600000"/>
    <a:srgbClr val="820000"/>
    <a:srgbClr val="33CCCC"/>
    <a:srgbClr val="FF0000"/>
    <a:srgbClr val="FFFF00"/>
    <a:srgbClr val="C0C0C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8743" autoAdjust="0"/>
  </p:normalViewPr>
  <p:slideViewPr>
    <p:cSldViewPr>
      <p:cViewPr>
        <p:scale>
          <a:sx n="70" d="100"/>
          <a:sy n="70" d="100"/>
        </p:scale>
        <p:origin x="-139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81637DF-D57E-48CD-A9D7-03D76ACA6F7D}" type="datetimeFigureOut">
              <a:rPr lang="ar-EG"/>
              <a:pPr>
                <a:defRPr/>
              </a:pPr>
              <a:t>29/07/1441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ar-E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81B837B-7BB5-4A3E-8A05-6A3471A8BD81}" type="slidenum">
              <a:rPr lang="ar-EG"/>
              <a:pPr>
                <a:defRPr/>
              </a:pPr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4602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4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6</a:t>
            </a:fld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7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default, elements flow one after another in the same order as they appear in the HTML source, with each element having a size and position that depends on the type of element, the contents of the element, and the display context for the element as it will render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default flow model for HTML layout doesn't allow a high level of control over the placement of elements on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By applying a small set of CSS attributes to the elements that are defined for the page, CSS can control the precise position of elements by giving exact coordinates.</a:t>
            </a:r>
            <a:endParaRPr kumimoji="0" lang="ar-EG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It is also possible to specify placement relative to the position of other objects on the page. 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B837B-7BB5-4A3E-8A05-6A3471A8BD81}" type="slidenum">
              <a:rPr lang="ar-EG" smtClean="0"/>
              <a:pPr>
                <a:defRPr/>
              </a:pPr>
              <a:t>8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3" name="Rectangle 19"/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166" name="Group 2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94" name="Line 2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5" name="Line 2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6" name="Line 2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7" name="Line 2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8" name="Line 2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9" name="Line 2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0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1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2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3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4" name="Oval 3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5" name="Oval 3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6" name="Oval 3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7" name="Oval 3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8" name="Oval 3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9" name="Oval 3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0" name="Oval 3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1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2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3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4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5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6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7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8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9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67" name="Group 4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68" name="Line 4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9" name="Line 5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0" name="Line 5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1" name="Line 5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2" name="Line 5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3" name="Line 5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4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5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6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7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8" name="Oval 5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9" name="Oval 6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0" name="Oval 6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1" name="Oval 6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2" name="Oval 6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3" name="Oval 6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4" name="Oval 6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5" name="Oval 6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6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7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8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9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0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1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2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3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grpSp>
          <p:nvGrpSpPr>
            <p:cNvPr id="5" name="Group 75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112" name="Group 76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40" name="Line 77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1" name="Line 78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2" name="Line 79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3" name="Line 80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4" name="Line 81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5" name="Line 82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6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7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8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9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0" name="Oval 8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1" name="Oval 8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2" name="Oval 89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3" name="Oval 9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4" name="Oval 9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5" name="Oval 92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6" name="Oval 93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7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8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9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0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1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2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3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4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5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13" name="Group 103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14" name="Line 104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5" name="Line 105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6" name="Line 106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7" name="Line 107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8" name="Line 108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9" name="Line 109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0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1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2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3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4" name="Oval 11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5" name="Oval 115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6" name="Oval 116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7" name="Oval 11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8" name="Oval 11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9" name="Oval 119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1" name="Oval 12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2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3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4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5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6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7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9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grpSp>
          <p:nvGrpSpPr>
            <p:cNvPr id="6" name="Group 130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58" name="Group 13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86" name="Line 13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7" name="Line 13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8" name="Line 13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9" name="Line 13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0" name="Line 13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1" name="Line 13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2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3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4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5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6" name="Oval 14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7" name="Oval 1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8" name="Oval 14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9" name="Oval 14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0" name="Oval 14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1" name="Oval 14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2" name="Oval 14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3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4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5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6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7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8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9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0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1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59" name="Group 15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60" name="Line 15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1" name="Line 16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2" name="Line 16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3" name="Line 16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4" name="Line 16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5" name="Line 16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6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7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8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9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0" name="Oval 16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1" name="Oval 17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2" name="Oval 17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3" name="Oval 17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4" name="Oval 17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5" name="Oval 17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6" name="Oval 17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7" name="Oval 17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8" name="Oval 17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9" name="Oval 17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0" name="Oval 17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1" name="Oval 18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2" name="Oval 18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3" name="Oval 18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4" name="Oval 18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5" name="Oval 18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sp>
          <p:nvSpPr>
            <p:cNvPr id="7" name="Line 185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8" name="Line 186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9" name="Line 187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" name="Line 189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12" name="Group 190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14" name="Group 191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55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6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7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5" name="Group 195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52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3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4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6" name="Group 199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49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0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1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7" name="Group 203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46" name="Line 20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7" name="Line 20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8" name="Line 20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8" name="Group 207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2"/>
                <a:chOff x="5" y="119"/>
                <a:chExt cx="5763" cy="272"/>
              </a:xfrm>
            </p:grpSpPr>
            <p:sp>
              <p:nvSpPr>
                <p:cNvPr id="43" name="Line 20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4" name="Line 20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5" name="Line 21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9" name="Group 211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40" name="Line 21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1" name="Line 21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2" name="Line 21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20" name="Group 215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7" name="Line 21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38" name="Line 21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39" name="Line 21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sp>
            <p:nvSpPr>
              <p:cNvPr id="21" name="Oval 219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2" name="Oval 220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3" name="Oval 221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4" name="Oval 222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5" name="Oval 223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6" name="Oval 224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" name="Oval 225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8" name="Oval 226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9" name="Oval 227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0" name="Oval 228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1" name="Oval 229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2" name="Oval 230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3" name="Oval 231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4" name="Oval 232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5" name="Oval 233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6" name="Oval 234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3" name="Rectangle 235"/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</p:grpSp>
      <p:pic>
        <p:nvPicPr>
          <p:cNvPr id="220" name="Picture 4" descr="C:\Users\HANY\Desktop\ITI\Intake 30\Materials &amp; Technical\Focus\JavaScript\For Students\js\1 copy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1" name="Rectangle 64"/>
          <p:cNvSpPr>
            <a:spLocks noChangeArrowheads="1"/>
          </p:cNvSpPr>
          <p:nvPr userDrawn="1"/>
        </p:nvSpPr>
        <p:spPr bwMode="gray">
          <a:xfrm>
            <a:off x="857250" y="2571750"/>
            <a:ext cx="71438" cy="3000375"/>
          </a:xfrm>
          <a:prstGeom prst="rect">
            <a:avLst/>
          </a:prstGeom>
          <a:gradFill rotWithShape="1">
            <a:gsLst>
              <a:gs pos="0">
                <a:srgbClr val="3167D3"/>
              </a:gs>
              <a:gs pos="100000">
                <a:srgbClr val="3167D3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22" name="Rectangle 65"/>
          <p:cNvSpPr>
            <a:spLocks noChangeArrowheads="1"/>
          </p:cNvSpPr>
          <p:nvPr userDrawn="1"/>
        </p:nvSpPr>
        <p:spPr bwMode="gray">
          <a:xfrm>
            <a:off x="0" y="5000625"/>
            <a:ext cx="8458200" cy="52388"/>
          </a:xfrm>
          <a:prstGeom prst="rect">
            <a:avLst/>
          </a:prstGeom>
          <a:gradFill rotWithShape="1">
            <a:gsLst>
              <a:gs pos="0">
                <a:srgbClr val="1A1A70"/>
              </a:gs>
              <a:gs pos="100000">
                <a:srgbClr val="3167D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23" name="Rectangle 4"/>
          <p:cNvSpPr txBox="1">
            <a:spLocks noChangeArrowheads="1"/>
          </p:cNvSpPr>
          <p:nvPr userDrawn="1"/>
        </p:nvSpPr>
        <p:spPr bwMode="auto">
          <a:xfrm>
            <a:off x="7500958" y="6000768"/>
            <a:ext cx="1571636" cy="785818"/>
          </a:xfrm>
          <a:prstGeom prst="rect">
            <a:avLst/>
          </a:prstGeom>
          <a:noFill/>
          <a:ln w="25400" cap="flat" cmpd="sng" algn="ctr">
            <a:solidFill>
              <a:srgbClr val="FFFFFF">
                <a:shade val="50000"/>
              </a:srgbClr>
            </a:solidFill>
            <a:prstDash val="solid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Above"/>
            <a:lightRig rig="threePt" dir="t"/>
          </a:scene3d>
          <a:sp3d z="50800"/>
        </p:spPr>
        <p:txBody>
          <a:bodyPr lIns="45720" rIns="45720"/>
          <a:lstStyle/>
          <a:p>
            <a:pPr algn="ctr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buFont typeface="Wingdings 3" pitchFamily="18" charset="2"/>
              <a:buNone/>
              <a:defRPr/>
            </a:pPr>
            <a:r>
              <a:rPr lang="en-US" sz="1400" kern="0" dirty="0">
                <a:solidFill>
                  <a:srgbClr val="12449E"/>
                </a:solidFill>
                <a:latin typeface="Andalus" pitchFamily="2" charset="-78"/>
                <a:cs typeface="Andalus" pitchFamily="2" charset="-78"/>
              </a:rPr>
              <a:t>ITI – Assiut Branch</a:t>
            </a:r>
          </a:p>
          <a:p>
            <a:pPr algn="ctr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buFont typeface="Wingdings 3" pitchFamily="18" charset="2"/>
              <a:buNone/>
              <a:defRPr/>
            </a:pPr>
            <a:r>
              <a:rPr lang="en-US" sz="1400" kern="0" dirty="0">
                <a:solidFill>
                  <a:srgbClr val="12449E"/>
                </a:solidFill>
                <a:latin typeface="Andalus" pitchFamily="2" charset="-78"/>
                <a:cs typeface="Andalus" pitchFamily="2" charset="-78"/>
              </a:rPr>
              <a:t>Eng. Hany Saad</a:t>
            </a:r>
          </a:p>
          <a:p>
            <a:pPr algn="ctr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buFont typeface="Wingdings 3" pitchFamily="18" charset="2"/>
              <a:buNone/>
              <a:defRPr/>
            </a:pPr>
            <a:endParaRPr lang="en-US" sz="1400" kern="0" dirty="0">
              <a:solidFill>
                <a:srgbClr val="12449E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224" name="Rectangle 64"/>
          <p:cNvSpPr>
            <a:spLocks noChangeArrowheads="1"/>
          </p:cNvSpPr>
          <p:nvPr userDrawn="1"/>
        </p:nvSpPr>
        <p:spPr bwMode="gray">
          <a:xfrm>
            <a:off x="7358063" y="4572000"/>
            <a:ext cx="71437" cy="2286000"/>
          </a:xfrm>
          <a:prstGeom prst="rect">
            <a:avLst/>
          </a:prstGeom>
          <a:gradFill rotWithShape="1">
            <a:gsLst>
              <a:gs pos="0">
                <a:srgbClr val="3167D3"/>
              </a:gs>
              <a:gs pos="100000">
                <a:srgbClr val="3167D3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225" name="Picture 6" descr="C:\Users\HANY\Desktop\ITI\Work\iti logo.jpg"/>
          <p:cNvPicPr>
            <a:picLocks noChangeAspect="1" noChangeArrowheads="1"/>
          </p:cNvPicPr>
          <p:nvPr userDrawn="1"/>
        </p:nvPicPr>
        <p:blipFill>
          <a:blip r:embed="rId3" cstate="print"/>
          <a:srcRect r="53389"/>
          <a:stretch>
            <a:fillRect/>
          </a:stretch>
        </p:blipFill>
        <p:spPr bwMode="auto">
          <a:xfrm>
            <a:off x="8572500" y="0"/>
            <a:ext cx="571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  <p:bldP spid="222" grpId="0" animBg="1"/>
      <p:bldP spid="223" grpId="0" animBg="1"/>
      <p:bldP spid="22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8DE28-1991-440D-99EB-86BD62A8C3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8725"/>
            <a:ext cx="8229600" cy="5095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69FC-4E4C-42B8-B736-2C40D9C41EE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5219-616B-4A76-8E1A-4C03C672EDD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3" name="Rectangle 19"/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166" name="Group 2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94" name="Line 2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5" name="Line 2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6" name="Line 2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7" name="Line 2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8" name="Line 2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9" name="Line 2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0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1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2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3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4" name="Oval 3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5" name="Oval 3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6" name="Oval 3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7" name="Oval 3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8" name="Oval 3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09" name="Oval 3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0" name="Oval 3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1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2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3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4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5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6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7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8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219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67" name="Group 4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68" name="Line 4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9" name="Line 5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0" name="Line 5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1" name="Line 5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2" name="Line 5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3" name="Line 5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4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5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6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7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8" name="Oval 5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79" name="Oval 6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0" name="Oval 6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1" name="Oval 6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2" name="Oval 6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3" name="Oval 6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4" name="Oval 6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5" name="Oval 6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6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7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8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89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0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1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2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93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grpSp>
          <p:nvGrpSpPr>
            <p:cNvPr id="5" name="Group 75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112" name="Group 76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140" name="Line 77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1" name="Line 78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2" name="Line 79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3" name="Line 80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4" name="Line 81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5" name="Line 82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6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7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8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49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0" name="Oval 8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1" name="Oval 8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2" name="Oval 89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3" name="Oval 9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4" name="Oval 9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5" name="Oval 92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6" name="Oval 93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7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8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59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0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1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2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3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4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65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13" name="Group 103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114" name="Line 104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5" name="Line 105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6" name="Line 106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7" name="Line 107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8" name="Line 108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9" name="Line 109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0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1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2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3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4" name="Oval 11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5" name="Oval 115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6" name="Oval 116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7" name="Oval 11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8" name="Oval 11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29" name="Oval 119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1" name="Oval 12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2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3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4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5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6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7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39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grpSp>
          <p:nvGrpSpPr>
            <p:cNvPr id="6" name="Group 130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58" name="Group 13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86" name="Line 13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7" name="Line 13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8" name="Line 13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9" name="Line 13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0" name="Line 13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1" name="Line 13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2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3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4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5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6" name="Oval 14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7" name="Oval 1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8" name="Oval 14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9" name="Oval 14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0" name="Oval 14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1" name="Oval 14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2" name="Oval 14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3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4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5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6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7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8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09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0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111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59" name="Group 15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60" name="Line 15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1" name="Line 16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2" name="Line 16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3" name="Line 16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4" name="Line 16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5" name="Line 16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6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7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8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69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0" name="Oval 16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1" name="Oval 17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2" name="Oval 17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3" name="Oval 17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4" name="Oval 17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5" name="Oval 17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6" name="Oval 17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7" name="Oval 17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8" name="Oval 17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79" name="Oval 17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0" name="Oval 17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1" name="Oval 18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2" name="Oval 18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3" name="Oval 18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4" name="Oval 18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85" name="Oval 18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sp>
          <p:nvSpPr>
            <p:cNvPr id="7" name="Line 185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8" name="Line 186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9" name="Line 187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" name="Line 189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12" name="Group 190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14" name="Group 191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55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6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7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5" name="Group 195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52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3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4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6" name="Group 199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49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0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51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7" name="Group 203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46" name="Line 20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7" name="Line 20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8" name="Line 20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8" name="Group 207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2"/>
                <a:chOff x="5" y="119"/>
                <a:chExt cx="5763" cy="272"/>
              </a:xfrm>
            </p:grpSpPr>
            <p:sp>
              <p:nvSpPr>
                <p:cNvPr id="43" name="Line 20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4" name="Line 20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5" name="Line 21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19" name="Group 211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40" name="Line 21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1" name="Line 21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42" name="Line 21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grpSp>
            <p:nvGrpSpPr>
              <p:cNvPr id="20" name="Group 215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7" name="Line 21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38" name="Line 21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39" name="Line 21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ar-EG" sz="1800">
                    <a:latin typeface="Arial" pitchFamily="34" charset="0"/>
                    <a:cs typeface="+mn-cs"/>
                  </a:endParaRPr>
                </a:p>
              </p:txBody>
            </p:sp>
          </p:grpSp>
          <p:sp>
            <p:nvSpPr>
              <p:cNvPr id="21" name="Oval 219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2" name="Oval 220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3" name="Oval 221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4" name="Oval 222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5" name="Oval 223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6" name="Oval 224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" name="Oval 225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8" name="Oval 226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9" name="Oval 227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0" name="Oval 228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1" name="Oval 229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2" name="Oval 230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3" name="Oval 231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4" name="Oval 232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5" name="Oval 233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6" name="Oval 234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3" name="Rectangle 235"/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</p:grpSp>
      <p:pic>
        <p:nvPicPr>
          <p:cNvPr id="220" name="Picture 4" descr="C:\Users\HANY\Desktop\ITI\Intake 30\Materials &amp; Technical\Focus\JavaScript\For Students\js\1 copy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1" name="Rectangle 64"/>
          <p:cNvSpPr>
            <a:spLocks noChangeArrowheads="1"/>
          </p:cNvSpPr>
          <p:nvPr userDrawn="1"/>
        </p:nvSpPr>
        <p:spPr bwMode="gray">
          <a:xfrm>
            <a:off x="857250" y="2571750"/>
            <a:ext cx="71438" cy="3286125"/>
          </a:xfrm>
          <a:prstGeom prst="rect">
            <a:avLst/>
          </a:prstGeom>
          <a:gradFill rotWithShape="1">
            <a:gsLst>
              <a:gs pos="0">
                <a:srgbClr val="3167D3"/>
              </a:gs>
              <a:gs pos="100000">
                <a:srgbClr val="3167D3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22" name="Rectangle 65"/>
          <p:cNvSpPr>
            <a:spLocks noChangeArrowheads="1"/>
          </p:cNvSpPr>
          <p:nvPr userDrawn="1"/>
        </p:nvSpPr>
        <p:spPr bwMode="gray">
          <a:xfrm>
            <a:off x="0" y="5000625"/>
            <a:ext cx="8786813" cy="46038"/>
          </a:xfrm>
          <a:prstGeom prst="rect">
            <a:avLst/>
          </a:prstGeom>
          <a:gradFill rotWithShape="1">
            <a:gsLst>
              <a:gs pos="0">
                <a:srgbClr val="1A1A70"/>
              </a:gs>
              <a:gs pos="100000">
                <a:srgbClr val="3167D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latin typeface="Arial" pitchFamily="34" charset="0"/>
              <a:cs typeface="+mn-cs"/>
            </a:endParaRPr>
          </a:p>
        </p:txBody>
      </p:sp>
      <p:pic>
        <p:nvPicPr>
          <p:cNvPr id="223" name="Picture 6" descr="C:\Users\HANY\Desktop\ITI\Work\iti logo.jpg"/>
          <p:cNvPicPr>
            <a:picLocks noChangeAspect="1" noChangeArrowheads="1"/>
          </p:cNvPicPr>
          <p:nvPr userDrawn="1"/>
        </p:nvPicPr>
        <p:blipFill>
          <a:blip r:embed="rId3" cstate="print"/>
          <a:srcRect r="53389"/>
          <a:stretch>
            <a:fillRect/>
          </a:stretch>
        </p:blipFill>
        <p:spPr bwMode="auto">
          <a:xfrm>
            <a:off x="8572500" y="0"/>
            <a:ext cx="571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4" name="Rectangle 223"/>
          <p:cNvSpPr/>
          <p:nvPr userDrawn="1"/>
        </p:nvSpPr>
        <p:spPr>
          <a:xfrm>
            <a:off x="833438" y="5202238"/>
            <a:ext cx="8286750" cy="58578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maze" pitchFamily="34" charset="0"/>
              </a:rPr>
              <a:t>&lt;script&gt;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Amaze" pitchFamily="34" charset="0"/>
              </a:rPr>
              <a:t>document.writeln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maze" pitchFamily="34" charset="0"/>
              </a:rPr>
              <a:t>(“Thank You!”)&lt;/script&gt; 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5" name="Rectangle 224"/>
          <p:cNvSpPr/>
          <p:nvPr userDrawn="1"/>
        </p:nvSpPr>
        <p:spPr>
          <a:xfrm>
            <a:off x="1714500" y="3429000"/>
            <a:ext cx="278606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Algerian" pitchFamily="82" charset="0"/>
                <a:cs typeface="Andalus" pitchFamily="2" charset="-78"/>
              </a:rPr>
              <a:t>&lt;script &gt;</a:t>
            </a:r>
          </a:p>
        </p:txBody>
      </p:sp>
      <p:pic>
        <p:nvPicPr>
          <p:cNvPr id="226" name="Picture 5" descr="C:\Users\HANY\Desktop\ITI\Intake 30\Materials &amp; Technical\Focus\JavaScript\Preparation\temp\q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8" y="2571750"/>
            <a:ext cx="1571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7" name="Rectangle 226"/>
          <p:cNvSpPr/>
          <p:nvPr userDrawn="1"/>
        </p:nvSpPr>
        <p:spPr>
          <a:xfrm>
            <a:off x="5072063" y="3429000"/>
            <a:ext cx="27860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Algerian" pitchFamily="82" charset="0"/>
                <a:cs typeface="Andalus" pitchFamily="2" charset="-78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/>
      <p:bldP spid="222" grpId="0" animBg="1"/>
      <p:bldP spid="224" grpId="0"/>
      <p:bldP spid="225" grpId="0"/>
      <p:bldP spid="2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09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77FFA-F5E0-4475-A843-02DE58437AB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5049-0F41-4535-8084-4BD3AE9803C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63CCB-6A30-47DF-8593-F14636F8DFB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B0610-1DEA-4F42-B048-FEDEA9B4E3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D6322-6D7F-4F52-827C-15A04E293A0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69F1C-E15E-4479-AA82-82B2DBFEB5B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5E9F8-9BC8-49F3-8900-9634F6C862A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EG" sz="1800">
              <a:latin typeface="Arial" pitchFamily="34" charset="0"/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041" name="Oval 17"/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2" name="Line 28"/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5" name="Line 31"/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6" name="Line 32"/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7" name="Line 33"/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4" name="Oval 40"/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5" name="Oval 41"/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6" name="Oval 42"/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7" name="Oval 43"/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8" name="Oval 44"/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69" name="Oval 45"/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70" name="Oval 46"/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2" name="Group 47"/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072" name="Line 48"/>
              <p:cNvSpPr>
                <a:spLocks noChangeShapeType="1"/>
              </p:cNvSpPr>
              <p:nvPr userDrawn="1"/>
            </p:nvSpPr>
            <p:spPr bwMode="gray">
              <a:xfrm>
                <a:off x="-765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 userDrawn="1"/>
            </p:nvSpPr>
            <p:spPr bwMode="gray">
              <a:xfrm>
                <a:off x="-614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4" name="Line 50"/>
              <p:cNvSpPr>
                <a:spLocks noChangeShapeType="1"/>
              </p:cNvSpPr>
              <p:nvPr userDrawn="1"/>
            </p:nvSpPr>
            <p:spPr bwMode="gray">
              <a:xfrm>
                <a:off x="-478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 userDrawn="1"/>
            </p:nvSpPr>
            <p:spPr bwMode="gray">
              <a:xfrm>
                <a:off x="-342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 userDrawn="1"/>
            </p:nvSpPr>
            <p:spPr bwMode="gray">
              <a:xfrm>
                <a:off x="-206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 userDrawn="1"/>
            </p:nvSpPr>
            <p:spPr bwMode="gray">
              <a:xfrm>
                <a:off x="72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" name="Line 55"/>
              <p:cNvSpPr>
                <a:spLocks noChangeShapeType="1"/>
              </p:cNvSpPr>
              <p:nvPr userDrawn="1"/>
            </p:nvSpPr>
            <p:spPr bwMode="gray">
              <a:xfrm>
                <a:off x="223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 userDrawn="1"/>
            </p:nvSpPr>
            <p:spPr bwMode="gray">
              <a:xfrm>
                <a:off x="359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 userDrawn="1"/>
            </p:nvSpPr>
            <p:spPr bwMode="gray">
              <a:xfrm>
                <a:off x="495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 userDrawn="1"/>
            </p:nvSpPr>
            <p:spPr bwMode="gray">
              <a:xfrm>
                <a:off x="631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 userDrawn="1"/>
            </p:nvSpPr>
            <p:spPr bwMode="gray">
              <a:xfrm>
                <a:off x="767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084" name="Oval 60"/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5" name="Oval 61"/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6" name="Oval 62"/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7" name="Oval 63"/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8" name="Oval 64"/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89" name="Oval 65"/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0" name="Oval 66"/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1" name="Oval 67"/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3" name="Oval 69"/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4" name="Oval 70"/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095" name="Oval 71"/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grpSp>
          <p:nvGrpSpPr>
            <p:cNvPr id="1074" name="Group 72"/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097" name="Line 73"/>
              <p:cNvSpPr>
                <a:spLocks noChangeShapeType="1"/>
              </p:cNvSpPr>
              <p:nvPr userDrawn="1"/>
            </p:nvSpPr>
            <p:spPr bwMode="gray">
              <a:xfrm>
                <a:off x="-765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 userDrawn="1"/>
            </p:nvSpPr>
            <p:spPr bwMode="gray">
              <a:xfrm>
                <a:off x="-614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 userDrawn="1"/>
            </p:nvSpPr>
            <p:spPr bwMode="gray">
              <a:xfrm>
                <a:off x="-478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 userDrawn="1"/>
            </p:nvSpPr>
            <p:spPr bwMode="gray">
              <a:xfrm>
                <a:off x="-342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 userDrawn="1"/>
            </p:nvSpPr>
            <p:spPr bwMode="gray">
              <a:xfrm>
                <a:off x="-206" y="-1439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2" name="Line 78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3" name="Line 79"/>
              <p:cNvSpPr>
                <a:spLocks noChangeShapeType="1"/>
              </p:cNvSpPr>
              <p:nvPr userDrawn="1"/>
            </p:nvSpPr>
            <p:spPr bwMode="gray">
              <a:xfrm>
                <a:off x="72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4" name="Line 80"/>
              <p:cNvSpPr>
                <a:spLocks noChangeShapeType="1"/>
              </p:cNvSpPr>
              <p:nvPr userDrawn="1"/>
            </p:nvSpPr>
            <p:spPr bwMode="gray">
              <a:xfrm>
                <a:off x="223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5" name="Line 81"/>
              <p:cNvSpPr>
                <a:spLocks noChangeShapeType="1"/>
              </p:cNvSpPr>
              <p:nvPr userDrawn="1"/>
            </p:nvSpPr>
            <p:spPr bwMode="gray">
              <a:xfrm>
                <a:off x="359" y="-1443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6" name="Line 82"/>
              <p:cNvSpPr>
                <a:spLocks noChangeShapeType="1"/>
              </p:cNvSpPr>
              <p:nvPr userDrawn="1"/>
            </p:nvSpPr>
            <p:spPr bwMode="gray">
              <a:xfrm>
                <a:off x="495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7" name="Line 83"/>
              <p:cNvSpPr>
                <a:spLocks noChangeShapeType="1"/>
              </p:cNvSpPr>
              <p:nvPr userDrawn="1"/>
            </p:nvSpPr>
            <p:spPr bwMode="gray">
              <a:xfrm>
                <a:off x="631" y="-1439"/>
                <a:ext cx="0" cy="288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 userDrawn="1"/>
            </p:nvSpPr>
            <p:spPr bwMode="gray">
              <a:xfrm>
                <a:off x="767" y="-1443"/>
                <a:ext cx="0" cy="28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ar-EG" sz="1800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109" name="Oval 85"/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0" name="Oval 86"/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1" name="Oval 87"/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2" name="Oval 88"/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3" name="Oval 89"/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4" name="Oval 90"/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5" name="Oval 91"/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6" name="Oval 92"/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7" name="Oval 93"/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8" name="Oval 94"/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19" name="Oval 95"/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0" name="Line 96"/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1" name="Line 97"/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2" name="Line 98"/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3" name="Line 99"/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4" name="Line 100"/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5" name="Line 101"/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6" name="Line 102"/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7" name="Line 103"/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  <p:sp>
          <p:nvSpPr>
            <p:cNvPr id="1128" name="Line 104"/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 sz="1800">
                <a:latin typeface="Arial" pitchFamily="34" charset="0"/>
                <a:cs typeface="+mn-cs"/>
              </a:endParaRPr>
            </a:p>
          </p:txBody>
        </p:sp>
      </p:grpSp>
      <p:sp>
        <p:nvSpPr>
          <p:cNvPr id="1129" name="Rectangle 105"/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ar-EG" sz="1600" dirty="0">
              <a:solidFill>
                <a:schemeClr val="bg1">
                  <a:lumMod val="85000"/>
                </a:schemeClr>
              </a:solidFill>
              <a:latin typeface="Amaze" pitchFamily="34" charset="0"/>
              <a:cs typeface="+mn-cs"/>
            </a:endParaRPr>
          </a:p>
        </p:txBody>
      </p:sp>
      <p:sp>
        <p:nvSpPr>
          <p:cNvPr id="1130" name="Oval 106" descr="06_original_w"/>
          <p:cNvSpPr>
            <a:spLocks noChangeArrowheads="1"/>
          </p:cNvSpPr>
          <p:nvPr/>
        </p:nvSpPr>
        <p:spPr bwMode="gray">
          <a:xfrm rot="10800000">
            <a:off x="7858125" y="439738"/>
            <a:ext cx="936625" cy="1008062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ar-EG" sz="1800">
              <a:latin typeface="Arial" pitchFamily="34" charset="0"/>
              <a:cs typeface="+mn-cs"/>
            </a:endParaRPr>
          </a:p>
        </p:txBody>
      </p:sp>
      <p:pic>
        <p:nvPicPr>
          <p:cNvPr id="128001" name="Picture 1" descr="C:\Users\HANY\Desktop\ITI\Intake 30\Materials &amp; Technical\Focus\JavaScript\For Students\js\6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953375" y="560388"/>
            <a:ext cx="78581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" grpId="0" animBg="1"/>
      <p:bldP spid="1130" grpId="0" animBg="1"/>
    </p:bld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14375" y="3286125"/>
            <a:ext cx="7715250" cy="12858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pPr>
              <a:defRPr/>
            </a:pPr>
            <a:r>
              <a:rPr lang="en-US" b="1" i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Mirror" pitchFamily="2" charset="0"/>
                <a:ea typeface="+mj-ea"/>
                <a:cs typeface="Aharoni" pitchFamily="2" charset="-79"/>
              </a:rPr>
              <a:t>Client Side Technologies</a:t>
            </a:r>
            <a:endParaRPr lang="en-US" i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black">
          <a:xfrm>
            <a:off x="1000100" y="5214938"/>
            <a:ext cx="6872287" cy="71437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 sz="1400" b="1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z="3600" kern="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le" pitchFamily="2" charset="0"/>
                <a:cs typeface="+mn-cs"/>
              </a:rPr>
              <a:t>HTML5 </a:t>
            </a:r>
            <a:r>
              <a:rPr lang="en-US" sz="3600" kern="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gle" pitchFamily="2" charset="0"/>
                <a:cs typeface="+mn-cs"/>
              </a:rPr>
              <a:t>Web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storage, is a new APIS introduced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in HTML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5, that includes: local storage and session storage.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web applications can store data locally within the user's browser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is per origin (per domain and protocol). All pages, from one origin, can store and access the same data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Supported on most browsers currently.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HTML local storage provides two objects for storing data on the client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defTabSz="176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window.localStorage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kern="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stores data with no expiration date</a:t>
            </a:r>
          </a:p>
          <a:p>
            <a:pPr marL="800100" lvl="1" indent="-342900" defTabSz="176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window.sessionStorage</a:t>
            </a:r>
            <a:r>
              <a:rPr lang="en-US" sz="20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kern="0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stores data for one session (data is lost when the browser tab is closed)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b="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What is Web storage?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better than cookies.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secure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and large amounts of data can be stored locally, without affecting website performance.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Unlike cookies,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storage limit is far larger (at least 5MB)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and information is never transferred to the server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Unlike cookies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Web storage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not sending the data to server with each server calls, this will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 the </a:t>
            </a:r>
            <a:r>
              <a:rPr 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site </a:t>
            </a:r>
            <a:r>
              <a:rPr lang="en-US" sz="24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400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Why Web Storage is better than Cookies?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Start using Web storage</a:t>
            </a:r>
            <a:endParaRPr lang="en-US" sz="3600" i="0" dirty="0" smtClean="0">
              <a:solidFill>
                <a:schemeClr val="bg2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052736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Before using local storage, check browser support for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localStorage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sessionStorage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9641" y="2420888"/>
            <a:ext cx="8152229" cy="2952328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(Storage) !== "undefined") </a:t>
            </a:r>
            <a:endParaRPr lang="en-US" sz="20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for </a:t>
            </a:r>
            <a:r>
              <a:rPr lang="en-US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Sorry! No Web Storage support..</a:t>
            </a:r>
          </a:p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Local storage Object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window.localStorage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- stores data with no expiration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To store and retrieve data from local storage object: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915" y="2060848"/>
            <a:ext cx="8623574" cy="4570336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localStorage.setItem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"Ahmed");</a:t>
            </a:r>
          </a:p>
          <a:p>
            <a:r>
              <a:rPr lang="en-US" sz="18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"Ahmed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8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"Ahmed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//Retrieve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8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//Remove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localStorage.removeItem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31846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Session storage Object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window.sessionStorage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sessionStorage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object is equal to the </a:t>
            </a:r>
            <a:r>
              <a:rPr lang="en-US" sz="2400" kern="0" dirty="0" err="1">
                <a:latin typeface="Times New Roman" pitchFamily="18" charset="0"/>
                <a:cs typeface="Times New Roman" pitchFamily="18" charset="0"/>
              </a:rPr>
              <a:t>localStorage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 object, except that it </a:t>
            </a:r>
            <a:r>
              <a:rPr lang="en-US" sz="24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stores the data for only one session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400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is deleted when the user closes the specific browser tab</a:t>
            </a: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To store and retrieve data from session storage object:</a:t>
            </a: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9640" y="3140968"/>
            <a:ext cx="8152229" cy="3672408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r>
              <a:rPr lang="en-US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sessionStorage.setItem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"Ahmed");</a:t>
            </a:r>
          </a:p>
          <a:p>
            <a:r>
              <a:rPr lang="en-US" sz="18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"Ahmed";</a:t>
            </a:r>
          </a:p>
          <a:p>
            <a:endParaRPr lang="en-US" sz="1800" b="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//Retrieve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result= </a:t>
            </a:r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.userName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800" b="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//Remove</a:t>
            </a:r>
          </a:p>
          <a:p>
            <a:r>
              <a:rPr lang="en-US" sz="1800" b="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sessionStorage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.removeItem</a:t>
            </a:r>
            <a:r>
              <a:rPr lang="en-US" sz="1800" b="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59457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Example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Example to </a:t>
            </a:r>
            <a:r>
              <a:rPr lang="en-US" sz="2400" kern="0" dirty="0" err="1" smtClean="0">
                <a:latin typeface="Times New Roman" pitchFamily="18" charset="0"/>
                <a:cs typeface="Times New Roman" pitchFamily="18" charset="0"/>
              </a:rPr>
              <a:t>calc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 user clicks count: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504" y="1844824"/>
            <a:ext cx="8928991" cy="3168352"/>
          </a:xfrm>
          <a:prstGeom prst="roundRect">
            <a:avLst/>
          </a:prstGeom>
          <a:gradFill rotWithShape="1">
            <a:gsLst>
              <a:gs pos="0">
                <a:srgbClr val="7A93D3">
                  <a:tint val="50000"/>
                  <a:satMod val="300000"/>
                </a:srgbClr>
              </a:gs>
              <a:gs pos="35000">
                <a:srgbClr val="7A93D3">
                  <a:tint val="37000"/>
                  <a:satMod val="300000"/>
                </a:srgbClr>
              </a:gs>
              <a:gs pos="100000">
                <a:srgbClr val="7A93D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A93D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+ 1;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("result").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"You have clicked the button "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localStorage.clickcount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 time(s).";</a:t>
            </a:r>
          </a:p>
        </p:txBody>
      </p:sp>
    </p:spTree>
    <p:extLst>
      <p:ext uri="{BB962C8B-B14F-4D97-AF65-F5344CB8AC3E}">
        <p14:creationId xmlns:p14="http://schemas.microsoft.com/office/powerpoint/2010/main" val="18548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/>
          <p:cNvSpPr txBox="1">
            <a:spLocks/>
          </p:cNvSpPr>
          <p:nvPr/>
        </p:nvSpPr>
        <p:spPr>
          <a:xfrm>
            <a:off x="340914" y="1344772"/>
            <a:ext cx="8429684" cy="5286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" y="71438"/>
            <a:ext cx="8858250" cy="64293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i="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Self Study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107504" y="1152128"/>
            <a:ext cx="8750776" cy="5661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>
              <a:buFont typeface="Wingdings" pitchFamily="2" charset="2"/>
              <a:buChar char="q"/>
              <a:defRPr sz="3000"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2"/>
                </a:solidFill>
              </a:defRPr>
            </a:lvl2pPr>
          </a:lstStyle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Indexed Database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Times New Roman" pitchFamily="18" charset="0"/>
                <a:cs typeface="Times New Roman" pitchFamily="18" charset="0"/>
              </a:rPr>
              <a:t>Web SQL Database</a:t>
            </a: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4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defTabSz="176213" eaLnBrk="0" hangingPunct="0">
              <a:spcBef>
                <a:spcPct val="20000"/>
              </a:spcBef>
              <a:buNone/>
              <a:defRPr/>
            </a:pPr>
            <a:endParaRPr lang="en-US" sz="1600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ts val="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 defTabSz="176213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b="0" kern="0" dirty="0" smtClean="0">
              <a:solidFill>
                <a:srgbClr val="1D528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spcBef>
                <a:spcPct val="20000"/>
              </a:spcBef>
              <a:defRPr/>
            </a:pPr>
            <a:endParaRPr lang="en-US" sz="3200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176213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en-US" sz="26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sz="2400" kern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20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Courier New" pitchFamily="49" charset="0"/>
              <a:buChar char="o"/>
              <a:defRPr/>
            </a:pPr>
            <a:endParaRPr lang="en-US" b="0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4000500" lvl="8" indent="-342900" eaLnBrk="0" hangingPunct="0">
              <a:spcBef>
                <a:spcPct val="20000"/>
              </a:spcBef>
              <a:defRPr/>
            </a:pPr>
            <a:endParaRPr lang="en-US" sz="14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">
  <a:themeElements>
    <a:clrScheme name="1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F85F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C2FA"/>
      </a:accent5>
      <a:accent6>
        <a:srgbClr val="E78A00"/>
      </a:accent6>
      <a:hlink>
        <a:srgbClr val="5AD9F2"/>
      </a:hlink>
      <a:folHlink>
        <a:srgbClr val="969696"/>
      </a:folHlink>
    </a:clrScheme>
    <a:fontScheme name="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7792CF6C3BF4C92FEDF9198E7C2BB" ma:contentTypeVersion="10" ma:contentTypeDescription="Create a new document." ma:contentTypeScope="" ma:versionID="6ef8356bd3b4545a707d3e0c0d7c5690">
  <xsd:schema xmlns:xsd="http://www.w3.org/2001/XMLSchema" xmlns:xs="http://www.w3.org/2001/XMLSchema" xmlns:p="http://schemas.microsoft.com/office/2006/metadata/properties" xmlns:ns2="b5edf82a-7d5a-4f16-aacc-1eedee5514c7" targetNamespace="http://schemas.microsoft.com/office/2006/metadata/properties" ma:root="true" ma:fieldsID="84775dd364f0c5d382bd291eabdd1317" ns2:_="">
    <xsd:import namespace="b5edf82a-7d5a-4f16-aacc-1eedee5514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df82a-7d5a-4f16-aacc-1eedee5514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37B32F-3018-4C47-8B81-C370A7B9B962}"/>
</file>

<file path=customXml/itemProps2.xml><?xml version="1.0" encoding="utf-8"?>
<ds:datastoreItem xmlns:ds="http://schemas.openxmlformats.org/officeDocument/2006/customXml" ds:itemID="{6F2AC419-2ED0-48FF-96B7-CA4985418E4C}"/>
</file>

<file path=customXml/itemProps3.xml><?xml version="1.0" encoding="utf-8"?>
<ds:datastoreItem xmlns:ds="http://schemas.openxmlformats.org/officeDocument/2006/customXml" ds:itemID="{D5217A01-2081-420A-ADD6-D0B331E3AB78}"/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4730</TotalTime>
  <Words>1122</Words>
  <Application>Microsoft Office PowerPoint</Application>
  <PresentationFormat>On-screen Show (4:3)</PresentationFormat>
  <Paragraphs>191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</vt:lpstr>
      <vt:lpstr>PowerPoint Presentation</vt:lpstr>
      <vt:lpstr>What is Web storage?</vt:lpstr>
      <vt:lpstr>Why Web Storage is better than Cookies?</vt:lpstr>
      <vt:lpstr>Start using Web storage</vt:lpstr>
      <vt:lpstr>Local storage Object</vt:lpstr>
      <vt:lpstr>Session storage Object</vt:lpstr>
      <vt:lpstr>Example</vt:lpstr>
      <vt:lpstr>Self Study</vt:lpstr>
      <vt:lpstr>PowerPoint Presentation</vt:lpstr>
    </vt:vector>
  </TitlesOfParts>
  <Company>&lt;egyptian hak&gt;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XQuery</dc:title>
  <dc:creator>crystal</dc:creator>
  <cp:lastModifiedBy>Hany Saad</cp:lastModifiedBy>
  <cp:revision>492</cp:revision>
  <dcterms:created xsi:type="dcterms:W3CDTF">2002-04-19T13:52:29Z</dcterms:created>
  <dcterms:modified xsi:type="dcterms:W3CDTF">2020-03-23T12:56:37Z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0x010100CA47792CF6C3BF4C92FEDF9198E7C2BB</vt:lpwstr>
  </property>
</Properties>
</file>