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ocomat Pro" panose="020B0604020202020204" charset="0"/>
      <p:regular r:id="rId14"/>
    </p:embeddedFont>
    <p:embeddedFont>
      <p:font typeface="Cocomat Pro Bold" panose="020B0604020202020204" charset="0"/>
      <p:regular r:id="rId15"/>
    </p:embeddedFont>
    <p:embeddedFont>
      <p:font typeface="Open Sans" panose="020B0606030504020204" pitchFamily="34" charset="0"/>
      <p:regular r:id="rId16"/>
    </p:embeddedFont>
    <p:embeddedFont>
      <p:font typeface="Open Sans Bold" panose="020B0806030504020204" charset="0"/>
      <p:regular r:id="rId17"/>
    </p:embeddedFont>
    <p:embeddedFont>
      <p:font typeface="Quicksan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9357"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7705479"/>
            <a:ext cx="8115300" cy="921448"/>
            <a:chOff x="0" y="0"/>
            <a:chExt cx="2137363" cy="242686"/>
          </a:xfrm>
        </p:grpSpPr>
        <p:sp>
          <p:nvSpPr>
            <p:cNvPr id="6" name="Freeform 6"/>
            <p:cNvSpPr/>
            <p:nvPr/>
          </p:nvSpPr>
          <p:spPr>
            <a:xfrm>
              <a:off x="0" y="0"/>
              <a:ext cx="2137363" cy="242686"/>
            </a:xfrm>
            <a:custGeom>
              <a:avLst/>
              <a:gdLst/>
              <a:ahLst/>
              <a:cxnLst/>
              <a:rect l="l" t="t" r="r" b="b"/>
              <a:pathLst>
                <a:path w="2137363" h="242686">
                  <a:moveTo>
                    <a:pt x="14310" y="0"/>
                  </a:moveTo>
                  <a:lnTo>
                    <a:pt x="2123053" y="0"/>
                  </a:lnTo>
                  <a:cubicBezTo>
                    <a:pt x="2126848" y="0"/>
                    <a:pt x="2130488" y="1508"/>
                    <a:pt x="2133172" y="4191"/>
                  </a:cubicBezTo>
                  <a:cubicBezTo>
                    <a:pt x="2135855" y="6875"/>
                    <a:pt x="2137363" y="10515"/>
                    <a:pt x="2137363" y="14310"/>
                  </a:cubicBezTo>
                  <a:lnTo>
                    <a:pt x="2137363" y="228376"/>
                  </a:lnTo>
                  <a:cubicBezTo>
                    <a:pt x="2137363" y="232171"/>
                    <a:pt x="2135855" y="235811"/>
                    <a:pt x="2133172" y="238495"/>
                  </a:cubicBezTo>
                  <a:cubicBezTo>
                    <a:pt x="2130488" y="241178"/>
                    <a:pt x="2126848" y="242686"/>
                    <a:pt x="2123053" y="242686"/>
                  </a:cubicBezTo>
                  <a:lnTo>
                    <a:pt x="14310" y="242686"/>
                  </a:lnTo>
                  <a:cubicBezTo>
                    <a:pt x="10515" y="242686"/>
                    <a:pt x="6875" y="241178"/>
                    <a:pt x="4191" y="238495"/>
                  </a:cubicBezTo>
                  <a:cubicBezTo>
                    <a:pt x="1508" y="235811"/>
                    <a:pt x="0" y="232171"/>
                    <a:pt x="0" y="228376"/>
                  </a:cubicBezTo>
                  <a:lnTo>
                    <a:pt x="0" y="14310"/>
                  </a:lnTo>
                  <a:cubicBezTo>
                    <a:pt x="0" y="10515"/>
                    <a:pt x="1508" y="6875"/>
                    <a:pt x="4191" y="4191"/>
                  </a:cubicBezTo>
                  <a:cubicBezTo>
                    <a:pt x="6875" y="1508"/>
                    <a:pt x="10515" y="0"/>
                    <a:pt x="14310" y="0"/>
                  </a:cubicBezTo>
                  <a:close/>
                </a:path>
              </a:pathLst>
            </a:custGeom>
            <a:solidFill>
              <a:srgbClr val="000000">
                <a:alpha val="0"/>
              </a:srgbClr>
            </a:solidFill>
            <a:ln w="38100" cap="sq">
              <a:solidFill>
                <a:srgbClr val="7969C4"/>
              </a:solidFill>
              <a:prstDash val="solid"/>
              <a:miter/>
            </a:ln>
          </p:spPr>
        </p:sp>
        <p:sp>
          <p:nvSpPr>
            <p:cNvPr id="7" name="TextBox 7"/>
            <p:cNvSpPr txBox="1"/>
            <p:nvPr/>
          </p:nvSpPr>
          <p:spPr>
            <a:xfrm>
              <a:off x="0" y="-38100"/>
              <a:ext cx="2137363" cy="28078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291685" y="3644675"/>
            <a:ext cx="12578237" cy="2461769"/>
          </a:xfrm>
          <a:prstGeom prst="rect">
            <a:avLst/>
          </a:prstGeom>
        </p:spPr>
        <p:txBody>
          <a:bodyPr lIns="0" tIns="0" rIns="0" bIns="0" rtlCol="0" anchor="t">
            <a:spAutoFit/>
          </a:bodyPr>
          <a:lstStyle/>
          <a:p>
            <a:pPr algn="l">
              <a:lnSpc>
                <a:spcPts val="9476"/>
              </a:lnSpc>
            </a:pPr>
            <a:r>
              <a:rPr lang="en-US" sz="9200" b="1">
                <a:solidFill>
                  <a:srgbClr val="3A271E"/>
                </a:solidFill>
                <a:latin typeface="Cocomat Pro Bold"/>
                <a:ea typeface="Cocomat Pro Bold"/>
                <a:cs typeface="Cocomat Pro Bold"/>
                <a:sym typeface="Cocomat Pro Bold"/>
              </a:rPr>
              <a:t>Retrieval-Augmented Generation (RAG)</a:t>
            </a:r>
          </a:p>
        </p:txBody>
      </p:sp>
      <p:sp>
        <p:nvSpPr>
          <p:cNvPr id="9" name="TextBox 9"/>
          <p:cNvSpPr txBox="1"/>
          <p:nvPr/>
        </p:nvSpPr>
        <p:spPr>
          <a:xfrm>
            <a:off x="1291685" y="8009549"/>
            <a:ext cx="7589330" cy="351409"/>
          </a:xfrm>
          <a:prstGeom prst="rect">
            <a:avLst/>
          </a:prstGeom>
        </p:spPr>
        <p:txBody>
          <a:bodyPr lIns="0" tIns="0" rIns="0" bIns="0" rtlCol="0" anchor="t">
            <a:spAutoFit/>
          </a:bodyPr>
          <a:lstStyle/>
          <a:p>
            <a:pPr algn="l">
              <a:lnSpc>
                <a:spcPts val="2678"/>
              </a:lnSpc>
            </a:pPr>
            <a:r>
              <a:rPr lang="en-US" sz="2600" dirty="0" err="1">
                <a:solidFill>
                  <a:srgbClr val="7969C4"/>
                </a:solidFill>
                <a:latin typeface="Cocomat Pro"/>
                <a:ea typeface="Cocomat Pro"/>
                <a:cs typeface="Cocomat Pro"/>
                <a:sym typeface="Cocomat Pro"/>
              </a:rPr>
              <a:t>Présenté</a:t>
            </a:r>
            <a:r>
              <a:rPr lang="en-US" sz="2600" dirty="0">
                <a:solidFill>
                  <a:srgbClr val="7969C4"/>
                </a:solidFill>
                <a:latin typeface="Cocomat Pro"/>
                <a:ea typeface="Cocomat Pro"/>
                <a:cs typeface="Cocomat Pro"/>
                <a:sym typeface="Cocomat Pro"/>
              </a:rPr>
              <a:t> par </a:t>
            </a:r>
            <a:r>
              <a:rPr lang="en-US" sz="2600" dirty="0" err="1">
                <a:solidFill>
                  <a:srgbClr val="7969C4"/>
                </a:solidFill>
                <a:latin typeface="Cocomat Pro"/>
                <a:ea typeface="Cocomat Pro"/>
                <a:cs typeface="Cocomat Pro"/>
                <a:sym typeface="Cocomat Pro"/>
              </a:rPr>
              <a:t>Boudjenane</a:t>
            </a:r>
            <a:r>
              <a:rPr lang="en-US" sz="2600" dirty="0">
                <a:solidFill>
                  <a:srgbClr val="7969C4"/>
                </a:solidFill>
                <a:latin typeface="Cocomat Pro"/>
                <a:ea typeface="Cocomat Pro"/>
                <a:cs typeface="Cocomat Pro"/>
                <a:sym typeface="Cocomat Pro"/>
              </a:rPr>
              <a:t> </a:t>
            </a:r>
            <a:r>
              <a:rPr lang="en-US" sz="2600" dirty="0" err="1">
                <a:solidFill>
                  <a:srgbClr val="7969C4"/>
                </a:solidFill>
                <a:latin typeface="Cocomat Pro"/>
                <a:ea typeface="Cocomat Pro"/>
                <a:cs typeface="Cocomat Pro"/>
                <a:sym typeface="Cocomat Pro"/>
              </a:rPr>
              <a:t>Zoubida</a:t>
            </a:r>
            <a:r>
              <a:rPr lang="en-US" sz="2600" dirty="0">
                <a:solidFill>
                  <a:srgbClr val="7969C4"/>
                </a:solidFill>
                <a:latin typeface="Cocomat Pro"/>
                <a:ea typeface="Cocomat Pro"/>
                <a:cs typeface="Cocomat Pro"/>
                <a:sym typeface="Cocomat Pro"/>
              </a:rPr>
              <a:t> Asmaa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9357"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172227" y="4022770"/>
            <a:ext cx="14737122" cy="5540272"/>
          </a:xfrm>
          <a:custGeom>
            <a:avLst/>
            <a:gdLst/>
            <a:ahLst/>
            <a:cxnLst/>
            <a:rect l="l" t="t" r="r" b="b"/>
            <a:pathLst>
              <a:path w="14737122" h="5540272">
                <a:moveTo>
                  <a:pt x="0" y="0"/>
                </a:moveTo>
                <a:lnTo>
                  <a:pt x="14737122" y="0"/>
                </a:lnTo>
                <a:lnTo>
                  <a:pt x="14737122" y="5540272"/>
                </a:lnTo>
                <a:lnTo>
                  <a:pt x="0" y="5540272"/>
                </a:lnTo>
                <a:lnTo>
                  <a:pt x="0" y="0"/>
                </a:lnTo>
                <a:close/>
              </a:path>
            </a:pathLst>
          </a:custGeom>
          <a:blipFill>
            <a:blip r:embed="rId2"/>
            <a:stretch>
              <a:fillRect/>
            </a:stretch>
          </a:blipFill>
        </p:spPr>
      </p:sp>
      <p:sp>
        <p:nvSpPr>
          <p:cNvPr id="6" name="TextBox 6"/>
          <p:cNvSpPr txBox="1"/>
          <p:nvPr/>
        </p:nvSpPr>
        <p:spPr>
          <a:xfrm>
            <a:off x="1028700" y="1005457"/>
            <a:ext cx="9671373" cy="1096646"/>
          </a:xfrm>
          <a:prstGeom prst="rect">
            <a:avLst/>
          </a:prstGeom>
        </p:spPr>
        <p:txBody>
          <a:bodyPr lIns="0" tIns="0" rIns="0" bIns="0" rtlCol="0" anchor="t">
            <a:spAutoFit/>
          </a:bodyPr>
          <a:lstStyle/>
          <a:p>
            <a:pPr algn="l">
              <a:lnSpc>
                <a:spcPts val="8240"/>
              </a:lnSpc>
            </a:pPr>
            <a:r>
              <a:rPr lang="en-US" sz="8000" b="1">
                <a:solidFill>
                  <a:srgbClr val="004AAD"/>
                </a:solidFill>
                <a:latin typeface="Cocomat Pro Bold"/>
                <a:ea typeface="Cocomat Pro Bold"/>
                <a:cs typeface="Cocomat Pro Bold"/>
                <a:sym typeface="Cocomat Pro Bold"/>
              </a:rPr>
              <a:t>Evaluation</a:t>
            </a:r>
          </a:p>
        </p:txBody>
      </p:sp>
      <p:sp>
        <p:nvSpPr>
          <p:cNvPr id="7" name="TextBox 7"/>
          <p:cNvSpPr txBox="1"/>
          <p:nvPr/>
        </p:nvSpPr>
        <p:spPr>
          <a:xfrm>
            <a:off x="1172227" y="2149728"/>
            <a:ext cx="15859260" cy="1188720"/>
          </a:xfrm>
          <a:prstGeom prst="rect">
            <a:avLst/>
          </a:prstGeom>
        </p:spPr>
        <p:txBody>
          <a:bodyPr lIns="0" tIns="0" rIns="0" bIns="0" rtlCol="0" anchor="t">
            <a:spAutoFit/>
          </a:bodyPr>
          <a:lstStyle/>
          <a:p>
            <a:pPr algn="l">
              <a:lnSpc>
                <a:spcPts val="3090"/>
              </a:lnSpc>
            </a:pPr>
            <a:r>
              <a:rPr lang="en-US" sz="3000">
                <a:solidFill>
                  <a:srgbClr val="000000"/>
                </a:solidFill>
                <a:latin typeface="Quicksand"/>
                <a:ea typeface="Quicksand"/>
                <a:cs typeface="Quicksand"/>
                <a:sym typeface="Quicksand"/>
              </a:rPr>
              <a:t>We assess the performance of the MoL-based learned similarity metric and the efficiency of our retrieval algorithms. The evaluation focuses on a traditional retrieval task within recommendation systems, utilizing the 1M and 100k subsets of the MovieLens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9357"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33094" y="4036237"/>
            <a:ext cx="5388446" cy="5222063"/>
            <a:chOff x="0" y="0"/>
            <a:chExt cx="1419179" cy="1375358"/>
          </a:xfrm>
        </p:grpSpPr>
        <p:sp>
          <p:nvSpPr>
            <p:cNvPr id="6" name="Freeform 6"/>
            <p:cNvSpPr/>
            <p:nvPr/>
          </p:nvSpPr>
          <p:spPr>
            <a:xfrm>
              <a:off x="0" y="0"/>
              <a:ext cx="1419179" cy="1375358"/>
            </a:xfrm>
            <a:custGeom>
              <a:avLst/>
              <a:gdLst/>
              <a:ahLst/>
              <a:cxnLst/>
              <a:rect l="l" t="t" r="r" b="b"/>
              <a:pathLst>
                <a:path w="1419179" h="1375358">
                  <a:moveTo>
                    <a:pt x="37356" y="0"/>
                  </a:moveTo>
                  <a:lnTo>
                    <a:pt x="1381823" y="0"/>
                  </a:lnTo>
                  <a:cubicBezTo>
                    <a:pt x="1402454" y="0"/>
                    <a:pt x="1419179" y="16725"/>
                    <a:pt x="1419179" y="37356"/>
                  </a:cubicBezTo>
                  <a:lnTo>
                    <a:pt x="1419179" y="1338002"/>
                  </a:lnTo>
                  <a:cubicBezTo>
                    <a:pt x="1419179" y="1358633"/>
                    <a:pt x="1402454" y="1375358"/>
                    <a:pt x="1381823" y="1375358"/>
                  </a:cubicBezTo>
                  <a:lnTo>
                    <a:pt x="37356" y="1375358"/>
                  </a:lnTo>
                  <a:cubicBezTo>
                    <a:pt x="16725" y="1375358"/>
                    <a:pt x="0" y="1358633"/>
                    <a:pt x="0" y="1338002"/>
                  </a:cubicBezTo>
                  <a:lnTo>
                    <a:pt x="0" y="37356"/>
                  </a:lnTo>
                  <a:cubicBezTo>
                    <a:pt x="0" y="16725"/>
                    <a:pt x="16725" y="0"/>
                    <a:pt x="37356" y="0"/>
                  </a:cubicBezTo>
                  <a:close/>
                </a:path>
              </a:pathLst>
            </a:custGeom>
            <a:solidFill>
              <a:srgbClr val="000000">
                <a:alpha val="0"/>
              </a:srgbClr>
            </a:solidFill>
            <a:ln w="47625" cap="rnd">
              <a:solidFill>
                <a:srgbClr val="439751"/>
              </a:solidFill>
              <a:prstDash val="solid"/>
              <a:round/>
            </a:ln>
          </p:spPr>
        </p:sp>
        <p:sp>
          <p:nvSpPr>
            <p:cNvPr id="7" name="TextBox 7"/>
            <p:cNvSpPr txBox="1"/>
            <p:nvPr/>
          </p:nvSpPr>
          <p:spPr>
            <a:xfrm>
              <a:off x="0" y="-38100"/>
              <a:ext cx="1419179" cy="14134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449777" y="4036237"/>
            <a:ext cx="5388446" cy="5222063"/>
            <a:chOff x="0" y="0"/>
            <a:chExt cx="1419179" cy="1375358"/>
          </a:xfrm>
        </p:grpSpPr>
        <p:sp>
          <p:nvSpPr>
            <p:cNvPr id="9" name="Freeform 9"/>
            <p:cNvSpPr/>
            <p:nvPr/>
          </p:nvSpPr>
          <p:spPr>
            <a:xfrm>
              <a:off x="0" y="0"/>
              <a:ext cx="1419179" cy="1375358"/>
            </a:xfrm>
            <a:custGeom>
              <a:avLst/>
              <a:gdLst/>
              <a:ahLst/>
              <a:cxnLst/>
              <a:rect l="l" t="t" r="r" b="b"/>
              <a:pathLst>
                <a:path w="1419179" h="1375358">
                  <a:moveTo>
                    <a:pt x="37356" y="0"/>
                  </a:moveTo>
                  <a:lnTo>
                    <a:pt x="1381823" y="0"/>
                  </a:lnTo>
                  <a:cubicBezTo>
                    <a:pt x="1402454" y="0"/>
                    <a:pt x="1419179" y="16725"/>
                    <a:pt x="1419179" y="37356"/>
                  </a:cubicBezTo>
                  <a:lnTo>
                    <a:pt x="1419179" y="1338002"/>
                  </a:lnTo>
                  <a:cubicBezTo>
                    <a:pt x="1419179" y="1358633"/>
                    <a:pt x="1402454" y="1375358"/>
                    <a:pt x="1381823" y="1375358"/>
                  </a:cubicBezTo>
                  <a:lnTo>
                    <a:pt x="37356" y="1375358"/>
                  </a:lnTo>
                  <a:cubicBezTo>
                    <a:pt x="16725" y="1375358"/>
                    <a:pt x="0" y="1358633"/>
                    <a:pt x="0" y="1338002"/>
                  </a:cubicBezTo>
                  <a:lnTo>
                    <a:pt x="0" y="37356"/>
                  </a:lnTo>
                  <a:cubicBezTo>
                    <a:pt x="0" y="16725"/>
                    <a:pt x="16725" y="0"/>
                    <a:pt x="37356" y="0"/>
                  </a:cubicBezTo>
                  <a:close/>
                </a:path>
              </a:pathLst>
            </a:custGeom>
            <a:solidFill>
              <a:srgbClr val="000000">
                <a:alpha val="0"/>
              </a:srgbClr>
            </a:solidFill>
            <a:ln w="47625" cap="rnd">
              <a:solidFill>
                <a:srgbClr val="439751"/>
              </a:solidFill>
              <a:prstDash val="solid"/>
              <a:round/>
            </a:ln>
          </p:spPr>
        </p:sp>
        <p:sp>
          <p:nvSpPr>
            <p:cNvPr id="10" name="TextBox 10"/>
            <p:cNvSpPr txBox="1"/>
            <p:nvPr/>
          </p:nvSpPr>
          <p:spPr>
            <a:xfrm>
              <a:off x="0" y="-38100"/>
              <a:ext cx="1419179" cy="141345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2266461" y="4036237"/>
            <a:ext cx="5388446" cy="5222063"/>
            <a:chOff x="0" y="0"/>
            <a:chExt cx="1419179" cy="1375358"/>
          </a:xfrm>
        </p:grpSpPr>
        <p:sp>
          <p:nvSpPr>
            <p:cNvPr id="12" name="Freeform 12"/>
            <p:cNvSpPr/>
            <p:nvPr/>
          </p:nvSpPr>
          <p:spPr>
            <a:xfrm>
              <a:off x="0" y="0"/>
              <a:ext cx="1419179" cy="1375358"/>
            </a:xfrm>
            <a:custGeom>
              <a:avLst/>
              <a:gdLst/>
              <a:ahLst/>
              <a:cxnLst/>
              <a:rect l="l" t="t" r="r" b="b"/>
              <a:pathLst>
                <a:path w="1419179" h="1375358">
                  <a:moveTo>
                    <a:pt x="37356" y="0"/>
                  </a:moveTo>
                  <a:lnTo>
                    <a:pt x="1381823" y="0"/>
                  </a:lnTo>
                  <a:cubicBezTo>
                    <a:pt x="1402454" y="0"/>
                    <a:pt x="1419179" y="16725"/>
                    <a:pt x="1419179" y="37356"/>
                  </a:cubicBezTo>
                  <a:lnTo>
                    <a:pt x="1419179" y="1338002"/>
                  </a:lnTo>
                  <a:cubicBezTo>
                    <a:pt x="1419179" y="1358633"/>
                    <a:pt x="1402454" y="1375358"/>
                    <a:pt x="1381823" y="1375358"/>
                  </a:cubicBezTo>
                  <a:lnTo>
                    <a:pt x="37356" y="1375358"/>
                  </a:lnTo>
                  <a:cubicBezTo>
                    <a:pt x="16725" y="1375358"/>
                    <a:pt x="0" y="1358633"/>
                    <a:pt x="0" y="1338002"/>
                  </a:cubicBezTo>
                  <a:lnTo>
                    <a:pt x="0" y="37356"/>
                  </a:lnTo>
                  <a:cubicBezTo>
                    <a:pt x="0" y="16725"/>
                    <a:pt x="16725" y="0"/>
                    <a:pt x="37356" y="0"/>
                  </a:cubicBezTo>
                  <a:close/>
                </a:path>
              </a:pathLst>
            </a:custGeom>
            <a:solidFill>
              <a:srgbClr val="000000">
                <a:alpha val="0"/>
              </a:srgbClr>
            </a:solidFill>
            <a:ln w="47625" cap="rnd">
              <a:solidFill>
                <a:srgbClr val="439751"/>
              </a:solidFill>
              <a:prstDash val="solid"/>
              <a:round/>
            </a:ln>
          </p:spPr>
        </p:sp>
        <p:sp>
          <p:nvSpPr>
            <p:cNvPr id="13" name="TextBox 13"/>
            <p:cNvSpPr txBox="1"/>
            <p:nvPr/>
          </p:nvSpPr>
          <p:spPr>
            <a:xfrm>
              <a:off x="0" y="-38100"/>
              <a:ext cx="1419179" cy="1413458"/>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69884" y="2493187"/>
            <a:ext cx="3086100" cy="308610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7586568" y="2493187"/>
            <a:ext cx="3086100" cy="308610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3528964" y="2493187"/>
            <a:ext cx="3086100" cy="3086100"/>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028700" y="1005457"/>
            <a:ext cx="6557868" cy="1096646"/>
          </a:xfrm>
          <a:prstGeom prst="rect">
            <a:avLst/>
          </a:prstGeom>
        </p:spPr>
        <p:txBody>
          <a:bodyPr lIns="0" tIns="0" rIns="0" bIns="0" rtlCol="0" anchor="t">
            <a:spAutoFit/>
          </a:bodyPr>
          <a:lstStyle/>
          <a:p>
            <a:pPr algn="l">
              <a:lnSpc>
                <a:spcPts val="8240"/>
              </a:lnSpc>
            </a:pPr>
            <a:r>
              <a:rPr lang="en-US" sz="8000" b="1">
                <a:solidFill>
                  <a:srgbClr val="004AAD"/>
                </a:solidFill>
                <a:latin typeface="Cocomat Pro Bold"/>
                <a:ea typeface="Cocomat Pro Bold"/>
                <a:cs typeface="Cocomat Pro Bold"/>
                <a:sym typeface="Cocomat Pro Bold"/>
              </a:rPr>
              <a:t>Advantages</a:t>
            </a:r>
          </a:p>
        </p:txBody>
      </p:sp>
      <p:sp>
        <p:nvSpPr>
          <p:cNvPr id="24" name="TextBox 24"/>
          <p:cNvSpPr txBox="1"/>
          <p:nvPr/>
        </p:nvSpPr>
        <p:spPr>
          <a:xfrm>
            <a:off x="1428583" y="4241419"/>
            <a:ext cx="3797467" cy="902081"/>
          </a:xfrm>
          <a:prstGeom prst="rect">
            <a:avLst/>
          </a:prstGeom>
        </p:spPr>
        <p:txBody>
          <a:bodyPr lIns="0" tIns="0" rIns="0" bIns="0" rtlCol="0" anchor="t">
            <a:spAutoFit/>
          </a:bodyPr>
          <a:lstStyle/>
          <a:p>
            <a:pPr algn="ctr">
              <a:lnSpc>
                <a:spcPts val="3501"/>
              </a:lnSpc>
            </a:pPr>
            <a:r>
              <a:rPr lang="en-US" sz="3399" b="1">
                <a:solidFill>
                  <a:srgbClr val="004AAD"/>
                </a:solidFill>
                <a:latin typeface="Cocomat Pro Bold"/>
                <a:ea typeface="Cocomat Pro Bold"/>
                <a:cs typeface="Cocomat Pro Bold"/>
                <a:sym typeface="Cocomat Pro Bold"/>
              </a:rPr>
              <a:t>Addresses Static Limitations</a:t>
            </a:r>
          </a:p>
        </p:txBody>
      </p:sp>
      <p:sp>
        <p:nvSpPr>
          <p:cNvPr id="25" name="TextBox 25"/>
          <p:cNvSpPr txBox="1"/>
          <p:nvPr/>
        </p:nvSpPr>
        <p:spPr>
          <a:xfrm>
            <a:off x="7328991" y="4074337"/>
            <a:ext cx="3630019" cy="973074"/>
          </a:xfrm>
          <a:prstGeom prst="rect">
            <a:avLst/>
          </a:prstGeom>
        </p:spPr>
        <p:txBody>
          <a:bodyPr lIns="0" tIns="0" rIns="0" bIns="0" rtlCol="0" anchor="t">
            <a:spAutoFit/>
          </a:bodyPr>
          <a:lstStyle/>
          <a:p>
            <a:pPr algn="ctr">
              <a:lnSpc>
                <a:spcPts val="3707"/>
              </a:lnSpc>
            </a:pPr>
            <a:r>
              <a:rPr lang="en-US" sz="3599" b="1">
                <a:solidFill>
                  <a:srgbClr val="004AAD"/>
                </a:solidFill>
                <a:latin typeface="Cocomat Pro Bold"/>
                <a:ea typeface="Cocomat Pro Bold"/>
                <a:cs typeface="Cocomat Pro Bold"/>
                <a:sym typeface="Cocomat Pro Bold"/>
              </a:rPr>
              <a:t>Improves Relevance</a:t>
            </a:r>
          </a:p>
        </p:txBody>
      </p:sp>
      <p:sp>
        <p:nvSpPr>
          <p:cNvPr id="26" name="TextBox 26"/>
          <p:cNvSpPr txBox="1"/>
          <p:nvPr/>
        </p:nvSpPr>
        <p:spPr>
          <a:xfrm>
            <a:off x="13228134" y="4285284"/>
            <a:ext cx="3687759" cy="560705"/>
          </a:xfrm>
          <a:prstGeom prst="rect">
            <a:avLst/>
          </a:prstGeom>
        </p:spPr>
        <p:txBody>
          <a:bodyPr lIns="0" tIns="0" rIns="0" bIns="0" rtlCol="0" anchor="t">
            <a:spAutoFit/>
          </a:bodyPr>
          <a:lstStyle/>
          <a:p>
            <a:pPr algn="ctr">
              <a:lnSpc>
                <a:spcPts val="4119"/>
              </a:lnSpc>
            </a:pPr>
            <a:r>
              <a:rPr lang="en-US" sz="3999" b="1">
                <a:solidFill>
                  <a:srgbClr val="004AAD"/>
                </a:solidFill>
                <a:latin typeface="Cocomat Pro Bold"/>
                <a:ea typeface="Cocomat Pro Bold"/>
                <a:cs typeface="Cocomat Pro Bold"/>
                <a:sym typeface="Cocomat Pro Bold"/>
              </a:rPr>
              <a:t>Scalable</a:t>
            </a:r>
          </a:p>
        </p:txBody>
      </p:sp>
      <p:sp>
        <p:nvSpPr>
          <p:cNvPr id="27" name="TextBox 27"/>
          <p:cNvSpPr txBox="1"/>
          <p:nvPr/>
        </p:nvSpPr>
        <p:spPr>
          <a:xfrm>
            <a:off x="817148" y="6036487"/>
            <a:ext cx="4991572" cy="2443407"/>
          </a:xfrm>
          <a:prstGeom prst="rect">
            <a:avLst/>
          </a:prstGeom>
        </p:spPr>
        <p:txBody>
          <a:bodyPr lIns="0" tIns="0" rIns="0" bIns="0" rtlCol="0" anchor="t">
            <a:spAutoFit/>
          </a:bodyPr>
          <a:lstStyle/>
          <a:p>
            <a:pPr algn="ctr">
              <a:lnSpc>
                <a:spcPts val="3874"/>
              </a:lnSpc>
            </a:pPr>
            <a:r>
              <a:rPr lang="en-US" sz="3761">
                <a:solidFill>
                  <a:srgbClr val="000000"/>
                </a:solidFill>
                <a:latin typeface="Quicksand"/>
                <a:ea typeface="Quicksand"/>
                <a:cs typeface="Quicksand"/>
                <a:sym typeface="Quicksand"/>
              </a:rPr>
              <a:t>Dynamically adapts K and thresholds, reducing over-fetching and under-fetching.</a:t>
            </a:r>
          </a:p>
        </p:txBody>
      </p:sp>
      <p:sp>
        <p:nvSpPr>
          <p:cNvPr id="28" name="TextBox 28"/>
          <p:cNvSpPr txBox="1"/>
          <p:nvPr/>
        </p:nvSpPr>
        <p:spPr>
          <a:xfrm>
            <a:off x="6633832" y="6036487"/>
            <a:ext cx="4991572" cy="2929182"/>
          </a:xfrm>
          <a:prstGeom prst="rect">
            <a:avLst/>
          </a:prstGeom>
        </p:spPr>
        <p:txBody>
          <a:bodyPr lIns="0" tIns="0" rIns="0" bIns="0" rtlCol="0" anchor="t">
            <a:spAutoFit/>
          </a:bodyPr>
          <a:lstStyle/>
          <a:p>
            <a:pPr algn="ctr">
              <a:lnSpc>
                <a:spcPts val="3874"/>
              </a:lnSpc>
            </a:pPr>
            <a:r>
              <a:rPr lang="en-US" sz="3761">
                <a:solidFill>
                  <a:srgbClr val="000000"/>
                </a:solidFill>
                <a:latin typeface="Quicksand"/>
                <a:ea typeface="Quicksand"/>
                <a:cs typeface="Quicksand"/>
                <a:sym typeface="Quicksand"/>
              </a:rPr>
              <a:t> scoring items based on weighted features, the algorithm ensures that the most relevant items are given higher priority</a:t>
            </a:r>
          </a:p>
        </p:txBody>
      </p:sp>
      <p:sp>
        <p:nvSpPr>
          <p:cNvPr id="29" name="TextBox 29"/>
          <p:cNvSpPr txBox="1"/>
          <p:nvPr/>
        </p:nvSpPr>
        <p:spPr>
          <a:xfrm>
            <a:off x="12464897" y="6036487"/>
            <a:ext cx="4991572" cy="2443407"/>
          </a:xfrm>
          <a:prstGeom prst="rect">
            <a:avLst/>
          </a:prstGeom>
        </p:spPr>
        <p:txBody>
          <a:bodyPr lIns="0" tIns="0" rIns="0" bIns="0" rtlCol="0" anchor="t">
            <a:spAutoFit/>
          </a:bodyPr>
          <a:lstStyle/>
          <a:p>
            <a:pPr algn="ctr">
              <a:lnSpc>
                <a:spcPts val="3874"/>
              </a:lnSpc>
            </a:pPr>
            <a:r>
              <a:rPr lang="en-US" sz="3761">
                <a:solidFill>
                  <a:srgbClr val="000000"/>
                </a:solidFill>
                <a:latin typeface="Quicksand"/>
                <a:ea typeface="Quicksand"/>
                <a:cs typeface="Quicksand"/>
                <a:sym typeface="Quicksand"/>
              </a:rPr>
              <a:t>The algorithm is designed to scale well with both large datasets and diverse queries.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9357"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717725" y="1181100"/>
            <a:ext cx="9367347" cy="1253999"/>
          </a:xfrm>
          <a:prstGeom prst="rect">
            <a:avLst/>
          </a:prstGeom>
        </p:spPr>
        <p:txBody>
          <a:bodyPr lIns="0" tIns="0" rIns="0" bIns="0" rtlCol="0" anchor="t">
            <a:spAutoFit/>
          </a:bodyPr>
          <a:lstStyle/>
          <a:p>
            <a:pPr algn="l">
              <a:lnSpc>
                <a:spcPts val="9476"/>
              </a:lnSpc>
            </a:pPr>
            <a:r>
              <a:rPr lang="en-US" sz="9200" b="1">
                <a:solidFill>
                  <a:srgbClr val="004AAD"/>
                </a:solidFill>
                <a:latin typeface="Cocomat Pro Bold"/>
                <a:ea typeface="Cocomat Pro Bold"/>
                <a:cs typeface="Cocomat Pro Bold"/>
                <a:sym typeface="Cocomat Pro Bold"/>
              </a:rPr>
              <a:t>Conclusion:</a:t>
            </a:r>
          </a:p>
        </p:txBody>
      </p:sp>
      <p:sp>
        <p:nvSpPr>
          <p:cNvPr id="6" name="TextBox 6"/>
          <p:cNvSpPr txBox="1"/>
          <p:nvPr/>
        </p:nvSpPr>
        <p:spPr>
          <a:xfrm>
            <a:off x="562146" y="3049804"/>
            <a:ext cx="17163707" cy="4780915"/>
          </a:xfrm>
          <a:prstGeom prst="rect">
            <a:avLst/>
          </a:prstGeom>
        </p:spPr>
        <p:txBody>
          <a:bodyPr lIns="0" tIns="0" rIns="0" bIns="0" rtlCol="0" anchor="t">
            <a:spAutoFit/>
          </a:bodyPr>
          <a:lstStyle/>
          <a:p>
            <a:pPr algn="l">
              <a:lnSpc>
                <a:spcPts val="4759"/>
              </a:lnSpc>
            </a:pPr>
            <a:r>
              <a:rPr lang="en-US" sz="3399">
                <a:solidFill>
                  <a:srgbClr val="000000"/>
                </a:solidFill>
                <a:latin typeface="Open Sans"/>
                <a:ea typeface="Open Sans"/>
                <a:cs typeface="Open Sans"/>
                <a:sym typeface="Open Sans"/>
              </a:rPr>
              <a:t>The proposed Dynamic Candidate Selection algorithm addresses the limitations of tr</a:t>
            </a:r>
          </a:p>
          <a:p>
            <a:pPr algn="l">
              <a:lnSpc>
                <a:spcPts val="4759"/>
              </a:lnSpc>
            </a:pPr>
            <a:r>
              <a:rPr lang="en-US" sz="3399">
                <a:solidFill>
                  <a:srgbClr val="000000"/>
                </a:solidFill>
                <a:latin typeface="Open Sans"/>
                <a:ea typeface="Open Sans"/>
                <a:cs typeface="Open Sans"/>
                <a:sym typeface="Open Sans"/>
              </a:rPr>
              <a:t>aditional static retrieval approaches by dynamically adjusting key parameters such as K and relevance thresholds. This adaptability improves retrieval efficiency, ensuring that the system avoids both over-fetching and under-fetching of results. The incorporation of component-level embeddings and the Mixture of Logits (MoL) scoring mechanism further enhances relevance by prioritizing important features and better matching items to the query context. Additionally, the system is highly scalable, efficiently handling diverse queries across various datasets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157314" y="1381862"/>
            <a:ext cx="5898138" cy="7713776"/>
            <a:chOff x="0" y="0"/>
            <a:chExt cx="4880610" cy="6383020"/>
          </a:xfrm>
        </p:grpSpPr>
        <p:sp>
          <p:nvSpPr>
            <p:cNvPr id="3" name="Freeform 3"/>
            <p:cNvSpPr/>
            <p:nvPr/>
          </p:nvSpPr>
          <p:spPr>
            <a:xfrm>
              <a:off x="0" y="0"/>
              <a:ext cx="4879340" cy="6484620"/>
            </a:xfrm>
            <a:custGeom>
              <a:avLst/>
              <a:gdLst/>
              <a:ahLst/>
              <a:cxnLst/>
              <a:rect l="l" t="t" r="r" b="b"/>
              <a:pathLst>
                <a:path w="4879340" h="6484620">
                  <a:moveTo>
                    <a:pt x="1705610" y="2045970"/>
                  </a:moveTo>
                  <a:cubicBezTo>
                    <a:pt x="1300480" y="1916430"/>
                    <a:pt x="937260" y="1748790"/>
                    <a:pt x="618490" y="1541780"/>
                  </a:cubicBezTo>
                  <a:lnTo>
                    <a:pt x="618490" y="0"/>
                  </a:lnTo>
                  <a:cubicBezTo>
                    <a:pt x="1761490" y="477520"/>
                    <a:pt x="2952750" y="1047750"/>
                    <a:pt x="4199890" y="1188720"/>
                  </a:cubicBezTo>
                  <a:cubicBezTo>
                    <a:pt x="4578350" y="1230630"/>
                    <a:pt x="4865370" y="1550670"/>
                    <a:pt x="4865370" y="1930400"/>
                  </a:cubicBezTo>
                  <a:cubicBezTo>
                    <a:pt x="4865370" y="2198370"/>
                    <a:pt x="4711700" y="2442210"/>
                    <a:pt x="4469130" y="2557780"/>
                  </a:cubicBezTo>
                  <a:cubicBezTo>
                    <a:pt x="4328160" y="2625090"/>
                    <a:pt x="4178300" y="2693670"/>
                    <a:pt x="4071620" y="2733040"/>
                  </a:cubicBezTo>
                  <a:lnTo>
                    <a:pt x="4164330" y="2733040"/>
                  </a:lnTo>
                  <a:cubicBezTo>
                    <a:pt x="4560570" y="2735580"/>
                    <a:pt x="4879340" y="3056890"/>
                    <a:pt x="4879340" y="3453130"/>
                  </a:cubicBezTo>
                  <a:lnTo>
                    <a:pt x="4879340" y="3708400"/>
                  </a:lnTo>
                  <a:cubicBezTo>
                    <a:pt x="4879340" y="4017010"/>
                    <a:pt x="4682490" y="4291330"/>
                    <a:pt x="4390390" y="4389120"/>
                  </a:cubicBezTo>
                  <a:cubicBezTo>
                    <a:pt x="3708400" y="4622800"/>
                    <a:pt x="2984500" y="4791710"/>
                    <a:pt x="2231390" y="4909820"/>
                  </a:cubicBezTo>
                  <a:cubicBezTo>
                    <a:pt x="2881630" y="5016500"/>
                    <a:pt x="3553460" y="5017770"/>
                    <a:pt x="4246880" y="4904740"/>
                  </a:cubicBezTo>
                  <a:lnTo>
                    <a:pt x="4246880" y="6311900"/>
                  </a:lnTo>
                  <a:cubicBezTo>
                    <a:pt x="2879090" y="6484620"/>
                    <a:pt x="1550670" y="6370320"/>
                    <a:pt x="302260" y="5673090"/>
                  </a:cubicBezTo>
                  <a:cubicBezTo>
                    <a:pt x="115570" y="5570220"/>
                    <a:pt x="0" y="5373370"/>
                    <a:pt x="0" y="5161280"/>
                  </a:cubicBezTo>
                  <a:cubicBezTo>
                    <a:pt x="0" y="4523740"/>
                    <a:pt x="491490" y="3992880"/>
                    <a:pt x="1126490" y="3944620"/>
                  </a:cubicBezTo>
                  <a:cubicBezTo>
                    <a:pt x="1397000" y="3924300"/>
                    <a:pt x="1662430" y="3896360"/>
                    <a:pt x="1922780" y="3860800"/>
                  </a:cubicBezTo>
                  <a:lnTo>
                    <a:pt x="880110" y="3854450"/>
                  </a:lnTo>
                  <a:cubicBezTo>
                    <a:pt x="393700" y="3849370"/>
                    <a:pt x="0" y="3454400"/>
                    <a:pt x="0" y="2966720"/>
                  </a:cubicBezTo>
                  <a:cubicBezTo>
                    <a:pt x="0" y="2528570"/>
                    <a:pt x="340360" y="2166620"/>
                    <a:pt x="777240" y="2138680"/>
                  </a:cubicBezTo>
                  <a:cubicBezTo>
                    <a:pt x="1089660" y="2118360"/>
                    <a:pt x="1399540" y="2087880"/>
                    <a:pt x="1705610" y="2045970"/>
                  </a:cubicBezTo>
                  <a:close/>
                </a:path>
              </a:pathLst>
            </a:custGeom>
            <a:blipFill>
              <a:blip r:embed="rId2"/>
              <a:stretch>
                <a:fillRect t="-7258" b="-7258"/>
              </a:stretch>
            </a:blipFill>
          </p:spPr>
        </p:sp>
      </p:grpSp>
      <p:grpSp>
        <p:nvGrpSpPr>
          <p:cNvPr id="4" name="Group 4"/>
          <p:cNvGrpSpPr/>
          <p:nvPr/>
        </p:nvGrpSpPr>
        <p:grpSpPr>
          <a:xfrm>
            <a:off x="-339357" y="-221344"/>
            <a:ext cx="18966714" cy="10920189"/>
            <a:chOff x="0" y="0"/>
            <a:chExt cx="4995349" cy="2876099"/>
          </a:xfrm>
        </p:grpSpPr>
        <p:sp>
          <p:nvSpPr>
            <p:cNvPr id="5" name="Freeform 5"/>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6" name="TextBox 6"/>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028700" y="1143000"/>
            <a:ext cx="7239205" cy="1096646"/>
          </a:xfrm>
          <a:prstGeom prst="rect">
            <a:avLst/>
          </a:prstGeom>
        </p:spPr>
        <p:txBody>
          <a:bodyPr lIns="0" tIns="0" rIns="0" bIns="0" rtlCol="0" anchor="t">
            <a:spAutoFit/>
          </a:bodyPr>
          <a:lstStyle/>
          <a:p>
            <a:pPr algn="l">
              <a:lnSpc>
                <a:spcPts val="8240"/>
              </a:lnSpc>
            </a:pPr>
            <a:r>
              <a:rPr lang="en-US" sz="8000" b="1">
                <a:solidFill>
                  <a:srgbClr val="004AAD"/>
                </a:solidFill>
                <a:latin typeface="Cocomat Pro Bold"/>
                <a:ea typeface="Cocomat Pro Bold"/>
                <a:cs typeface="Cocomat Pro Bold"/>
                <a:sym typeface="Cocomat Pro Bold"/>
              </a:rPr>
              <a:t>Introduction</a:t>
            </a:r>
          </a:p>
        </p:txBody>
      </p:sp>
      <p:sp>
        <p:nvSpPr>
          <p:cNvPr id="8" name="TextBox 8"/>
          <p:cNvSpPr txBox="1"/>
          <p:nvPr/>
        </p:nvSpPr>
        <p:spPr>
          <a:xfrm>
            <a:off x="1028700" y="2693676"/>
            <a:ext cx="11716112" cy="5835252"/>
          </a:xfrm>
          <a:prstGeom prst="rect">
            <a:avLst/>
          </a:prstGeom>
        </p:spPr>
        <p:txBody>
          <a:bodyPr lIns="0" tIns="0" rIns="0" bIns="0" rtlCol="0" anchor="t">
            <a:spAutoFit/>
          </a:bodyPr>
          <a:lstStyle/>
          <a:p>
            <a:pPr algn="l">
              <a:lnSpc>
                <a:spcPts val="3501"/>
              </a:lnSpc>
            </a:pPr>
            <a:r>
              <a:rPr lang="en-US" sz="3399" spc="142" dirty="0">
                <a:solidFill>
                  <a:srgbClr val="000000"/>
                </a:solidFill>
                <a:latin typeface="Open Sans"/>
                <a:ea typeface="Open Sans"/>
                <a:cs typeface="Open Sans"/>
                <a:sym typeface="Open Sans"/>
              </a:rPr>
              <a:t>Large language models (LLMs) have seen significant advancements but face challenges, particularly in tasks that demand extensive knowledge or deal with queries beyond their training data. These limitations often result in “hallucinations.” To address this, Retrieval-Augmented Generation (RAG) supplements LLMs by retrieving relevant document chunks from external knowledge sources based on semantic similarity. By doing so, RAG helps reduce factual errors, allowing LLMs to produce more accurate content. This has led to the widespread adoption of RAG, particularly in chatbots and other real-world applications,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9357"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7645892" y="2651685"/>
            <a:ext cx="10069919" cy="5307793"/>
          </a:xfrm>
          <a:custGeom>
            <a:avLst/>
            <a:gdLst/>
            <a:ahLst/>
            <a:cxnLst/>
            <a:rect l="l" t="t" r="r" b="b"/>
            <a:pathLst>
              <a:path w="10069919" h="5307793">
                <a:moveTo>
                  <a:pt x="0" y="0"/>
                </a:moveTo>
                <a:lnTo>
                  <a:pt x="10069919" y="0"/>
                </a:lnTo>
                <a:lnTo>
                  <a:pt x="10069919" y="5307792"/>
                </a:lnTo>
                <a:lnTo>
                  <a:pt x="0" y="5307792"/>
                </a:lnTo>
                <a:lnTo>
                  <a:pt x="0" y="0"/>
                </a:lnTo>
                <a:close/>
              </a:path>
            </a:pathLst>
          </a:custGeom>
          <a:blipFill>
            <a:blip r:embed="rId2"/>
            <a:stretch>
              <a:fillRect l="-4253" t="-2985" b="-256"/>
            </a:stretch>
          </a:blipFill>
        </p:spPr>
      </p:sp>
      <p:sp>
        <p:nvSpPr>
          <p:cNvPr id="6" name="TextBox 6"/>
          <p:cNvSpPr txBox="1"/>
          <p:nvPr/>
        </p:nvSpPr>
        <p:spPr>
          <a:xfrm>
            <a:off x="1028700" y="1005457"/>
            <a:ext cx="9671373" cy="1096646"/>
          </a:xfrm>
          <a:prstGeom prst="rect">
            <a:avLst/>
          </a:prstGeom>
        </p:spPr>
        <p:txBody>
          <a:bodyPr lIns="0" tIns="0" rIns="0" bIns="0" rtlCol="0" anchor="t">
            <a:spAutoFit/>
          </a:bodyPr>
          <a:lstStyle/>
          <a:p>
            <a:pPr algn="l">
              <a:lnSpc>
                <a:spcPts val="8240"/>
              </a:lnSpc>
            </a:pPr>
            <a:r>
              <a:rPr lang="en-US" sz="8000" b="1">
                <a:solidFill>
                  <a:srgbClr val="004AAD"/>
                </a:solidFill>
                <a:latin typeface="Cocomat Pro Bold"/>
                <a:ea typeface="Cocomat Pro Bold"/>
                <a:cs typeface="Cocomat Pro Bold"/>
                <a:sym typeface="Cocomat Pro Bold"/>
              </a:rPr>
              <a:t>Definition of RAG</a:t>
            </a:r>
          </a:p>
        </p:txBody>
      </p:sp>
      <p:sp>
        <p:nvSpPr>
          <p:cNvPr id="7" name="TextBox 7"/>
          <p:cNvSpPr txBox="1"/>
          <p:nvPr/>
        </p:nvSpPr>
        <p:spPr>
          <a:xfrm>
            <a:off x="789489" y="2270373"/>
            <a:ext cx="6671985" cy="6157595"/>
          </a:xfrm>
          <a:prstGeom prst="rect">
            <a:avLst/>
          </a:prstGeom>
        </p:spPr>
        <p:txBody>
          <a:bodyPr lIns="0" tIns="0" rIns="0" bIns="0" rtlCol="0" anchor="t">
            <a:spAutoFit/>
          </a:bodyPr>
          <a:lstStyle/>
          <a:p>
            <a:pPr algn="l">
              <a:lnSpc>
                <a:spcPts val="4480"/>
              </a:lnSpc>
            </a:pPr>
            <a:r>
              <a:rPr lang="en-US" sz="3200">
                <a:solidFill>
                  <a:srgbClr val="000000"/>
                </a:solidFill>
                <a:latin typeface="Open Sans"/>
                <a:ea typeface="Open Sans"/>
                <a:cs typeface="Open Sans"/>
                <a:sym typeface="Open Sans"/>
              </a:rPr>
              <a:t>Retrieval-Augmented Generation (RAG) is a technique that leverages the strengths of pre-trained large language models (LLMs) and external data sources. By merging the generative abilities of LLMs like GPT-3 or GPT-4 with the accuracy of specialized data search mechanisms, RAG systems can generate more sophisticated and contextually relevant responses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5073"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124200" y="6664898"/>
            <a:ext cx="10689566" cy="3026106"/>
          </a:xfrm>
          <a:custGeom>
            <a:avLst/>
            <a:gdLst/>
            <a:ahLst/>
            <a:cxnLst/>
            <a:rect l="l" t="t" r="r" b="b"/>
            <a:pathLst>
              <a:path w="10689566" h="3026106">
                <a:moveTo>
                  <a:pt x="0" y="0"/>
                </a:moveTo>
                <a:lnTo>
                  <a:pt x="10689566" y="0"/>
                </a:lnTo>
                <a:lnTo>
                  <a:pt x="10689566" y="3026106"/>
                </a:lnTo>
                <a:lnTo>
                  <a:pt x="0" y="3026106"/>
                </a:lnTo>
                <a:lnTo>
                  <a:pt x="0" y="0"/>
                </a:lnTo>
                <a:close/>
              </a:path>
            </a:pathLst>
          </a:custGeom>
          <a:blipFill>
            <a:blip r:embed="rId2"/>
            <a:stretch>
              <a:fillRect r="-208"/>
            </a:stretch>
          </a:blipFill>
        </p:spPr>
      </p:sp>
      <p:sp>
        <p:nvSpPr>
          <p:cNvPr id="6" name="TextBox 6"/>
          <p:cNvSpPr txBox="1"/>
          <p:nvPr/>
        </p:nvSpPr>
        <p:spPr>
          <a:xfrm>
            <a:off x="618205" y="855887"/>
            <a:ext cx="17040159" cy="1582805"/>
          </a:xfrm>
          <a:prstGeom prst="rect">
            <a:avLst/>
          </a:prstGeom>
        </p:spPr>
        <p:txBody>
          <a:bodyPr lIns="0" tIns="0" rIns="0" bIns="0" rtlCol="0" anchor="t">
            <a:spAutoFit/>
          </a:bodyPr>
          <a:lstStyle/>
          <a:p>
            <a:pPr algn="l">
              <a:lnSpc>
                <a:spcPts val="5562"/>
              </a:lnSpc>
            </a:pPr>
            <a:r>
              <a:rPr lang="en-US" sz="5400" b="1">
                <a:solidFill>
                  <a:srgbClr val="004AAD"/>
                </a:solidFill>
                <a:latin typeface="Cocomat Pro Bold"/>
                <a:ea typeface="Cocomat Pro Bold"/>
                <a:cs typeface="Cocomat Pro Bold"/>
                <a:sym typeface="Cocomat Pro Bold"/>
              </a:rPr>
              <a:t>How does Retrieval-Augmented Generation work?</a:t>
            </a:r>
          </a:p>
          <a:p>
            <a:pPr marL="0" lvl="0" indent="0" algn="l">
              <a:lnSpc>
                <a:spcPts val="6592"/>
              </a:lnSpc>
              <a:spcBef>
                <a:spcPct val="0"/>
              </a:spcBef>
            </a:pPr>
            <a:endParaRPr lang="en-US" sz="5400" b="1">
              <a:solidFill>
                <a:srgbClr val="004AAD"/>
              </a:solidFill>
              <a:latin typeface="Cocomat Pro Bold"/>
              <a:ea typeface="Cocomat Pro Bold"/>
              <a:cs typeface="Cocomat Pro Bold"/>
              <a:sym typeface="Cocomat Pro Bold"/>
            </a:endParaRPr>
          </a:p>
        </p:txBody>
      </p:sp>
      <p:sp>
        <p:nvSpPr>
          <p:cNvPr id="7" name="TextBox 7"/>
          <p:cNvSpPr txBox="1"/>
          <p:nvPr/>
        </p:nvSpPr>
        <p:spPr>
          <a:xfrm>
            <a:off x="618205" y="1712061"/>
            <a:ext cx="17010571" cy="1500886"/>
          </a:xfrm>
          <a:prstGeom prst="rect">
            <a:avLst/>
          </a:prstGeom>
        </p:spPr>
        <p:txBody>
          <a:bodyPr lIns="0" tIns="0" rIns="0" bIns="0" rtlCol="0" anchor="t">
            <a:spAutoFit/>
          </a:bodyPr>
          <a:lstStyle/>
          <a:p>
            <a:pPr algn="l">
              <a:lnSpc>
                <a:spcPts val="2987"/>
              </a:lnSpc>
            </a:pPr>
            <a:r>
              <a:rPr lang="en-US" sz="2900" spc="168">
                <a:solidFill>
                  <a:srgbClr val="000000"/>
                </a:solidFill>
                <a:latin typeface="Open Sans"/>
                <a:ea typeface="Open Sans"/>
                <a:cs typeface="Open Sans"/>
                <a:sym typeface="Open Sans"/>
              </a:rPr>
              <a:t>Without RAG, the LLM generates a response based only on the knowledge it was trained on or already possesses. In contrast, RAG incorporates an information retrieval mechanism that uses the user input to fetch relevant data from an external source. Both the user query and the retrieved information are then provided to the LLM, </a:t>
            </a:r>
          </a:p>
        </p:txBody>
      </p:sp>
      <p:sp>
        <p:nvSpPr>
          <p:cNvPr id="8" name="TextBox 8"/>
          <p:cNvSpPr txBox="1"/>
          <p:nvPr/>
        </p:nvSpPr>
        <p:spPr>
          <a:xfrm>
            <a:off x="431919" y="4240950"/>
            <a:ext cx="17424162" cy="2134743"/>
          </a:xfrm>
          <a:prstGeom prst="rect">
            <a:avLst/>
          </a:prstGeom>
        </p:spPr>
        <p:txBody>
          <a:bodyPr lIns="0" tIns="0" rIns="0" bIns="0" rtlCol="0" anchor="t">
            <a:spAutoFit/>
          </a:bodyPr>
          <a:lstStyle/>
          <a:p>
            <a:pPr marL="582933" lvl="1" indent="-291467" algn="l">
              <a:lnSpc>
                <a:spcPts val="2781"/>
              </a:lnSpc>
              <a:buFont typeface="Arial"/>
              <a:buChar char="•"/>
            </a:pPr>
            <a:r>
              <a:rPr lang="en-US" sz="2700" b="1" spc="29" dirty="0">
                <a:solidFill>
                  <a:srgbClr val="3A271E"/>
                </a:solidFill>
                <a:latin typeface="Open Sans Bold"/>
                <a:ea typeface="Open Sans Bold"/>
                <a:cs typeface="Open Sans Bold"/>
                <a:sym typeface="Open Sans Bold"/>
              </a:rPr>
              <a:t>Chunking </a:t>
            </a:r>
            <a:r>
              <a:rPr lang="en-US" sz="2700" spc="29" dirty="0">
                <a:solidFill>
                  <a:srgbClr val="3A271E"/>
                </a:solidFill>
                <a:latin typeface="Open Sans"/>
                <a:ea typeface="Open Sans"/>
                <a:cs typeface="Open Sans"/>
                <a:sym typeface="Open Sans"/>
              </a:rPr>
              <a:t>: Breaks down large documents into smaller, meaningful segments to enhance retrieval accuracy. </a:t>
            </a:r>
            <a:r>
              <a:rPr lang="en-US" sz="2700" spc="29" dirty="0" err="1">
                <a:solidFill>
                  <a:srgbClr val="3A271E"/>
                </a:solidFill>
                <a:latin typeface="Open Sans"/>
                <a:ea typeface="Open Sans"/>
                <a:cs typeface="Open Sans"/>
                <a:sym typeface="Open Sans"/>
              </a:rPr>
              <a:t>eg</a:t>
            </a:r>
            <a:r>
              <a:rPr lang="en-US" sz="2700" spc="29" dirty="0">
                <a:solidFill>
                  <a:srgbClr val="3A271E"/>
                </a:solidFill>
                <a:latin typeface="Open Sans"/>
                <a:ea typeface="Open Sans"/>
                <a:cs typeface="Open Sans"/>
                <a:sym typeface="Open Sans"/>
              </a:rPr>
              <a:t> Sliding Window , Sentence/Paragraph Segmentation: Use NLP tools (e.g., </a:t>
            </a:r>
            <a:r>
              <a:rPr lang="en-US" sz="2700" spc="29" dirty="0" err="1">
                <a:solidFill>
                  <a:srgbClr val="3A271E"/>
                </a:solidFill>
                <a:latin typeface="Open Sans"/>
                <a:ea typeface="Open Sans"/>
                <a:cs typeface="Open Sans"/>
                <a:sym typeface="Open Sans"/>
              </a:rPr>
              <a:t>spaCy</a:t>
            </a:r>
            <a:r>
              <a:rPr lang="en-US" sz="2700" spc="29" dirty="0">
                <a:solidFill>
                  <a:srgbClr val="3A271E"/>
                </a:solidFill>
                <a:latin typeface="Open Sans"/>
                <a:ea typeface="Open Sans"/>
                <a:cs typeface="Open Sans"/>
                <a:sym typeface="Open Sans"/>
              </a:rPr>
              <a:t> or NLTK)</a:t>
            </a:r>
          </a:p>
          <a:p>
            <a:pPr marL="582933" lvl="1" indent="-291467" algn="l">
              <a:lnSpc>
                <a:spcPts val="2781"/>
              </a:lnSpc>
              <a:buFont typeface="Arial"/>
              <a:buChar char="•"/>
            </a:pPr>
            <a:r>
              <a:rPr lang="en-US" sz="2700" b="1" spc="29" dirty="0">
                <a:solidFill>
                  <a:srgbClr val="3A271E"/>
                </a:solidFill>
                <a:latin typeface="Open Sans Bold"/>
                <a:ea typeface="Open Sans Bold"/>
                <a:cs typeface="Open Sans Bold"/>
                <a:sym typeface="Open Sans Bold"/>
              </a:rPr>
              <a:t>Embedding </a:t>
            </a:r>
            <a:r>
              <a:rPr lang="en-US" sz="2700" spc="29" dirty="0">
                <a:solidFill>
                  <a:srgbClr val="3A271E"/>
                </a:solidFill>
                <a:latin typeface="Open Sans"/>
                <a:ea typeface="Open Sans"/>
                <a:cs typeface="Open Sans"/>
                <a:sym typeface="Open Sans"/>
              </a:rPr>
              <a:t>: Converts text chunks into vector representations that capture semantic meaning. </a:t>
            </a:r>
            <a:r>
              <a:rPr lang="en-US" sz="2700" spc="29" dirty="0" err="1">
                <a:solidFill>
                  <a:srgbClr val="3A271E"/>
                </a:solidFill>
                <a:latin typeface="Open Sans"/>
                <a:ea typeface="Open Sans"/>
                <a:cs typeface="Open Sans"/>
                <a:sym typeface="Open Sans"/>
              </a:rPr>
              <a:t>e.g</a:t>
            </a:r>
            <a:r>
              <a:rPr lang="en-US" sz="2700" spc="29" dirty="0">
                <a:solidFill>
                  <a:srgbClr val="3A271E"/>
                </a:solidFill>
                <a:latin typeface="Open Sans"/>
                <a:ea typeface="Open Sans"/>
                <a:cs typeface="Open Sans"/>
                <a:sym typeface="Open Sans"/>
              </a:rPr>
              <a:t> Word Embeddings (Word2Vec, </a:t>
            </a:r>
            <a:r>
              <a:rPr lang="en-US" sz="2700" spc="29" dirty="0" err="1">
                <a:solidFill>
                  <a:srgbClr val="3A271E"/>
                </a:solidFill>
                <a:latin typeface="Open Sans"/>
                <a:ea typeface="Open Sans"/>
                <a:cs typeface="Open Sans"/>
                <a:sym typeface="Open Sans"/>
              </a:rPr>
              <a:t>GloVe</a:t>
            </a:r>
            <a:r>
              <a:rPr lang="en-US" sz="2700" spc="29" dirty="0">
                <a:solidFill>
                  <a:srgbClr val="3A271E"/>
                </a:solidFill>
                <a:latin typeface="Open Sans"/>
                <a:ea typeface="Open Sans"/>
                <a:cs typeface="Open Sans"/>
                <a:sym typeface="Open Sans"/>
              </a:rPr>
              <a:t>),  Sentence Embeddings (ARBERT, BERT):</a:t>
            </a:r>
          </a:p>
          <a:p>
            <a:pPr marL="582933" lvl="1" indent="-291467" algn="l">
              <a:lnSpc>
                <a:spcPts val="2781"/>
              </a:lnSpc>
              <a:buFont typeface="Arial"/>
              <a:buChar char="•"/>
            </a:pPr>
            <a:r>
              <a:rPr lang="en-US" sz="2700" b="1" spc="29" dirty="0">
                <a:solidFill>
                  <a:srgbClr val="3A271E"/>
                </a:solidFill>
                <a:latin typeface="Open Sans Bold"/>
                <a:ea typeface="Open Sans Bold"/>
                <a:cs typeface="Open Sans Bold"/>
                <a:sym typeface="Open Sans Bold"/>
              </a:rPr>
              <a:t>Indexing : </a:t>
            </a:r>
            <a:r>
              <a:rPr lang="en-US" sz="2700" spc="29" dirty="0">
                <a:solidFill>
                  <a:srgbClr val="3A271E"/>
                </a:solidFill>
                <a:latin typeface="Open Sans"/>
                <a:ea typeface="Open Sans"/>
                <a:cs typeface="Open Sans"/>
                <a:sym typeface="Open Sans"/>
              </a:rPr>
              <a:t>After embedding, store these vectors in a database or index like FAISS for fast similarity search.</a:t>
            </a:r>
          </a:p>
        </p:txBody>
      </p:sp>
      <p:sp>
        <p:nvSpPr>
          <p:cNvPr id="9" name="TextBox 9"/>
          <p:cNvSpPr txBox="1"/>
          <p:nvPr/>
        </p:nvSpPr>
        <p:spPr>
          <a:xfrm>
            <a:off x="845510" y="3367826"/>
            <a:ext cx="5174290" cy="596899"/>
          </a:xfrm>
          <a:prstGeom prst="rect">
            <a:avLst/>
          </a:prstGeom>
        </p:spPr>
        <p:txBody>
          <a:bodyPr wrap="square" lIns="0" tIns="0" rIns="0" bIns="0" rtlCol="0" anchor="t">
            <a:spAutoFit/>
          </a:bodyPr>
          <a:lstStyle/>
          <a:p>
            <a:pPr marL="755659" lvl="1" indent="-377829" algn="ctr">
              <a:lnSpc>
                <a:spcPts val="4900"/>
              </a:lnSpc>
              <a:buAutoNum type="arabicPeriod"/>
            </a:pPr>
            <a:r>
              <a:rPr lang="en-US" sz="3500" b="1" u="sng" dirty="0">
                <a:solidFill>
                  <a:srgbClr val="545454"/>
                </a:solidFill>
                <a:latin typeface="Open Sans Bold"/>
                <a:ea typeface="Open Sans Bold"/>
                <a:cs typeface="Open Sans Bold"/>
                <a:sym typeface="Open Sans Bold"/>
              </a:rPr>
              <a:t>Ingestion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9357"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872497" y="1076325"/>
            <a:ext cx="9944089" cy="560710"/>
          </a:xfrm>
          <a:prstGeom prst="rect">
            <a:avLst/>
          </a:prstGeom>
        </p:spPr>
        <p:txBody>
          <a:bodyPr lIns="0" tIns="0" rIns="0" bIns="0" rtlCol="0" anchor="t">
            <a:spAutoFit/>
          </a:bodyPr>
          <a:lstStyle/>
          <a:p>
            <a:pPr algn="just">
              <a:lnSpc>
                <a:spcPts val="4120"/>
              </a:lnSpc>
            </a:pPr>
            <a:r>
              <a:rPr lang="en-US" sz="4000">
                <a:solidFill>
                  <a:srgbClr val="000000"/>
                </a:solidFill>
                <a:latin typeface="Cocomat Pro"/>
                <a:ea typeface="Cocomat Pro"/>
                <a:cs typeface="Cocomat Pro"/>
                <a:sym typeface="Cocomat Pro"/>
              </a:rPr>
              <a:t>2.</a:t>
            </a:r>
            <a:r>
              <a:rPr lang="en-US" sz="4000" b="1">
                <a:solidFill>
                  <a:srgbClr val="000000"/>
                </a:solidFill>
                <a:latin typeface="Cocomat Pro Bold"/>
                <a:ea typeface="Cocomat Pro Bold"/>
                <a:cs typeface="Cocomat Pro Bold"/>
                <a:sym typeface="Cocomat Pro Bold"/>
              </a:rPr>
              <a:t> Retrieval Process</a:t>
            </a:r>
          </a:p>
        </p:txBody>
      </p:sp>
      <p:sp>
        <p:nvSpPr>
          <p:cNvPr id="6" name="TextBox 6"/>
          <p:cNvSpPr txBox="1"/>
          <p:nvPr/>
        </p:nvSpPr>
        <p:spPr>
          <a:xfrm>
            <a:off x="535451" y="1540569"/>
            <a:ext cx="17217098" cy="5438080"/>
          </a:xfrm>
          <a:prstGeom prst="rect">
            <a:avLst/>
          </a:prstGeom>
        </p:spPr>
        <p:txBody>
          <a:bodyPr lIns="0" tIns="0" rIns="0" bIns="0" rtlCol="0" anchor="t">
            <a:spAutoFit/>
          </a:bodyPr>
          <a:lstStyle/>
          <a:p>
            <a:pPr algn="l">
              <a:lnSpc>
                <a:spcPts val="3237"/>
              </a:lnSpc>
            </a:pPr>
            <a:endParaRPr/>
          </a:p>
          <a:p>
            <a:pPr marL="589945" lvl="1" indent="-294972" algn="l">
              <a:lnSpc>
                <a:spcPts val="3005"/>
              </a:lnSpc>
              <a:buFont typeface="Arial"/>
              <a:buChar char="•"/>
            </a:pPr>
            <a:r>
              <a:rPr lang="en-US" sz="2732" b="1" spc="431">
                <a:solidFill>
                  <a:srgbClr val="000000"/>
                </a:solidFill>
                <a:latin typeface="Open Sans Bold"/>
                <a:ea typeface="Open Sans Bold"/>
                <a:cs typeface="Open Sans Bold"/>
                <a:sym typeface="Open Sans Bold"/>
              </a:rPr>
              <a:t>Query Embedding : </a:t>
            </a:r>
            <a:r>
              <a:rPr lang="en-US" sz="2732" spc="431">
                <a:solidFill>
                  <a:srgbClr val="000000"/>
                </a:solidFill>
                <a:latin typeface="Open Sans"/>
                <a:ea typeface="Open Sans"/>
                <a:cs typeface="Open Sans"/>
                <a:sym typeface="Open Sans"/>
              </a:rPr>
              <a:t>Convert the user query into a vector representation using the same embedding model as used in the ingestion process (e.g., BERT) .</a:t>
            </a:r>
          </a:p>
          <a:p>
            <a:pPr marL="589945" lvl="1" indent="-294972" algn="l">
              <a:lnSpc>
                <a:spcPts val="3005"/>
              </a:lnSpc>
              <a:buFont typeface="Arial"/>
              <a:buChar char="•"/>
            </a:pPr>
            <a:r>
              <a:rPr lang="en-US" sz="2732" b="1" spc="431">
                <a:solidFill>
                  <a:srgbClr val="000000"/>
                </a:solidFill>
                <a:latin typeface="Open Sans Bold"/>
                <a:ea typeface="Open Sans Bold"/>
                <a:cs typeface="Open Sans Bold"/>
                <a:sym typeface="Open Sans Bold"/>
              </a:rPr>
              <a:t>Similarity Search :</a:t>
            </a:r>
            <a:r>
              <a:rPr lang="en-US" sz="2732" spc="431">
                <a:solidFill>
                  <a:srgbClr val="000000"/>
                </a:solidFill>
                <a:latin typeface="Open Sans"/>
                <a:ea typeface="Open Sans"/>
                <a:cs typeface="Open Sans"/>
                <a:sym typeface="Open Sans"/>
              </a:rPr>
              <a:t> Compare the query embedding with stored embeddings in the index (e.g., FAISS, HNSW) to find the most relevant chunks.</a:t>
            </a:r>
          </a:p>
          <a:p>
            <a:pPr algn="l">
              <a:lnSpc>
                <a:spcPts val="3005"/>
              </a:lnSpc>
            </a:pPr>
            <a:r>
              <a:rPr lang="en-US" sz="2732" spc="431">
                <a:solidFill>
                  <a:srgbClr val="000000"/>
                </a:solidFill>
                <a:latin typeface="Open Sans"/>
                <a:ea typeface="Open Sans"/>
                <a:cs typeface="Open Sans"/>
                <a:sym typeface="Open Sans"/>
              </a:rPr>
              <a:t>         </a:t>
            </a:r>
            <a:r>
              <a:rPr lang="en-US" sz="2732" b="1" spc="431">
                <a:solidFill>
                  <a:srgbClr val="000000"/>
                </a:solidFill>
                <a:latin typeface="Open Sans Bold"/>
                <a:ea typeface="Open Sans Bold"/>
                <a:cs typeface="Open Sans Bold"/>
                <a:sym typeface="Open Sans Bold"/>
              </a:rPr>
              <a:t>Techniques:</a:t>
            </a:r>
            <a:r>
              <a:rPr lang="en-US" sz="2732" spc="431">
                <a:solidFill>
                  <a:srgbClr val="000000"/>
                </a:solidFill>
                <a:latin typeface="Open Sans"/>
                <a:ea typeface="Open Sans"/>
                <a:cs typeface="Open Sans"/>
                <a:sym typeface="Open Sans"/>
              </a:rPr>
              <a:t> Cosine Similarity , Dot Product , ANN (Approximate Nearest Neighbors)</a:t>
            </a:r>
          </a:p>
          <a:p>
            <a:pPr marL="589945" lvl="1" indent="-294972" algn="l">
              <a:lnSpc>
                <a:spcPts val="3005"/>
              </a:lnSpc>
              <a:buFont typeface="Arial"/>
              <a:buChar char="•"/>
            </a:pPr>
            <a:r>
              <a:rPr lang="en-US" sz="2732" b="1" spc="431">
                <a:solidFill>
                  <a:srgbClr val="000000"/>
                </a:solidFill>
                <a:latin typeface="Open Sans Bold"/>
                <a:ea typeface="Open Sans Bold"/>
                <a:cs typeface="Open Sans Bold"/>
                <a:sym typeface="Open Sans Bold"/>
              </a:rPr>
              <a:t>Top-K Selection :</a:t>
            </a:r>
            <a:r>
              <a:rPr lang="en-US" sz="2732" spc="431">
                <a:solidFill>
                  <a:srgbClr val="000000"/>
                </a:solidFill>
                <a:latin typeface="Open Sans"/>
                <a:ea typeface="Open Sans"/>
                <a:cs typeface="Open Sans"/>
                <a:sym typeface="Open Sans"/>
              </a:rPr>
              <a:t>  the system identifies the most relevant information chunksbased on similarity scores to feed into the language model </a:t>
            </a:r>
          </a:p>
          <a:p>
            <a:pPr marL="589945" lvl="1" indent="-294972" algn="l">
              <a:lnSpc>
                <a:spcPts val="3005"/>
              </a:lnSpc>
              <a:buFont typeface="Arial"/>
              <a:buChar char="•"/>
            </a:pPr>
            <a:r>
              <a:rPr lang="en-US" sz="2732" b="1" spc="431">
                <a:solidFill>
                  <a:srgbClr val="000000"/>
                </a:solidFill>
                <a:latin typeface="Open Sans Bold"/>
                <a:ea typeface="Open Sans Bold"/>
                <a:cs typeface="Open Sans Bold"/>
                <a:sym typeface="Open Sans Bold"/>
              </a:rPr>
              <a:t>Output Relevant Chunks : </a:t>
            </a:r>
            <a:r>
              <a:rPr lang="en-US" sz="2732" spc="431">
                <a:solidFill>
                  <a:srgbClr val="000000"/>
                </a:solidFill>
                <a:latin typeface="Open Sans"/>
                <a:ea typeface="Open Sans"/>
                <a:cs typeface="Open Sans"/>
                <a:sym typeface="Open Sans"/>
              </a:rPr>
              <a:t>Pass the top-k ranked chunks to the language model for response generation</a:t>
            </a:r>
          </a:p>
          <a:p>
            <a:pPr algn="l">
              <a:lnSpc>
                <a:spcPts val="3360"/>
              </a:lnSpc>
            </a:pPr>
            <a:endParaRPr lang="en-US" sz="2732" spc="431">
              <a:solidFill>
                <a:srgbClr val="000000"/>
              </a:solidFill>
              <a:latin typeface="Open Sans"/>
              <a:ea typeface="Open Sans"/>
              <a:cs typeface="Open Sans"/>
              <a:sym typeface="Open Sans"/>
            </a:endParaRPr>
          </a:p>
          <a:p>
            <a:pPr algn="l">
              <a:lnSpc>
                <a:spcPts val="3360"/>
              </a:lnSpc>
            </a:pPr>
            <a:endParaRPr lang="en-US" sz="2732" spc="431">
              <a:solidFill>
                <a:srgbClr val="000000"/>
              </a:solidFill>
              <a:latin typeface="Open Sans"/>
              <a:ea typeface="Open Sans"/>
              <a:cs typeface="Open Sans"/>
              <a:sym typeface="Open Sans"/>
            </a:endParaRPr>
          </a:p>
        </p:txBody>
      </p:sp>
      <p:sp>
        <p:nvSpPr>
          <p:cNvPr id="7" name="TextBox 7"/>
          <p:cNvSpPr txBox="1"/>
          <p:nvPr/>
        </p:nvSpPr>
        <p:spPr>
          <a:xfrm>
            <a:off x="872497" y="6702357"/>
            <a:ext cx="9944089" cy="541406"/>
          </a:xfrm>
          <a:prstGeom prst="rect">
            <a:avLst/>
          </a:prstGeom>
        </p:spPr>
        <p:txBody>
          <a:bodyPr lIns="0" tIns="0" rIns="0" bIns="0" rtlCol="0" anchor="t">
            <a:spAutoFit/>
          </a:bodyPr>
          <a:lstStyle/>
          <a:p>
            <a:pPr algn="just">
              <a:lnSpc>
                <a:spcPts val="4017"/>
              </a:lnSpc>
            </a:pPr>
            <a:r>
              <a:rPr lang="en-US" sz="3900">
                <a:solidFill>
                  <a:srgbClr val="000000"/>
                </a:solidFill>
                <a:latin typeface="Cocomat Pro"/>
                <a:ea typeface="Cocomat Pro"/>
                <a:cs typeface="Cocomat Pro"/>
                <a:sym typeface="Cocomat Pro"/>
              </a:rPr>
              <a:t>3.</a:t>
            </a:r>
            <a:r>
              <a:rPr lang="en-US" sz="3900" b="1">
                <a:solidFill>
                  <a:srgbClr val="000000"/>
                </a:solidFill>
                <a:latin typeface="Cocomat Pro Bold"/>
                <a:ea typeface="Cocomat Pro Bold"/>
                <a:cs typeface="Cocomat Pro Bold"/>
                <a:sym typeface="Cocomat Pro Bold"/>
              </a:rPr>
              <a:t> Generation Process </a:t>
            </a:r>
          </a:p>
        </p:txBody>
      </p:sp>
      <p:sp>
        <p:nvSpPr>
          <p:cNvPr id="8" name="TextBox 8"/>
          <p:cNvSpPr txBox="1"/>
          <p:nvPr/>
        </p:nvSpPr>
        <p:spPr>
          <a:xfrm>
            <a:off x="734806" y="7487285"/>
            <a:ext cx="17017743" cy="1661795"/>
          </a:xfrm>
          <a:prstGeom prst="rect">
            <a:avLst/>
          </a:prstGeom>
        </p:spPr>
        <p:txBody>
          <a:bodyPr lIns="0" tIns="0" rIns="0" bIns="0" rtlCol="0" anchor="t">
            <a:spAutoFit/>
          </a:bodyPr>
          <a:lstStyle/>
          <a:p>
            <a:pPr algn="l">
              <a:lnSpc>
                <a:spcPts val="4480"/>
              </a:lnSpc>
            </a:pPr>
            <a:r>
              <a:rPr lang="en-US" sz="3200">
                <a:solidFill>
                  <a:srgbClr val="000000"/>
                </a:solidFill>
                <a:latin typeface="Open Sans"/>
                <a:ea typeface="Open Sans"/>
                <a:cs typeface="Open Sans"/>
                <a:sym typeface="Open Sans"/>
              </a:rPr>
              <a:t>The relevant retrieved information, along with the original query, is fed into the language model. The model then generates a response by combining the retrieved content with its own pre-trained knowledge.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9357"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091808" y="2290968"/>
            <a:ext cx="14104384" cy="6632612"/>
          </a:xfrm>
          <a:custGeom>
            <a:avLst/>
            <a:gdLst/>
            <a:ahLst/>
            <a:cxnLst/>
            <a:rect l="l" t="t" r="r" b="b"/>
            <a:pathLst>
              <a:path w="14104384" h="6632612">
                <a:moveTo>
                  <a:pt x="0" y="0"/>
                </a:moveTo>
                <a:lnTo>
                  <a:pt x="14104384" y="0"/>
                </a:lnTo>
                <a:lnTo>
                  <a:pt x="14104384" y="6632612"/>
                </a:lnTo>
                <a:lnTo>
                  <a:pt x="0" y="6632612"/>
                </a:lnTo>
                <a:lnTo>
                  <a:pt x="0" y="0"/>
                </a:lnTo>
                <a:close/>
              </a:path>
            </a:pathLst>
          </a:custGeom>
          <a:blipFill>
            <a:blip r:embed="rId2"/>
            <a:stretch>
              <a:fillRect t="-1568" b="-1568"/>
            </a:stretch>
          </a:blipFill>
        </p:spPr>
      </p:sp>
      <p:sp>
        <p:nvSpPr>
          <p:cNvPr id="6" name="TextBox 6"/>
          <p:cNvSpPr txBox="1"/>
          <p:nvPr/>
        </p:nvSpPr>
        <p:spPr>
          <a:xfrm>
            <a:off x="827868" y="1143000"/>
            <a:ext cx="16195641" cy="2059822"/>
          </a:xfrm>
          <a:prstGeom prst="rect">
            <a:avLst/>
          </a:prstGeom>
        </p:spPr>
        <p:txBody>
          <a:bodyPr lIns="0" tIns="0" rIns="0" bIns="0" rtlCol="0" anchor="t">
            <a:spAutoFit/>
          </a:bodyPr>
          <a:lstStyle/>
          <a:p>
            <a:pPr algn="l">
              <a:lnSpc>
                <a:spcPts val="7931"/>
              </a:lnSpc>
            </a:pPr>
            <a:r>
              <a:rPr lang="en-US" sz="7700" b="1" spc="-123">
                <a:solidFill>
                  <a:srgbClr val="004AAD"/>
                </a:solidFill>
                <a:latin typeface="Cocomat Pro Bold"/>
                <a:ea typeface="Cocomat Pro Bold"/>
                <a:cs typeface="Cocomat Pro Bold"/>
                <a:sym typeface="Cocomat Pro Bold"/>
              </a:rPr>
              <a:t>RAG architecture</a:t>
            </a:r>
          </a:p>
          <a:p>
            <a:pPr algn="l">
              <a:lnSpc>
                <a:spcPts val="7931"/>
              </a:lnSpc>
            </a:pPr>
            <a:endParaRPr lang="en-US" sz="7700" b="1" spc="-123">
              <a:solidFill>
                <a:srgbClr val="004AAD"/>
              </a:solidFill>
              <a:latin typeface="Cocomat Pro Bold"/>
              <a:ea typeface="Cocomat Pro Bold"/>
              <a:cs typeface="Cocomat Pro Bold"/>
              <a:sym typeface="Cocomat Pro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9357"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813410" y="813511"/>
            <a:ext cx="15363401" cy="945017"/>
          </a:xfrm>
          <a:prstGeom prst="rect">
            <a:avLst/>
          </a:prstGeom>
        </p:spPr>
        <p:txBody>
          <a:bodyPr lIns="0" tIns="0" rIns="0" bIns="0" rtlCol="0" anchor="t">
            <a:spAutoFit/>
          </a:bodyPr>
          <a:lstStyle/>
          <a:p>
            <a:pPr algn="l">
              <a:lnSpc>
                <a:spcPts val="7004"/>
              </a:lnSpc>
            </a:pPr>
            <a:r>
              <a:rPr lang="en-US" sz="6800" b="1">
                <a:solidFill>
                  <a:srgbClr val="004AAD"/>
                </a:solidFill>
                <a:latin typeface="Cocomat Pro Bold"/>
                <a:ea typeface="Cocomat Pro Bold"/>
                <a:cs typeface="Cocomat Pro Bold"/>
                <a:sym typeface="Cocomat Pro Bold"/>
              </a:rPr>
              <a:t>Challenge in Retrieval Systems</a:t>
            </a:r>
          </a:p>
        </p:txBody>
      </p:sp>
      <p:sp>
        <p:nvSpPr>
          <p:cNvPr id="6" name="TextBox 6"/>
          <p:cNvSpPr txBox="1"/>
          <p:nvPr/>
        </p:nvSpPr>
        <p:spPr>
          <a:xfrm>
            <a:off x="505454" y="1682328"/>
            <a:ext cx="17423637" cy="8849050"/>
          </a:xfrm>
          <a:prstGeom prst="rect">
            <a:avLst/>
          </a:prstGeom>
        </p:spPr>
        <p:txBody>
          <a:bodyPr lIns="0" tIns="0" rIns="0" bIns="0" rtlCol="0" anchor="t">
            <a:spAutoFit/>
          </a:bodyPr>
          <a:lstStyle/>
          <a:p>
            <a:pPr algn="l">
              <a:lnSpc>
                <a:spcPts val="4707"/>
              </a:lnSpc>
            </a:pPr>
            <a:r>
              <a:rPr lang="en-US" sz="3362">
                <a:solidFill>
                  <a:srgbClr val="000000"/>
                </a:solidFill>
                <a:latin typeface="Open Sans"/>
                <a:ea typeface="Open Sans"/>
                <a:cs typeface="Open Sans"/>
                <a:sym typeface="Open Sans"/>
              </a:rPr>
              <a:t>In retrieval systems, selecting the number of top </a:t>
            </a:r>
            <a:r>
              <a:rPr lang="en-US" sz="3362" b="1">
                <a:solidFill>
                  <a:srgbClr val="000000"/>
                </a:solidFill>
                <a:latin typeface="Open Sans Bold"/>
                <a:ea typeface="Open Sans Bold"/>
                <a:cs typeface="Open Sans Bold"/>
                <a:sym typeface="Open Sans Bold"/>
              </a:rPr>
              <a:t>results (K)</a:t>
            </a:r>
            <a:r>
              <a:rPr lang="en-US" sz="3362">
                <a:solidFill>
                  <a:srgbClr val="000000"/>
                </a:solidFill>
                <a:latin typeface="Open Sans"/>
                <a:ea typeface="Open Sans"/>
                <a:cs typeface="Open Sans"/>
                <a:sym typeface="Open Sans"/>
              </a:rPr>
              <a:t> to retrieve presents a significant challenge due to the inherent trade-offs between small K and large K values </a:t>
            </a:r>
          </a:p>
          <a:p>
            <a:pPr algn="l">
              <a:lnSpc>
                <a:spcPts val="4707"/>
              </a:lnSpc>
            </a:pPr>
            <a:endParaRPr lang="en-US" sz="3362">
              <a:solidFill>
                <a:srgbClr val="000000"/>
              </a:solidFill>
              <a:latin typeface="Open Sans"/>
              <a:ea typeface="Open Sans"/>
              <a:cs typeface="Open Sans"/>
              <a:sym typeface="Open Sans"/>
            </a:endParaRPr>
          </a:p>
          <a:p>
            <a:pPr marL="725898" lvl="1" indent="-362949" algn="l">
              <a:lnSpc>
                <a:spcPts val="4707"/>
              </a:lnSpc>
              <a:buFont typeface="Arial"/>
              <a:buChar char="•"/>
            </a:pPr>
            <a:r>
              <a:rPr lang="en-US" sz="3362" b="1">
                <a:solidFill>
                  <a:srgbClr val="000000"/>
                </a:solidFill>
                <a:latin typeface="Open Sans Bold"/>
                <a:ea typeface="Open Sans Bold"/>
                <a:cs typeface="Open Sans Bold"/>
                <a:sym typeface="Open Sans Bold"/>
              </a:rPr>
              <a:t>Small K</a:t>
            </a:r>
            <a:r>
              <a:rPr lang="en-US" sz="3362">
                <a:solidFill>
                  <a:srgbClr val="000000"/>
                </a:solidFill>
                <a:latin typeface="Open Sans"/>
                <a:ea typeface="Open Sans"/>
                <a:cs typeface="Open Sans"/>
                <a:sym typeface="Open Sans"/>
              </a:rPr>
              <a:t> (e.g., K = 5 or 10) </a:t>
            </a:r>
          </a:p>
          <a:p>
            <a:pPr algn="l">
              <a:lnSpc>
                <a:spcPts val="4707"/>
              </a:lnSpc>
            </a:pPr>
            <a:r>
              <a:rPr lang="en-US" sz="3362">
                <a:solidFill>
                  <a:srgbClr val="000000"/>
                </a:solidFill>
                <a:latin typeface="Open Sans"/>
                <a:ea typeface="Open Sans"/>
                <a:cs typeface="Open Sans"/>
                <a:sym typeface="Open Sans"/>
              </a:rPr>
              <a:t>     -  High risk of missing relevant information.</a:t>
            </a:r>
          </a:p>
          <a:p>
            <a:pPr algn="l">
              <a:lnSpc>
                <a:spcPts val="4707"/>
              </a:lnSpc>
            </a:pPr>
            <a:r>
              <a:rPr lang="en-US" sz="3362">
                <a:solidFill>
                  <a:srgbClr val="000000"/>
                </a:solidFill>
                <a:latin typeface="Open Sans"/>
                <a:ea typeface="Open Sans"/>
                <a:cs typeface="Open Sans"/>
                <a:sym typeface="Open Sans"/>
              </a:rPr>
              <a:t>     - Fails to capture diverse or less obvious matches, leading to incomplete         responses.</a:t>
            </a:r>
          </a:p>
          <a:p>
            <a:pPr marL="725898" lvl="1" indent="-362949" algn="l">
              <a:lnSpc>
                <a:spcPts val="4707"/>
              </a:lnSpc>
              <a:buFont typeface="Arial"/>
              <a:buChar char="•"/>
            </a:pPr>
            <a:r>
              <a:rPr lang="en-US" sz="3362">
                <a:solidFill>
                  <a:srgbClr val="000000"/>
                </a:solidFill>
                <a:latin typeface="Open Sans"/>
                <a:ea typeface="Open Sans"/>
                <a:cs typeface="Open Sans"/>
                <a:sym typeface="Open Sans"/>
              </a:rPr>
              <a:t> </a:t>
            </a:r>
            <a:r>
              <a:rPr lang="en-US" sz="3362" b="1">
                <a:solidFill>
                  <a:srgbClr val="000000"/>
                </a:solidFill>
                <a:latin typeface="Open Sans Bold"/>
                <a:ea typeface="Open Sans Bold"/>
                <a:cs typeface="Open Sans Bold"/>
                <a:sym typeface="Open Sans Bold"/>
              </a:rPr>
              <a:t>Large K </a:t>
            </a:r>
            <a:r>
              <a:rPr lang="en-US" sz="3362">
                <a:solidFill>
                  <a:srgbClr val="000000"/>
                </a:solidFill>
                <a:latin typeface="Open Sans"/>
                <a:ea typeface="Open Sans"/>
                <a:cs typeface="Open Sans"/>
                <a:sym typeface="Open Sans"/>
              </a:rPr>
              <a:t>(e.g., K = 100 or more)</a:t>
            </a:r>
          </a:p>
          <a:p>
            <a:pPr algn="l">
              <a:lnSpc>
                <a:spcPts val="4707"/>
              </a:lnSpc>
            </a:pPr>
            <a:r>
              <a:rPr lang="en-US" sz="3362">
                <a:solidFill>
                  <a:srgbClr val="000000"/>
                </a:solidFill>
                <a:latin typeface="Open Sans"/>
                <a:ea typeface="Open Sans"/>
                <a:cs typeface="Open Sans"/>
                <a:sym typeface="Open Sans"/>
              </a:rPr>
              <a:t>     - Increases noise by including irrelevant results.</a:t>
            </a:r>
          </a:p>
          <a:p>
            <a:pPr algn="l">
              <a:lnSpc>
                <a:spcPts val="4707"/>
              </a:lnSpc>
            </a:pPr>
            <a:r>
              <a:rPr lang="en-US" sz="3362">
                <a:solidFill>
                  <a:srgbClr val="000000"/>
                </a:solidFill>
                <a:latin typeface="Open Sans"/>
                <a:ea typeface="Open Sans"/>
                <a:cs typeface="Open Sans"/>
                <a:sym typeface="Open Sans"/>
              </a:rPr>
              <a:t>     - Higher computational cost during both retrieval and ranking stages.</a:t>
            </a:r>
          </a:p>
          <a:p>
            <a:pPr algn="l">
              <a:lnSpc>
                <a:spcPts val="4707"/>
              </a:lnSpc>
            </a:pPr>
            <a:endParaRPr lang="en-US" sz="3362">
              <a:solidFill>
                <a:srgbClr val="000000"/>
              </a:solidFill>
              <a:latin typeface="Open Sans"/>
              <a:ea typeface="Open Sans"/>
              <a:cs typeface="Open Sans"/>
              <a:sym typeface="Open Sans"/>
            </a:endParaRPr>
          </a:p>
          <a:p>
            <a:pPr algn="l">
              <a:lnSpc>
                <a:spcPts val="4707"/>
              </a:lnSpc>
            </a:pPr>
            <a:r>
              <a:rPr lang="en-US" sz="3362">
                <a:solidFill>
                  <a:srgbClr val="000000"/>
                </a:solidFill>
                <a:latin typeface="Open Sans"/>
                <a:ea typeface="Open Sans"/>
                <a:cs typeface="Open Sans"/>
                <a:sym typeface="Open Sans"/>
              </a:rPr>
              <a:t>The static selection of K creates a rigid trade-off between retrieval quality and efficiency:</a:t>
            </a:r>
          </a:p>
          <a:p>
            <a:pPr algn="l">
              <a:lnSpc>
                <a:spcPts val="4707"/>
              </a:lnSpc>
            </a:pPr>
            <a:r>
              <a:rPr lang="en-US" sz="3362">
                <a:solidFill>
                  <a:srgbClr val="000000"/>
                </a:solidFill>
                <a:latin typeface="Open Sans"/>
                <a:ea typeface="Open Sans"/>
                <a:cs typeface="Open Sans"/>
                <a:sym typeface="Open Sans"/>
              </a:rPr>
              <a:t> </a:t>
            </a:r>
          </a:p>
          <a:p>
            <a:pPr algn="l">
              <a:lnSpc>
                <a:spcPts val="4707"/>
              </a:lnSpc>
            </a:pPr>
            <a:endParaRPr lang="en-US" sz="3362">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9357"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813410" y="813511"/>
            <a:ext cx="15363401" cy="945017"/>
          </a:xfrm>
          <a:prstGeom prst="rect">
            <a:avLst/>
          </a:prstGeom>
        </p:spPr>
        <p:txBody>
          <a:bodyPr lIns="0" tIns="0" rIns="0" bIns="0" rtlCol="0" anchor="t">
            <a:spAutoFit/>
          </a:bodyPr>
          <a:lstStyle/>
          <a:p>
            <a:pPr algn="l">
              <a:lnSpc>
                <a:spcPts val="7004"/>
              </a:lnSpc>
            </a:pPr>
            <a:r>
              <a:rPr lang="en-US" sz="6800" b="1">
                <a:solidFill>
                  <a:srgbClr val="004AAD"/>
                </a:solidFill>
                <a:latin typeface="Cocomat Pro Bold"/>
                <a:ea typeface="Cocomat Pro Bold"/>
                <a:cs typeface="Cocomat Pro Bold"/>
                <a:sym typeface="Cocomat Pro Bold"/>
              </a:rPr>
              <a:t> Current Solutions</a:t>
            </a:r>
          </a:p>
        </p:txBody>
      </p:sp>
      <p:sp>
        <p:nvSpPr>
          <p:cNvPr id="6" name="TextBox 6"/>
          <p:cNvSpPr txBox="1"/>
          <p:nvPr/>
        </p:nvSpPr>
        <p:spPr>
          <a:xfrm>
            <a:off x="394744" y="1952811"/>
            <a:ext cx="17642038" cy="8395727"/>
          </a:xfrm>
          <a:prstGeom prst="rect">
            <a:avLst/>
          </a:prstGeom>
        </p:spPr>
        <p:txBody>
          <a:bodyPr lIns="0" tIns="0" rIns="0" bIns="0" rtlCol="0" anchor="t">
            <a:spAutoFit/>
          </a:bodyPr>
          <a:lstStyle/>
          <a:p>
            <a:pPr algn="l">
              <a:lnSpc>
                <a:spcPts val="3968"/>
              </a:lnSpc>
            </a:pPr>
            <a:r>
              <a:rPr lang="en-US" sz="2834" b="1">
                <a:solidFill>
                  <a:srgbClr val="000000"/>
                </a:solidFill>
                <a:latin typeface="Open Sans Bold"/>
                <a:ea typeface="Open Sans Bold"/>
                <a:cs typeface="Open Sans Bold"/>
                <a:sym typeface="Open Sans Bold"/>
              </a:rPr>
              <a:t>Static K Selection</a:t>
            </a:r>
          </a:p>
          <a:p>
            <a:pPr marL="611979" lvl="1" indent="-305990" algn="l">
              <a:lnSpc>
                <a:spcPts val="3968"/>
              </a:lnSpc>
              <a:buFont typeface="Arial"/>
              <a:buChar char="•"/>
            </a:pPr>
            <a:r>
              <a:rPr lang="en-US" sz="2834">
                <a:solidFill>
                  <a:srgbClr val="000000"/>
                </a:solidFill>
                <a:latin typeface="Open Sans"/>
                <a:ea typeface="Open Sans"/>
                <a:cs typeface="Open Sans"/>
                <a:sym typeface="Open Sans"/>
              </a:rPr>
              <a:t>Description: A retrieval method that ranks all items in a dataset by their relevance to a query and selects the top K results</a:t>
            </a:r>
          </a:p>
          <a:p>
            <a:pPr marL="611979" lvl="1" indent="-305990" algn="l">
              <a:lnSpc>
                <a:spcPts val="3968"/>
              </a:lnSpc>
              <a:buFont typeface="Arial"/>
              <a:buChar char="•"/>
            </a:pPr>
            <a:r>
              <a:rPr lang="en-US" sz="2834">
                <a:solidFill>
                  <a:srgbClr val="000000"/>
                </a:solidFill>
                <a:latin typeface="Open Sans"/>
                <a:ea typeface="Open Sans"/>
                <a:cs typeface="Open Sans"/>
                <a:sym typeface="Open Sans"/>
              </a:rPr>
              <a:t>Example : Many traditional search engines use static K for retrieving top results.</a:t>
            </a:r>
          </a:p>
          <a:p>
            <a:pPr marL="611979" lvl="1" indent="-305990" algn="l">
              <a:lnSpc>
                <a:spcPts val="3968"/>
              </a:lnSpc>
              <a:buFont typeface="Arial"/>
              <a:buChar char="•"/>
            </a:pPr>
            <a:r>
              <a:rPr lang="en-US" sz="2834">
                <a:solidFill>
                  <a:srgbClr val="000000"/>
                </a:solidFill>
                <a:latin typeface="Open Sans"/>
                <a:ea typeface="Open Sans"/>
                <a:cs typeface="Open Sans"/>
                <a:sym typeface="Open Sans"/>
              </a:rPr>
              <a:t>Algorithm: - brute force method that systematically compares the query to every item in the dataset to find the most relevant results.</a:t>
            </a:r>
          </a:p>
          <a:p>
            <a:pPr algn="l">
              <a:lnSpc>
                <a:spcPts val="3968"/>
              </a:lnSpc>
            </a:pPr>
            <a:r>
              <a:rPr lang="en-US" sz="2834">
                <a:solidFill>
                  <a:srgbClr val="000000"/>
                </a:solidFill>
                <a:latin typeface="Open Sans"/>
                <a:ea typeface="Open Sans"/>
                <a:cs typeface="Open Sans"/>
                <a:sym typeface="Open Sans"/>
              </a:rPr>
              <a:t>      -Exact Nearest Neighbor Search :technique that identifies the closest items to a query based on a defined distance metric (e.g., Euclidean distance, cosine similarity)</a:t>
            </a:r>
          </a:p>
          <a:p>
            <a:pPr marL="611979" lvl="1" indent="-305990" algn="l">
              <a:lnSpc>
                <a:spcPts val="3968"/>
              </a:lnSpc>
              <a:buFont typeface="Arial"/>
              <a:buChar char="•"/>
            </a:pPr>
            <a:r>
              <a:rPr lang="en-US" sz="2834">
                <a:solidFill>
                  <a:srgbClr val="000000"/>
                </a:solidFill>
                <a:latin typeface="Open Sans"/>
                <a:ea typeface="Open Sans"/>
                <a:cs typeface="Open Sans"/>
                <a:sym typeface="Open Sans"/>
              </a:rPr>
              <a:t>.Limitation : </a:t>
            </a:r>
          </a:p>
          <a:p>
            <a:pPr algn="l">
              <a:lnSpc>
                <a:spcPts val="3968"/>
              </a:lnSpc>
            </a:pPr>
            <a:r>
              <a:rPr lang="en-US" sz="2834">
                <a:solidFill>
                  <a:srgbClr val="000000"/>
                </a:solidFill>
                <a:latin typeface="Open Sans"/>
                <a:ea typeface="Open Sans"/>
                <a:cs typeface="Open Sans"/>
                <a:sym typeface="Open Sans"/>
              </a:rPr>
              <a:t>      - Not adaptive to query complexity or dataset variability.</a:t>
            </a:r>
          </a:p>
          <a:p>
            <a:pPr algn="l">
              <a:lnSpc>
                <a:spcPts val="3968"/>
              </a:lnSpc>
            </a:pPr>
            <a:r>
              <a:rPr lang="en-US" sz="2834">
                <a:solidFill>
                  <a:srgbClr val="000000"/>
                </a:solidFill>
                <a:latin typeface="Open Sans"/>
                <a:ea typeface="Open Sans"/>
                <a:cs typeface="Open Sans"/>
                <a:sym typeface="Open Sans"/>
              </a:rPr>
              <a:t>      - Risk of under-fetching (small K) or over-fetching (large K) relevant results.</a:t>
            </a:r>
          </a:p>
          <a:p>
            <a:pPr algn="l">
              <a:lnSpc>
                <a:spcPts val="3968"/>
              </a:lnSpc>
            </a:pPr>
            <a:r>
              <a:rPr lang="en-US" sz="2834">
                <a:solidFill>
                  <a:srgbClr val="000000"/>
                </a:solidFill>
                <a:latin typeface="Open Sans"/>
                <a:ea typeface="Open Sans"/>
                <a:cs typeface="Open Sans"/>
                <a:sym typeface="Open Sans"/>
              </a:rPr>
              <a:t>      - slow for high-dimensional or large-scale data.</a:t>
            </a:r>
          </a:p>
          <a:p>
            <a:pPr marL="611979" lvl="1" indent="-305990" algn="l">
              <a:lnSpc>
                <a:spcPts val="3968"/>
              </a:lnSpc>
              <a:buFont typeface="Arial"/>
              <a:buChar char="•"/>
            </a:pPr>
            <a:r>
              <a:rPr lang="en-US" sz="2834">
                <a:solidFill>
                  <a:srgbClr val="000000"/>
                </a:solidFill>
                <a:latin typeface="Open Sans"/>
                <a:ea typeface="Open Sans"/>
                <a:cs typeface="Open Sans"/>
                <a:sym typeface="Open Sans"/>
              </a:rPr>
              <a:t>Impact:</a:t>
            </a:r>
          </a:p>
          <a:p>
            <a:pPr algn="l">
              <a:lnSpc>
                <a:spcPts val="3968"/>
              </a:lnSpc>
            </a:pPr>
            <a:r>
              <a:rPr lang="en-US" sz="2834">
                <a:solidFill>
                  <a:srgbClr val="000000"/>
                </a:solidFill>
                <a:latin typeface="Open Sans"/>
                <a:ea typeface="Open Sans"/>
                <a:cs typeface="Open Sans"/>
                <a:sym typeface="Open Sans"/>
              </a:rPr>
              <a:t>      - Results may miss important information or include unnecessary noise, reducing retrieval efficiency</a:t>
            </a:r>
          </a:p>
          <a:p>
            <a:pPr algn="l">
              <a:lnSpc>
                <a:spcPts val="3968"/>
              </a:lnSpc>
            </a:pPr>
            <a:endParaRPr lang="en-US" sz="2834">
              <a:solidFill>
                <a:srgbClr val="000000"/>
              </a:solidFill>
              <a:latin typeface="Open Sans"/>
              <a:ea typeface="Open Sans"/>
              <a:cs typeface="Open Sans"/>
              <a:sym typeface="Open Sans"/>
            </a:endParaRPr>
          </a:p>
          <a:p>
            <a:pPr algn="l">
              <a:lnSpc>
                <a:spcPts val="3968"/>
              </a:lnSpc>
            </a:pPr>
            <a:r>
              <a:rPr lang="en-US" sz="2834">
                <a:solidFill>
                  <a:srgbClr val="000000"/>
                </a:solidFill>
                <a:latin typeface="Open Sans"/>
                <a:ea typeface="Open Sans"/>
                <a:cs typeface="Open Sans"/>
                <a:sym typeface="Open Sans"/>
              </a:rPr>
              <a:t> </a:t>
            </a:r>
          </a:p>
          <a:p>
            <a:pPr algn="l">
              <a:lnSpc>
                <a:spcPts val="3968"/>
              </a:lnSpc>
            </a:pPr>
            <a:endParaRPr lang="en-US" sz="2834">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9357" y="-316594"/>
            <a:ext cx="18966714" cy="10920189"/>
            <a:chOff x="0" y="0"/>
            <a:chExt cx="4995349" cy="2876099"/>
          </a:xfrm>
        </p:grpSpPr>
        <p:sp>
          <p:nvSpPr>
            <p:cNvPr id="3" name="Freeform 3"/>
            <p:cNvSpPr/>
            <p:nvPr/>
          </p:nvSpPr>
          <p:spPr>
            <a:xfrm>
              <a:off x="0" y="0"/>
              <a:ext cx="4995349" cy="2876099"/>
            </a:xfrm>
            <a:custGeom>
              <a:avLst/>
              <a:gdLst/>
              <a:ahLst/>
              <a:cxnLst/>
              <a:rect l="l" t="t" r="r" b="b"/>
              <a:pathLst>
                <a:path w="4995349" h="287609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id="4" name="TextBox 4"/>
            <p:cNvSpPr txBox="1"/>
            <p:nvPr/>
          </p:nvSpPr>
          <p:spPr>
            <a:xfrm>
              <a:off x="0" y="-38100"/>
              <a:ext cx="4995349" cy="291419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2181" y="688335"/>
            <a:ext cx="17042409" cy="756931"/>
          </a:xfrm>
          <a:prstGeom prst="rect">
            <a:avLst/>
          </a:prstGeom>
        </p:spPr>
        <p:txBody>
          <a:bodyPr lIns="0" tIns="0" rIns="0" bIns="0" rtlCol="0" anchor="t">
            <a:spAutoFit/>
          </a:bodyPr>
          <a:lstStyle/>
          <a:p>
            <a:pPr algn="l">
              <a:lnSpc>
                <a:spcPts val="5665"/>
              </a:lnSpc>
            </a:pPr>
            <a:r>
              <a:rPr lang="en-US" sz="5500" b="1">
                <a:solidFill>
                  <a:srgbClr val="004AAD"/>
                </a:solidFill>
                <a:latin typeface="Cocomat Pro Bold"/>
                <a:ea typeface="Cocomat Pro Bold"/>
                <a:cs typeface="Cocomat Pro Bold"/>
                <a:sym typeface="Cocomat Pro Bold"/>
              </a:rPr>
              <a:t>Proposed Solution: Dynamic Candidate Selection</a:t>
            </a:r>
          </a:p>
        </p:txBody>
      </p:sp>
      <p:sp>
        <p:nvSpPr>
          <p:cNvPr id="6" name="TextBox 6"/>
          <p:cNvSpPr txBox="1"/>
          <p:nvPr/>
        </p:nvSpPr>
        <p:spPr>
          <a:xfrm>
            <a:off x="432181" y="1514880"/>
            <a:ext cx="17423637" cy="10439725"/>
          </a:xfrm>
          <a:prstGeom prst="rect">
            <a:avLst/>
          </a:prstGeom>
        </p:spPr>
        <p:txBody>
          <a:bodyPr lIns="0" tIns="0" rIns="0" bIns="0" rtlCol="0" anchor="t">
            <a:spAutoFit/>
          </a:bodyPr>
          <a:lstStyle/>
          <a:p>
            <a:pPr algn="l">
              <a:lnSpc>
                <a:spcPts val="4707"/>
              </a:lnSpc>
            </a:pPr>
            <a:r>
              <a:rPr lang="en-US" sz="3362" b="1">
                <a:solidFill>
                  <a:srgbClr val="000000"/>
                </a:solidFill>
                <a:latin typeface="Open Sans Bold"/>
                <a:ea typeface="Open Sans Bold"/>
                <a:cs typeface="Open Sans Bold"/>
                <a:sym typeface="Open Sans Bold"/>
              </a:rPr>
              <a:t>Dynamic Candidate Selection :</a:t>
            </a:r>
          </a:p>
          <a:p>
            <a:pPr algn="l">
              <a:lnSpc>
                <a:spcPts val="4427"/>
              </a:lnSpc>
            </a:pPr>
            <a:r>
              <a:rPr lang="en-US" sz="3162">
                <a:solidFill>
                  <a:srgbClr val="000000"/>
                </a:solidFill>
                <a:latin typeface="Open Sans"/>
                <a:ea typeface="Open Sans"/>
                <a:cs typeface="Open Sans"/>
                <a:sym typeface="Open Sans"/>
              </a:rPr>
              <a:t>Description: This algorithm dynamically adjusts the candidate selection process to overcome the limitations of static K approaches. By leveraging component-level embeddings and a Mixture of Logits (MoL) scoring mechanism, it refines the retrieval threshold and selects the top-k items adaptively, </a:t>
            </a:r>
          </a:p>
          <a:p>
            <a:pPr algn="l">
              <a:lnSpc>
                <a:spcPts val="4567"/>
              </a:lnSpc>
            </a:pPr>
            <a:r>
              <a:rPr lang="en-US" sz="3262" b="1">
                <a:solidFill>
                  <a:srgbClr val="000000"/>
                </a:solidFill>
                <a:latin typeface="Open Sans Bold"/>
                <a:ea typeface="Open Sans Bold"/>
                <a:cs typeface="Open Sans Bold"/>
                <a:sym typeface="Open Sans Bold"/>
              </a:rPr>
              <a:t>Steps :</a:t>
            </a:r>
          </a:p>
          <a:p>
            <a:pPr marL="639541" lvl="1" indent="-319770" algn="l">
              <a:lnSpc>
                <a:spcPts val="4147"/>
              </a:lnSpc>
              <a:buAutoNum type="arabicPeriod"/>
            </a:pPr>
            <a:r>
              <a:rPr lang="en-US" sz="2962">
                <a:solidFill>
                  <a:srgbClr val="000000"/>
                </a:solidFill>
                <a:latin typeface="Open Sans"/>
                <a:ea typeface="Open Sans"/>
                <a:cs typeface="Open Sans"/>
                <a:sym typeface="Open Sans"/>
              </a:rPr>
              <a:t>Initialize Candidate Set: Start with an empty candidate set.</a:t>
            </a:r>
          </a:p>
          <a:p>
            <a:pPr marL="639541" lvl="1" indent="-319770" algn="l">
              <a:lnSpc>
                <a:spcPts val="4147"/>
              </a:lnSpc>
              <a:buAutoNum type="arabicPeriod"/>
            </a:pPr>
            <a:r>
              <a:rPr lang="en-US" sz="2962">
                <a:solidFill>
                  <a:srgbClr val="000000"/>
                </a:solidFill>
                <a:latin typeface="Open Sans"/>
                <a:ea typeface="Open Sans"/>
                <a:cs typeface="Open Sans"/>
                <a:sym typeface="Open Sans"/>
              </a:rPr>
              <a:t>Generate Component-Level Embeddings: Create embeddings for both query and dataset items.</a:t>
            </a:r>
          </a:p>
          <a:p>
            <a:pPr marL="639541" lvl="1" indent="-319770" algn="l">
              <a:lnSpc>
                <a:spcPts val="4147"/>
              </a:lnSpc>
              <a:buAutoNum type="arabicPeriod"/>
            </a:pPr>
            <a:r>
              <a:rPr lang="en-US" sz="2962">
                <a:solidFill>
                  <a:srgbClr val="000000"/>
                </a:solidFill>
                <a:latin typeface="Open Sans"/>
                <a:ea typeface="Open Sans"/>
                <a:cs typeface="Open Sans"/>
                <a:sym typeface="Open Sans"/>
              </a:rPr>
              <a:t>Initial Retrieval : Retrieve candidates with relevance scores exceeding an initial threshold Tinitl</a:t>
            </a:r>
          </a:p>
          <a:p>
            <a:pPr marL="639541" lvl="1" indent="-319770" algn="l">
              <a:lnSpc>
                <a:spcPts val="4147"/>
              </a:lnSpc>
              <a:buAutoNum type="arabicPeriod"/>
            </a:pPr>
            <a:r>
              <a:rPr lang="en-US" sz="2962">
                <a:solidFill>
                  <a:srgbClr val="000000"/>
                </a:solidFill>
                <a:latin typeface="Open Sans"/>
                <a:ea typeface="Open Sans"/>
                <a:cs typeface="Open Sans"/>
                <a:sym typeface="Open Sans"/>
              </a:rPr>
              <a:t>Dynamic Threshold Adjustment:</a:t>
            </a:r>
          </a:p>
          <a:p>
            <a:pPr marL="1279081" lvl="2" indent="-426360" algn="l">
              <a:lnSpc>
                <a:spcPts val="4147"/>
              </a:lnSpc>
              <a:buFont typeface="Arial"/>
              <a:buChar char="⚬"/>
            </a:pPr>
            <a:r>
              <a:rPr lang="en-US" sz="2962">
                <a:solidFill>
                  <a:srgbClr val="000000"/>
                </a:solidFill>
                <a:latin typeface="Open Sans"/>
                <a:ea typeface="Open Sans"/>
                <a:cs typeface="Open Sans"/>
                <a:sym typeface="Open Sans"/>
              </a:rPr>
              <a:t>Compute MoL scores(inner products of these P pairs)to assess the importance of each item.</a:t>
            </a:r>
          </a:p>
          <a:p>
            <a:pPr marL="1279081" lvl="2" indent="-426360" algn="l">
              <a:lnSpc>
                <a:spcPts val="4147"/>
              </a:lnSpc>
              <a:buFont typeface="Arial"/>
              <a:buChar char="⚬"/>
            </a:pPr>
            <a:r>
              <a:rPr lang="en-US" sz="2962">
                <a:solidFill>
                  <a:srgbClr val="000000"/>
                </a:solidFill>
                <a:latin typeface="Open Sans"/>
                <a:ea typeface="Open Sans"/>
                <a:cs typeface="Open Sans"/>
                <a:sym typeface="Open Sans"/>
              </a:rPr>
              <a:t>Update the threshold to TadaptiveT_{adaptive}​ based on current relevance scores.</a:t>
            </a:r>
          </a:p>
          <a:p>
            <a:pPr marL="596362" lvl="1" indent="-298181" algn="l">
              <a:lnSpc>
                <a:spcPts val="3867"/>
              </a:lnSpc>
              <a:buAutoNum type="arabicPeriod"/>
            </a:pPr>
            <a:r>
              <a:rPr lang="en-US" sz="2762">
                <a:solidFill>
                  <a:srgbClr val="000000"/>
                </a:solidFill>
                <a:latin typeface="Open Sans"/>
                <a:ea typeface="Open Sans"/>
                <a:cs typeface="Open Sans"/>
                <a:sym typeface="Open Sans"/>
              </a:rPr>
              <a:t>Refine Candidate Set: Add more relevant items using the adaptive threshold.</a:t>
            </a:r>
          </a:p>
          <a:p>
            <a:pPr marL="639541" lvl="1" indent="-319770" algn="l">
              <a:lnSpc>
                <a:spcPts val="4147"/>
              </a:lnSpc>
              <a:buAutoNum type="arabicPeriod"/>
            </a:pPr>
            <a:r>
              <a:rPr lang="en-US" sz="2962">
                <a:solidFill>
                  <a:srgbClr val="000000"/>
                </a:solidFill>
                <a:latin typeface="Open Sans"/>
                <a:ea typeface="Open Sans"/>
                <a:cs typeface="Open Sans"/>
                <a:sym typeface="Open Sans"/>
              </a:rPr>
              <a:t>Exact Top-K Selection: Sort and select the top-k items based on MoL scores.</a:t>
            </a:r>
          </a:p>
          <a:p>
            <a:pPr marL="639541" lvl="1" indent="-319770" algn="l">
              <a:lnSpc>
                <a:spcPts val="4147"/>
              </a:lnSpc>
              <a:buAutoNum type="arabicPeriod"/>
            </a:pPr>
            <a:r>
              <a:rPr lang="en-US" sz="2962">
                <a:solidFill>
                  <a:srgbClr val="000000"/>
                </a:solidFill>
                <a:latin typeface="Open Sans"/>
                <a:ea typeface="Open Sans"/>
                <a:cs typeface="Open Sans"/>
                <a:sym typeface="Open Sans"/>
              </a:rPr>
              <a:t>Return Final Results: Output the most relevant top-k items.</a:t>
            </a:r>
          </a:p>
          <a:p>
            <a:pPr algn="l">
              <a:lnSpc>
                <a:spcPts val="4707"/>
              </a:lnSpc>
            </a:pPr>
            <a:endParaRPr lang="en-US" sz="2962">
              <a:solidFill>
                <a:srgbClr val="000000"/>
              </a:solidFill>
              <a:latin typeface="Open Sans"/>
              <a:ea typeface="Open Sans"/>
              <a:cs typeface="Open Sans"/>
              <a:sym typeface="Open Sans"/>
            </a:endParaRPr>
          </a:p>
          <a:p>
            <a:pPr algn="l">
              <a:lnSpc>
                <a:spcPts val="4707"/>
              </a:lnSpc>
            </a:pPr>
            <a:endParaRPr lang="en-US" sz="2962">
              <a:solidFill>
                <a:srgbClr val="000000"/>
              </a:solidFill>
              <a:latin typeface="Open Sans"/>
              <a:ea typeface="Open Sans"/>
              <a:cs typeface="Open Sans"/>
              <a:sym typeface="Open Sans"/>
            </a:endParaRPr>
          </a:p>
          <a:p>
            <a:pPr algn="l">
              <a:lnSpc>
                <a:spcPts val="4707"/>
              </a:lnSpc>
            </a:pPr>
            <a:r>
              <a:rPr lang="en-US" sz="3362">
                <a:solidFill>
                  <a:srgbClr val="000000"/>
                </a:solidFill>
                <a:latin typeface="Open Sans"/>
                <a:ea typeface="Open Sans"/>
                <a:cs typeface="Open Sans"/>
                <a:sym typeface="Open Sans"/>
              </a:rPr>
              <a:t> </a:t>
            </a:r>
          </a:p>
          <a:p>
            <a:pPr algn="l">
              <a:lnSpc>
                <a:spcPts val="4707"/>
              </a:lnSpc>
            </a:pPr>
            <a:endParaRPr lang="en-US" sz="3362">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1124</Words>
  <Application>Microsoft Office PowerPoint</Application>
  <PresentationFormat>Custom</PresentationFormat>
  <Paragraphs>76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Cocomat Pro</vt:lpstr>
      <vt:lpstr>Calibri</vt:lpstr>
      <vt:lpstr>Arial</vt:lpstr>
      <vt:lpstr>Open Sans</vt:lpstr>
      <vt:lpstr>Cocomat Pro Bold</vt:lpstr>
      <vt:lpstr>Open Sans Bold</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Retrieval-Augmented Generation)</dc:title>
  <cp:lastModifiedBy>GIGALINE</cp:lastModifiedBy>
  <cp:revision>3</cp:revision>
  <dcterms:created xsi:type="dcterms:W3CDTF">2006-08-16T00:00:00Z</dcterms:created>
  <dcterms:modified xsi:type="dcterms:W3CDTF">2025-01-21T16:43:35Z</dcterms:modified>
  <dc:identifier>DAGcSx2Epxg</dc:identifier>
</cp:coreProperties>
</file>