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24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5BA783-ADCD-4944-A3FB-28C146313606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00F6CF-E99D-4F29-9A96-C282079CC3C7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2000" b="1" dirty="0" smtClean="0">
              <a:solidFill>
                <a:schemeClr val="bg1"/>
              </a:solidFill>
            </a:rPr>
            <a:t>Asmaa Anwer </a:t>
          </a:r>
          <a:endParaRPr lang="en-US" sz="2000" b="1" dirty="0">
            <a:solidFill>
              <a:schemeClr val="bg1"/>
            </a:solidFill>
          </a:endParaRPr>
        </a:p>
      </dgm:t>
    </dgm:pt>
    <dgm:pt modelId="{C6E3DE8E-907B-43B8-ADD1-003F2971F0AE}" type="parTrans" cxnId="{57FBAEAE-70F9-4B80-A596-88D5FC703A77}">
      <dgm:prSet/>
      <dgm:spPr/>
      <dgm:t>
        <a:bodyPr/>
        <a:lstStyle/>
        <a:p>
          <a:endParaRPr lang="en-US"/>
        </a:p>
      </dgm:t>
    </dgm:pt>
    <dgm:pt modelId="{9949AF16-A6B4-4BD7-B75F-ACA707F2CA2B}" type="sibTrans" cxnId="{57FBAEAE-70F9-4B80-A596-88D5FC703A77}">
      <dgm:prSet/>
      <dgm:spPr/>
      <dgm:t>
        <a:bodyPr/>
        <a:lstStyle/>
        <a:p>
          <a:endParaRPr lang="en-US"/>
        </a:p>
      </dgm:t>
    </dgm:pt>
    <dgm:pt modelId="{A54A7776-5CB4-4C5E-B9C9-9AAA765B4AB4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2000" b="1" dirty="0" smtClean="0">
              <a:solidFill>
                <a:schemeClr val="bg1"/>
              </a:solidFill>
            </a:rPr>
            <a:t>Aya Ramzy</a:t>
          </a:r>
          <a:endParaRPr lang="en-US" sz="2000" b="1" dirty="0">
            <a:solidFill>
              <a:schemeClr val="bg1"/>
            </a:solidFill>
          </a:endParaRPr>
        </a:p>
      </dgm:t>
    </dgm:pt>
    <dgm:pt modelId="{494F30CF-B62C-44FA-AA09-4C2CF835C986}" type="sibTrans" cxnId="{294B1F2E-0BBE-4225-8A16-FB90428629AD}">
      <dgm:prSet/>
      <dgm:spPr/>
      <dgm:t>
        <a:bodyPr/>
        <a:lstStyle/>
        <a:p>
          <a:endParaRPr lang="en-US"/>
        </a:p>
      </dgm:t>
    </dgm:pt>
    <dgm:pt modelId="{D348B528-234C-433E-9452-8C7C5D226AC2}" type="parTrans" cxnId="{294B1F2E-0BBE-4225-8A16-FB90428629AD}">
      <dgm:prSet/>
      <dgm:spPr/>
      <dgm:t>
        <a:bodyPr/>
        <a:lstStyle/>
        <a:p>
          <a:endParaRPr lang="en-US"/>
        </a:p>
      </dgm:t>
    </dgm:pt>
    <dgm:pt modelId="{620EA47F-2ED0-41FD-9FF2-2FB1F8B3F856}" type="pres">
      <dgm:prSet presAssocID="{995BA783-ADCD-4944-A3FB-28C146313606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D94FB2-2CF2-4B72-84B7-D0753D019574}" type="pres">
      <dgm:prSet presAssocID="{A54A7776-5CB4-4C5E-B9C9-9AAA765B4AB4}" presName="centerShape" presStyleLbl="node0" presStyleIdx="0" presStyleCnt="1" custScaleX="89983" custScaleY="63779"/>
      <dgm:spPr/>
      <dgm:t>
        <a:bodyPr/>
        <a:lstStyle/>
        <a:p>
          <a:endParaRPr lang="en-US"/>
        </a:p>
      </dgm:t>
    </dgm:pt>
    <dgm:pt modelId="{27F8F7E1-40E9-4425-9A9C-A049946FDF2C}" type="pres">
      <dgm:prSet presAssocID="{C6E3DE8E-907B-43B8-ADD1-003F2971F0AE}" presName="Name9" presStyleLbl="parChTrans1D2" presStyleIdx="0" presStyleCnt="1"/>
      <dgm:spPr/>
      <dgm:t>
        <a:bodyPr/>
        <a:lstStyle/>
        <a:p>
          <a:endParaRPr lang="en-US"/>
        </a:p>
      </dgm:t>
    </dgm:pt>
    <dgm:pt modelId="{7242C42F-5E6C-4B22-AA49-BA563AD12A60}" type="pres">
      <dgm:prSet presAssocID="{C6E3DE8E-907B-43B8-ADD1-003F2971F0AE}" presName="connTx" presStyleLbl="parChTrans1D2" presStyleIdx="0" presStyleCnt="1"/>
      <dgm:spPr/>
      <dgm:t>
        <a:bodyPr/>
        <a:lstStyle/>
        <a:p>
          <a:endParaRPr lang="en-US"/>
        </a:p>
      </dgm:t>
    </dgm:pt>
    <dgm:pt modelId="{C2DA4E24-ABCA-4B1F-94E0-C273EB7C34C6}" type="pres">
      <dgm:prSet presAssocID="{9800F6CF-E99D-4F29-9A96-C282079CC3C7}" presName="node" presStyleLbl="node1" presStyleIdx="0" presStyleCnt="1" custScaleX="92618" custScaleY="637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FE586D-3A2E-4747-B57E-01F7BA58FE0A}" type="presOf" srcId="{995BA783-ADCD-4944-A3FB-28C146313606}" destId="{620EA47F-2ED0-41FD-9FF2-2FB1F8B3F856}" srcOrd="0" destOrd="0" presId="urn:microsoft.com/office/officeart/2005/8/layout/radial1"/>
    <dgm:cxn modelId="{7449187C-56D0-4486-9A58-656757445CDA}" type="presOf" srcId="{9800F6CF-E99D-4F29-9A96-C282079CC3C7}" destId="{C2DA4E24-ABCA-4B1F-94E0-C273EB7C34C6}" srcOrd="0" destOrd="0" presId="urn:microsoft.com/office/officeart/2005/8/layout/radial1"/>
    <dgm:cxn modelId="{F5EFD9F7-4718-469E-B699-D5B73A1F5807}" type="presOf" srcId="{C6E3DE8E-907B-43B8-ADD1-003F2971F0AE}" destId="{7242C42F-5E6C-4B22-AA49-BA563AD12A60}" srcOrd="1" destOrd="0" presId="urn:microsoft.com/office/officeart/2005/8/layout/radial1"/>
    <dgm:cxn modelId="{0CBAFFBC-804D-4571-B4B4-1F16919E88EA}" type="presOf" srcId="{A54A7776-5CB4-4C5E-B9C9-9AAA765B4AB4}" destId="{F2D94FB2-2CF2-4B72-84B7-D0753D019574}" srcOrd="0" destOrd="0" presId="urn:microsoft.com/office/officeart/2005/8/layout/radial1"/>
    <dgm:cxn modelId="{294B1F2E-0BBE-4225-8A16-FB90428629AD}" srcId="{995BA783-ADCD-4944-A3FB-28C146313606}" destId="{A54A7776-5CB4-4C5E-B9C9-9AAA765B4AB4}" srcOrd="0" destOrd="0" parTransId="{D348B528-234C-433E-9452-8C7C5D226AC2}" sibTransId="{494F30CF-B62C-44FA-AA09-4C2CF835C986}"/>
    <dgm:cxn modelId="{12FE03D8-1491-4643-AEEF-D8F16AA371C2}" type="presOf" srcId="{C6E3DE8E-907B-43B8-ADD1-003F2971F0AE}" destId="{27F8F7E1-40E9-4425-9A9C-A049946FDF2C}" srcOrd="0" destOrd="0" presId="urn:microsoft.com/office/officeart/2005/8/layout/radial1"/>
    <dgm:cxn modelId="{57FBAEAE-70F9-4B80-A596-88D5FC703A77}" srcId="{A54A7776-5CB4-4C5E-B9C9-9AAA765B4AB4}" destId="{9800F6CF-E99D-4F29-9A96-C282079CC3C7}" srcOrd="0" destOrd="0" parTransId="{C6E3DE8E-907B-43B8-ADD1-003F2971F0AE}" sibTransId="{9949AF16-A6B4-4BD7-B75F-ACA707F2CA2B}"/>
    <dgm:cxn modelId="{DDA52891-FC9F-433A-9D7C-12EB80BDB1EA}" type="presParOf" srcId="{620EA47F-2ED0-41FD-9FF2-2FB1F8B3F856}" destId="{F2D94FB2-2CF2-4B72-84B7-D0753D019574}" srcOrd="0" destOrd="0" presId="urn:microsoft.com/office/officeart/2005/8/layout/radial1"/>
    <dgm:cxn modelId="{4698723E-DCEB-497F-A409-59AEAAFD1500}" type="presParOf" srcId="{620EA47F-2ED0-41FD-9FF2-2FB1F8B3F856}" destId="{27F8F7E1-40E9-4425-9A9C-A049946FDF2C}" srcOrd="1" destOrd="0" presId="urn:microsoft.com/office/officeart/2005/8/layout/radial1"/>
    <dgm:cxn modelId="{70F84B91-F18E-4750-9304-19434850A797}" type="presParOf" srcId="{27F8F7E1-40E9-4425-9A9C-A049946FDF2C}" destId="{7242C42F-5E6C-4B22-AA49-BA563AD12A60}" srcOrd="0" destOrd="0" presId="urn:microsoft.com/office/officeart/2005/8/layout/radial1"/>
    <dgm:cxn modelId="{3D66FD95-D84D-40D4-AA55-2B78717367F5}" type="presParOf" srcId="{620EA47F-2ED0-41FD-9FF2-2FB1F8B3F856}" destId="{C2DA4E24-ABCA-4B1F-94E0-C273EB7C34C6}" srcOrd="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C05025-7D3B-464B-8D5D-AFED84EBAC85}" type="doc">
      <dgm:prSet loTypeId="urn:microsoft.com/office/officeart/2005/8/layout/chart3" loCatId="cycle" qsTypeId="urn:microsoft.com/office/officeart/2005/8/quickstyle/simple5" qsCatId="simple" csTypeId="urn:microsoft.com/office/officeart/2005/8/colors/accent1_2" csCatId="accent1" phldr="1"/>
      <dgm:spPr/>
    </dgm:pt>
    <dgm:pt modelId="{BE31C800-2416-4F04-A8E4-01133D9A22E1}">
      <dgm:prSet phldrT="[Text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MARKET</a:t>
          </a:r>
          <a:endParaRPr lang="en-US" dirty="0"/>
        </a:p>
      </dgm:t>
    </dgm:pt>
    <dgm:pt modelId="{3E7220ED-B278-4B16-B44E-688FA8F9F424}" type="parTrans" cxnId="{A78B1552-8E0F-4A1D-B7D0-6604840666C8}">
      <dgm:prSet/>
      <dgm:spPr/>
      <dgm:t>
        <a:bodyPr/>
        <a:lstStyle/>
        <a:p>
          <a:endParaRPr lang="en-US"/>
        </a:p>
      </dgm:t>
    </dgm:pt>
    <dgm:pt modelId="{0E6B3AD0-BC42-4EFF-91A2-3E908679EB27}" type="sibTrans" cxnId="{A78B1552-8E0F-4A1D-B7D0-6604840666C8}">
      <dgm:prSet/>
      <dgm:spPr/>
      <dgm:t>
        <a:bodyPr/>
        <a:lstStyle/>
        <a:p>
          <a:endParaRPr lang="en-US"/>
        </a:p>
      </dgm:t>
    </dgm:pt>
    <dgm:pt modelId="{00778991-3352-4054-86CE-10D849D0A94F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SKILLS</a:t>
          </a:r>
          <a:endParaRPr lang="en-US" dirty="0"/>
        </a:p>
      </dgm:t>
    </dgm:pt>
    <dgm:pt modelId="{E465F575-0E0F-4778-B01E-DF197923B5EE}" type="parTrans" cxnId="{BA3C8EFA-2C9E-4AAD-B5BC-623B39896DDC}">
      <dgm:prSet/>
      <dgm:spPr/>
      <dgm:t>
        <a:bodyPr/>
        <a:lstStyle/>
        <a:p>
          <a:endParaRPr lang="en-US"/>
        </a:p>
      </dgm:t>
    </dgm:pt>
    <dgm:pt modelId="{6360360B-161B-4CE3-AC82-A35090FBAE4F}" type="sibTrans" cxnId="{BA3C8EFA-2C9E-4AAD-B5BC-623B39896DDC}">
      <dgm:prSet/>
      <dgm:spPr/>
      <dgm:t>
        <a:bodyPr/>
        <a:lstStyle/>
        <a:p>
          <a:endParaRPr lang="en-US"/>
        </a:p>
      </dgm:t>
    </dgm:pt>
    <dgm:pt modelId="{7D128AB3-5A70-4DA9-B15B-64AA0FC90915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dirty="0" smtClean="0"/>
            <a:t>CAREER</a:t>
          </a:r>
          <a:endParaRPr lang="en-US" dirty="0"/>
        </a:p>
      </dgm:t>
    </dgm:pt>
    <dgm:pt modelId="{23746599-F832-42F5-85A2-0370E9DAF2E8}" type="parTrans" cxnId="{16727A27-FBAF-4EE8-B234-FAA9589314E7}">
      <dgm:prSet/>
      <dgm:spPr/>
      <dgm:t>
        <a:bodyPr/>
        <a:lstStyle/>
        <a:p>
          <a:endParaRPr lang="en-US"/>
        </a:p>
      </dgm:t>
    </dgm:pt>
    <dgm:pt modelId="{3D82A87C-566F-4B25-9FEF-9F79F01C069C}" type="sibTrans" cxnId="{16727A27-FBAF-4EE8-B234-FAA9589314E7}">
      <dgm:prSet/>
      <dgm:spPr/>
      <dgm:t>
        <a:bodyPr/>
        <a:lstStyle/>
        <a:p>
          <a:endParaRPr lang="en-US"/>
        </a:p>
      </dgm:t>
    </dgm:pt>
    <dgm:pt modelId="{DAD6C617-31B2-4EE9-ADBF-36B3F48D83EE}" type="pres">
      <dgm:prSet presAssocID="{08C05025-7D3B-464B-8D5D-AFED84EBAC85}" presName="compositeShape" presStyleCnt="0">
        <dgm:presLayoutVars>
          <dgm:chMax val="7"/>
          <dgm:dir/>
          <dgm:resizeHandles val="exact"/>
        </dgm:presLayoutVars>
      </dgm:prSet>
      <dgm:spPr/>
    </dgm:pt>
    <dgm:pt modelId="{CB0C7890-872E-4084-ACB9-CA1595665046}" type="pres">
      <dgm:prSet presAssocID="{08C05025-7D3B-464B-8D5D-AFED84EBAC85}" presName="wedge1" presStyleLbl="node1" presStyleIdx="0" presStyleCnt="3" custLinFactNeighborX="69744" custLinFactNeighborY="4613"/>
      <dgm:spPr/>
      <dgm:t>
        <a:bodyPr/>
        <a:lstStyle/>
        <a:p>
          <a:endParaRPr lang="en-US"/>
        </a:p>
      </dgm:t>
    </dgm:pt>
    <dgm:pt modelId="{C1F7FE03-25A1-41A8-A377-0F675D443652}" type="pres">
      <dgm:prSet presAssocID="{08C05025-7D3B-464B-8D5D-AFED84EBAC85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41C01A-EDF7-4246-9989-C8FAE59EA863}" type="pres">
      <dgm:prSet presAssocID="{08C05025-7D3B-464B-8D5D-AFED84EBAC85}" presName="wedge2" presStyleLbl="node1" presStyleIdx="1" presStyleCnt="3" custLinFactNeighborX="74899" custLinFactNeighborY="6101"/>
      <dgm:spPr/>
      <dgm:t>
        <a:bodyPr/>
        <a:lstStyle/>
        <a:p>
          <a:endParaRPr lang="en-US"/>
        </a:p>
      </dgm:t>
    </dgm:pt>
    <dgm:pt modelId="{9F978008-9DAE-4A27-9E01-50BEB354DB02}" type="pres">
      <dgm:prSet presAssocID="{08C05025-7D3B-464B-8D5D-AFED84EBAC85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01A926-520D-41B2-8EBE-DA3AB3641E81}" type="pres">
      <dgm:prSet presAssocID="{08C05025-7D3B-464B-8D5D-AFED84EBAC85}" presName="wedge3" presStyleLbl="node1" presStyleIdx="2" presStyleCnt="3" custLinFactNeighborX="72667" custLinFactNeighborY="4131"/>
      <dgm:spPr/>
      <dgm:t>
        <a:bodyPr/>
        <a:lstStyle/>
        <a:p>
          <a:endParaRPr lang="en-US"/>
        </a:p>
      </dgm:t>
    </dgm:pt>
    <dgm:pt modelId="{74F29889-902C-4D11-A888-5208C621DD6E}" type="pres">
      <dgm:prSet presAssocID="{08C05025-7D3B-464B-8D5D-AFED84EBAC85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F7DBEA-7291-4F8F-AFBE-B8895B3CABB9}" type="presOf" srcId="{BE31C800-2416-4F04-A8E4-01133D9A22E1}" destId="{CB0C7890-872E-4084-ACB9-CA1595665046}" srcOrd="0" destOrd="0" presId="urn:microsoft.com/office/officeart/2005/8/layout/chart3"/>
    <dgm:cxn modelId="{6A081C8F-311E-4D69-92A5-F303E4BDD597}" type="presOf" srcId="{7D128AB3-5A70-4DA9-B15B-64AA0FC90915}" destId="{74F29889-902C-4D11-A888-5208C621DD6E}" srcOrd="1" destOrd="0" presId="urn:microsoft.com/office/officeart/2005/8/layout/chart3"/>
    <dgm:cxn modelId="{BA3C8EFA-2C9E-4AAD-B5BC-623B39896DDC}" srcId="{08C05025-7D3B-464B-8D5D-AFED84EBAC85}" destId="{00778991-3352-4054-86CE-10D849D0A94F}" srcOrd="1" destOrd="0" parTransId="{E465F575-0E0F-4778-B01E-DF197923B5EE}" sibTransId="{6360360B-161B-4CE3-AC82-A35090FBAE4F}"/>
    <dgm:cxn modelId="{A78B1552-8E0F-4A1D-B7D0-6604840666C8}" srcId="{08C05025-7D3B-464B-8D5D-AFED84EBAC85}" destId="{BE31C800-2416-4F04-A8E4-01133D9A22E1}" srcOrd="0" destOrd="0" parTransId="{3E7220ED-B278-4B16-B44E-688FA8F9F424}" sibTransId="{0E6B3AD0-BC42-4EFF-91A2-3E908679EB27}"/>
    <dgm:cxn modelId="{5644EB58-8DB5-408A-A4E2-4FB3883C9BDB}" type="presOf" srcId="{00778991-3352-4054-86CE-10D849D0A94F}" destId="{2841C01A-EDF7-4246-9989-C8FAE59EA863}" srcOrd="0" destOrd="0" presId="urn:microsoft.com/office/officeart/2005/8/layout/chart3"/>
    <dgm:cxn modelId="{2310F0AC-7D27-4525-9E0D-8DA493675C87}" type="presOf" srcId="{7D128AB3-5A70-4DA9-B15B-64AA0FC90915}" destId="{D201A926-520D-41B2-8EBE-DA3AB3641E81}" srcOrd="0" destOrd="0" presId="urn:microsoft.com/office/officeart/2005/8/layout/chart3"/>
    <dgm:cxn modelId="{74069459-E2E0-4A70-9D21-9B75E8B6880E}" type="presOf" srcId="{08C05025-7D3B-464B-8D5D-AFED84EBAC85}" destId="{DAD6C617-31B2-4EE9-ADBF-36B3F48D83EE}" srcOrd="0" destOrd="0" presId="urn:microsoft.com/office/officeart/2005/8/layout/chart3"/>
    <dgm:cxn modelId="{16727A27-FBAF-4EE8-B234-FAA9589314E7}" srcId="{08C05025-7D3B-464B-8D5D-AFED84EBAC85}" destId="{7D128AB3-5A70-4DA9-B15B-64AA0FC90915}" srcOrd="2" destOrd="0" parTransId="{23746599-F832-42F5-85A2-0370E9DAF2E8}" sibTransId="{3D82A87C-566F-4B25-9FEF-9F79F01C069C}"/>
    <dgm:cxn modelId="{B4395E18-7434-4292-898A-7188585C22B6}" type="presOf" srcId="{BE31C800-2416-4F04-A8E4-01133D9A22E1}" destId="{C1F7FE03-25A1-41A8-A377-0F675D443652}" srcOrd="1" destOrd="0" presId="urn:microsoft.com/office/officeart/2005/8/layout/chart3"/>
    <dgm:cxn modelId="{498EAEB2-C488-4EA1-9F8E-AF08CDD365FD}" type="presOf" srcId="{00778991-3352-4054-86CE-10D849D0A94F}" destId="{9F978008-9DAE-4A27-9E01-50BEB354DB02}" srcOrd="1" destOrd="0" presId="urn:microsoft.com/office/officeart/2005/8/layout/chart3"/>
    <dgm:cxn modelId="{2C21EF03-9F98-4F1E-AE89-72A0822BA1B8}" type="presParOf" srcId="{DAD6C617-31B2-4EE9-ADBF-36B3F48D83EE}" destId="{CB0C7890-872E-4084-ACB9-CA1595665046}" srcOrd="0" destOrd="0" presId="urn:microsoft.com/office/officeart/2005/8/layout/chart3"/>
    <dgm:cxn modelId="{D5445D8B-1CB9-455F-879F-78932E4F6B09}" type="presParOf" srcId="{DAD6C617-31B2-4EE9-ADBF-36B3F48D83EE}" destId="{C1F7FE03-25A1-41A8-A377-0F675D443652}" srcOrd="1" destOrd="0" presId="urn:microsoft.com/office/officeart/2005/8/layout/chart3"/>
    <dgm:cxn modelId="{85E1B503-1EF2-4C22-8AF5-FA3A29B895DA}" type="presParOf" srcId="{DAD6C617-31B2-4EE9-ADBF-36B3F48D83EE}" destId="{2841C01A-EDF7-4246-9989-C8FAE59EA863}" srcOrd="2" destOrd="0" presId="urn:microsoft.com/office/officeart/2005/8/layout/chart3"/>
    <dgm:cxn modelId="{5B209DED-99F6-40CB-8F42-7F6FBC9C2DEE}" type="presParOf" srcId="{DAD6C617-31B2-4EE9-ADBF-36B3F48D83EE}" destId="{9F978008-9DAE-4A27-9E01-50BEB354DB02}" srcOrd="3" destOrd="0" presId="urn:microsoft.com/office/officeart/2005/8/layout/chart3"/>
    <dgm:cxn modelId="{FA757D54-74CD-4AE5-B237-DB6DAD8650BA}" type="presParOf" srcId="{DAD6C617-31B2-4EE9-ADBF-36B3F48D83EE}" destId="{D201A926-520D-41B2-8EBE-DA3AB3641E81}" srcOrd="4" destOrd="0" presId="urn:microsoft.com/office/officeart/2005/8/layout/chart3"/>
    <dgm:cxn modelId="{4E08128A-EA8A-44BB-90D0-AF7F262C9BD6}" type="presParOf" srcId="{DAD6C617-31B2-4EE9-ADBF-36B3F48D83EE}" destId="{74F29889-902C-4D11-A888-5208C621DD6E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D94FB2-2CF2-4B72-84B7-D0753D019574}">
      <dsp:nvSpPr>
        <dsp:cNvPr id="0" name=""/>
        <dsp:cNvSpPr/>
      </dsp:nvSpPr>
      <dsp:spPr>
        <a:xfrm>
          <a:off x="128391" y="1246189"/>
          <a:ext cx="2217330" cy="1571620"/>
        </a:xfrm>
        <a:prstGeom prst="ellipse">
          <a:avLst/>
        </a:prstGeom>
        <a:solidFill>
          <a:srgbClr val="FFC00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</a:rPr>
            <a:t>Aya Ramzy</a:t>
          </a:r>
          <a:endParaRPr lang="en-US" sz="2000" b="1" kern="1200" dirty="0">
            <a:solidFill>
              <a:schemeClr val="bg1"/>
            </a:solidFill>
          </a:endParaRPr>
        </a:p>
      </dsp:txBody>
      <dsp:txXfrm>
        <a:off x="453111" y="1476347"/>
        <a:ext cx="1567890" cy="1111304"/>
      </dsp:txXfrm>
    </dsp:sp>
    <dsp:sp modelId="{27F8F7E1-40E9-4425-9A9C-A049946FDF2C}">
      <dsp:nvSpPr>
        <dsp:cNvPr id="0" name=""/>
        <dsp:cNvSpPr/>
      </dsp:nvSpPr>
      <dsp:spPr>
        <a:xfrm>
          <a:off x="2345722" y="1993194"/>
          <a:ext cx="958624" cy="77611"/>
        </a:xfrm>
        <a:custGeom>
          <a:avLst/>
          <a:gdLst/>
          <a:ahLst/>
          <a:cxnLst/>
          <a:rect l="0" t="0" r="0" b="0"/>
          <a:pathLst>
            <a:path>
              <a:moveTo>
                <a:pt x="0" y="38805"/>
              </a:moveTo>
              <a:lnTo>
                <a:pt x="958624" y="38805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01068" y="2008034"/>
        <a:ext cx="47931" cy="47931"/>
      </dsp:txXfrm>
    </dsp:sp>
    <dsp:sp modelId="{C2DA4E24-ABCA-4B1F-94E0-C273EB7C34C6}">
      <dsp:nvSpPr>
        <dsp:cNvPr id="0" name=""/>
        <dsp:cNvSpPr/>
      </dsp:nvSpPr>
      <dsp:spPr>
        <a:xfrm>
          <a:off x="3304347" y="1246189"/>
          <a:ext cx="2282261" cy="1571620"/>
        </a:xfrm>
        <a:prstGeom prst="ellipse">
          <a:avLst/>
        </a:prstGeom>
        <a:solidFill>
          <a:srgbClr val="FFC00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</a:rPr>
            <a:t>Asmaa Anwer </a:t>
          </a:r>
          <a:endParaRPr lang="en-US" sz="2000" b="1" kern="1200" dirty="0">
            <a:solidFill>
              <a:schemeClr val="bg1"/>
            </a:solidFill>
          </a:endParaRPr>
        </a:p>
      </dsp:txBody>
      <dsp:txXfrm>
        <a:off x="3638576" y="1476347"/>
        <a:ext cx="1613803" cy="11113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0C7890-872E-4084-ACB9-CA1595665046}">
      <dsp:nvSpPr>
        <dsp:cNvPr id="0" name=""/>
        <dsp:cNvSpPr/>
      </dsp:nvSpPr>
      <dsp:spPr>
        <a:xfrm>
          <a:off x="3809998" y="431796"/>
          <a:ext cx="3413760" cy="3413760"/>
        </a:xfrm>
        <a:prstGeom prst="pie">
          <a:avLst>
            <a:gd name="adj1" fmla="val 16200000"/>
            <a:gd name="adj2" fmla="val 1800000"/>
          </a:avLst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hueOff val="0"/>
              <a:satOff val="0"/>
              <a:lumOff val="0"/>
              <a:alphaOff val="0"/>
              <a:shade val="30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MARKET</a:t>
          </a:r>
          <a:endParaRPr lang="en-US" sz="2000" kern="1200" dirty="0"/>
        </a:p>
      </dsp:txBody>
      <dsp:txXfrm>
        <a:off x="5666027" y="1061716"/>
        <a:ext cx="1158240" cy="1137920"/>
      </dsp:txXfrm>
    </dsp:sp>
    <dsp:sp modelId="{2841C01A-EDF7-4246-9989-C8FAE59EA863}">
      <dsp:nvSpPr>
        <dsp:cNvPr id="0" name=""/>
        <dsp:cNvSpPr/>
      </dsp:nvSpPr>
      <dsp:spPr>
        <a:xfrm>
          <a:off x="3810006" y="584193"/>
          <a:ext cx="3413760" cy="3413760"/>
        </a:xfrm>
        <a:prstGeom prst="pie">
          <a:avLst>
            <a:gd name="adj1" fmla="val 1800000"/>
            <a:gd name="adj2" fmla="val 9000000"/>
          </a:avLst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hueOff val="0"/>
              <a:satOff val="0"/>
              <a:lumOff val="0"/>
              <a:alphaOff val="0"/>
              <a:shade val="30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SKILLS</a:t>
          </a:r>
          <a:endParaRPr lang="en-US" sz="2000" kern="1200" dirty="0"/>
        </a:p>
      </dsp:txBody>
      <dsp:txXfrm>
        <a:off x="4744726" y="2738113"/>
        <a:ext cx="1544320" cy="1056640"/>
      </dsp:txXfrm>
    </dsp:sp>
    <dsp:sp modelId="{D201A926-520D-41B2-8EBE-DA3AB3641E81}">
      <dsp:nvSpPr>
        <dsp:cNvPr id="0" name=""/>
        <dsp:cNvSpPr/>
      </dsp:nvSpPr>
      <dsp:spPr>
        <a:xfrm>
          <a:off x="3733811" y="516942"/>
          <a:ext cx="3413760" cy="3413760"/>
        </a:xfrm>
        <a:prstGeom prst="pie">
          <a:avLst>
            <a:gd name="adj1" fmla="val 9000000"/>
            <a:gd name="adj2" fmla="val 16200000"/>
          </a:avLst>
        </a:prstGeom>
        <a:solidFill>
          <a:schemeClr val="tx2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hueOff val="0"/>
              <a:satOff val="0"/>
              <a:lumOff val="0"/>
              <a:alphaOff val="0"/>
              <a:shade val="30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CAREER</a:t>
          </a:r>
          <a:endParaRPr lang="en-US" sz="2000" kern="1200" dirty="0"/>
        </a:p>
      </dsp:txBody>
      <dsp:txXfrm>
        <a:off x="4099571" y="1187502"/>
        <a:ext cx="1158240" cy="1137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68E25-F67F-4303-9321-7F90451B1917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A72CF-E160-47A0-A7FB-87CA6D166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15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D6FD-BB37-4AE7-A633-17F5BCF84BA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5A65-87C3-49EC-B34A-DFD16CD4501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D6FD-BB37-4AE7-A633-17F5BCF84BA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5A65-87C3-49EC-B34A-DFD16CD450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D6FD-BB37-4AE7-A633-17F5BCF84BA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5A65-87C3-49EC-B34A-DFD16CD450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D6FD-BB37-4AE7-A633-17F5BCF84BA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5A65-87C3-49EC-B34A-DFD16CD450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D6FD-BB37-4AE7-A633-17F5BCF84BA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5A65-87C3-49EC-B34A-DFD16CD4501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D6FD-BB37-4AE7-A633-17F5BCF84BA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5A65-87C3-49EC-B34A-DFD16CD450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D6FD-BB37-4AE7-A633-17F5BCF84BA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5A65-87C3-49EC-B34A-DFD16CD4501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D6FD-BB37-4AE7-A633-17F5BCF84BA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5A65-87C3-49EC-B34A-DFD16CD450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D6FD-BB37-4AE7-A633-17F5BCF84BA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5A65-87C3-49EC-B34A-DFD16CD450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D6FD-BB37-4AE7-A633-17F5BCF84BA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5A65-87C3-49EC-B34A-DFD16CD4501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D6FD-BB37-4AE7-A633-17F5BCF84BA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5A65-87C3-49EC-B34A-DFD16CD450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0E3D6FD-BB37-4AE7-A633-17F5BCF84BA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1125A65-87C3-49EC-B34A-DFD16CD450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1905000"/>
            <a:ext cx="6477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Smart Charger For Electric Vehicles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Aya Ramzy\Desktop\Project\لوجو الكلية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28600"/>
            <a:ext cx="1452563" cy="123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ya Ramzy\Desktop\Project\CORETEC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09011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ya Ramzy\Desktop\Project\163670521817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089699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2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/>
              <a:t>Detailed  Design</a:t>
            </a:r>
            <a:endParaRPr lang="en-US" sz="2000" b="1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037527"/>
              </p:ext>
            </p:extLst>
          </p:nvPr>
        </p:nvGraphicFramePr>
        <p:xfrm>
          <a:off x="304799" y="762000"/>
          <a:ext cx="8534402" cy="562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3622590"/>
                <a:gridCol w="3921212"/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 smtClean="0"/>
                        <a:t>Module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 </a:t>
                      </a:r>
                      <a:endParaRPr lang="en-US" dirty="0"/>
                    </a:p>
                  </a:txBody>
                  <a:tcPr/>
                </a:tc>
              </a:tr>
              <a:tr h="762000">
                <a:tc rowSpan="3">
                  <a:txBody>
                    <a:bodyPr/>
                    <a:lstStyle/>
                    <a:p>
                      <a:r>
                        <a:rPr lang="en-US" sz="2400" b="1" i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</a:p>
                    <a:p>
                      <a:pPr algn="just"/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TFT_</a:t>
                      </a:r>
                      <a:r>
                        <a:rPr lang="en-US" sz="1800" b="1" kern="1200" dirty="0" err="1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dirty="0" smtClean="0"/>
                        <a:t>Its an initialization</a:t>
                      </a:r>
                      <a:r>
                        <a:rPr lang="en-US" baseline="0" dirty="0" smtClean="0"/>
                        <a:t> function that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baseline="0" dirty="0" smtClean="0"/>
                        <a:t>     </a:t>
                      </a:r>
                      <a:r>
                        <a:rPr lang="en-US" baseline="0" dirty="0" err="1" smtClean="0"/>
                        <a:t>init</a:t>
                      </a:r>
                      <a:r>
                        <a:rPr lang="en-US" baseline="0" dirty="0" smtClean="0"/>
                        <a:t>  the Initialize TFT  module </a:t>
                      </a:r>
                    </a:p>
                    <a:p>
                      <a:pPr algn="just"/>
                      <a:r>
                        <a:rPr lang="en-US" dirty="0" smtClean="0"/>
                        <a:t>-  It takes </a:t>
                      </a:r>
                      <a:r>
                        <a:rPr lang="en-US" b="1" dirty="0" smtClean="0">
                          <a:solidFill>
                            <a:schemeClr val="accent3"/>
                          </a:solidFill>
                        </a:rPr>
                        <a:t>void</a:t>
                      </a:r>
                      <a:r>
                        <a:rPr lang="en-US" dirty="0" smtClean="0"/>
                        <a:t> and return </a:t>
                      </a:r>
                      <a:r>
                        <a:rPr lang="en-US" b="1" dirty="0" smtClean="0">
                          <a:solidFill>
                            <a:schemeClr val="accent3"/>
                          </a:solidFill>
                        </a:rPr>
                        <a:t>void  </a:t>
                      </a:r>
                      <a:endParaRPr lang="en-US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TFT_voidPrintText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s8 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*copy_s8Text , </a:t>
                      </a:r>
                      <a:r>
                        <a:rPr lang="en-US" sz="160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u16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copy_u16X  , </a:t>
                      </a:r>
                      <a:r>
                        <a:rPr lang="en-US" sz="160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u16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copy_u16Y,    </a:t>
                      </a:r>
                      <a:r>
                        <a:rPr lang="en-US" sz="160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u8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copy_u8Size   , </a:t>
                      </a:r>
                      <a:r>
                        <a:rPr lang="en-US" sz="160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u16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copy_u16Color    ,</a:t>
                      </a:r>
                      <a:r>
                        <a:rPr lang="en-US" sz="160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 u16 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copy_u16BackColor);</a:t>
                      </a:r>
                    </a:p>
                    <a:p>
                      <a:pPr algn="just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dirty="0" smtClean="0"/>
                        <a:t>Its an interface function</a:t>
                      </a:r>
                      <a:r>
                        <a:rPr lang="en-US" baseline="0" dirty="0" smtClean="0"/>
                        <a:t> , another  modules can use it to print text on the TFT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dirty="0" smtClean="0"/>
                        <a:t>It takes the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olidFill>
                            <a:srgbClr val="92D050"/>
                          </a:solidFill>
                        </a:rPr>
                        <a:t>text</a:t>
                      </a:r>
                      <a:r>
                        <a:rPr lang="en-US" baseline="0" dirty="0" smtClean="0"/>
                        <a:t> that will be displayed , its </a:t>
                      </a:r>
                      <a:r>
                        <a:rPr lang="en-US" baseline="0" dirty="0" smtClean="0">
                          <a:solidFill>
                            <a:srgbClr val="92D050"/>
                          </a:solidFill>
                        </a:rPr>
                        <a:t>place</a:t>
                      </a:r>
                      <a:r>
                        <a:rPr lang="en-US" baseline="0" dirty="0" smtClean="0"/>
                        <a:t> (x ,y ) , </a:t>
                      </a:r>
                      <a:r>
                        <a:rPr lang="en-US" baseline="0" dirty="0" smtClean="0">
                          <a:solidFill>
                            <a:srgbClr val="92D050"/>
                          </a:solidFill>
                        </a:rPr>
                        <a:t>Size</a:t>
                      </a:r>
                      <a:r>
                        <a:rPr lang="en-US" baseline="0" dirty="0" smtClean="0"/>
                        <a:t> of text , </a:t>
                      </a:r>
                      <a:r>
                        <a:rPr lang="en-US" baseline="0" dirty="0" smtClean="0">
                          <a:solidFill>
                            <a:srgbClr val="92D050"/>
                          </a:solidFill>
                        </a:rPr>
                        <a:t>text </a:t>
                      </a:r>
                      <a:r>
                        <a:rPr lang="en-US" baseline="0" dirty="0" err="1" smtClean="0">
                          <a:solidFill>
                            <a:srgbClr val="92D050"/>
                          </a:solidFill>
                        </a:rPr>
                        <a:t>colour</a:t>
                      </a:r>
                      <a:r>
                        <a:rPr lang="en-US" baseline="0" dirty="0" smtClean="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en-US" baseline="0" dirty="0" smtClean="0"/>
                        <a:t>and </a:t>
                      </a:r>
                      <a:r>
                        <a:rPr lang="en-US" baseline="0" dirty="0" smtClean="0">
                          <a:solidFill>
                            <a:srgbClr val="92D050"/>
                          </a:solidFill>
                        </a:rPr>
                        <a:t>back ground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colour</a:t>
                      </a:r>
                      <a:r>
                        <a:rPr lang="en-US" baseline="0" dirty="0" smtClean="0"/>
                        <a:t> .</a:t>
                      </a:r>
                      <a:endParaRPr lang="en-US" dirty="0"/>
                    </a:p>
                  </a:txBody>
                  <a:tcPr/>
                </a:tc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</a:p>
                    <a:p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TFT_voidPrintChar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s8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copy_s8Char , </a:t>
                      </a:r>
                      <a:r>
                        <a:rPr lang="en-US" sz="160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u16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copy_u16X , </a:t>
                      </a:r>
                      <a:r>
                        <a:rPr lang="en-US" sz="160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u16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copy_u16Y,</a:t>
                      </a:r>
                      <a:r>
                        <a:rPr lang="en-US" sz="160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 u8 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copy_u8Size , </a:t>
                      </a:r>
                      <a:r>
                        <a:rPr lang="en-US" sz="160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u16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copy_u16Color, </a:t>
                      </a:r>
                      <a:r>
                        <a:rPr lang="en-US" sz="160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u16 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copy_u16BackColor);</a:t>
                      </a:r>
                    </a:p>
                    <a:p>
                      <a:pPr algn="just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dirty="0" smtClean="0"/>
                        <a:t>Its an interface function</a:t>
                      </a:r>
                      <a:r>
                        <a:rPr lang="en-US" baseline="0" dirty="0" smtClean="0"/>
                        <a:t> , another  modules can use it to Print character on the display 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dirty="0" smtClean="0"/>
                        <a:t>It takes the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olidFill>
                            <a:srgbClr val="92D050"/>
                          </a:solidFill>
                        </a:rPr>
                        <a:t>Char</a:t>
                      </a:r>
                      <a:r>
                        <a:rPr lang="en-US" baseline="0" dirty="0" smtClean="0"/>
                        <a:t> that will be displayed , its </a:t>
                      </a:r>
                      <a:r>
                        <a:rPr lang="en-US" baseline="0" dirty="0" smtClean="0">
                          <a:solidFill>
                            <a:srgbClr val="92D050"/>
                          </a:solidFill>
                        </a:rPr>
                        <a:t>place</a:t>
                      </a:r>
                      <a:r>
                        <a:rPr lang="en-US" baseline="0" dirty="0" smtClean="0"/>
                        <a:t> (x ,y ) , </a:t>
                      </a:r>
                      <a:r>
                        <a:rPr lang="en-US" baseline="0" dirty="0" smtClean="0">
                          <a:solidFill>
                            <a:srgbClr val="92D050"/>
                          </a:solidFill>
                        </a:rPr>
                        <a:t>Size</a:t>
                      </a:r>
                      <a:r>
                        <a:rPr lang="en-US" baseline="0" dirty="0" smtClean="0"/>
                        <a:t> of text , </a:t>
                      </a:r>
                      <a:r>
                        <a:rPr lang="en-US" baseline="0" dirty="0" smtClean="0">
                          <a:solidFill>
                            <a:srgbClr val="92D050"/>
                          </a:solidFill>
                        </a:rPr>
                        <a:t>text </a:t>
                      </a:r>
                      <a:r>
                        <a:rPr lang="en-US" baseline="0" dirty="0" err="1" smtClean="0">
                          <a:solidFill>
                            <a:srgbClr val="92D050"/>
                          </a:solidFill>
                        </a:rPr>
                        <a:t>colour</a:t>
                      </a:r>
                      <a:r>
                        <a:rPr lang="en-US" baseline="0" dirty="0" smtClean="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en-US" baseline="0" dirty="0" smtClean="0"/>
                        <a:t>and </a:t>
                      </a:r>
                      <a:r>
                        <a:rPr lang="en-US" baseline="0" dirty="0" smtClean="0">
                          <a:solidFill>
                            <a:srgbClr val="92D050"/>
                          </a:solidFill>
                        </a:rPr>
                        <a:t>back ground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colour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40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/>
              <a:t>Detailed  Design</a:t>
            </a:r>
            <a:endParaRPr lang="en-US" sz="2000" b="1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842593"/>
              </p:ext>
            </p:extLst>
          </p:nvPr>
        </p:nvGraphicFramePr>
        <p:xfrm>
          <a:off x="304799" y="762000"/>
          <a:ext cx="8534402" cy="522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1"/>
                <a:gridCol w="3546389"/>
                <a:gridCol w="3921212"/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 smtClean="0"/>
                        <a:t>Module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 </a:t>
                      </a:r>
                      <a:endParaRPr lang="en-US" dirty="0"/>
                    </a:p>
                  </a:txBody>
                  <a:tcPr/>
                </a:tc>
              </a:tr>
              <a:tr h="762000">
                <a:tc rowSpan="3">
                  <a:txBody>
                    <a:bodyPr/>
                    <a:lstStyle/>
                    <a:p>
                      <a:r>
                        <a:rPr lang="en-US" sz="2000" b="1" i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USART</a:t>
                      </a:r>
                      <a:r>
                        <a:rPr lang="en-US" sz="2000" b="1" i="0" u="non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endParaRPr lang="en-US" sz="2000" b="1" i="0" u="none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USART_voidInit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b="1" kern="1200" dirty="0" err="1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sUART_Config_t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UART_Config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en-US" sz="16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dirty="0" smtClean="0"/>
                        <a:t>Its an initialization</a:t>
                      </a:r>
                      <a:r>
                        <a:rPr lang="en-US" sz="1600" baseline="0" dirty="0" smtClean="0"/>
                        <a:t> function that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600" baseline="0" dirty="0" smtClean="0"/>
                        <a:t>     </a:t>
                      </a:r>
                      <a:r>
                        <a:rPr lang="en-US" sz="1600" baseline="0" dirty="0" err="1" smtClean="0"/>
                        <a:t>init</a:t>
                      </a:r>
                      <a:r>
                        <a:rPr lang="en-US" sz="1600" baseline="0" dirty="0" smtClean="0"/>
                        <a:t>  the Initialize USART  module </a:t>
                      </a:r>
                    </a:p>
                    <a:p>
                      <a:pPr algn="just"/>
                      <a:r>
                        <a:rPr lang="en-US" sz="1600" dirty="0" smtClean="0"/>
                        <a:t>-  It takes </a:t>
                      </a:r>
                      <a:r>
                        <a:rPr lang="en-US" sz="1600" b="1" dirty="0" err="1" smtClean="0">
                          <a:solidFill>
                            <a:schemeClr val="accent3"/>
                          </a:solidFill>
                        </a:rPr>
                        <a:t>struct</a:t>
                      </a:r>
                      <a:r>
                        <a:rPr lang="en-US" sz="1600" b="1" baseline="0" dirty="0" smtClean="0">
                          <a:solidFill>
                            <a:schemeClr val="accent3"/>
                          </a:solidFill>
                        </a:rPr>
                        <a:t> that hold the USART </a:t>
                      </a:r>
                      <a:r>
                        <a:rPr lang="en-US" sz="1600" b="1" baseline="0" dirty="0" err="1" smtClean="0">
                          <a:solidFill>
                            <a:schemeClr val="accent3"/>
                          </a:solidFill>
                        </a:rPr>
                        <a:t>config</a:t>
                      </a:r>
                      <a:r>
                        <a:rPr lang="en-US" sz="1600" dirty="0" smtClean="0"/>
                        <a:t> and return </a:t>
                      </a:r>
                      <a:r>
                        <a:rPr lang="en-US" sz="1600" b="1" dirty="0" smtClean="0">
                          <a:solidFill>
                            <a:schemeClr val="accent3"/>
                          </a:solidFill>
                        </a:rPr>
                        <a:t>void  </a:t>
                      </a:r>
                      <a:endParaRPr 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USART_voidSendCharSynch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</a:p>
                    <a:p>
                      <a:r>
                        <a:rPr lang="en-US" sz="1600" b="1" kern="1200" dirty="0" err="1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eUSART_Num_t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USART_Number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u8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copy_u8Char);</a:t>
                      </a:r>
                    </a:p>
                    <a:p>
                      <a:pPr algn="just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dirty="0" smtClean="0"/>
                        <a:t>Its an interface function</a:t>
                      </a:r>
                      <a:r>
                        <a:rPr lang="en-US" baseline="0" dirty="0" smtClean="0"/>
                        <a:t> , another  modules can use it to send character using </a:t>
                      </a:r>
                      <a:r>
                        <a:rPr lang="en-US" baseline="0" dirty="0" err="1" smtClean="0"/>
                        <a:t>uart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dirty="0" smtClean="0"/>
                        <a:t>It takes the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olidFill>
                            <a:srgbClr val="92D050"/>
                          </a:solidFill>
                        </a:rPr>
                        <a:t>UART </a:t>
                      </a:r>
                      <a:r>
                        <a:rPr lang="en-US" baseline="0" dirty="0" smtClean="0"/>
                        <a:t> that will send the data , </a:t>
                      </a:r>
                      <a:r>
                        <a:rPr lang="en-US" dirty="0" smtClean="0"/>
                        <a:t>character that will be sent </a:t>
                      </a:r>
                      <a:endParaRPr lang="en-US" dirty="0"/>
                    </a:p>
                  </a:txBody>
                  <a:tcPr/>
                </a:tc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u8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USART_u8ReceiveCharSynch(</a:t>
                      </a:r>
                    </a:p>
                    <a:p>
                      <a:r>
                        <a:rPr lang="en-US" sz="1600" b="1" kern="1200" dirty="0" err="1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eUSART_Num_t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USART_Number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;</a:t>
                      </a:r>
                    </a:p>
                    <a:p>
                      <a:pPr algn="just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dirty="0" smtClean="0"/>
                        <a:t>Its an interface function</a:t>
                      </a:r>
                      <a:r>
                        <a:rPr lang="en-US" baseline="0" dirty="0" smtClean="0"/>
                        <a:t> , another  modules can use it to receive char 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dirty="0" smtClean="0"/>
                        <a:t>It returns the character 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dirty="0" smtClean="0"/>
                        <a:t> takes the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olidFill>
                            <a:srgbClr val="92D050"/>
                          </a:solidFill>
                        </a:rPr>
                        <a:t>UART </a:t>
                      </a:r>
                      <a:r>
                        <a:rPr lang="en-US" baseline="0" dirty="0" smtClean="0"/>
                        <a:t> that will receive the data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34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041714"/>
              </p:ext>
            </p:extLst>
          </p:nvPr>
        </p:nvGraphicFramePr>
        <p:xfrm>
          <a:off x="304799" y="762000"/>
          <a:ext cx="8534402" cy="345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1"/>
                <a:gridCol w="3546389"/>
                <a:gridCol w="3921212"/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 smtClean="0"/>
                        <a:t>Module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 </a:t>
                      </a:r>
                      <a:endParaRPr lang="en-US" dirty="0"/>
                    </a:p>
                  </a:txBody>
                  <a:tcPr/>
                </a:tc>
              </a:tr>
              <a:tr h="762000">
                <a:tc rowSpan="2">
                  <a:txBody>
                    <a:bodyPr/>
                    <a:lstStyle/>
                    <a:p>
                      <a:r>
                        <a:rPr lang="en-US" sz="2000" b="1" i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USART</a:t>
                      </a:r>
                      <a:r>
                        <a:rPr lang="en-US" sz="2000" b="1" i="0" u="non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endParaRPr lang="en-US" sz="2000" b="1" i="0" u="none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USART_voidSendStringSynch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</a:p>
                    <a:p>
                      <a:r>
                        <a:rPr lang="en-US" sz="1600" b="1" kern="1200" dirty="0" err="1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eUSART_Num_t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USART_Number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u8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 Pu8Char);</a:t>
                      </a:r>
                      <a:endParaRPr lang="en-US" sz="16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dirty="0" smtClean="0"/>
                        <a:t>Its an interface function</a:t>
                      </a:r>
                      <a:r>
                        <a:rPr lang="en-US" sz="1600" baseline="0" dirty="0" smtClean="0"/>
                        <a:t> , another  modules can use it to send String using </a:t>
                      </a:r>
                      <a:r>
                        <a:rPr lang="en-US" sz="1600" baseline="0" dirty="0" err="1" smtClean="0"/>
                        <a:t>uart</a:t>
                      </a:r>
                      <a:r>
                        <a:rPr lang="en-US" sz="1600" baseline="0" dirty="0" smtClean="0"/>
                        <a:t> 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dirty="0" smtClean="0"/>
                        <a:t>It takes the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smtClean="0">
                          <a:solidFill>
                            <a:srgbClr val="92D050"/>
                          </a:solidFill>
                        </a:rPr>
                        <a:t>UART </a:t>
                      </a:r>
                      <a:r>
                        <a:rPr lang="en-US" sz="1600" baseline="0" dirty="0" smtClean="0"/>
                        <a:t> that will send the data , </a:t>
                      </a:r>
                      <a:r>
                        <a:rPr lang="en-US" sz="1600" dirty="0" smtClean="0">
                          <a:solidFill>
                            <a:srgbClr val="92D050"/>
                          </a:solidFill>
                        </a:rPr>
                        <a:t>Text</a:t>
                      </a:r>
                      <a:r>
                        <a:rPr lang="en-US" sz="1600" dirty="0" smtClean="0"/>
                        <a:t> that will be sent </a:t>
                      </a:r>
                      <a:endParaRPr lang="en-US" sz="1600" dirty="0"/>
                    </a:p>
                  </a:txBody>
                  <a:tcPr/>
                </a:tc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USART_voidReceiveStringSynch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b="1" kern="1200" dirty="0" err="1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eUSART_Num_t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USART_Number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u8 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Pu8String);</a:t>
                      </a:r>
                    </a:p>
                    <a:p>
                      <a:pPr algn="just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dirty="0" smtClean="0"/>
                        <a:t>Its an interface function</a:t>
                      </a:r>
                      <a:r>
                        <a:rPr lang="en-US" baseline="0" dirty="0" smtClean="0"/>
                        <a:t> , another  modules can use it to receive </a:t>
                      </a:r>
                      <a:r>
                        <a:rPr lang="en-US" baseline="0" dirty="0" smtClean="0">
                          <a:solidFill>
                            <a:srgbClr val="92D050"/>
                          </a:solidFill>
                        </a:rPr>
                        <a:t>Tex</a:t>
                      </a:r>
                      <a:r>
                        <a:rPr lang="en-US" baseline="0" dirty="0" smtClean="0"/>
                        <a:t>t 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dirty="0" smtClean="0"/>
                        <a:t>It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takes the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olidFill>
                            <a:srgbClr val="92D050"/>
                          </a:solidFill>
                        </a:rPr>
                        <a:t>UART </a:t>
                      </a:r>
                      <a:r>
                        <a:rPr lang="en-US" baseline="0" dirty="0" smtClean="0"/>
                        <a:t> that will receive the data , pointer that will hold the string .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/>
              <a:t>Detailed  Design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88359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/>
              <a:t>Detailed  Design</a:t>
            </a:r>
            <a:endParaRPr lang="en-US" sz="2000" b="1" i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966482"/>
              </p:ext>
            </p:extLst>
          </p:nvPr>
        </p:nvGraphicFramePr>
        <p:xfrm>
          <a:off x="304799" y="762000"/>
          <a:ext cx="8534402" cy="507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1"/>
                <a:gridCol w="3546389"/>
                <a:gridCol w="3921212"/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 smtClean="0"/>
                        <a:t>Module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 </a:t>
                      </a:r>
                      <a:endParaRPr lang="en-US" dirty="0"/>
                    </a:p>
                  </a:txBody>
                  <a:tcPr/>
                </a:tc>
              </a:tr>
              <a:tr h="762000">
                <a:tc rowSpan="3">
                  <a:txBody>
                    <a:bodyPr/>
                    <a:lstStyle/>
                    <a:p>
                      <a:r>
                        <a:rPr lang="en-US" sz="2000" b="1" i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SPI </a:t>
                      </a:r>
                      <a:r>
                        <a:rPr lang="en-US" sz="2000" b="1" i="0" u="non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endParaRPr lang="en-US" sz="2000" b="1" i="0" u="none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u8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SPI_u8ConfigureCh(</a:t>
                      </a:r>
                      <a:r>
                        <a:rPr lang="en-US" sz="1600" b="1" kern="1200" dirty="0" err="1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SPI_Ch_t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copy_channel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600" b="1" kern="1200" dirty="0" err="1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SPI_config_t</a:t>
                      </a:r>
                      <a:r>
                        <a:rPr lang="en-US" sz="160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copy_config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dirty="0" smtClean="0"/>
                        <a:t>Its an initialization</a:t>
                      </a:r>
                      <a:r>
                        <a:rPr lang="en-US" sz="1600" baseline="0" dirty="0" smtClean="0"/>
                        <a:t> function that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600" baseline="0" dirty="0" smtClean="0"/>
                        <a:t>     </a:t>
                      </a:r>
                      <a:r>
                        <a:rPr lang="en-US" sz="1600" baseline="0" dirty="0" err="1" smtClean="0"/>
                        <a:t>init</a:t>
                      </a:r>
                      <a:r>
                        <a:rPr lang="en-US" sz="1600" baseline="0" dirty="0" smtClean="0"/>
                        <a:t>  the Initialize SPI module </a:t>
                      </a:r>
                    </a:p>
                    <a:p>
                      <a:pPr algn="just"/>
                      <a:r>
                        <a:rPr lang="en-US" sz="1600" dirty="0" smtClean="0"/>
                        <a:t>-  It takes </a:t>
                      </a:r>
                      <a:r>
                        <a:rPr lang="en-US" sz="1600" b="1" dirty="0" err="1" smtClean="0">
                          <a:solidFill>
                            <a:schemeClr val="accent3"/>
                          </a:solidFill>
                        </a:rPr>
                        <a:t>struct</a:t>
                      </a:r>
                      <a:r>
                        <a:rPr lang="en-US" sz="1600" b="1" baseline="0" dirty="0" smtClean="0">
                          <a:solidFill>
                            <a:schemeClr val="accent3"/>
                          </a:solidFill>
                        </a:rPr>
                        <a:t> that hold the SPI </a:t>
                      </a:r>
                      <a:r>
                        <a:rPr lang="en-US" sz="1600" b="1" baseline="0" dirty="0" err="1" smtClean="0">
                          <a:solidFill>
                            <a:schemeClr val="accent3"/>
                          </a:solidFill>
                        </a:rPr>
                        <a:t>config</a:t>
                      </a:r>
                      <a:r>
                        <a:rPr lang="en-US" sz="1600" dirty="0" smtClean="0"/>
                        <a:t> and SPI that will send data </a:t>
                      </a:r>
                      <a:endParaRPr 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u16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SPI_voidSendRecSynch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600" b="1" kern="1200" dirty="0" err="1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SPI_Ch_t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copy_channel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60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u16 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copy_u16SendData)</a:t>
                      </a:r>
                    </a:p>
                    <a:p>
                      <a:pPr algn="just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dirty="0" smtClean="0"/>
                        <a:t>Its an interface function</a:t>
                      </a:r>
                      <a:r>
                        <a:rPr lang="en-US" sz="1600" baseline="0" dirty="0" smtClean="0"/>
                        <a:t> , another  modules can use it to send character and receive data using SPI 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dirty="0" smtClean="0"/>
                        <a:t>It takes the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smtClean="0">
                          <a:solidFill>
                            <a:srgbClr val="92D050"/>
                          </a:solidFill>
                        </a:rPr>
                        <a:t>SPI </a:t>
                      </a:r>
                      <a:r>
                        <a:rPr lang="en-US" sz="1600" baseline="0" dirty="0" smtClean="0"/>
                        <a:t>that will send the data , </a:t>
                      </a:r>
                      <a:r>
                        <a:rPr lang="en-US" sz="1600" dirty="0" smtClean="0">
                          <a:solidFill>
                            <a:srgbClr val="92D050"/>
                          </a:solidFill>
                        </a:rPr>
                        <a:t>DATA</a:t>
                      </a:r>
                      <a:r>
                        <a:rPr lang="en-US" sz="1600" dirty="0" smtClean="0"/>
                        <a:t> that will be sent </a:t>
                      </a:r>
                      <a:endParaRPr lang="en-US" sz="1600" dirty="0"/>
                    </a:p>
                  </a:txBody>
                  <a:tcPr/>
                </a:tc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</a:p>
                    <a:p>
                      <a:r>
                        <a:rPr lang="en-US" sz="1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SPI_voidSendRecAsynch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400" b="1" kern="1200" dirty="0" err="1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SPI_Ch_t</a:t>
                      </a:r>
                      <a:r>
                        <a:rPr lang="en-US" sz="140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copy_channel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40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u16 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copy_u16SendData , </a:t>
                      </a:r>
                      <a:r>
                        <a:rPr lang="en-US" sz="140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(*</a:t>
                      </a:r>
                      <a:r>
                        <a:rPr lang="en-US" sz="1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)(</a:t>
                      </a:r>
                      <a:r>
                        <a:rPr lang="en-US" sz="140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u16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)) ;</a:t>
                      </a:r>
                    </a:p>
                    <a:p>
                      <a:pPr algn="just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800" dirty="0" smtClean="0"/>
                        <a:t>Its an interface function</a:t>
                      </a:r>
                      <a:r>
                        <a:rPr lang="en-US" sz="1800" baseline="0" dirty="0" smtClean="0"/>
                        <a:t> , another  modules can use it to send character and receive data using SPI but using interrupt 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800" dirty="0" smtClean="0"/>
                        <a:t>It takes the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smtClean="0">
                          <a:solidFill>
                            <a:srgbClr val="92D050"/>
                          </a:solidFill>
                        </a:rPr>
                        <a:t>SPI </a:t>
                      </a:r>
                      <a:r>
                        <a:rPr lang="en-US" sz="1800" baseline="0" dirty="0" smtClean="0"/>
                        <a:t>that will send the data , </a:t>
                      </a:r>
                      <a:r>
                        <a:rPr lang="en-US" sz="1800" dirty="0" smtClean="0">
                          <a:solidFill>
                            <a:srgbClr val="92D050"/>
                          </a:solidFill>
                        </a:rPr>
                        <a:t>DATA</a:t>
                      </a:r>
                      <a:r>
                        <a:rPr lang="en-US" sz="1800" dirty="0" smtClean="0"/>
                        <a:t> that will be sent , and pointer to a function</a:t>
                      </a:r>
                      <a:r>
                        <a:rPr lang="en-US" sz="1800" baseline="0" dirty="0" smtClean="0"/>
                        <a:t> .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39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Team Members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461342923"/>
              </p:ext>
            </p:extLst>
          </p:nvPr>
        </p:nvGraphicFramePr>
        <p:xfrm>
          <a:off x="1752600" y="1397000"/>
          <a:ext cx="5715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546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ya Ramzy\Desktop\Project\Te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23220"/>
            <a:ext cx="9144000" cy="374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Our Sponsors &amp; Mentors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ya Ramzy\Desktop\Project\CORETEC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58183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ya Ramzy\Desktop\Project\163670521817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49" y="5555063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71800" y="4648200"/>
            <a:ext cx="243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Supervised By:</a:t>
            </a:r>
          </a:p>
          <a:p>
            <a:endParaRPr lang="en-US" sz="2400" b="1" dirty="0">
              <a:solidFill>
                <a:srgbClr val="FFC000"/>
              </a:solidFill>
            </a:endParaRPr>
          </a:p>
          <a:p>
            <a:r>
              <a:rPr lang="en-US" sz="2400" dirty="0" smtClean="0"/>
              <a:t>Dr. Ali Rashed</a:t>
            </a:r>
          </a:p>
          <a:p>
            <a:r>
              <a:rPr lang="en-US" sz="2400" dirty="0" smtClean="0"/>
              <a:t>Dr. Maha Medhat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172200" y="4618474"/>
            <a:ext cx="2362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Mentored By:</a:t>
            </a:r>
          </a:p>
          <a:p>
            <a:endParaRPr lang="en-US" sz="2400" b="1" dirty="0" smtClean="0">
              <a:solidFill>
                <a:srgbClr val="FFC000"/>
              </a:solidFill>
            </a:endParaRPr>
          </a:p>
          <a:p>
            <a:r>
              <a:rPr lang="en-US" sz="2000" dirty="0" smtClean="0"/>
              <a:t>Eng. Ahmed Assaf</a:t>
            </a:r>
          </a:p>
          <a:p>
            <a:r>
              <a:rPr lang="en-US" sz="2000" dirty="0" smtClean="0"/>
              <a:t>Eng. Alaa Nofal</a:t>
            </a:r>
          </a:p>
          <a:p>
            <a:r>
              <a:rPr lang="en-US" sz="2000" dirty="0" smtClean="0"/>
              <a:t>Eng. Omar Mekkawy</a:t>
            </a:r>
          </a:p>
          <a:p>
            <a:endParaRPr lang="en-US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63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Our Thought During Idea Searching Phase(why)?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6918811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2000" y="990600"/>
            <a:ext cx="281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CAREER:</a:t>
            </a:r>
          </a:p>
          <a:p>
            <a:r>
              <a:rPr lang="en-US" dirty="0" smtClean="0"/>
              <a:t>Our jobs requirements and meets our team intended learning objectives through graduation project.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00200" y="2895600"/>
            <a:ext cx="2209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SKILLS:</a:t>
            </a:r>
          </a:p>
          <a:p>
            <a:r>
              <a:rPr lang="en-US" dirty="0" smtClean="0"/>
              <a:t>Choose idea which assembles different technical skills in our team.</a:t>
            </a:r>
          </a:p>
          <a:p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64643" y="4876800"/>
            <a:ext cx="228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MARKET:</a:t>
            </a:r>
          </a:p>
          <a:p>
            <a:r>
              <a:rPr lang="en-US" dirty="0" smtClean="0"/>
              <a:t>Trend idea which is competitive and meets up to date market requirement.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2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Problem Statement 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29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                                Software Block Diagram </a:t>
            </a:r>
            <a:endParaRPr lang="en-US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599" y="851770"/>
            <a:ext cx="4909757" cy="518160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89333" y="825676"/>
            <a:ext cx="2826067" cy="518160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17771" y="1556197"/>
            <a:ext cx="1038750" cy="36358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55252" y="1065312"/>
            <a:ext cx="1513040" cy="45929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7965" y="1065311"/>
            <a:ext cx="1129835" cy="46531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28664" y="1125518"/>
            <a:ext cx="1032355" cy="453277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16169" y="941803"/>
            <a:ext cx="765131" cy="36743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STK</a:t>
            </a:r>
            <a:endParaRPr lang="en-US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88695" y="1909495"/>
            <a:ext cx="734929" cy="2725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accent2">
                    <a:lumMod val="50000"/>
                  </a:schemeClr>
                </a:solidFill>
              </a:rPr>
              <a:t>APP</a:t>
            </a:r>
            <a:endParaRPr lang="en-US" sz="20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29000" y="4312736"/>
            <a:ext cx="1142999" cy="1068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352800" y="1164626"/>
            <a:ext cx="1219199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352800" y="2602284"/>
            <a:ext cx="1219199" cy="13491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63644" y="2601780"/>
            <a:ext cx="1002606" cy="13496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63644" y="1219200"/>
            <a:ext cx="1002606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98024" y="1905000"/>
            <a:ext cx="724161" cy="1672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/>
              <a:t>ADC</a:t>
            </a:r>
            <a:endParaRPr lang="en-US" sz="1200" b="1" i="1" dirty="0"/>
          </a:p>
        </p:txBody>
      </p:sp>
      <p:sp>
        <p:nvSpPr>
          <p:cNvPr id="29" name="Rectangle 28"/>
          <p:cNvSpPr/>
          <p:nvPr/>
        </p:nvSpPr>
        <p:spPr>
          <a:xfrm>
            <a:off x="371323" y="4191000"/>
            <a:ext cx="994928" cy="140395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>
            <a:off x="5064175" y="2737148"/>
            <a:ext cx="1179818" cy="484632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366250" y="2993371"/>
            <a:ext cx="6224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366250" y="2000910"/>
            <a:ext cx="6224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722368" y="1556198"/>
            <a:ext cx="341807" cy="28707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accent2">
                    <a:lumMod val="50000"/>
                  </a:schemeClr>
                </a:solidFill>
              </a:rPr>
              <a:t>USART</a:t>
            </a:r>
            <a:endParaRPr lang="en-US" sz="14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58000" y="929127"/>
            <a:ext cx="765131" cy="3674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2"/>
                </a:solidFill>
              </a:rPr>
              <a:t>STK</a:t>
            </a:r>
            <a:endParaRPr lang="en-US" b="1" i="1" dirty="0">
              <a:solidFill>
                <a:schemeClr val="accent2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952201" y="2601780"/>
            <a:ext cx="838200" cy="15892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2723624" y="3036519"/>
            <a:ext cx="629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02214" y="2150513"/>
            <a:ext cx="724161" cy="233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/>
              <a:t>TEMP</a:t>
            </a:r>
            <a:endParaRPr lang="en-US" sz="1200" b="1" i="1" dirty="0"/>
          </a:p>
        </p:txBody>
      </p:sp>
      <p:sp>
        <p:nvSpPr>
          <p:cNvPr id="78" name="Rectangle 77"/>
          <p:cNvSpPr/>
          <p:nvPr/>
        </p:nvSpPr>
        <p:spPr>
          <a:xfrm>
            <a:off x="504171" y="1647611"/>
            <a:ext cx="722856" cy="1704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/>
              <a:t>DIO</a:t>
            </a:r>
            <a:endParaRPr lang="en-US" sz="1200" b="1" i="1" dirty="0"/>
          </a:p>
        </p:txBody>
      </p:sp>
      <p:sp>
        <p:nvSpPr>
          <p:cNvPr id="81" name="Rectangle 80"/>
          <p:cNvSpPr/>
          <p:nvPr/>
        </p:nvSpPr>
        <p:spPr>
          <a:xfrm>
            <a:off x="466101" y="3559486"/>
            <a:ext cx="752735" cy="2770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/>
              <a:t>VOLT</a:t>
            </a:r>
            <a:endParaRPr lang="en-US" sz="1200" b="1" i="1" dirty="0"/>
          </a:p>
        </p:txBody>
      </p:sp>
      <p:sp>
        <p:nvSpPr>
          <p:cNvPr id="82" name="Rectangle 81"/>
          <p:cNvSpPr/>
          <p:nvPr/>
        </p:nvSpPr>
        <p:spPr>
          <a:xfrm>
            <a:off x="472334" y="3300494"/>
            <a:ext cx="724161" cy="1828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/>
              <a:t>ADC</a:t>
            </a:r>
            <a:endParaRPr lang="en-US" sz="1200" b="1" i="1" dirty="0"/>
          </a:p>
        </p:txBody>
      </p:sp>
      <p:sp>
        <p:nvSpPr>
          <p:cNvPr id="84" name="Rectangle 83"/>
          <p:cNvSpPr/>
          <p:nvPr/>
        </p:nvSpPr>
        <p:spPr>
          <a:xfrm>
            <a:off x="473639" y="2993371"/>
            <a:ext cx="722856" cy="2284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/>
              <a:t>DIO</a:t>
            </a:r>
            <a:endParaRPr lang="en-US" sz="1200" b="1" i="1" dirty="0"/>
          </a:p>
        </p:txBody>
      </p:sp>
      <p:sp>
        <p:nvSpPr>
          <p:cNvPr id="85" name="Rectangle 84"/>
          <p:cNvSpPr/>
          <p:nvPr/>
        </p:nvSpPr>
        <p:spPr>
          <a:xfrm>
            <a:off x="481041" y="2682849"/>
            <a:ext cx="722856" cy="2284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/>
              <a:t>RCC</a:t>
            </a:r>
            <a:endParaRPr lang="en-US" sz="1200" b="1" i="1" dirty="0"/>
          </a:p>
        </p:txBody>
      </p:sp>
      <p:sp>
        <p:nvSpPr>
          <p:cNvPr id="86" name="Rectangle 85"/>
          <p:cNvSpPr/>
          <p:nvPr/>
        </p:nvSpPr>
        <p:spPr>
          <a:xfrm>
            <a:off x="485231" y="1309233"/>
            <a:ext cx="722856" cy="2284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/>
              <a:t>RCC</a:t>
            </a:r>
            <a:endParaRPr lang="en-US" sz="1200" b="1" i="1" dirty="0"/>
          </a:p>
        </p:txBody>
      </p:sp>
      <p:sp>
        <p:nvSpPr>
          <p:cNvPr id="88" name="Rectangle 87"/>
          <p:cNvSpPr/>
          <p:nvPr/>
        </p:nvSpPr>
        <p:spPr>
          <a:xfrm>
            <a:off x="502214" y="5242757"/>
            <a:ext cx="788848" cy="2770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/>
              <a:t>CURRENT</a:t>
            </a:r>
            <a:endParaRPr lang="en-US" sz="1200" b="1" i="1" dirty="0"/>
          </a:p>
        </p:txBody>
      </p:sp>
      <p:sp>
        <p:nvSpPr>
          <p:cNvPr id="90" name="Rectangle 89"/>
          <p:cNvSpPr/>
          <p:nvPr/>
        </p:nvSpPr>
        <p:spPr>
          <a:xfrm>
            <a:off x="521454" y="4312736"/>
            <a:ext cx="769608" cy="2284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/>
              <a:t>RCC</a:t>
            </a:r>
            <a:endParaRPr lang="en-US" sz="1200" b="1" i="1" dirty="0"/>
          </a:p>
        </p:txBody>
      </p:sp>
      <p:sp>
        <p:nvSpPr>
          <p:cNvPr id="91" name="Rectangle 90"/>
          <p:cNvSpPr/>
          <p:nvPr/>
        </p:nvSpPr>
        <p:spPr>
          <a:xfrm>
            <a:off x="502866" y="4892980"/>
            <a:ext cx="788196" cy="2762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/>
              <a:t>ADC</a:t>
            </a:r>
            <a:endParaRPr lang="en-US" sz="1200" b="1" i="1" dirty="0"/>
          </a:p>
        </p:txBody>
      </p:sp>
      <p:sp>
        <p:nvSpPr>
          <p:cNvPr id="92" name="Rectangle 91"/>
          <p:cNvSpPr/>
          <p:nvPr/>
        </p:nvSpPr>
        <p:spPr>
          <a:xfrm>
            <a:off x="3563241" y="2111599"/>
            <a:ext cx="724161" cy="1828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/>
              <a:t>TFT</a:t>
            </a:r>
            <a:endParaRPr lang="en-US" sz="1200" b="1" i="1" dirty="0"/>
          </a:p>
        </p:txBody>
      </p:sp>
      <p:sp>
        <p:nvSpPr>
          <p:cNvPr id="93" name="Rectangle 92"/>
          <p:cNvSpPr/>
          <p:nvPr/>
        </p:nvSpPr>
        <p:spPr>
          <a:xfrm>
            <a:off x="3568895" y="1556197"/>
            <a:ext cx="724161" cy="1828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/>
              <a:t>DIO</a:t>
            </a:r>
            <a:endParaRPr lang="en-US" sz="1200" b="1" i="1" dirty="0"/>
          </a:p>
        </p:txBody>
      </p:sp>
      <p:sp>
        <p:nvSpPr>
          <p:cNvPr id="94" name="Rectangle 93"/>
          <p:cNvSpPr/>
          <p:nvPr/>
        </p:nvSpPr>
        <p:spPr>
          <a:xfrm>
            <a:off x="3568895" y="1818081"/>
            <a:ext cx="724161" cy="1828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/>
              <a:t>SPI</a:t>
            </a:r>
            <a:endParaRPr lang="en-US" sz="1200" b="1" i="1" dirty="0"/>
          </a:p>
        </p:txBody>
      </p:sp>
      <p:sp>
        <p:nvSpPr>
          <p:cNvPr id="95" name="Rectangle 94"/>
          <p:cNvSpPr/>
          <p:nvPr/>
        </p:nvSpPr>
        <p:spPr>
          <a:xfrm>
            <a:off x="3556574" y="1272173"/>
            <a:ext cx="724161" cy="1828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/>
              <a:t>RCC</a:t>
            </a:r>
            <a:endParaRPr lang="en-US" sz="1200" b="1" i="1" dirty="0"/>
          </a:p>
        </p:txBody>
      </p:sp>
      <p:sp>
        <p:nvSpPr>
          <p:cNvPr id="96" name="Rectangle 95"/>
          <p:cNvSpPr/>
          <p:nvPr/>
        </p:nvSpPr>
        <p:spPr>
          <a:xfrm>
            <a:off x="3556574" y="3674143"/>
            <a:ext cx="724161" cy="1828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/>
              <a:t>ESP</a:t>
            </a:r>
            <a:endParaRPr lang="en-US" sz="1200" b="1" i="1" dirty="0"/>
          </a:p>
        </p:txBody>
      </p:sp>
      <p:sp>
        <p:nvSpPr>
          <p:cNvPr id="97" name="Rectangle 96"/>
          <p:cNvSpPr/>
          <p:nvPr/>
        </p:nvSpPr>
        <p:spPr>
          <a:xfrm>
            <a:off x="3549691" y="3398294"/>
            <a:ext cx="724161" cy="1828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/>
              <a:t>USART</a:t>
            </a:r>
            <a:endParaRPr lang="en-US" sz="1200" b="1" i="1" dirty="0"/>
          </a:p>
        </p:txBody>
      </p:sp>
      <p:sp>
        <p:nvSpPr>
          <p:cNvPr id="98" name="Rectangle 97"/>
          <p:cNvSpPr/>
          <p:nvPr/>
        </p:nvSpPr>
        <p:spPr>
          <a:xfrm>
            <a:off x="3564320" y="3072490"/>
            <a:ext cx="722856" cy="2284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/>
              <a:t>DIO</a:t>
            </a:r>
            <a:endParaRPr lang="en-US" sz="1200" b="1" i="1" dirty="0"/>
          </a:p>
        </p:txBody>
      </p:sp>
      <p:sp>
        <p:nvSpPr>
          <p:cNvPr id="99" name="Rectangle 98"/>
          <p:cNvSpPr/>
          <p:nvPr/>
        </p:nvSpPr>
        <p:spPr>
          <a:xfrm>
            <a:off x="3549691" y="2721044"/>
            <a:ext cx="722856" cy="2284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/>
              <a:t>RCC</a:t>
            </a:r>
            <a:endParaRPr lang="en-US" sz="1200" b="1" i="1" dirty="0"/>
          </a:p>
        </p:txBody>
      </p:sp>
      <p:sp>
        <p:nvSpPr>
          <p:cNvPr id="108" name="Rectangle 107"/>
          <p:cNvSpPr/>
          <p:nvPr/>
        </p:nvSpPr>
        <p:spPr>
          <a:xfrm>
            <a:off x="8009873" y="3321681"/>
            <a:ext cx="722856" cy="2284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/>
              <a:t>DIO</a:t>
            </a:r>
            <a:endParaRPr lang="en-US" sz="1200" b="1" i="1" dirty="0"/>
          </a:p>
        </p:txBody>
      </p:sp>
      <p:sp>
        <p:nvSpPr>
          <p:cNvPr id="109" name="Rectangle 108"/>
          <p:cNvSpPr/>
          <p:nvPr/>
        </p:nvSpPr>
        <p:spPr>
          <a:xfrm>
            <a:off x="3600971" y="4757993"/>
            <a:ext cx="722856" cy="2284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/>
              <a:t>DIO</a:t>
            </a:r>
            <a:endParaRPr lang="en-US" sz="1200" b="1" i="1" dirty="0"/>
          </a:p>
        </p:txBody>
      </p:sp>
      <p:sp>
        <p:nvSpPr>
          <p:cNvPr id="110" name="Rectangle 109"/>
          <p:cNvSpPr/>
          <p:nvPr/>
        </p:nvSpPr>
        <p:spPr>
          <a:xfrm>
            <a:off x="3600971" y="4406397"/>
            <a:ext cx="722856" cy="2284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/>
              <a:t>RCC</a:t>
            </a:r>
            <a:endParaRPr lang="en-US" sz="1200" b="1" i="1" dirty="0"/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1366251" y="4343927"/>
            <a:ext cx="6224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723624" y="2013813"/>
            <a:ext cx="629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3585715" y="5077815"/>
            <a:ext cx="722856" cy="2284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/>
              <a:t>PWM</a:t>
            </a:r>
            <a:endParaRPr lang="en-US" sz="1200" b="1" i="1" dirty="0"/>
          </a:p>
        </p:txBody>
      </p:sp>
      <p:sp>
        <p:nvSpPr>
          <p:cNvPr id="132" name="Rectangle 131"/>
          <p:cNvSpPr/>
          <p:nvPr/>
        </p:nvSpPr>
        <p:spPr>
          <a:xfrm>
            <a:off x="7997681" y="3651352"/>
            <a:ext cx="722856" cy="2284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/>
              <a:t>RELAY</a:t>
            </a:r>
            <a:endParaRPr lang="en-US" sz="1200" b="1" i="1" dirty="0"/>
          </a:p>
        </p:txBody>
      </p:sp>
      <p:sp>
        <p:nvSpPr>
          <p:cNvPr id="133" name="Rectangle 132"/>
          <p:cNvSpPr/>
          <p:nvPr/>
        </p:nvSpPr>
        <p:spPr>
          <a:xfrm>
            <a:off x="8019017" y="2979464"/>
            <a:ext cx="722856" cy="2284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/>
              <a:t>RCC</a:t>
            </a:r>
            <a:endParaRPr lang="en-US" sz="1200" b="1" i="1" dirty="0"/>
          </a:p>
        </p:txBody>
      </p:sp>
      <p:sp>
        <p:nvSpPr>
          <p:cNvPr id="134" name="Rectangle 133"/>
          <p:cNvSpPr/>
          <p:nvPr/>
        </p:nvSpPr>
        <p:spPr>
          <a:xfrm>
            <a:off x="6243993" y="1556197"/>
            <a:ext cx="341807" cy="2833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accent2">
                    <a:lumMod val="50000"/>
                  </a:schemeClr>
                </a:solidFill>
              </a:rPr>
              <a:t>USART</a:t>
            </a:r>
            <a:endParaRPr lang="en-US" sz="14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21454" y="4618596"/>
            <a:ext cx="769608" cy="2284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/>
              <a:t>DIO</a:t>
            </a:r>
            <a:endParaRPr lang="en-US" sz="1200" b="1" i="1" dirty="0"/>
          </a:p>
        </p:txBody>
      </p:sp>
      <p:sp>
        <p:nvSpPr>
          <p:cNvPr id="138" name="Rectangle 137"/>
          <p:cNvSpPr/>
          <p:nvPr/>
        </p:nvSpPr>
        <p:spPr>
          <a:xfrm>
            <a:off x="6858000" y="1693384"/>
            <a:ext cx="734929" cy="2725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accent2">
                    <a:lumMod val="50000"/>
                  </a:schemeClr>
                </a:solidFill>
              </a:rPr>
              <a:t>APP</a:t>
            </a:r>
            <a:endParaRPr lang="en-US" sz="20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721190" y="1504893"/>
            <a:ext cx="1038750" cy="36358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6873100" y="2000910"/>
            <a:ext cx="734929" cy="2725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accent2">
                    <a:lumMod val="50000"/>
                  </a:schemeClr>
                </a:solidFill>
              </a:rPr>
              <a:t>APP</a:t>
            </a:r>
            <a:endParaRPr lang="en-US" sz="20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227027" y="6248400"/>
            <a:ext cx="3344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Charger ECU </a:t>
            </a:r>
            <a:endParaRPr lang="en-US" sz="3200" b="1" i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6243993" y="6248400"/>
            <a:ext cx="249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/>
              <a:t>Car ECU</a:t>
            </a:r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269076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                                 Files And Naming Convention</a:t>
            </a:r>
            <a:endParaRPr lang="en-US" sz="2400" b="1" i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609600"/>
            <a:ext cx="906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Files  Division Rules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3159369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ModuleName_private.h</a:t>
            </a:r>
            <a:endParaRPr lang="en-US" sz="1600" dirty="0"/>
          </a:p>
        </p:txBody>
      </p:sp>
      <p:sp>
        <p:nvSpPr>
          <p:cNvPr id="9" name="Oval 8"/>
          <p:cNvSpPr/>
          <p:nvPr/>
        </p:nvSpPr>
        <p:spPr>
          <a:xfrm>
            <a:off x="3752791" y="891064"/>
            <a:ext cx="151345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05695" y="3191021"/>
            <a:ext cx="14820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ModuleName_Interface.h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4466141" y="3191021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ModuleName_Config.h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7162800" y="3149991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ModuleName_Program.c</a:t>
            </a:r>
            <a:endParaRPr lang="en-US" sz="1600" dirty="0"/>
          </a:p>
        </p:txBody>
      </p:sp>
      <p:sp>
        <p:nvSpPr>
          <p:cNvPr id="14" name="Down Arrow 13"/>
          <p:cNvSpPr/>
          <p:nvPr/>
        </p:nvSpPr>
        <p:spPr>
          <a:xfrm>
            <a:off x="4267200" y="1805464"/>
            <a:ext cx="484632" cy="5946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>
          <a:xfrm flipH="1">
            <a:off x="1371600" y="2157805"/>
            <a:ext cx="2895600" cy="992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1" idx="0"/>
          </p:cNvCxnSpPr>
          <p:nvPr/>
        </p:nvCxnSpPr>
        <p:spPr>
          <a:xfrm flipH="1">
            <a:off x="3046711" y="2341857"/>
            <a:ext cx="1407824" cy="849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</p:cNvCxnSpPr>
          <p:nvPr/>
        </p:nvCxnSpPr>
        <p:spPr>
          <a:xfrm>
            <a:off x="4509516" y="2400121"/>
            <a:ext cx="557784" cy="790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3"/>
          </p:cNvCxnSpPr>
          <p:nvPr/>
        </p:nvCxnSpPr>
        <p:spPr>
          <a:xfrm>
            <a:off x="4751832" y="2157805"/>
            <a:ext cx="3211069" cy="992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62800" y="43434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Implementation of the Functions 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267200" y="4343400"/>
            <a:ext cx="160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Configuration parameters that the user should select it 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70760" y="4343400"/>
            <a:ext cx="14820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Definition of the APIs that another modules use it 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4800" y="4343400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Registers definition , Pins definitions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78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 smtClean="0"/>
              <a:t>Detailed Design </a:t>
            </a:r>
            <a:endParaRPr lang="en-US" sz="3200" b="1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575284"/>
              </p:ext>
            </p:extLst>
          </p:nvPr>
        </p:nvGraphicFramePr>
        <p:xfrm>
          <a:off x="304800" y="762000"/>
          <a:ext cx="8534402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3622590"/>
                <a:gridCol w="3921212"/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 smtClean="0"/>
                        <a:t>Module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 </a:t>
                      </a:r>
                      <a:endParaRPr lang="en-US" dirty="0"/>
                    </a:p>
                  </a:txBody>
                  <a:tcPr/>
                </a:tc>
              </a:tr>
              <a:tr h="762000">
                <a:tc rowSpan="3">
                  <a:txBody>
                    <a:bodyPr/>
                    <a:lstStyle/>
                    <a:p>
                      <a:r>
                        <a:rPr lang="en-US" sz="2400" b="1" i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</a:p>
                    <a:p>
                      <a:pPr algn="just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ESP_</a:t>
                      </a:r>
                      <a:r>
                        <a:rPr lang="en-US" sz="1600" b="1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u8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Init(</a:t>
                      </a:r>
                      <a:r>
                        <a:rPr lang="en-US" sz="1600" b="1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dirty="0" smtClean="0"/>
                        <a:t>Its an initialization</a:t>
                      </a:r>
                      <a:r>
                        <a:rPr lang="en-US" baseline="0" dirty="0" smtClean="0"/>
                        <a:t> function that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baseline="0" dirty="0" smtClean="0"/>
                        <a:t>     </a:t>
                      </a:r>
                      <a:r>
                        <a:rPr lang="en-US" baseline="0" dirty="0" err="1" smtClean="0"/>
                        <a:t>init</a:t>
                      </a:r>
                      <a:r>
                        <a:rPr lang="en-US" baseline="0" dirty="0" smtClean="0"/>
                        <a:t>  the </a:t>
                      </a:r>
                      <a:r>
                        <a:rPr lang="en-US" baseline="0" dirty="0" err="1" smtClean="0"/>
                        <a:t>esp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wifi</a:t>
                      </a:r>
                      <a:r>
                        <a:rPr lang="en-US" baseline="0" dirty="0" smtClean="0"/>
                        <a:t> module </a:t>
                      </a:r>
                    </a:p>
                    <a:p>
                      <a:pPr algn="just"/>
                      <a:r>
                        <a:rPr lang="en-US" dirty="0" smtClean="0"/>
                        <a:t>-  It takes </a:t>
                      </a:r>
                      <a:r>
                        <a:rPr lang="en-US" b="1" dirty="0" smtClean="0">
                          <a:solidFill>
                            <a:schemeClr val="accent3"/>
                          </a:solidFill>
                        </a:rPr>
                        <a:t>void</a:t>
                      </a:r>
                      <a:r>
                        <a:rPr lang="en-US" dirty="0" smtClean="0"/>
                        <a:t> and return </a:t>
                      </a:r>
                      <a:r>
                        <a:rPr lang="en-US" b="1" dirty="0" smtClean="0">
                          <a:solidFill>
                            <a:schemeClr val="accent3"/>
                          </a:solidFill>
                        </a:rPr>
                        <a:t>void  </a:t>
                      </a:r>
                      <a:endParaRPr lang="en-US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u8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just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ESP_</a:t>
                      </a:r>
                      <a:r>
                        <a:rPr lang="en-US" sz="1600" b="1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u8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ConnectAP(</a:t>
                      </a:r>
                      <a:r>
                        <a:rPr lang="en-US" sz="1600" b="1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u8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SSIDName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1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u8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SSIDPass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) ;</a:t>
                      </a:r>
                    </a:p>
                    <a:p>
                      <a:pPr algn="just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dirty="0" smtClean="0"/>
                        <a:t>Its an interface function</a:t>
                      </a:r>
                      <a:r>
                        <a:rPr lang="en-US" baseline="0" dirty="0" smtClean="0"/>
                        <a:t> , another  modules can use it to connect </a:t>
                      </a:r>
                      <a:r>
                        <a:rPr lang="en-US" baseline="0" dirty="0" err="1" smtClean="0"/>
                        <a:t>wifi</a:t>
                      </a:r>
                      <a:r>
                        <a:rPr lang="en-US" baseline="0" dirty="0" smtClean="0"/>
                        <a:t> with the internet 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dirty="0" smtClean="0"/>
                        <a:t>It takes the</a:t>
                      </a:r>
                      <a:r>
                        <a:rPr lang="en-US" baseline="0" dirty="0" smtClean="0"/>
                        <a:t> network </a:t>
                      </a:r>
                      <a:r>
                        <a:rPr lang="en-US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name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password</a:t>
                      </a:r>
                      <a:r>
                        <a:rPr lang="en-US" baseline="0" dirty="0" smtClean="0"/>
                        <a:t> and returns </a:t>
                      </a:r>
                      <a:r>
                        <a:rPr lang="en-US" b="1" baseline="0" dirty="0" smtClean="0">
                          <a:solidFill>
                            <a:schemeClr val="accent3"/>
                          </a:solidFill>
                        </a:rPr>
                        <a:t>u8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u8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ESP_</a:t>
                      </a:r>
                      <a:r>
                        <a:rPr lang="en-US" sz="1600" b="1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u8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ConnectServer(</a:t>
                      </a:r>
                      <a:r>
                        <a:rPr lang="en-US" sz="1600" b="1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u8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algn="just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dirty="0" smtClean="0"/>
                        <a:t>Its an interface function</a:t>
                      </a:r>
                      <a:r>
                        <a:rPr lang="en-US" baseline="0" dirty="0" smtClean="0"/>
                        <a:t> , another  modules can use it to connect </a:t>
                      </a:r>
                      <a:r>
                        <a:rPr lang="en-US" baseline="0" dirty="0" err="1" smtClean="0"/>
                        <a:t>wifi</a:t>
                      </a:r>
                      <a:r>
                        <a:rPr lang="en-US" baseline="0" dirty="0" smtClean="0"/>
                        <a:t> with the Server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dirty="0" smtClean="0"/>
                        <a:t>It takes the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IP</a:t>
                      </a:r>
                      <a:r>
                        <a:rPr lang="en-US" baseline="0" dirty="0" smtClean="0"/>
                        <a:t> of the server and returns</a:t>
                      </a:r>
                      <a:r>
                        <a:rPr lang="en-US" baseline="0" dirty="0" smtClean="0">
                          <a:solidFill>
                            <a:schemeClr val="accent3"/>
                          </a:solidFill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chemeClr val="accent3"/>
                          </a:solidFill>
                        </a:rPr>
                        <a:t>u8 </a:t>
                      </a:r>
                      <a:endParaRPr lang="en-US" b="1" dirty="0" smtClean="0">
                        <a:solidFill>
                          <a:schemeClr val="accent3"/>
                        </a:solidFill>
                      </a:endParaRPr>
                    </a:p>
                    <a:p>
                      <a:pPr algn="just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5465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961749"/>
              </p:ext>
            </p:extLst>
          </p:nvPr>
        </p:nvGraphicFramePr>
        <p:xfrm>
          <a:off x="304800" y="762000"/>
          <a:ext cx="8534402" cy="269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3622590"/>
                <a:gridCol w="3921212"/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 smtClean="0"/>
                        <a:t>Module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 </a:t>
                      </a:r>
                      <a:endParaRPr lang="en-US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2400" i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</a:p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ESP8266_VoidSendHttpReq( </a:t>
                      </a:r>
                      <a:r>
                        <a:rPr lang="en-US" sz="1400" b="1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u8 * 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Copy_u8Key ,  </a:t>
                      </a:r>
                      <a:r>
                        <a:rPr lang="en-US" sz="1400" b="1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u8  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*Copy_u8Data , </a:t>
                      </a:r>
                    </a:p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u8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*Copy_u8Length , </a:t>
                      </a:r>
                      <a:r>
                        <a:rPr lang="en-US" sz="1400" b="1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u8 *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field );</a:t>
                      </a:r>
                      <a:endParaRPr lang="en-US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Its an interface function</a:t>
                      </a:r>
                      <a:r>
                        <a:rPr lang="en-US" baseline="0" dirty="0" smtClean="0"/>
                        <a:t> , another  modules can use it to send data to the internet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It takes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key</a:t>
                      </a:r>
                      <a:r>
                        <a:rPr lang="en-US" baseline="0" dirty="0" smtClean="0"/>
                        <a:t> of the channel , </a:t>
                      </a:r>
                      <a:r>
                        <a:rPr lang="en-US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data</a:t>
                      </a:r>
                      <a:r>
                        <a:rPr lang="en-US" baseline="0" dirty="0" smtClean="0"/>
                        <a:t> the will be sent , </a:t>
                      </a:r>
                      <a:r>
                        <a:rPr lang="en-US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Length</a:t>
                      </a:r>
                      <a:r>
                        <a:rPr lang="en-US" baseline="0" dirty="0" smtClean="0"/>
                        <a:t> of the URL , </a:t>
                      </a:r>
                      <a:r>
                        <a:rPr lang="en-US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Field</a:t>
                      </a:r>
                      <a:r>
                        <a:rPr lang="en-US" baseline="0" dirty="0" smtClean="0"/>
                        <a:t> that the data will sent to it 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45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2236</TotalTime>
  <Words>825</Words>
  <Application>Microsoft Office PowerPoint</Application>
  <PresentationFormat>On-screen Show (4:3)</PresentationFormat>
  <Paragraphs>169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Asmaa Hashim</cp:lastModifiedBy>
  <cp:revision>66</cp:revision>
  <dcterms:created xsi:type="dcterms:W3CDTF">2022-07-16T15:43:12Z</dcterms:created>
  <dcterms:modified xsi:type="dcterms:W3CDTF">2022-07-18T15:37:18Z</dcterms:modified>
</cp:coreProperties>
</file>