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Libre Baskerville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dowsWc2s94kjrGfrHl+mcjh3+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ibreBaskervill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Baskervill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LibreBaskervill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ctrTitle"/>
          </p:nvPr>
        </p:nvSpPr>
        <p:spPr>
          <a:xfrm>
            <a:off x="601670" y="1502815"/>
            <a:ext cx="639864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  <a:defRPr sz="3600">
                <a:solidFill>
                  <a:srgbClr val="0032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subTitle"/>
          </p:nvPr>
        </p:nvSpPr>
        <p:spPr>
          <a:xfrm>
            <a:off x="601670" y="3029865"/>
            <a:ext cx="6398640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type="title"/>
          </p:nvPr>
        </p:nvSpPr>
        <p:spPr>
          <a:xfrm>
            <a:off x="440730" y="433880"/>
            <a:ext cx="8246070" cy="1042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  <a:defRPr sz="3600">
                <a:solidFill>
                  <a:srgbClr val="0032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" type="body"/>
          </p:nvPr>
        </p:nvSpPr>
        <p:spPr>
          <a:xfrm>
            <a:off x="448966" y="1502815"/>
            <a:ext cx="8246070" cy="3359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57200" y="503687"/>
            <a:ext cx="62526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  <a:defRPr sz="3600">
                <a:solidFill>
                  <a:srgbClr val="0032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457200" y="1267213"/>
            <a:ext cx="6252670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title"/>
          </p:nvPr>
        </p:nvSpPr>
        <p:spPr>
          <a:xfrm>
            <a:off x="530225" y="441020"/>
            <a:ext cx="8076896" cy="106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  <a:defRPr sz="3600">
                <a:solidFill>
                  <a:srgbClr val="0032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536879" y="180822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2" type="body"/>
          </p:nvPr>
        </p:nvSpPr>
        <p:spPr>
          <a:xfrm>
            <a:off x="536879" y="2280621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8"/>
          <p:cNvSpPr txBox="1"/>
          <p:nvPr>
            <p:ph idx="3" type="body"/>
          </p:nvPr>
        </p:nvSpPr>
        <p:spPr>
          <a:xfrm>
            <a:off x="4572000" y="180822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4" type="body"/>
          </p:nvPr>
        </p:nvSpPr>
        <p:spPr>
          <a:xfrm>
            <a:off x="4572000" y="2280621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3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3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3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43555" y="1808225"/>
            <a:ext cx="639864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Digital Communication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522644" y="739290"/>
            <a:ext cx="8076896" cy="106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ct val="100000"/>
              <a:buFont typeface="Calibri"/>
              <a:buNone/>
            </a:pPr>
            <a:r>
              <a:rPr lang="en-US"/>
              <a:t>Effect of band-limited channel </a:t>
            </a:r>
            <a:br>
              <a:rPr lang="en-US"/>
            </a:br>
            <a:r>
              <a:rPr lang="en-US"/>
              <a:t>on the two square pulses</a:t>
            </a:r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143555" y="1960930"/>
            <a:ext cx="87042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A3A3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nullifying the ISI terms, with an impulse of unit value applied at t=0 to the combined filters h(t) the samples of the h(t) at the output of the filter combination should be 1 at the sampling instant t=0 and zero at all other sampling instants kTb(k!=0) This is called </a:t>
            </a:r>
            <a:r>
              <a:rPr lang="en-US" sz="1800">
                <a:solidFill>
                  <a:srgbClr val="3A3A3A"/>
                </a:solidFill>
                <a:highlight>
                  <a:srgbClr val="FFFF00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Nyquist criterion for zero ISI.</a:t>
            </a:r>
            <a:r>
              <a:rPr lang="en-US" sz="1800">
                <a:solidFill>
                  <a:srgbClr val="3A3A3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 the other hand, the signal that avoids ISI with the least amount of bandwidth is a </a:t>
            </a:r>
            <a:r>
              <a:rPr lang="en-US" sz="1800">
                <a:solidFill>
                  <a:srgbClr val="3A3A3A"/>
                </a:solidFill>
                <a:highlight>
                  <a:srgbClr val="FFFF00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sinc</a:t>
            </a:r>
            <a:r>
              <a:rPr lang="en-US" sz="1800">
                <a:solidFill>
                  <a:srgbClr val="3A3A3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function that has zeros at t = Tb, 2Tb, 3Tb, … will also satisfy this condition. </a:t>
            </a:r>
            <a:endParaRPr sz="1800">
              <a:solidFill>
                <a:srgbClr val="3A3A3A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A3A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143555" y="1655520"/>
            <a:ext cx="885689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Sinc pulse shaping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Raised-cosine pulse shaping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Square-root raised-cosine pulse shaping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440730" y="433880"/>
            <a:ext cx="8246070" cy="1042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Generate sinc pulses</a:t>
            </a:r>
            <a:endParaRPr/>
          </a:p>
        </p:txBody>
      </p:sp>
      <p:pic>
        <p:nvPicPr>
          <p:cNvPr id="164" name="Google Shape;16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4135" l="12289" r="33834" t="28793"/>
          <a:stretch/>
        </p:blipFill>
        <p:spPr>
          <a:xfrm>
            <a:off x="630450" y="1693075"/>
            <a:ext cx="7883100" cy="30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48965" y="739290"/>
            <a:ext cx="6318115" cy="106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ct val="100000"/>
              <a:buFont typeface="Calibri"/>
              <a:buNone/>
            </a:pPr>
            <a:r>
              <a:rPr lang="en-US"/>
              <a:t>Sinc functions that ensures the criterion pulses of no ISI</a:t>
            </a:r>
            <a:endParaRPr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3057" l="1855" r="1854" t="16469"/>
          <a:stretch/>
        </p:blipFill>
        <p:spPr>
          <a:xfrm>
            <a:off x="2510483" y="1808225"/>
            <a:ext cx="4123034" cy="309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530225" y="441020"/>
            <a:ext cx="8076896" cy="106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Passing through channel 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536879" y="180822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7" name="Google Shape;177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8076" l="11810" r="26929" t="26869"/>
          <a:stretch/>
        </p:blipFill>
        <p:spPr>
          <a:xfrm>
            <a:off x="426175" y="1572825"/>
            <a:ext cx="5628000" cy="21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4"/>
          <p:cNvPicPr preferRelativeResize="0"/>
          <p:nvPr/>
        </p:nvPicPr>
        <p:blipFill rotWithShape="1">
          <a:blip r:embed="rId4">
            <a:alphaModFix/>
          </a:blip>
          <a:srcRect b="38077" l="11918" r="30052" t="42377"/>
          <a:stretch/>
        </p:blipFill>
        <p:spPr>
          <a:xfrm>
            <a:off x="2413375" y="3659275"/>
            <a:ext cx="6533475" cy="12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448965" y="739290"/>
            <a:ext cx="6318115" cy="106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ct val="100000"/>
              <a:buFont typeface="Calibri"/>
              <a:buNone/>
            </a:pPr>
            <a:r>
              <a:rPr lang="en-US"/>
              <a:t>Effect of band-limited channel </a:t>
            </a:r>
            <a:br>
              <a:rPr lang="en-US"/>
            </a:br>
            <a:r>
              <a:rPr lang="en-US"/>
              <a:t>on the two sinc pulses pulses</a:t>
            </a:r>
            <a:endParaRPr/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 b="630" l="3876" r="3073" t="17282"/>
          <a:stretch/>
        </p:blipFill>
        <p:spPr>
          <a:xfrm>
            <a:off x="1976015" y="1808225"/>
            <a:ext cx="4065825" cy="3218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1212490" y="1655520"/>
            <a:ext cx="4886560" cy="1985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5400"/>
              <a:buFont typeface="Calibri"/>
              <a:buNone/>
            </a:pPr>
            <a:r>
              <a:rPr lang="en-US" sz="5400"/>
              <a:t>Optional part </a:t>
            </a:r>
            <a:endParaRPr sz="5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530225" y="441020"/>
            <a:ext cx="8076896" cy="106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AWGN channel</a:t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62713" l="11922" r="50473" t="23651"/>
          <a:stretch/>
        </p:blipFill>
        <p:spPr>
          <a:xfrm>
            <a:off x="624853" y="2094726"/>
            <a:ext cx="7982275" cy="17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530225" y="441020"/>
            <a:ext cx="8076896" cy="106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Adding noise to sinc</a:t>
            </a:r>
            <a:endParaRPr/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36436" l="12659" r="30977" t="27210"/>
          <a:stretch/>
        </p:blipFill>
        <p:spPr>
          <a:xfrm>
            <a:off x="1059775" y="1896675"/>
            <a:ext cx="6719026" cy="25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336" y="891995"/>
            <a:ext cx="5650085" cy="38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212490" y="2294751"/>
            <a:ext cx="702443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1: ISI due to band-limited Channels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1067100" y="586620"/>
            <a:ext cx="80769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ct val="100000"/>
              <a:buFont typeface="Calibri"/>
              <a:buNone/>
            </a:pPr>
            <a:r>
              <a:rPr lang="en-US"/>
              <a:t>To compute BER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ct val="100000"/>
              <a:buFont typeface="Calibri"/>
              <a:buNone/>
            </a:pPr>
            <a:r>
              <a:rPr lang="en-US"/>
              <a:t>first function “out”</a:t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b="29751" l="16216" r="18919" t="30107"/>
          <a:stretch/>
        </p:blipFill>
        <p:spPr>
          <a:xfrm>
            <a:off x="216583" y="1655520"/>
            <a:ext cx="8704180" cy="290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530225" y="441020"/>
            <a:ext cx="8076896" cy="106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To compute BER :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536879" y="180822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50068" l="12105" r="51023" t="23326"/>
          <a:stretch/>
        </p:blipFill>
        <p:spPr>
          <a:xfrm>
            <a:off x="143555" y="1460961"/>
            <a:ext cx="5981350" cy="237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32821" l="12103" r="28301" t="50531"/>
          <a:stretch/>
        </p:blipFill>
        <p:spPr>
          <a:xfrm>
            <a:off x="1823300" y="3418275"/>
            <a:ext cx="7089600" cy="15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530225" y="441020"/>
            <a:ext cx="8076896" cy="106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To compute BER :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8020" l="12570" r="23228" t="67842"/>
          <a:stretch/>
        </p:blipFill>
        <p:spPr>
          <a:xfrm>
            <a:off x="1365200" y="2336000"/>
            <a:ext cx="6350050" cy="19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74949" y="1044700"/>
            <a:ext cx="8246070" cy="1042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000"/>
              <a:buFont typeface="Calibri"/>
              <a:buNone/>
            </a:pPr>
            <a:r>
              <a:rPr b="1" lang="en-US" sz="3000"/>
              <a:t>Part 1: ISI due to band-limited Channels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91" y="2087557"/>
            <a:ext cx="7167985" cy="2353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40730" y="433880"/>
            <a:ext cx="8246070" cy="1042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Defining variable</a:t>
            </a:r>
            <a:endParaRPr/>
          </a:p>
        </p:txBody>
      </p:sp>
      <p:pic>
        <p:nvPicPr>
          <p:cNvPr id="114" name="Google Shape;11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8407" l="12473" r="27156" t="24453"/>
          <a:stretch/>
        </p:blipFill>
        <p:spPr>
          <a:xfrm>
            <a:off x="296260" y="1655520"/>
            <a:ext cx="8245475" cy="2085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143555" y="128470"/>
            <a:ext cx="8246070" cy="1042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To generate square pulses</a:t>
            </a:r>
            <a:endParaRPr/>
          </a:p>
        </p:txBody>
      </p:sp>
      <p:pic>
        <p:nvPicPr>
          <p:cNvPr id="120" name="Google Shape;12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643" l="14201" r="19315" t="13622"/>
          <a:stretch/>
        </p:blipFill>
        <p:spPr>
          <a:xfrm>
            <a:off x="812241" y="891995"/>
            <a:ext cx="6908697" cy="425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40730" y="433880"/>
            <a:ext cx="8246070" cy="1042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Generating the band limited channel </a:t>
            </a:r>
            <a:endParaRPr/>
          </a:p>
        </p:txBody>
      </p:sp>
      <p:pic>
        <p:nvPicPr>
          <p:cNvPr id="126" name="Google Shape;12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4427" l="16755" r="19318" t="22714"/>
          <a:stretch/>
        </p:blipFill>
        <p:spPr>
          <a:xfrm>
            <a:off x="296250" y="1476726"/>
            <a:ext cx="8246100" cy="3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503687"/>
            <a:ext cx="62526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Pulse shaping and channel</a:t>
            </a:r>
            <a:endParaRPr/>
          </a:p>
        </p:txBody>
      </p:sp>
      <p:pic>
        <p:nvPicPr>
          <p:cNvPr id="132" name="Google Shape;13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946" l="5079" r="5302" t="19766"/>
          <a:stretch/>
        </p:blipFill>
        <p:spPr>
          <a:xfrm>
            <a:off x="1292960" y="1350110"/>
            <a:ext cx="4581150" cy="3494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530225" y="441020"/>
            <a:ext cx="8076896" cy="106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ts val="3600"/>
              <a:buFont typeface="Calibri"/>
              <a:buNone/>
            </a:pPr>
            <a:r>
              <a:rPr lang="en-US"/>
              <a:t>Passing pulses through band channel </a:t>
            </a:r>
            <a:endParaRPr/>
          </a:p>
        </p:txBody>
      </p:sp>
      <p:sp>
        <p:nvSpPr>
          <p:cNvPr id="138" name="Google Shape;138;p8"/>
          <p:cNvSpPr txBox="1"/>
          <p:nvPr>
            <p:ph idx="3" type="body"/>
          </p:nvPr>
        </p:nvSpPr>
        <p:spPr>
          <a:xfrm>
            <a:off x="4572000" y="180822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9" name="Google Shape;139;p8"/>
          <p:cNvSpPr txBox="1"/>
          <p:nvPr>
            <p:ph idx="4" type="body"/>
          </p:nvPr>
        </p:nvSpPr>
        <p:spPr>
          <a:xfrm>
            <a:off x="4572000" y="2280621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0" name="Google Shape;140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3968" l="12679" r="25160" t="28672"/>
          <a:stretch/>
        </p:blipFill>
        <p:spPr>
          <a:xfrm>
            <a:off x="754375" y="1655520"/>
            <a:ext cx="7482544" cy="2748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522644" y="739290"/>
            <a:ext cx="8076896" cy="1068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96"/>
              </a:buClr>
              <a:buSzPct val="100000"/>
              <a:buFont typeface="Calibri"/>
              <a:buNone/>
            </a:pPr>
            <a:r>
              <a:rPr lang="en-US"/>
              <a:t>Effect of band-limited channel </a:t>
            </a:r>
            <a:br>
              <a:rPr lang="en-US"/>
            </a:br>
            <a:r>
              <a:rPr lang="en-US"/>
              <a:t>on the two square pulses</a:t>
            </a:r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2" l="3317" r="3482" t="19229"/>
          <a:stretch/>
        </p:blipFill>
        <p:spPr>
          <a:xfrm>
            <a:off x="2434130" y="1807654"/>
            <a:ext cx="4275740" cy="3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