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89" r:id="rId6"/>
    <p:sldId id="317" r:id="rId7"/>
    <p:sldId id="384" r:id="rId8"/>
    <p:sldId id="277" r:id="rId9"/>
    <p:sldId id="278" r:id="rId10"/>
    <p:sldId id="392" r:id="rId11"/>
    <p:sldId id="279" r:id="rId12"/>
    <p:sldId id="393" r:id="rId13"/>
    <p:sldId id="394" r:id="rId14"/>
    <p:sldId id="268" r:id="rId15"/>
    <p:sldId id="321" r:id="rId16"/>
    <p:sldId id="3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_gadv-V-MQ" TargetMode="External"/><Relationship Id="rId7" Type="http://schemas.openxmlformats.org/officeDocument/2006/relationships/hyperlink" Target="https://github.com/cihatkececi/ChannelCodingProjectList#polar-cod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youtu.be/PNBFUV-ZetY" TargetMode="External"/><Relationship Id="rId5" Type="http://schemas.openxmlformats.org/officeDocument/2006/relationships/hyperlink" Target="https://www.youtube.com/watch?v=S3bZOSlNFGo" TargetMode="External"/><Relationship Id="rId4" Type="http://schemas.openxmlformats.org/officeDocument/2006/relationships/hyperlink" Target="https://youtu.be/Vj-1PwUNBe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f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Polar Codes 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Using MATLAB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00" y="119142"/>
            <a:ext cx="8903854" cy="684597"/>
          </a:xfrm>
        </p:spPr>
        <p:txBody>
          <a:bodyPr>
            <a:normAutofit/>
          </a:bodyPr>
          <a:lstStyle/>
          <a:p>
            <a:r>
              <a:rPr lang="en-US" dirty="0"/>
              <a:t>The MATLAB implementation Code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37509-F9A7-DB1A-65AF-625ABC43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9024" y="857967"/>
            <a:ext cx="5281763" cy="5569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4E179-7BE1-A443-83F2-FA10D88E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08342" y="857968"/>
            <a:ext cx="6234633" cy="55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4" name="Picture 33" descr="A picture containing chart&#10;&#10;Description automatically generated">
            <a:extLst>
              <a:ext uri="{FF2B5EF4-FFF2-40B4-BE49-F238E27FC236}">
                <a16:creationId xmlns:a16="http://schemas.microsoft.com/office/drawing/2014/main" id="{17BBEE4F-8514-A5A5-7D03-D652A3413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6" y="1394034"/>
            <a:ext cx="11804403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08" y="501589"/>
            <a:ext cx="11026066" cy="2299317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7970" y="1393794"/>
            <a:ext cx="9834624" cy="4358935"/>
          </a:xfrm>
        </p:spPr>
        <p:txBody>
          <a:bodyPr>
            <a:noAutofit/>
          </a:bodyPr>
          <a:lstStyle/>
          <a:p>
            <a:pPr marL="228600" indent="-228600" algn="l">
              <a:buAutoNum type="arabicPeriod"/>
            </a:pPr>
            <a:r>
              <a:rPr lang="en-US" dirty="0"/>
              <a:t>Book: </a:t>
            </a:r>
          </a:p>
          <a:p>
            <a:pPr algn="l"/>
            <a:r>
              <a:rPr lang="en-US" b="0" i="0" u="none" strike="noStrike" baseline="0" dirty="0">
                <a:latin typeface="NimbusRomNo9L-Medi"/>
              </a:rPr>
              <a:t>    POLAR CODES FOR ERROR CORRECTION, ANALYSIS AND DECODING ALGORITHMS.</a:t>
            </a:r>
          </a:p>
          <a:p>
            <a:pPr algn="l"/>
            <a:r>
              <a:rPr lang="en-US" dirty="0">
                <a:latin typeface="NimbusRomNo9L-Medi"/>
              </a:rPr>
              <a:t>2. Videos and Links: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NimbusRomNo9L-Med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https://youtu.be/D_gadv-V-MQ</a:t>
            </a:r>
            <a:r>
              <a:rPr lang="en-US" dirty="0">
                <a:latin typeface="NimbusRomNo9L-Medi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NimbusRomNo9L-Med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https://youtu.be/Vj-1PwUNBek</a:t>
            </a:r>
            <a:r>
              <a:rPr lang="en-US" dirty="0">
                <a:latin typeface="NimbusRomNo9L-Medi"/>
              </a:rPr>
              <a:t>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NimbusRomNo9L-Med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https://www.youtube.com/watch?v=S3bZOSlNFGo</a:t>
            </a:r>
            <a:r>
              <a:rPr lang="en-US" dirty="0">
                <a:latin typeface="NimbusRomNo9L-Medi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NimbusRomNo9L-Med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https://youtu.be/PNBFUV-ZetY</a:t>
            </a:r>
            <a:endParaRPr lang="en-US" dirty="0">
              <a:latin typeface="NimbusRomNo9L-Med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NimbusRomNo9L-Med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https://github.com/cihatkececi/ChannelCodingProjectList#polar-codes</a:t>
            </a:r>
            <a:endParaRPr lang="en-US" dirty="0">
              <a:latin typeface="NimbusRomNo9L-Medi"/>
            </a:endParaRPr>
          </a:p>
          <a:p>
            <a:pPr algn="l"/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66" y="204186"/>
            <a:ext cx="8421651" cy="1285140"/>
          </a:xfrm>
        </p:spPr>
        <p:txBody>
          <a:bodyPr/>
          <a:lstStyle/>
          <a:p>
            <a:r>
              <a:rPr lang="en-US" dirty="0"/>
              <a:t>The End..</a:t>
            </a:r>
            <a:br>
              <a:rPr lang="en-US" dirty="0"/>
            </a:br>
            <a:r>
              <a:rPr lang="en-US" dirty="0"/>
              <a:t>Thanks to Allah !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22ADF-7A50-E9A6-A0E2-B5E7E4442BA6}"/>
              </a:ext>
            </a:extLst>
          </p:cNvPr>
          <p:cNvSpPr txBox="1"/>
          <p:nvPr/>
        </p:nvSpPr>
        <p:spPr>
          <a:xfrm>
            <a:off x="550863" y="5583882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Asmaa</a:t>
            </a:r>
            <a:r>
              <a:rPr lang="en-US" sz="1800" dirty="0"/>
              <a:t> Gamal Abdel </a:t>
            </a:r>
            <a:r>
              <a:rPr lang="en-US" sz="1800" dirty="0" err="1"/>
              <a:t>Halem</a:t>
            </a:r>
            <a:r>
              <a:rPr lang="en-US" sz="1800" dirty="0"/>
              <a:t> Mabrouk Nagy</a:t>
            </a:r>
          </a:p>
          <a:p>
            <a:r>
              <a:rPr lang="en-US" sz="1800" dirty="0"/>
              <a:t>Communications &amp; Electronics</a:t>
            </a:r>
          </a:p>
          <a:p>
            <a:r>
              <a:rPr lang="en-US" sz="1800" dirty="0"/>
              <a:t>15010473 </a:t>
            </a:r>
          </a:p>
        </p:txBody>
      </p:sp>
      <p:sp>
        <p:nvSpPr>
          <p:cNvPr id="13" name="Title 21">
            <a:extLst>
              <a:ext uri="{FF2B5EF4-FFF2-40B4-BE49-F238E27FC236}">
                <a16:creationId xmlns:a16="http://schemas.microsoft.com/office/drawing/2014/main" id="{34451FEE-E08F-F0D9-788D-EB9C280CF105}"/>
              </a:ext>
            </a:extLst>
          </p:cNvPr>
          <p:cNvSpPr txBox="1">
            <a:spLocks/>
          </p:cNvSpPr>
          <p:nvPr/>
        </p:nvSpPr>
        <p:spPr>
          <a:xfrm>
            <a:off x="1851826" y="1988820"/>
            <a:ext cx="5437187" cy="184875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136" y="2668429"/>
            <a:ext cx="6489129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 To Polar Codes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Polarization Transformation Encoder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Successive Cancellation (SC) Decoder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MATLAB implementation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MATLAB Results </a:t>
            </a:r>
          </a:p>
          <a:p>
            <a:endParaRPr lang="en-US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88" y="326001"/>
            <a:ext cx="9789105" cy="152145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Intro To Polar Codes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64" y="2109757"/>
            <a:ext cx="6205491" cy="4198968"/>
          </a:xfrm>
        </p:spPr>
        <p:txBody>
          <a:bodyPr vert="horz" wrap="square" lIns="0" tIns="0" rIns="0" bIns="0" rtlCol="0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Polar codes break the wheel somewhat in the field of </a:t>
            </a:r>
            <a:r>
              <a:rPr lang="en-US" u="sng" kern="1200" dirty="0">
                <a:latin typeface="+mn-lt"/>
                <a:ea typeface="+mn-ea"/>
                <a:cs typeface="+mn-cs"/>
              </a:rPr>
              <a:t>channel coding</a:t>
            </a:r>
            <a:r>
              <a:rPr lang="en-US" kern="1200" dirty="0">
                <a:latin typeface="+mn-lt"/>
                <a:ea typeface="+mn-ea"/>
                <a:cs typeface="+mn-cs"/>
              </a:rPr>
              <a:t>. </a:t>
            </a:r>
            <a:endParaRPr lang="ar-EG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Polar codes operate on blocks of symbols/bits and are therefore technically members of the </a:t>
            </a:r>
            <a:r>
              <a:rPr lang="en-US" u="sng" dirty="0"/>
              <a:t>block code family</a:t>
            </a:r>
            <a:r>
              <a:rPr lang="en-US" kern="1200" dirty="0">
                <a:latin typeface="+mn-lt"/>
                <a:ea typeface="+mn-ea"/>
                <a:cs typeface="+mn-cs"/>
              </a:rPr>
              <a:t>. </a:t>
            </a:r>
            <a:endParaRPr lang="ar-EG" kern="12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transformation involves two key operations called </a:t>
            </a:r>
            <a:r>
              <a:rPr lang="en-US" u="sng" dirty="0"/>
              <a:t>channel combining and channel splitting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real magic in polar codes lies in the clever </a:t>
            </a:r>
            <a:r>
              <a:rPr lang="en-US" u="sng" dirty="0"/>
              <a:t>bit manipulations </a:t>
            </a:r>
            <a:r>
              <a:rPr lang="en-US" dirty="0"/>
              <a:t>and </a:t>
            </a:r>
            <a:r>
              <a:rPr lang="en-US" u="sng" dirty="0"/>
              <a:t>mappings</a:t>
            </a:r>
            <a:r>
              <a:rPr lang="en-US" dirty="0"/>
              <a:t> to the channels at the encoder to convert a block of bits into a polarized bit stream at the receiver.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That is a received bit and its associated channel ends up being either a </a:t>
            </a:r>
            <a:r>
              <a:rPr lang="en-US" u="sng" dirty="0"/>
              <a:t>“good channel” or “bad channel” pole/category</a:t>
            </a:r>
            <a:r>
              <a:rPr lang="en-US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As the size of the </a:t>
            </a:r>
            <a:r>
              <a:rPr lang="en-US" u="sng" dirty="0"/>
              <a:t>bit block increases</a:t>
            </a:r>
            <a:r>
              <a:rPr lang="en-US" dirty="0"/>
              <a:t>, the received bit stream polarizes in a way that the number of </a:t>
            </a:r>
            <a:r>
              <a:rPr lang="en-US" u="sng" dirty="0"/>
              <a:t>“good channels” approaches Shannon capacity</a:t>
            </a:r>
            <a:r>
              <a:rPr lang="en-US" dirty="0"/>
              <a:t>. This phenomenon is what </a:t>
            </a:r>
            <a:r>
              <a:rPr lang="en-US" u="sng" dirty="0"/>
              <a:t>gives polar codes their name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1F1D92E-9DBA-FFE9-4301-D9FB4F857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164" y="2239884"/>
            <a:ext cx="5190756" cy="39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20" y="4199329"/>
            <a:ext cx="4500562" cy="1562959"/>
          </a:xfrm>
        </p:spPr>
        <p:txBody>
          <a:bodyPr/>
          <a:lstStyle/>
          <a:p>
            <a:r>
              <a:rPr lang="en-US" dirty="0"/>
              <a:t>Polarization Transformation Encoder 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8" name="Picture 27" descr="A picture containing text, device, clock&#10;&#10;Description automatically generated">
            <a:extLst>
              <a:ext uri="{FF2B5EF4-FFF2-40B4-BE49-F238E27FC236}">
                <a16:creationId xmlns:a16="http://schemas.microsoft.com/office/drawing/2014/main" id="{0758915E-04C0-6A8D-2562-D0FBC5089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50" y="1686756"/>
            <a:ext cx="1850845" cy="1742243"/>
          </a:xfrm>
          <a:prstGeom prst="rect">
            <a:avLst/>
          </a:prstGeom>
        </p:spPr>
      </p:pic>
      <p:pic>
        <p:nvPicPr>
          <p:cNvPr id="30" name="Picture 29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99CE7D27-C39A-A903-155B-89CDF227B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150" y="89472"/>
            <a:ext cx="1850847" cy="1499631"/>
          </a:xfrm>
          <a:prstGeom prst="rect">
            <a:avLst/>
          </a:prstGeom>
        </p:spPr>
      </p:pic>
      <p:pic>
        <p:nvPicPr>
          <p:cNvPr id="32" name="Picture 31" descr="Diagram, schematic&#10;&#10;Description automatically generated">
            <a:extLst>
              <a:ext uri="{FF2B5EF4-FFF2-40B4-BE49-F238E27FC236}">
                <a16:creationId xmlns:a16="http://schemas.microsoft.com/office/drawing/2014/main" id="{9A59EAF7-0878-A665-175C-4FB12AC80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035" y="89471"/>
            <a:ext cx="3395858" cy="3339529"/>
          </a:xfrm>
          <a:prstGeom prst="rect">
            <a:avLst/>
          </a:prstGeom>
        </p:spPr>
      </p:pic>
      <p:pic>
        <p:nvPicPr>
          <p:cNvPr id="34" name="Picture 33" descr="Background pattern&#10;&#10;Description automatically generated">
            <a:extLst>
              <a:ext uri="{FF2B5EF4-FFF2-40B4-BE49-F238E27FC236}">
                <a16:creationId xmlns:a16="http://schemas.microsoft.com/office/drawing/2014/main" id="{9DCC0ACF-5E29-6E59-36AC-941BD537B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2389" y="89470"/>
            <a:ext cx="3021423" cy="3339529"/>
          </a:xfrm>
          <a:prstGeom prst="rect">
            <a:avLst/>
          </a:prstGeom>
        </p:spPr>
      </p:pic>
      <p:pic>
        <p:nvPicPr>
          <p:cNvPr id="36" name="Picture 3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031ED17-BD7D-94F4-62B3-C8CE67520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688" y="89472"/>
            <a:ext cx="3021422" cy="3339528"/>
          </a:xfrm>
          <a:prstGeom prst="rect">
            <a:avLst/>
          </a:prstGeom>
        </p:spPr>
      </p:pic>
      <p:pic>
        <p:nvPicPr>
          <p:cNvPr id="38" name="Picture 37" descr="Diagram&#10;&#10;Description automatically generated">
            <a:extLst>
              <a:ext uri="{FF2B5EF4-FFF2-40B4-BE49-F238E27FC236}">
                <a16:creationId xmlns:a16="http://schemas.microsoft.com/office/drawing/2014/main" id="{B609347F-CB0B-86D2-8553-B68FDFD78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3423" y="3621192"/>
            <a:ext cx="6340389" cy="303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0E444637-B1E1-F0C0-EAC0-CAE0BCD91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464" y="3790068"/>
            <a:ext cx="6097255" cy="2649602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408CA5E3-508C-B1B6-D1BE-4C7B8822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152" y="219182"/>
            <a:ext cx="5058568" cy="3355760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0E3C65FC-8836-5A78-A1D5-DDE307231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1" y="219182"/>
            <a:ext cx="6097256" cy="3355760"/>
          </a:xfrm>
          <a:prstGeom prst="rect">
            <a:avLst/>
          </a:prstGeom>
        </p:spPr>
      </p:pic>
      <p:pic>
        <p:nvPicPr>
          <p:cNvPr id="16" name="Picture 1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5507C42-B5A6-1F0C-1ED5-8D97D67D6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28" y="3790068"/>
            <a:ext cx="5073017" cy="26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32" y="185434"/>
            <a:ext cx="11091600" cy="1332000"/>
          </a:xfrm>
        </p:spPr>
        <p:txBody>
          <a:bodyPr/>
          <a:lstStyle/>
          <a:p>
            <a:r>
              <a:rPr lang="en-US" dirty="0"/>
              <a:t>Successive Cancellation (SC) Decoder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020FBDA3-9EB2-7511-C7A0-DEFF14534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25" y="962665"/>
            <a:ext cx="11732843" cy="5466650"/>
          </a:xfr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32" y="185434"/>
            <a:ext cx="11091600" cy="1332000"/>
          </a:xfrm>
        </p:spPr>
        <p:txBody>
          <a:bodyPr/>
          <a:lstStyle/>
          <a:p>
            <a:r>
              <a:rPr lang="en-US" dirty="0"/>
              <a:t>Successive Cancellation (SC) Decoder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6DD66C1-F6AB-11CC-6420-ED57259E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2" y="1064491"/>
            <a:ext cx="3275414" cy="2657475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D92B7F27-24D2-E421-6288-6BCC0D848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518" y="1064491"/>
            <a:ext cx="4163628" cy="2657475"/>
          </a:xfrm>
          <a:prstGeom prst="rect">
            <a:avLst/>
          </a:prstGeom>
        </p:spPr>
      </p:pic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71BC7792-B6CF-E724-2C78-2ADC11FBD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936" y="1064491"/>
            <a:ext cx="4025420" cy="265747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B2F2D9-1C1F-D1EF-2E65-1C6BB348E09D}"/>
              </a:ext>
            </a:extLst>
          </p:cNvPr>
          <p:cNvSpPr/>
          <p:nvPr/>
        </p:nvSpPr>
        <p:spPr>
          <a:xfrm>
            <a:off x="3153524" y="2763653"/>
            <a:ext cx="1074198" cy="567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711956F-8F70-892E-8C75-B95E309967E7}"/>
              </a:ext>
            </a:extLst>
          </p:cNvPr>
          <p:cNvSpPr/>
          <p:nvPr/>
        </p:nvSpPr>
        <p:spPr>
          <a:xfrm>
            <a:off x="7563619" y="2714827"/>
            <a:ext cx="1074198" cy="665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FAEE9CE-A351-13F3-AB32-F4D8BE92D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518" y="3884562"/>
            <a:ext cx="4163628" cy="2752725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58A88DC4-891F-A29A-FD6D-F04C43290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32" y="3908375"/>
            <a:ext cx="3275414" cy="2705100"/>
          </a:xfrm>
          <a:prstGeom prst="rect">
            <a:avLst/>
          </a:prstGeom>
        </p:spPr>
      </p:pic>
      <p:pic>
        <p:nvPicPr>
          <p:cNvPr id="20" name="Picture 19" descr="Diagram, schematic&#10;&#10;Description automatically generated">
            <a:extLst>
              <a:ext uri="{FF2B5EF4-FFF2-40B4-BE49-F238E27FC236}">
                <a16:creationId xmlns:a16="http://schemas.microsoft.com/office/drawing/2014/main" id="{CAD0BE53-E51A-031F-8434-EB1E2B692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7936" y="3884562"/>
            <a:ext cx="4025419" cy="272489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5B5C7018-68F5-5464-5904-5BB5B8036F8D}"/>
              </a:ext>
            </a:extLst>
          </p:cNvPr>
          <p:cNvSpPr/>
          <p:nvPr/>
        </p:nvSpPr>
        <p:spPr>
          <a:xfrm>
            <a:off x="7375047" y="5632242"/>
            <a:ext cx="1074198" cy="665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2CBA3A3-1B79-C772-3041-DAF11A8F300C}"/>
              </a:ext>
            </a:extLst>
          </p:cNvPr>
          <p:cNvSpPr/>
          <p:nvPr/>
        </p:nvSpPr>
        <p:spPr>
          <a:xfrm>
            <a:off x="3153524" y="5639715"/>
            <a:ext cx="1074198" cy="665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4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1" y="230819"/>
            <a:ext cx="8903854" cy="684597"/>
          </a:xfrm>
        </p:spPr>
        <p:txBody>
          <a:bodyPr>
            <a:normAutofit/>
          </a:bodyPr>
          <a:lstStyle/>
          <a:p>
            <a:r>
              <a:rPr lang="en-US" dirty="0"/>
              <a:t>The MATLAB implementation Code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A837509-F9A7-DB1A-65AF-625ABC43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2" y="846536"/>
            <a:ext cx="5627993" cy="5814564"/>
          </a:xfrm>
          <a:prstGeom prst="rect">
            <a:avLst/>
          </a:prstGeom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6DC4E179-7BE1-A443-83F2-FA10D88E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857967"/>
            <a:ext cx="6013142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00" y="119142"/>
            <a:ext cx="8903854" cy="684597"/>
          </a:xfrm>
        </p:spPr>
        <p:txBody>
          <a:bodyPr>
            <a:normAutofit/>
          </a:bodyPr>
          <a:lstStyle/>
          <a:p>
            <a:r>
              <a:rPr lang="en-US" dirty="0"/>
              <a:t>The MATLAB implementation Code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37509-F9A7-DB1A-65AF-625ABC43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9024" y="857966"/>
            <a:ext cx="5281763" cy="5569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4E179-7BE1-A443-83F2-FA10D88E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08342" y="857967"/>
            <a:ext cx="6234633" cy="55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9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121</TotalTime>
  <Words>310</Words>
  <Application>Microsoft Office PowerPoint</Application>
  <PresentationFormat>Widescreen</PresentationFormat>
  <Paragraphs>53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NimbusRomNo9L-Medi</vt:lpstr>
      <vt:lpstr>Walbaum Display</vt:lpstr>
      <vt:lpstr>3DFloatVTI</vt:lpstr>
      <vt:lpstr>Polar Codes </vt:lpstr>
      <vt:lpstr>Content </vt:lpstr>
      <vt:lpstr>Intro To Polar Codes</vt:lpstr>
      <vt:lpstr>Polarization Transformation Encoder  </vt:lpstr>
      <vt:lpstr>PowerPoint Presentation</vt:lpstr>
      <vt:lpstr>Successive Cancellation (SC) Decoder </vt:lpstr>
      <vt:lpstr>Successive Cancellation (SC) Decoder </vt:lpstr>
      <vt:lpstr>The MATLAB implementation Code</vt:lpstr>
      <vt:lpstr>The MATLAB implementation Code</vt:lpstr>
      <vt:lpstr>The MATLAB implementation Code</vt:lpstr>
      <vt:lpstr>Results </vt:lpstr>
      <vt:lpstr>References </vt:lpstr>
      <vt:lpstr>The End.. Thanks to Allah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Codes </dc:title>
  <dc:creator>es-Asmaa.Abdel-Halem2023</dc:creator>
  <cp:lastModifiedBy>es-Asmaa.Abdel-Halem2023</cp:lastModifiedBy>
  <cp:revision>1</cp:revision>
  <dcterms:created xsi:type="dcterms:W3CDTF">2022-05-16T23:06:44Z</dcterms:created>
  <dcterms:modified xsi:type="dcterms:W3CDTF">2022-05-17T01:08:38Z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