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6" r:id="rId2"/>
    <p:sldId id="257" r:id="rId3"/>
    <p:sldId id="262" r:id="rId4"/>
    <p:sldId id="264" r:id="rId5"/>
    <p:sldId id="258" r:id="rId6"/>
    <p:sldId id="259" r:id="rId7"/>
    <p:sldId id="260" r:id="rId8"/>
    <p:sldId id="263" r:id="rId9"/>
    <p:sldId id="267" r:id="rId10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84EBD-896D-D3E1-2570-E92770AE20FD}" v="449" dt="2024-10-01T16:34:24.406"/>
    <p1510:client id="{28E435E2-9BED-4397-9301-6AF1125186FA}" v="410" dt="2024-10-01T18:42:03.327"/>
    <p1510:client id="{2E5AC1CA-0C78-272D-402B-550C8CA09C55}" v="51" dt="2024-10-01T19:13:05.030"/>
    <p1510:client id="{57165569-ED55-2180-8966-54605D42F5B0}" v="894" dt="2024-10-01T08:19:05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28/03/1446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28/03/1446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28/03/1446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28/03/1446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28/03/1446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28/03/1446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28/03/1446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28/03/1446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28/03/1446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28/03/1446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28/03/1446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28/03/1446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E0569AC-867F-EBDE-4DD5-A16EB3DF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32" y="2253886"/>
            <a:ext cx="10646830" cy="1362593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Gps Tracking And Anti-Theft Device For Real Vehicles</a:t>
            </a:r>
            <a:endParaRPr lang="ar-EG" sz="3600" b="1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BDCF4C-1D61-6DB8-DD8E-6C8905E66A22}"/>
              </a:ext>
            </a:extLst>
          </p:cNvPr>
          <p:cNvGrpSpPr>
            <a:grpSpLocks/>
          </p:cNvGrpSpPr>
          <p:nvPr/>
        </p:nvGrpSpPr>
        <p:grpSpPr>
          <a:xfrm>
            <a:off x="624150" y="4386006"/>
            <a:ext cx="5083723" cy="1615828"/>
            <a:chOff x="587847" y="4497159"/>
            <a:chExt cx="5083723" cy="161582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63CE9ED-A028-EA23-67B6-2CA6E6052542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4717" y="4912658"/>
              <a:ext cx="4786853" cy="1200329"/>
              <a:chOff x="884717" y="4912658"/>
              <a:chExt cx="4786853" cy="120032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80F80-A414-872E-3472-572AC9CDCB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4717" y="4912658"/>
                <a:ext cx="2173293" cy="12003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/>
                  <a:t>Abdelrahman Shrief</a:t>
                </a:r>
              </a:p>
              <a:p>
                <a:pPr algn="l"/>
                <a:r>
                  <a:rPr lang="en-US"/>
                  <a:t>Asmaa Mohamed</a:t>
                </a:r>
              </a:p>
              <a:p>
                <a:pPr algn="l"/>
                <a:r>
                  <a:rPr lang="en-US"/>
                  <a:t>Sondos Reda</a:t>
                </a:r>
              </a:p>
              <a:p>
                <a:pPr algn="l"/>
                <a:r>
                  <a:rPr lang="en-US"/>
                  <a:t>Mohamed Hossam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CB822-AFA5-6E4F-9192-E4AEECBE98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16813" y="4912658"/>
                <a:ext cx="2154757" cy="120032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/>
                <a:r>
                  <a:rPr lang="en-US"/>
                  <a:t>Mohamed Alaa</a:t>
                </a:r>
              </a:p>
              <a:p>
                <a:pPr algn="l"/>
                <a:r>
                  <a:rPr lang="en-US"/>
                  <a:t>Mohamed Nageh</a:t>
                </a:r>
              </a:p>
              <a:p>
                <a:pPr algn="l"/>
                <a:r>
                  <a:rPr lang="en-US"/>
                  <a:t>Mahmoud Gaballah</a:t>
                </a:r>
              </a:p>
              <a:p>
                <a:pPr algn="l"/>
                <a:r>
                  <a:rPr lang="en-US"/>
                  <a:t>Moamen Morad</a:t>
                </a:r>
                <a:endParaRPr lang="ar-EG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217120-3D60-0B72-C744-D4E25740C16E}"/>
                </a:ext>
              </a:extLst>
            </p:cNvPr>
            <p:cNvSpPr txBox="1">
              <a:spLocks/>
            </p:cNvSpPr>
            <p:nvPr/>
          </p:nvSpPr>
          <p:spPr>
            <a:xfrm>
              <a:off x="587847" y="4497159"/>
              <a:ext cx="2470163" cy="4247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rtl="0">
                <a:lnSpc>
                  <a:spcPct val="90000"/>
                </a:lnSpc>
              </a:pPr>
              <a:r>
                <a:rPr lang="en-US" sz="2400" b="1">
                  <a:solidFill>
                    <a:schemeClr val="tx2"/>
                  </a:solidFill>
                </a:rPr>
                <a:t>Team Members :</a:t>
              </a:r>
              <a:endParaRPr lang="ar-EG" sz="2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D1C4619-F632-B869-5188-A547B685F2E6}"/>
              </a:ext>
            </a:extLst>
          </p:cNvPr>
          <p:cNvGrpSpPr>
            <a:grpSpLocks/>
          </p:cNvGrpSpPr>
          <p:nvPr/>
        </p:nvGrpSpPr>
        <p:grpSpPr>
          <a:xfrm>
            <a:off x="6730555" y="4455256"/>
            <a:ext cx="4837295" cy="1338829"/>
            <a:chOff x="6723648" y="4497159"/>
            <a:chExt cx="4837295" cy="13388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8E28AB-2E91-83FB-EA87-44BD40D17D14}"/>
                </a:ext>
              </a:extLst>
            </p:cNvPr>
            <p:cNvSpPr txBox="1">
              <a:spLocks/>
            </p:cNvSpPr>
            <p:nvPr/>
          </p:nvSpPr>
          <p:spPr>
            <a:xfrm>
              <a:off x="6723648" y="4497159"/>
              <a:ext cx="2863156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0"/>
              <a:r>
                <a:rPr lang="en-US" sz="2400" b="1">
                  <a:solidFill>
                    <a:schemeClr val="tx2"/>
                  </a:solidFill>
                </a:rPr>
                <a:t>Under Supervision:</a:t>
              </a:r>
              <a:endParaRPr lang="ar-EG" sz="2400" b="1">
                <a:solidFill>
                  <a:schemeClr val="tx2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37D82E-EE57-BFBD-741D-BB663F9EFC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16192" y="4912658"/>
              <a:ext cx="4444751" cy="923330"/>
              <a:chOff x="7116192" y="4912658"/>
              <a:chExt cx="4444751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79CE5F-60C7-6F39-F948-BEAACCDCAF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6192" y="4912658"/>
                <a:ext cx="2078068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/>
                  <a:t>Dr. Gamal Elshiekh</a:t>
                </a:r>
              </a:p>
              <a:p>
                <a:pPr algn="l"/>
                <a:r>
                  <a:rPr lang="en-US"/>
                  <a:t>Dr. Heba Emara</a:t>
                </a:r>
              </a:p>
              <a:p>
                <a:pPr algn="l"/>
                <a:r>
                  <a:rPr lang="en-US"/>
                  <a:t>Dr. Esraa Elrefaay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CFD038-4F41-8422-72E5-D8FFF0ACD8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82875" y="4912658"/>
                <a:ext cx="207806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algn="l" rtl="1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  <a:ea typeface="+mn-ea"/>
                    <a:cs typeface="+mn-cs"/>
                  </a:rPr>
                  <a:t>Dr. Walaa Omar</a:t>
                </a:r>
                <a:endParaRPr lang="ar-EG">
                  <a:effectLst/>
                </a:endParaRPr>
              </a:p>
              <a:p>
                <a:pPr marL="0" algn="l" rtl="1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  <a:ea typeface="+mn-ea"/>
                    <a:cs typeface="+mn-cs"/>
                  </a:rPr>
                  <a:t>Dr. Hanaa Ezzat </a:t>
                </a:r>
                <a:endParaRPr lang="ar-EG">
                  <a:effectLst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237E5D7-AA61-F795-D5ED-AD24BE4E797C}"/>
              </a:ext>
            </a:extLst>
          </p:cNvPr>
          <p:cNvSpPr txBox="1"/>
          <p:nvPr/>
        </p:nvSpPr>
        <p:spPr>
          <a:xfrm>
            <a:off x="422523" y="381360"/>
            <a:ext cx="5673477" cy="9817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400" kern="10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Ministry of Higher Education</a:t>
            </a:r>
            <a:endParaRPr lang="en-US" sz="1400" kern="10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400" kern="10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Pyramids High Institute (PHI) for Engineering and Technology</a:t>
            </a:r>
            <a:endParaRPr lang="en-US" sz="1400" kern="10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400" kern="10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Electronics and Communication Engineering Department</a:t>
            </a:r>
          </a:p>
        </p:txBody>
      </p:sp>
      <p:pic>
        <p:nvPicPr>
          <p:cNvPr id="34" name="Picture 33" descr="A blue and black logo&#10;&#10;Description automatically generated">
            <a:extLst>
              <a:ext uri="{FF2B5EF4-FFF2-40B4-BE49-F238E27FC236}">
                <a16:creationId xmlns:a16="http://schemas.microsoft.com/office/drawing/2014/main" id="{28E4F12D-22C2-D25E-BEF6-DBDBA10E3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19" y="351197"/>
            <a:ext cx="3299892" cy="104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6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2C8978-B583-7E3B-2BF5-E61B72965D05}"/>
              </a:ext>
            </a:extLst>
          </p:cNvPr>
          <p:cNvGrpSpPr/>
          <p:nvPr/>
        </p:nvGrpSpPr>
        <p:grpSpPr>
          <a:xfrm>
            <a:off x="8856356" y="3332929"/>
            <a:ext cx="2534891" cy="2911183"/>
            <a:chOff x="8818909" y="3126722"/>
            <a:chExt cx="2982790" cy="3347548"/>
          </a:xfrm>
        </p:grpSpPr>
        <p:pic>
          <p:nvPicPr>
            <p:cNvPr id="24" name="صورة 23" descr="صورة تحتوي على مكون إلكتروني, مكونات الدائرة الكهربائية, الهندسة الإلكترونية, مكون الدائرة السلبية&#10;&#10;تم إنشاء الوصف تلقائياً">
              <a:extLst>
                <a:ext uri="{FF2B5EF4-FFF2-40B4-BE49-F238E27FC236}">
                  <a16:creationId xmlns:a16="http://schemas.microsoft.com/office/drawing/2014/main" id="{52450C7C-C738-BC07-B183-1A2A7AC78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8911" y="3126722"/>
              <a:ext cx="2982788" cy="2360763"/>
            </a:xfrm>
            <a:prstGeom prst="rect">
              <a:avLst/>
            </a:prstGeom>
          </p:spPr>
        </p:pic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id="{D6917C0C-A684-8298-587A-40C6471FD169}"/>
                </a:ext>
              </a:extLst>
            </p:cNvPr>
            <p:cNvSpPr txBox="1"/>
            <p:nvPr/>
          </p:nvSpPr>
          <p:spPr>
            <a:xfrm>
              <a:off x="8818909" y="5766384"/>
              <a:ext cx="2982788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rtl="0"/>
              <a:r>
                <a:rPr lang="ar-SA" sz="2000" dirty="0" err="1">
                  <a:latin typeface="Arial"/>
                  <a:cs typeface="Arial"/>
                </a:rPr>
                <a:t>Raspberry</a:t>
              </a:r>
              <a:r>
                <a:rPr lang="ar-SA" sz="2000" dirty="0">
                  <a:latin typeface="Arial"/>
                  <a:cs typeface="Arial"/>
                </a:rPr>
                <a:t> </a:t>
              </a:r>
              <a:r>
                <a:rPr lang="ar-SA" sz="2000" dirty="0" err="1">
                  <a:latin typeface="Arial"/>
                  <a:cs typeface="Arial"/>
                </a:rPr>
                <a:t>pi</a:t>
              </a:r>
              <a:r>
                <a:rPr lang="ar-SA" sz="2000" dirty="0">
                  <a:latin typeface="Arial"/>
                  <a:cs typeface="Arial"/>
                </a:rPr>
                <a:t> </a:t>
              </a:r>
              <a:r>
                <a:rPr lang="ar-SA" sz="2000" dirty="0" err="1">
                  <a:latin typeface="Arial"/>
                  <a:cs typeface="Arial"/>
                </a:rPr>
                <a:t>pico</a:t>
              </a:r>
              <a:r>
                <a:rPr lang="ar-SA" sz="2000" dirty="0">
                  <a:latin typeface="Arial"/>
                  <a:cs typeface="Arial"/>
                </a:rPr>
                <a:t>​  </a:t>
              </a:r>
              <a:endParaRPr lang="ar-SA"/>
            </a:p>
            <a:p>
              <a:pPr algn="ctr"/>
              <a:r>
                <a:rPr lang="ar-SA" sz="2000" dirty="0">
                  <a:solidFill>
                    <a:srgbClr val="FF0000"/>
                  </a:solidFill>
                  <a:latin typeface="Arial"/>
                  <a:cs typeface="Arial"/>
                </a:rPr>
                <a:t>LE660</a:t>
              </a:r>
              <a:r>
                <a:rPr lang="ar-SA" sz="2000" dirty="0">
                  <a:latin typeface="Arial"/>
                  <a:cs typeface="Arial"/>
                </a:rPr>
                <a:t>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21AF426-0FCF-FD96-4DF5-533106DA87E7}"/>
              </a:ext>
            </a:extLst>
          </p:cNvPr>
          <p:cNvGrpSpPr/>
          <p:nvPr/>
        </p:nvGrpSpPr>
        <p:grpSpPr>
          <a:xfrm>
            <a:off x="9287038" y="722178"/>
            <a:ext cx="1673526" cy="2534050"/>
            <a:chOff x="9442261" y="472846"/>
            <a:chExt cx="1673526" cy="2534050"/>
          </a:xfrm>
        </p:grpSpPr>
        <p:pic>
          <p:nvPicPr>
            <p:cNvPr id="7" name="صورة 6" descr="صورة تحتوي على جهاز بصري, الكاميرات والبصريات, كاميرا, عدسة الكاميرا&#10;&#10;تم إنشاء الوصف تلقائياً">
              <a:extLst>
                <a:ext uri="{FF2B5EF4-FFF2-40B4-BE49-F238E27FC236}">
                  <a16:creationId xmlns:a16="http://schemas.microsoft.com/office/drawing/2014/main" id="{CDDCCC55-902E-22EB-A24C-CD91B4655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2261" y="472846"/>
              <a:ext cx="1673525" cy="1673525"/>
            </a:xfrm>
            <a:prstGeom prst="rect">
              <a:avLst/>
            </a:prstGeom>
          </p:spPr>
        </p:pic>
        <p:sp>
          <p:nvSpPr>
            <p:cNvPr id="3" name="مربع نص 2">
              <a:extLst>
                <a:ext uri="{FF2B5EF4-FFF2-40B4-BE49-F238E27FC236}">
                  <a16:creationId xmlns:a16="http://schemas.microsoft.com/office/drawing/2014/main" id="{A75B5181-AD30-7FAD-7977-BF90513BE034}"/>
                </a:ext>
              </a:extLst>
            </p:cNvPr>
            <p:cNvSpPr txBox="1"/>
            <p:nvPr/>
          </p:nvSpPr>
          <p:spPr>
            <a:xfrm>
              <a:off x="9442261" y="2299010"/>
              <a:ext cx="1673526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rtl="0"/>
              <a:r>
                <a:rPr lang="ar-SA" sz="2000" dirty="0">
                  <a:latin typeface="Arial"/>
                  <a:cs typeface="Arial"/>
                </a:rPr>
                <a:t>OV7670</a:t>
              </a:r>
              <a:r>
                <a:rPr lang="en-US" sz="2000" dirty="0">
                  <a:cs typeface="Arial"/>
                </a:rPr>
                <a:t>​  </a:t>
              </a:r>
              <a:endParaRPr lang="ar-SA" dirty="0">
                <a:cs typeface="Arial" panose="020B0604020202020204" pitchFamily="34" charset="0"/>
              </a:endParaRPr>
            </a:p>
            <a:p>
              <a:pPr algn="ctr"/>
              <a:r>
                <a:rPr lang="en-US" sz="2000">
                  <a:solidFill>
                    <a:srgbClr val="FF0000"/>
                  </a:solidFill>
                  <a:cs typeface="Arial"/>
                </a:rPr>
                <a:t>175LE</a:t>
              </a:r>
              <a:endParaRPr lang="ar-SA">
                <a:solidFill>
                  <a:srgbClr val="FF0000"/>
                </a:solidFill>
                <a:cs typeface="Arial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14390B-139D-1B09-6389-12C3FFE058DF}"/>
              </a:ext>
            </a:extLst>
          </p:cNvPr>
          <p:cNvGrpSpPr/>
          <p:nvPr/>
        </p:nvGrpSpPr>
        <p:grpSpPr>
          <a:xfrm>
            <a:off x="5196093" y="51717"/>
            <a:ext cx="2640630" cy="3204511"/>
            <a:chOff x="5280666" y="-140195"/>
            <a:chExt cx="2640630" cy="3204511"/>
          </a:xfrm>
        </p:grpSpPr>
        <p:pic>
          <p:nvPicPr>
            <p:cNvPr id="9" name="صورة 8" descr="صورة تحتوي على كابل, الإلكترونيات, الهندسة الإلكترونية, نص&#10;&#10;تم إنشاء الوصف تلقائياً">
              <a:extLst>
                <a:ext uri="{FF2B5EF4-FFF2-40B4-BE49-F238E27FC236}">
                  <a16:creationId xmlns:a16="http://schemas.microsoft.com/office/drawing/2014/main" id="{ED472A9E-7884-34B3-72DF-80433C558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5006" y="-140195"/>
              <a:ext cx="2591951" cy="2518914"/>
            </a:xfrm>
            <a:prstGeom prst="rect">
              <a:avLst/>
            </a:prstGeom>
          </p:spPr>
        </p:pic>
        <p:sp>
          <p:nvSpPr>
            <p:cNvPr id="11" name="مربع نص 10">
              <a:extLst>
                <a:ext uri="{FF2B5EF4-FFF2-40B4-BE49-F238E27FC236}">
                  <a16:creationId xmlns:a16="http://schemas.microsoft.com/office/drawing/2014/main" id="{8A75ADEC-24B5-80B5-8267-94326A07FF85}"/>
                </a:ext>
              </a:extLst>
            </p:cNvPr>
            <p:cNvSpPr txBox="1"/>
            <p:nvPr/>
          </p:nvSpPr>
          <p:spPr>
            <a:xfrm>
              <a:off x="5280666" y="2356430"/>
              <a:ext cx="2640630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rtl="0"/>
              <a:r>
                <a:rPr lang="ar-SA" sz="2000" dirty="0">
                  <a:latin typeface="Arial"/>
                  <a:cs typeface="Arial"/>
                </a:rPr>
                <a:t>GSM SIM800l V2.0</a:t>
              </a:r>
              <a:endParaRPr lang="en-US" b="1" dirty="0">
                <a:solidFill>
                  <a:srgbClr val="161616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2000" dirty="0">
                  <a:solidFill>
                    <a:srgbClr val="FF0000"/>
                  </a:solidFill>
                  <a:cs typeface="Arial"/>
                </a:rPr>
                <a:t> 450LE</a:t>
              </a:r>
              <a:endParaRPr lang="ar-SA">
                <a:solidFill>
                  <a:srgbClr val="FF0000"/>
                </a:solidFill>
                <a:cs typeface="Arial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E8FA4C-59E3-78A0-FF68-F3E87426F06D}"/>
              </a:ext>
            </a:extLst>
          </p:cNvPr>
          <p:cNvGrpSpPr/>
          <p:nvPr/>
        </p:nvGrpSpPr>
        <p:grpSpPr>
          <a:xfrm>
            <a:off x="4977212" y="3628498"/>
            <a:ext cx="3078393" cy="2707890"/>
            <a:chOff x="8295994" y="3099000"/>
            <a:chExt cx="3078393" cy="2707890"/>
          </a:xfrm>
        </p:grpSpPr>
        <p:pic>
          <p:nvPicPr>
            <p:cNvPr id="10" name="صورة 4" descr="صورة تحتوي على نص, الإلكترونيات, الهندسة الإلكترونية, مكونات الدائرة الكهربائية&#10;&#10;تم إنشاء الوصف تلقائياً">
              <a:extLst>
                <a:ext uri="{FF2B5EF4-FFF2-40B4-BE49-F238E27FC236}">
                  <a16:creationId xmlns:a16="http://schemas.microsoft.com/office/drawing/2014/main" id="{D947236E-55F6-109F-1B83-51363669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95994" y="3099000"/>
              <a:ext cx="3057293" cy="1858308"/>
            </a:xfrm>
            <a:prstGeom prst="rect">
              <a:avLst/>
            </a:prstGeom>
          </p:spPr>
        </p:pic>
        <p:sp>
          <p:nvSpPr>
            <p:cNvPr id="12" name="مربع نص 7">
              <a:extLst>
                <a:ext uri="{FF2B5EF4-FFF2-40B4-BE49-F238E27FC236}">
                  <a16:creationId xmlns:a16="http://schemas.microsoft.com/office/drawing/2014/main" id="{84E88A99-F914-DD32-6D9A-B9F353E59283}"/>
                </a:ext>
              </a:extLst>
            </p:cNvPr>
            <p:cNvSpPr txBox="1"/>
            <p:nvPr/>
          </p:nvSpPr>
          <p:spPr>
            <a:xfrm>
              <a:off x="8296507" y="5099004"/>
              <a:ext cx="3077880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rtl="0"/>
              <a:r>
                <a:rPr lang="ar-SA" sz="2000" dirty="0">
                  <a:cs typeface="Arial"/>
                </a:rPr>
                <a:t>GPS </a:t>
              </a:r>
              <a:r>
                <a:rPr lang="ar-SA" sz="2000" dirty="0" err="1">
                  <a:cs typeface="Arial"/>
                </a:rPr>
                <a:t>Module</a:t>
              </a:r>
              <a:r>
                <a:rPr lang="ar-SA" sz="2000" dirty="0">
                  <a:cs typeface="Arial"/>
                </a:rPr>
                <a:t> Neo-6</a:t>
              </a:r>
            </a:p>
            <a:p>
              <a:pPr algn="ctr" rtl="0"/>
              <a:r>
                <a:rPr lang="ar-SA" sz="2000" dirty="0">
                  <a:solidFill>
                    <a:srgbClr val="FF0000"/>
                  </a:solidFill>
                  <a:cs typeface="Arial"/>
                </a:rPr>
                <a:t> LE550​</a:t>
              </a:r>
              <a:endParaRPr lang="ar-SA" dirty="0">
                <a:solidFill>
                  <a:srgbClr val="FF0000"/>
                </a:solidFill>
                <a:cs typeface="Arial"/>
              </a:endParaRPr>
            </a:p>
          </p:txBody>
        </p:sp>
      </p:grpSp>
      <p:sp>
        <p:nvSpPr>
          <p:cNvPr id="19" name="عنوان 1">
            <a:extLst>
              <a:ext uri="{FF2B5EF4-FFF2-40B4-BE49-F238E27FC236}">
                <a16:creationId xmlns:a16="http://schemas.microsoft.com/office/drawing/2014/main" id="{9AD87B08-9801-B2EA-2DAA-CB14F52FA882}"/>
              </a:ext>
            </a:extLst>
          </p:cNvPr>
          <p:cNvSpPr txBox="1">
            <a:spLocks/>
          </p:cNvSpPr>
          <p:nvPr/>
        </p:nvSpPr>
        <p:spPr>
          <a:xfrm>
            <a:off x="800750" y="3075057"/>
            <a:ext cx="3401795" cy="70788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ar-SA" sz="4800">
                <a:solidFill>
                  <a:schemeClr val="tx2"/>
                </a:solidFill>
                <a:cs typeface="Times New Roman"/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08002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3F031-955A-B1E9-E463-841FF1981C52}"/>
              </a:ext>
            </a:extLst>
          </p:cNvPr>
          <p:cNvGrpSpPr/>
          <p:nvPr/>
        </p:nvGrpSpPr>
        <p:grpSpPr>
          <a:xfrm>
            <a:off x="9117667" y="1904254"/>
            <a:ext cx="1958899" cy="3049493"/>
            <a:chOff x="9516634" y="838199"/>
            <a:chExt cx="1958899" cy="3049493"/>
          </a:xfrm>
        </p:grpSpPr>
        <p:pic>
          <p:nvPicPr>
            <p:cNvPr id="3" name="صورة 2" descr="صورة تحتوي على الإلكترونيات, مكون إلكتروني, مكونات الدائرة الكهربائية, الهندسة الإلكترونية&#10;&#10;تم إنشاء الوصف تلقائياً">
              <a:extLst>
                <a:ext uri="{FF2B5EF4-FFF2-40B4-BE49-F238E27FC236}">
                  <a16:creationId xmlns:a16="http://schemas.microsoft.com/office/drawing/2014/main" id="{9FB512B2-AE43-5403-7BBD-2A15F802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6634" y="838199"/>
              <a:ext cx="1958899" cy="1977484"/>
            </a:xfrm>
            <a:prstGeom prst="rect">
              <a:avLst/>
            </a:prstGeom>
          </p:spPr>
        </p:pic>
        <p:sp>
          <p:nvSpPr>
            <p:cNvPr id="10" name="مربع نص 9">
              <a:extLst>
                <a:ext uri="{FF2B5EF4-FFF2-40B4-BE49-F238E27FC236}">
                  <a16:creationId xmlns:a16="http://schemas.microsoft.com/office/drawing/2014/main" id="{D5949234-0796-BB4A-C67F-0B6A437DAA11}"/>
                </a:ext>
              </a:extLst>
            </p:cNvPr>
            <p:cNvSpPr txBox="1"/>
            <p:nvPr/>
          </p:nvSpPr>
          <p:spPr>
            <a:xfrm>
              <a:off x="9516634" y="3179806"/>
              <a:ext cx="1958899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rtl="0"/>
              <a:r>
                <a:rPr lang="ar-SA" sz="2000" dirty="0">
                  <a:cs typeface="Arial"/>
                </a:rPr>
                <a:t> </a:t>
              </a:r>
              <a:r>
                <a:rPr lang="ar-SA" sz="2000" dirty="0" err="1">
                  <a:cs typeface="Arial"/>
                </a:rPr>
                <a:t>Arduino</a:t>
              </a:r>
              <a:r>
                <a:rPr lang="ar-SA" sz="2000" dirty="0">
                  <a:cs typeface="Arial"/>
                </a:rPr>
                <a:t>​ </a:t>
              </a:r>
              <a:r>
                <a:rPr lang="ar-SA" sz="2000" dirty="0" err="1">
                  <a:cs typeface="Arial"/>
                </a:rPr>
                <a:t>uno</a:t>
              </a:r>
              <a:r>
                <a:rPr lang="ar-SA" sz="2000" dirty="0">
                  <a:cs typeface="Arial"/>
                </a:rPr>
                <a:t> R3</a:t>
              </a:r>
              <a:endParaRPr lang="ar-SA" dirty="0">
                <a:cs typeface="Arial"/>
              </a:endParaRPr>
            </a:p>
            <a:p>
              <a:pPr algn="ctr"/>
              <a:r>
                <a:rPr lang="ar-SA" sz="2000" dirty="0">
                  <a:solidFill>
                    <a:srgbClr val="FF0000"/>
                  </a:solidFill>
                  <a:cs typeface="Arial"/>
                </a:rPr>
                <a:t>LE440</a:t>
              </a:r>
              <a:endParaRPr lang="ar-SA" dirty="0">
                <a:solidFill>
                  <a:srgbClr val="FF0000"/>
                </a:solidFill>
                <a:cs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4F4FDF-6D37-CF4D-0A68-F29A11DF3EBD}"/>
              </a:ext>
            </a:extLst>
          </p:cNvPr>
          <p:cNvGrpSpPr/>
          <p:nvPr/>
        </p:nvGrpSpPr>
        <p:grpSpPr>
          <a:xfrm>
            <a:off x="5606578" y="1816827"/>
            <a:ext cx="2395655" cy="3224346"/>
            <a:chOff x="6008648" y="711819"/>
            <a:chExt cx="2395655" cy="3224346"/>
          </a:xfrm>
        </p:grpSpPr>
        <p:pic>
          <p:nvPicPr>
            <p:cNvPr id="4" name="صورة 3" descr="صورة تحتوي على الإلكترونيات, مكون إلكتروني, مكونات الدائرة الكهربائية, مكونات الحاسوب&#10;&#10;تم إنشاء الوصف تلقائياً">
              <a:extLst>
                <a:ext uri="{FF2B5EF4-FFF2-40B4-BE49-F238E27FC236}">
                  <a16:creationId xmlns:a16="http://schemas.microsoft.com/office/drawing/2014/main" id="{4710CA6A-0DC0-61DF-211B-EF201585F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648" y="711819"/>
              <a:ext cx="2395655" cy="2442118"/>
            </a:xfrm>
            <a:prstGeom prst="rect">
              <a:avLst/>
            </a:prstGeom>
          </p:spPr>
        </p:pic>
        <p:sp>
          <p:nvSpPr>
            <p:cNvPr id="12" name="مربع نص 11">
              <a:extLst>
                <a:ext uri="{FF2B5EF4-FFF2-40B4-BE49-F238E27FC236}">
                  <a16:creationId xmlns:a16="http://schemas.microsoft.com/office/drawing/2014/main" id="{601E5C4D-03FB-9E9C-C0F6-B7F84CCE8DF7}"/>
                </a:ext>
              </a:extLst>
            </p:cNvPr>
            <p:cNvSpPr txBox="1"/>
            <p:nvPr/>
          </p:nvSpPr>
          <p:spPr>
            <a:xfrm>
              <a:off x="6008649" y="3228279"/>
              <a:ext cx="2395654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rtl="0"/>
              <a:r>
                <a:rPr lang="ar-SA" sz="2000" dirty="0">
                  <a:cs typeface="Arial"/>
                </a:rPr>
                <a:t>ESP32 </a:t>
              </a:r>
              <a:endParaRPr lang="ar-SA" dirty="0">
                <a:cs typeface="Arial" panose="020B0604020202020204" pitchFamily="34" charset="0"/>
              </a:endParaRPr>
            </a:p>
            <a:p>
              <a:pPr algn="ctr"/>
              <a:r>
                <a:rPr lang="ar-SA" sz="2000" dirty="0">
                  <a:solidFill>
                    <a:srgbClr val="FF0000"/>
                  </a:solidFill>
                  <a:cs typeface="Arial"/>
                </a:rPr>
                <a:t> LE425</a:t>
              </a:r>
              <a:endParaRPr lang="ar-SA" dirty="0">
                <a:solidFill>
                  <a:srgbClr val="FF0000"/>
                </a:solidFill>
                <a:cs typeface="Arial"/>
              </a:endParaRPr>
            </a:p>
          </p:txBody>
        </p:sp>
      </p:grpSp>
      <p:sp>
        <p:nvSpPr>
          <p:cNvPr id="18" name="عنوان 1">
            <a:extLst>
              <a:ext uri="{FF2B5EF4-FFF2-40B4-BE49-F238E27FC236}">
                <a16:creationId xmlns:a16="http://schemas.microsoft.com/office/drawing/2014/main" id="{7CF2247B-02FB-5A87-62A2-E57327D6D6C0}"/>
              </a:ext>
            </a:extLst>
          </p:cNvPr>
          <p:cNvSpPr txBox="1">
            <a:spLocks/>
          </p:cNvSpPr>
          <p:nvPr/>
        </p:nvSpPr>
        <p:spPr>
          <a:xfrm>
            <a:off x="800750" y="3075057"/>
            <a:ext cx="3401795" cy="70788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ar-SA" sz="4800">
                <a:solidFill>
                  <a:schemeClr val="tx2"/>
                </a:solidFill>
                <a:cs typeface="Times New Roman"/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83904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C90EB4A-EEDD-3396-8530-08CF17A3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52" y="674254"/>
            <a:ext cx="10319697" cy="844389"/>
          </a:xfrm>
        </p:spPr>
        <p:txBody>
          <a:bodyPr anchor="b">
            <a:noAutofit/>
          </a:bodyPr>
          <a:lstStyle/>
          <a:p>
            <a:pPr algn="ctr"/>
            <a:r>
              <a:rPr lang="en-US" sz="5400">
                <a:solidFill>
                  <a:schemeClr val="tx2"/>
                </a:solidFill>
                <a:latin typeface="Arial"/>
                <a:cs typeface="Arial"/>
              </a:rPr>
              <a:t>Usage of Hardware Components</a:t>
            </a:r>
            <a:endParaRPr lang="ar-SA" sz="5400" dirty="0" err="1">
              <a:solidFill>
                <a:schemeClr val="tx2"/>
              </a:solidFill>
              <a:latin typeface="Arial"/>
              <a:cs typeface="Arial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عنصر نائب للمحتوى 3" descr="صورة تحتوي على نص, لقطة شاشة, الخط, التصميم&#10;&#10;تم إنشاء الوصف تلقائياً">
            <a:extLst>
              <a:ext uri="{FF2B5EF4-FFF2-40B4-BE49-F238E27FC236}">
                <a16:creationId xmlns:a16="http://schemas.microsoft.com/office/drawing/2014/main" id="{381340BB-C4ED-74E7-3DC4-E76F3B5A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36" t="10463" r="5935" b="9262"/>
          <a:stretch/>
        </p:blipFill>
        <p:spPr>
          <a:xfrm>
            <a:off x="2360508" y="2268350"/>
            <a:ext cx="7470985" cy="39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8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CC751FAD-C599-2150-6344-0E7CD070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60" y="1243013"/>
            <a:ext cx="3855720" cy="4371974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</a:pPr>
            <a:r>
              <a:rPr lang="ar-SA" sz="5400" err="1">
                <a:solidFill>
                  <a:schemeClr val="tx2"/>
                </a:solidFill>
                <a:cs typeface="Times New Roman"/>
              </a:rPr>
              <a:t>Project</a:t>
            </a:r>
            <a:r>
              <a:rPr lang="ar-SA" sz="5400" dirty="0">
                <a:solidFill>
                  <a:schemeClr val="tx2"/>
                </a:solidFill>
                <a:cs typeface="Times New Roman"/>
              </a:rPr>
              <a:t> </a:t>
            </a:r>
            <a:r>
              <a:rPr lang="ar-SA" sz="5400" err="1">
                <a:solidFill>
                  <a:schemeClr val="tx2"/>
                </a:solidFill>
                <a:cs typeface="Times New Roman"/>
              </a:rPr>
              <a:t>idea</a:t>
            </a:r>
            <a:endParaRPr lang="ar-SA" sz="5400">
              <a:solidFill>
                <a:schemeClr val="tx2"/>
              </a:solidFill>
              <a:cs typeface="Times New Roman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D6D8CC7-A9B5-6D86-1E74-025C0E67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491" y="804672"/>
            <a:ext cx="5629933" cy="5230368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just" rtl="0"/>
            <a:r>
              <a:rPr lang="ar-SA" sz="2400">
                <a:solidFill>
                  <a:schemeClr val="tx2"/>
                </a:solidFill>
                <a:cs typeface="Arial"/>
              </a:rPr>
              <a:t>The main purpose of the project is to provide a reliable anti-theft system aiming to significantly boost vehicles security which in return would deter or mitigate vehicle theft cases</a:t>
            </a:r>
            <a:r>
              <a:rPr lang="en-US" sz="2400">
                <a:solidFill>
                  <a:schemeClr val="tx2"/>
                </a:solidFill>
                <a:cs typeface="Arial"/>
              </a:rPr>
              <a:t>.</a:t>
            </a:r>
          </a:p>
          <a:p>
            <a:pPr marL="0" indent="0" algn="just" rtl="0">
              <a:buNone/>
            </a:pPr>
            <a:endParaRPr lang="ar-SA" sz="2400">
              <a:solidFill>
                <a:schemeClr val="tx2"/>
              </a:solidFill>
              <a:cs typeface="Arial"/>
            </a:endParaRPr>
          </a:p>
          <a:p>
            <a:pPr algn="just" rtl="0"/>
            <a:r>
              <a:rPr lang="ar-SA" sz="2400">
                <a:solidFill>
                  <a:schemeClr val="tx2"/>
                </a:solidFill>
                <a:cs typeface="Arial"/>
              </a:rPr>
              <a:t>We plan to achieve this using innovative and cutting-edge technologies</a:t>
            </a:r>
            <a:r>
              <a:rPr lang="en-US" sz="2400">
                <a:solidFill>
                  <a:schemeClr val="tx2"/>
                </a:solidFill>
                <a:cs typeface="Arial"/>
              </a:rPr>
              <a:t>.</a:t>
            </a:r>
            <a:endParaRPr lang="ar-SA" sz="2400" dirty="0">
              <a:solidFill>
                <a:schemeClr val="tx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84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146A1380-7729-8622-9CA6-E140EA79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39" y="2053641"/>
            <a:ext cx="4133794" cy="276009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</a:pPr>
            <a:r>
              <a:rPr lang="ar-SA" sz="4800" dirty="0" err="1">
                <a:solidFill>
                  <a:schemeClr val="tx2"/>
                </a:solidFill>
                <a:cs typeface="Times New Roman"/>
              </a:rPr>
              <a:t>Our</a:t>
            </a:r>
            <a:r>
              <a:rPr lang="ar-SA" sz="4800" dirty="0">
                <a:solidFill>
                  <a:schemeClr val="tx2"/>
                </a:solidFill>
                <a:cs typeface="Times New Roman"/>
              </a:rPr>
              <a:t> </a:t>
            </a:r>
            <a:r>
              <a:rPr lang="ar-SA" sz="5400" dirty="0" err="1">
                <a:solidFill>
                  <a:schemeClr val="tx2"/>
                </a:solidFill>
                <a:cs typeface="Times New Roman"/>
              </a:rPr>
              <a:t>approach</a:t>
            </a:r>
            <a:endParaRPr lang="ar-SA" sz="5400" dirty="0">
              <a:solidFill>
                <a:schemeClr val="tx2"/>
              </a:solidFill>
              <a:cs typeface="Times New Roman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AC46F17-00E2-5DD6-2B15-E321F5E0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1" anchor="ctr">
            <a:noAutofit/>
          </a:bodyPr>
          <a:lstStyle/>
          <a:p>
            <a:pPr algn="just" rtl="0"/>
            <a:r>
              <a:rPr lang="ar-SA" sz="2400" err="1">
                <a:solidFill>
                  <a:schemeClr val="tx2"/>
                </a:solidFill>
                <a:cs typeface="Arial"/>
              </a:rPr>
              <a:t>Using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Machine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learning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to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perform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real-time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face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recognition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of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the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current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driver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and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notify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the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owner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if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the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driver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is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someone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that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doesn't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usually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use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the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vehicle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or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not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from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the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people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allowed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to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use</a:t>
            </a:r>
            <a:r>
              <a:rPr lang="ar-SA" sz="2400">
                <a:solidFill>
                  <a:schemeClr val="tx2"/>
                </a:solidFill>
                <a:cs typeface="Arial"/>
              </a:rPr>
              <a:t> it</a:t>
            </a:r>
            <a:r>
              <a:rPr lang="en-US" sz="2400">
                <a:solidFill>
                  <a:schemeClr val="tx2"/>
                </a:solidFill>
                <a:cs typeface="Arial"/>
              </a:rPr>
              <a:t>.</a:t>
            </a:r>
          </a:p>
          <a:p>
            <a:pPr marL="0" indent="0" algn="just" rtl="0">
              <a:buNone/>
            </a:pPr>
            <a:endParaRPr lang="ar-SA" sz="2400">
              <a:solidFill>
                <a:schemeClr val="tx2"/>
              </a:solidFill>
              <a:cs typeface="Arial"/>
            </a:endParaRPr>
          </a:p>
          <a:p>
            <a:pPr algn="just" rtl="0">
              <a:buFont typeface="Arial"/>
            </a:pPr>
            <a:r>
              <a:rPr lang="ar-SA" sz="2400" dirty="0" err="1">
                <a:solidFill>
                  <a:schemeClr val="tx2"/>
                </a:solidFill>
                <a:cs typeface="Arial"/>
              </a:rPr>
              <a:t>Provide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dirty="0" err="1">
                <a:solidFill>
                  <a:schemeClr val="tx2"/>
                </a:solidFill>
                <a:cs typeface="Arial"/>
              </a:rPr>
              <a:t>further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dirty="0" err="1">
                <a:solidFill>
                  <a:schemeClr val="tx2"/>
                </a:solidFill>
                <a:cs typeface="Arial"/>
              </a:rPr>
              <a:t>warning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dirty="0" err="1">
                <a:solidFill>
                  <a:schemeClr val="tx2"/>
                </a:solidFill>
                <a:cs typeface="Arial"/>
              </a:rPr>
              <a:t>if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dirty="0" err="1">
                <a:solidFill>
                  <a:schemeClr val="tx2"/>
                </a:solidFill>
                <a:cs typeface="Arial"/>
              </a:rPr>
              <a:t>the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dirty="0" err="1">
                <a:solidFill>
                  <a:schemeClr val="tx2"/>
                </a:solidFill>
                <a:cs typeface="Arial"/>
              </a:rPr>
              <a:t>vehicle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dirty="0" err="1">
                <a:solidFill>
                  <a:schemeClr val="tx2"/>
                </a:solidFill>
                <a:cs typeface="Arial"/>
              </a:rPr>
              <a:t>engine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was</a:t>
            </a:r>
            <a:r>
              <a:rPr lang="ar-SA" sz="2400">
                <a:solidFill>
                  <a:schemeClr val="tx2"/>
                </a:solidFill>
                <a:cs typeface="Arial"/>
              </a:rPr>
              <a:t> started</a:t>
            </a:r>
            <a:r>
              <a:rPr lang="en-US" sz="2400">
                <a:solidFill>
                  <a:schemeClr val="tx2"/>
                </a:solidFill>
                <a:cs typeface="Arial"/>
              </a:rPr>
              <a:t>.</a:t>
            </a:r>
          </a:p>
          <a:p>
            <a:pPr marL="0" indent="0" algn="just" rtl="0">
              <a:buNone/>
            </a:pPr>
            <a:endParaRPr lang="ar-SA" sz="2400" dirty="0">
              <a:solidFill>
                <a:schemeClr val="tx2"/>
              </a:solidFill>
              <a:cs typeface="Arial"/>
            </a:endParaRPr>
          </a:p>
          <a:p>
            <a:pPr algn="just" rtl="0">
              <a:buFont typeface="Arial"/>
            </a:pPr>
            <a:r>
              <a:rPr lang="ar-SA" sz="2400" dirty="0" err="1">
                <a:solidFill>
                  <a:schemeClr val="tx2"/>
                </a:solidFill>
                <a:cs typeface="Arial"/>
              </a:rPr>
              <a:t>Give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dirty="0" err="1">
                <a:solidFill>
                  <a:schemeClr val="tx2"/>
                </a:solidFill>
                <a:cs typeface="Arial"/>
              </a:rPr>
              <a:t>the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dirty="0" err="1">
                <a:solidFill>
                  <a:schemeClr val="tx2"/>
                </a:solidFill>
                <a:cs typeface="Arial"/>
              </a:rPr>
              <a:t>owner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dirty="0" err="1">
                <a:solidFill>
                  <a:schemeClr val="tx2"/>
                </a:solidFill>
                <a:cs typeface="Arial"/>
              </a:rPr>
              <a:t>the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dirty="0" err="1">
                <a:solidFill>
                  <a:schemeClr val="tx2"/>
                </a:solidFill>
                <a:cs typeface="Arial"/>
              </a:rPr>
              <a:t>ability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dirty="0" err="1">
                <a:solidFill>
                  <a:schemeClr val="tx2"/>
                </a:solidFill>
                <a:cs typeface="Arial"/>
              </a:rPr>
              <a:t>to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dirty="0" err="1">
                <a:solidFill>
                  <a:schemeClr val="tx2"/>
                </a:solidFill>
                <a:cs typeface="Arial"/>
              </a:rPr>
              <a:t>prevent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dirty="0" err="1">
                <a:solidFill>
                  <a:schemeClr val="tx2"/>
                </a:solidFill>
                <a:cs typeface="Arial"/>
              </a:rPr>
              <a:t>starting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dirty="0" err="1">
                <a:solidFill>
                  <a:schemeClr val="tx2"/>
                </a:solidFill>
                <a:cs typeface="Arial"/>
              </a:rPr>
              <a:t>the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dirty="0" err="1">
                <a:solidFill>
                  <a:schemeClr val="tx2"/>
                </a:solidFill>
                <a:cs typeface="Arial"/>
              </a:rPr>
              <a:t>engine</a:t>
            </a:r>
            <a:r>
              <a:rPr lang="ar-SA" sz="2400" dirty="0">
                <a:solidFill>
                  <a:schemeClr val="tx2"/>
                </a:solidFill>
                <a:cs typeface="Arial"/>
              </a:rPr>
              <a:t> </a:t>
            </a:r>
            <a:r>
              <a:rPr lang="ar-SA" sz="2400" err="1">
                <a:solidFill>
                  <a:schemeClr val="tx2"/>
                </a:solidFill>
                <a:cs typeface="Arial"/>
              </a:rPr>
              <a:t>if</a:t>
            </a:r>
            <a:r>
              <a:rPr lang="ar-SA" sz="2400">
                <a:solidFill>
                  <a:schemeClr val="tx2"/>
                </a:solidFill>
                <a:cs typeface="Arial"/>
              </a:rPr>
              <a:t> needed</a:t>
            </a:r>
            <a:r>
              <a:rPr lang="en-US" sz="2400">
                <a:solidFill>
                  <a:schemeClr val="tx2"/>
                </a:solidFill>
                <a:cs typeface="Arial"/>
              </a:rPr>
              <a:t>.</a:t>
            </a:r>
            <a:endParaRPr lang="ar-SA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7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146A1380-7729-8622-9CA6-E140EA79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39" y="2053641"/>
            <a:ext cx="4133794" cy="276009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</a:pPr>
            <a:r>
              <a:rPr lang="ar-SA" sz="4800" dirty="0" err="1">
                <a:solidFill>
                  <a:schemeClr val="tx2"/>
                </a:solidFill>
                <a:cs typeface="Times New Roman"/>
              </a:rPr>
              <a:t>Our</a:t>
            </a:r>
            <a:r>
              <a:rPr lang="ar-SA" sz="4800" dirty="0">
                <a:solidFill>
                  <a:schemeClr val="tx2"/>
                </a:solidFill>
                <a:cs typeface="Times New Roman"/>
              </a:rPr>
              <a:t> </a:t>
            </a:r>
            <a:r>
              <a:rPr lang="ar-SA" sz="5400" dirty="0" err="1">
                <a:solidFill>
                  <a:schemeClr val="tx2"/>
                </a:solidFill>
                <a:cs typeface="Times New Roman"/>
              </a:rPr>
              <a:t>approach</a:t>
            </a:r>
            <a:endParaRPr lang="ar-SA" sz="5400" dirty="0">
              <a:solidFill>
                <a:schemeClr val="tx2"/>
              </a:solidFill>
              <a:cs typeface="Times New Roman"/>
            </a:endParaRPr>
          </a:p>
        </p:txBody>
      </p:sp>
      <p:sp>
        <p:nvSpPr>
          <p:cNvPr id="5" name="عنصر نائب للمحتوى 2">
            <a:extLst>
              <a:ext uri="{FF2B5EF4-FFF2-40B4-BE49-F238E27FC236}">
                <a16:creationId xmlns:a16="http://schemas.microsoft.com/office/drawing/2014/main" id="{CFD57002-F377-B544-5192-BDDC986D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114512"/>
            <a:ext cx="5306084" cy="4628977"/>
          </a:xfrm>
          <a:noFill/>
          <a:ln>
            <a:noFill/>
          </a:ln>
        </p:spPr>
        <p:txBody>
          <a:bodyPr vert="horz" lIns="91440" tIns="45720" rIns="91440" bIns="45720" rtlCol="1" anchor="ctr">
            <a:noAutofit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ar-SA" kern="1200">
                <a:solidFill>
                  <a:srgbClr val="0E2841"/>
                </a:solidFill>
                <a:effectLst/>
                <a:latin typeface="Aptos" panose="020B0004020202020204" pitchFamily="34" charset="0"/>
                <a:ea typeface="+mn-ea"/>
              </a:rPr>
              <a:t>Keep track of the vehicle location in realtime</a:t>
            </a:r>
            <a:r>
              <a:rPr lang="en-US" kern="1200">
                <a:solidFill>
                  <a:srgbClr val="0E2841"/>
                </a:solidFill>
                <a:effectLst/>
                <a:latin typeface="Aptos" panose="020B0004020202020204" pitchFamily="34" charset="0"/>
                <a:ea typeface="+mn-ea"/>
              </a:rPr>
              <a:t>.</a:t>
            </a:r>
          </a:p>
          <a:p>
            <a:pPr marL="0" indent="0" algn="l" rtl="0">
              <a:buSzPts val="2400"/>
              <a:buNone/>
            </a:pPr>
            <a:endParaRPr lang="en-US" kern="1200">
              <a:solidFill>
                <a:srgbClr val="0E2841"/>
              </a:solidFill>
              <a:effectLst/>
              <a:latin typeface="Aptos" panose="020B0004020202020204" pitchFamily="34" charset="0"/>
              <a:ea typeface="+mn-ea"/>
            </a:endParaRPr>
          </a:p>
          <a:p>
            <a:pPr algn="l" rtl="0">
              <a:buSzPts val="2400"/>
            </a:pPr>
            <a:r>
              <a:rPr lang="ar-SA" kern="1200">
                <a:solidFill>
                  <a:srgbClr val="0E2841"/>
                </a:solidFill>
                <a:effectLst/>
                <a:latin typeface="Aptos" panose="020B0004020202020204" pitchFamily="34" charset="0"/>
                <a:ea typeface="+mn-ea"/>
              </a:rPr>
              <a:t>Allowing the owner to record a realtime stream at any given time</a:t>
            </a:r>
            <a:r>
              <a:rPr lang="en-US" kern="1200">
                <a:solidFill>
                  <a:srgbClr val="0E2841"/>
                </a:solidFill>
                <a:effectLst/>
                <a:latin typeface="Aptos" panose="020B0004020202020204" pitchFamily="34" charset="0"/>
                <a:ea typeface="+mn-ea"/>
              </a:rPr>
              <a:t>.</a:t>
            </a:r>
          </a:p>
          <a:p>
            <a:pPr marL="0" indent="0" algn="l" rtl="0">
              <a:buSzPts val="2400"/>
              <a:buNone/>
            </a:pPr>
            <a:endParaRPr lang="ar-EG" sz="2400">
              <a:effectLst/>
            </a:endParaRPr>
          </a:p>
          <a:p>
            <a:pPr algn="l" rtl="0">
              <a:buSzPts val="2400"/>
            </a:pPr>
            <a:r>
              <a:rPr lang="ar-SA" kern="1200">
                <a:solidFill>
                  <a:srgbClr val="0E2841"/>
                </a:solidFill>
                <a:effectLst/>
                <a:latin typeface="Aptos" panose="020B0004020202020204" pitchFamily="34" charset="0"/>
                <a:ea typeface="+mn-ea"/>
              </a:rPr>
              <a:t>Activate door locks if the vehicle supports this feature</a:t>
            </a:r>
            <a:r>
              <a:rPr lang="en-US" kern="1200">
                <a:solidFill>
                  <a:srgbClr val="0E2841"/>
                </a:solidFill>
                <a:effectLst/>
                <a:latin typeface="Aptos" panose="020B0004020202020204" pitchFamily="34" charset="0"/>
                <a:ea typeface="+mn-ea"/>
              </a:rPr>
              <a:t>.</a:t>
            </a:r>
            <a:endParaRPr lang="ar-EG" sz="240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None/>
            </a:pPr>
            <a:endParaRPr lang="ar-EG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270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عنصر نائب للمحتوى 3" descr="صورة تحتوي على نص, لقطة شاشة, ورقة ملاحظة لاصقة, رسم بياني&#10;&#10;تم إنشاء الوصف تلقائياً">
            <a:extLst>
              <a:ext uri="{FF2B5EF4-FFF2-40B4-BE49-F238E27FC236}">
                <a16:creationId xmlns:a16="http://schemas.microsoft.com/office/drawing/2014/main" id="{C86F13AA-CA76-7A77-7E5A-2E4E9EC28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798" b="-131"/>
          <a:stretch/>
        </p:blipFill>
        <p:spPr>
          <a:xfrm>
            <a:off x="1038459" y="1096448"/>
            <a:ext cx="10115083" cy="5745879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73BB8E67-2665-4E6C-CA9E-A88000CF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94" y="674254"/>
            <a:ext cx="10633013" cy="844389"/>
          </a:xfrm>
        </p:spPr>
        <p:txBody>
          <a:bodyPr anchor="b">
            <a:noAutofit/>
          </a:bodyPr>
          <a:lstStyle/>
          <a:p>
            <a:pPr algn="ctr"/>
            <a:r>
              <a:rPr lang="en-US" sz="5400">
                <a:solidFill>
                  <a:schemeClr val="tx2"/>
                </a:solidFill>
                <a:latin typeface="Arial"/>
                <a:cs typeface="Arial"/>
              </a:rPr>
              <a:t>Demo of Project Code </a:t>
            </a:r>
            <a:r>
              <a:rPr lang="ar-SA" sz="5400">
                <a:solidFill>
                  <a:schemeClr val="tx2"/>
                </a:solidFill>
                <a:latin typeface="Arial"/>
                <a:cs typeface="Arial"/>
              </a:rPr>
              <a:t>Flow-Chart</a:t>
            </a:r>
            <a:endParaRPr lang="ar-SA" sz="5400" dirty="0" err="1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09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B3CF9D-9A7A-9362-23DB-AF4E53DEEB6E}"/>
              </a:ext>
            </a:extLst>
          </p:cNvPr>
          <p:cNvSpPr txBox="1"/>
          <p:nvPr/>
        </p:nvSpPr>
        <p:spPr>
          <a:xfrm>
            <a:off x="2993559" y="2997673"/>
            <a:ext cx="6204882" cy="862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Thanks For Your Time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284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251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Poppins</vt:lpstr>
      <vt:lpstr>Times New Roman</vt:lpstr>
      <vt:lpstr>نسق Office</vt:lpstr>
      <vt:lpstr>Gps Tracking And Anti-Theft Device For Real Vehicles</vt:lpstr>
      <vt:lpstr>PowerPoint Presentation</vt:lpstr>
      <vt:lpstr>PowerPoint Presentation</vt:lpstr>
      <vt:lpstr>Usage of Hardware Components</vt:lpstr>
      <vt:lpstr>Project idea</vt:lpstr>
      <vt:lpstr>Our approach</vt:lpstr>
      <vt:lpstr>Our approach</vt:lpstr>
      <vt:lpstr>Demo of Project Code Flow-Chart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ShRieF</dc:creator>
  <cp:lastModifiedBy>abdelrahman shrief</cp:lastModifiedBy>
  <cp:revision>467</cp:revision>
  <dcterms:created xsi:type="dcterms:W3CDTF">2024-10-01T07:12:36Z</dcterms:created>
  <dcterms:modified xsi:type="dcterms:W3CDTF">2024-10-01T21:51:19Z</dcterms:modified>
</cp:coreProperties>
</file>