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0" r:id="rId6"/>
    <p:sldId id="267" r:id="rId7"/>
    <p:sldId id="262" r:id="rId8"/>
    <p:sldId id="264" r:id="rId9"/>
    <p:sldId id="265" r:id="rId10"/>
    <p:sldId id="266" r:id="rId11"/>
    <p:sldId id="303" r:id="rId12"/>
    <p:sldId id="304" r:id="rId13"/>
    <p:sldId id="302" r:id="rId14"/>
    <p:sldId id="270" r:id="rId15"/>
    <p:sldId id="305" r:id="rId16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0000A00000000000000" pitchFamily="2" charset="0"/>
      <p:bold r:id="rId26"/>
      <p:boldItalic r:id="rId27"/>
    </p:embeddedFont>
    <p:embeddedFont>
      <p:font typeface="Montserrat Medium" panose="000006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959831-E308-47AB-958D-93417F4C035B}">
  <a:tblStyle styleId="{65959831-E308-47AB-958D-93417F4C03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578fe0731a_1_3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578fe0731a_1_3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578fe0731a_1_2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578fe0731a_1_2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6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 rot="-5400000" flipH="1">
            <a:off x="164157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6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7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13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4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092350" y="1404788"/>
            <a:ext cx="49593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347525" y="1636751"/>
            <a:ext cx="2796434" cy="3502398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0000" y="3056550"/>
            <a:ext cx="392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4824000" y="771750"/>
            <a:ext cx="3600000" cy="360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70" r:id="rId12"/>
    <p:sldLayoutId id="2147483672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postman.com/api-platfor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akeapi.platzi.com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API project </a:t>
            </a:r>
            <a:b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720000" y="2910299"/>
            <a:ext cx="5505600" cy="129852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brebared by : Asmaa Saif Zidan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 supervision</a:t>
            </a:r>
            <a:r>
              <a:rPr lang="ar-EG" dirty="0"/>
              <a:t> </a:t>
            </a:r>
            <a:r>
              <a:rPr lang="en-US" dirty="0"/>
              <a:t>DR </a:t>
            </a:r>
            <a:r>
              <a:rPr lang="ar-EG" dirty="0"/>
              <a:t>:</a:t>
            </a:r>
            <a:r>
              <a:rPr lang="en-US" dirty="0" err="1"/>
              <a:t>Amany</a:t>
            </a:r>
            <a:r>
              <a:rPr lang="en-US" dirty="0"/>
              <a:t> </a:t>
            </a:r>
            <a:r>
              <a:rPr lang="en-US" dirty="0" err="1"/>
              <a:t>shousha</a:t>
            </a:r>
            <a:endParaRPr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4"/>
          <p:cNvSpPr txBox="1">
            <a:spLocks noGrp="1"/>
          </p:cNvSpPr>
          <p:nvPr>
            <p:ph type="subTitle" idx="14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55" name="Google Shape;755;p44"/>
          <p:cNvSpPr txBox="1">
            <a:spLocks noGrp="1"/>
          </p:cNvSpPr>
          <p:nvPr>
            <p:ph type="subTitle" idx="7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56" name="Google Shape;756;p44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57" name="Google Shape;757;p44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58" name="Google Shape;758;p44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59" name="Google Shape;759;p44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61" name="Google Shape;761;p44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 idx="6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65" name="Google Shape;765;p44"/>
          <p:cNvSpPr txBox="1">
            <a:spLocks noGrp="1"/>
          </p:cNvSpPr>
          <p:nvPr>
            <p:ph type="title" idx="13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1440000" y="751771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 sz="3600" b="1" i="0" dirty="0">
                <a:solidFill>
                  <a:srgbClr val="183E46"/>
                </a:solidFill>
                <a:effectLst/>
                <a:latin typeface="Muli"/>
              </a:rPr>
              <a:t>API Testing Tools</a:t>
            </a:r>
            <a:br>
              <a:rPr lang="en-US" sz="3600" b="1" i="0" dirty="0">
                <a:solidFill>
                  <a:srgbClr val="183E46"/>
                </a:solidFill>
                <a:effectLst/>
                <a:latin typeface="Muli"/>
              </a:rPr>
            </a:br>
            <a:r>
              <a:rPr lang="en" sz="3600" dirty="0"/>
              <a:t> </a:t>
            </a:r>
            <a:endParaRPr sz="3600" dirty="0"/>
          </a:p>
        </p:txBody>
      </p:sp>
      <p:sp>
        <p:nvSpPr>
          <p:cNvPr id="768" name="Google Shape;768;p44"/>
          <p:cNvSpPr/>
          <p:nvPr/>
        </p:nvSpPr>
        <p:spPr>
          <a:xfrm>
            <a:off x="4914000" y="3643950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1404000" y="130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4"/>
          <p:cNvGrpSpPr/>
          <p:nvPr/>
        </p:nvGrpSpPr>
        <p:grpSpPr>
          <a:xfrm>
            <a:off x="5044741" y="3751950"/>
            <a:ext cx="242519" cy="288000"/>
            <a:chOff x="-60597975" y="3367475"/>
            <a:chExt cx="268600" cy="317425"/>
          </a:xfrm>
        </p:grpSpPr>
        <p:sp>
          <p:nvSpPr>
            <p:cNvPr id="842" name="Google Shape;842;p44"/>
            <p:cNvSpPr/>
            <p:nvPr/>
          </p:nvSpPr>
          <p:spPr>
            <a:xfrm>
              <a:off x="-60535750" y="3495075"/>
              <a:ext cx="206375" cy="82725"/>
            </a:xfrm>
            <a:custGeom>
              <a:avLst/>
              <a:gdLst/>
              <a:ahLst/>
              <a:cxnLst/>
              <a:rect l="l" t="t" r="r" b="b"/>
              <a:pathLst>
                <a:path w="8255" h="3309" extrusionOk="0">
                  <a:moveTo>
                    <a:pt x="5357" y="1229"/>
                  </a:moveTo>
                  <a:cubicBezTo>
                    <a:pt x="5577" y="1229"/>
                    <a:pt x="5766" y="1418"/>
                    <a:pt x="5766" y="1607"/>
                  </a:cubicBezTo>
                  <a:cubicBezTo>
                    <a:pt x="5766" y="1890"/>
                    <a:pt x="5577" y="2048"/>
                    <a:pt x="5357" y="2048"/>
                  </a:cubicBezTo>
                  <a:lnTo>
                    <a:pt x="2049" y="2048"/>
                  </a:lnTo>
                  <a:cubicBezTo>
                    <a:pt x="1797" y="2048"/>
                    <a:pt x="1639" y="1859"/>
                    <a:pt x="1639" y="1607"/>
                  </a:cubicBezTo>
                  <a:cubicBezTo>
                    <a:pt x="1639" y="1386"/>
                    <a:pt x="1828" y="1229"/>
                    <a:pt x="2049" y="1229"/>
                  </a:cubicBezTo>
                  <a:close/>
                  <a:moveTo>
                    <a:pt x="1" y="0"/>
                  </a:moveTo>
                  <a:lnTo>
                    <a:pt x="1" y="3308"/>
                  </a:lnTo>
                  <a:lnTo>
                    <a:pt x="8255" y="330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-60432575" y="3367475"/>
              <a:ext cx="20500" cy="47275"/>
            </a:xfrm>
            <a:custGeom>
              <a:avLst/>
              <a:gdLst/>
              <a:ahLst/>
              <a:cxnLst/>
              <a:rect l="l" t="t" r="r" b="b"/>
              <a:pathLst>
                <a:path w="820" h="1891" extrusionOk="0">
                  <a:moveTo>
                    <a:pt x="1" y="0"/>
                  </a:moveTo>
                  <a:lnTo>
                    <a:pt x="1" y="1891"/>
                  </a:lnTo>
                  <a:cubicBezTo>
                    <a:pt x="127" y="1765"/>
                    <a:pt x="221" y="1639"/>
                    <a:pt x="379" y="1639"/>
                  </a:cubicBezTo>
                  <a:cubicBezTo>
                    <a:pt x="600" y="1639"/>
                    <a:pt x="694" y="1765"/>
                    <a:pt x="820" y="1891"/>
                  </a:cubicBezTo>
                  <a:lnTo>
                    <a:pt x="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-60535750" y="3367475"/>
              <a:ext cx="206375" cy="107150"/>
            </a:xfrm>
            <a:custGeom>
              <a:avLst/>
              <a:gdLst/>
              <a:ahLst/>
              <a:cxnLst/>
              <a:rect l="l" t="t" r="r" b="b"/>
              <a:pathLst>
                <a:path w="8255" h="4286" extrusionOk="0">
                  <a:moveTo>
                    <a:pt x="1" y="0"/>
                  </a:moveTo>
                  <a:lnTo>
                    <a:pt x="1" y="4285"/>
                  </a:lnTo>
                  <a:lnTo>
                    <a:pt x="8255" y="4285"/>
                  </a:lnTo>
                  <a:lnTo>
                    <a:pt x="8255" y="1261"/>
                  </a:lnTo>
                  <a:cubicBezTo>
                    <a:pt x="8255" y="567"/>
                    <a:pt x="7720" y="32"/>
                    <a:pt x="7026" y="32"/>
                  </a:cubicBezTo>
                  <a:lnTo>
                    <a:pt x="5829" y="32"/>
                  </a:lnTo>
                  <a:lnTo>
                    <a:pt x="5829" y="2930"/>
                  </a:lnTo>
                  <a:cubicBezTo>
                    <a:pt x="5829" y="3182"/>
                    <a:pt x="5633" y="3350"/>
                    <a:pt x="5418" y="3350"/>
                  </a:cubicBezTo>
                  <a:cubicBezTo>
                    <a:pt x="5311" y="3350"/>
                    <a:pt x="5199" y="3308"/>
                    <a:pt x="5105" y="3214"/>
                  </a:cubicBezTo>
                  <a:lnTo>
                    <a:pt x="4569" y="2678"/>
                  </a:lnTo>
                  <a:lnTo>
                    <a:pt x="4002" y="3214"/>
                  </a:lnTo>
                  <a:cubicBezTo>
                    <a:pt x="3917" y="3289"/>
                    <a:pt x="3821" y="3322"/>
                    <a:pt x="3728" y="3322"/>
                  </a:cubicBezTo>
                  <a:cubicBezTo>
                    <a:pt x="3510" y="3322"/>
                    <a:pt x="3309" y="3142"/>
                    <a:pt x="3309" y="2899"/>
                  </a:cubicBezTo>
                  <a:lnTo>
                    <a:pt x="3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-60597975" y="3368175"/>
              <a:ext cx="40200" cy="316725"/>
            </a:xfrm>
            <a:custGeom>
              <a:avLst/>
              <a:gdLst/>
              <a:ahLst/>
              <a:cxnLst/>
              <a:rect l="l" t="t" r="r" b="b"/>
              <a:pathLst>
                <a:path w="1608" h="12669" extrusionOk="0">
                  <a:moveTo>
                    <a:pt x="337" y="0"/>
                  </a:moveTo>
                  <a:cubicBezTo>
                    <a:pt x="163" y="0"/>
                    <a:pt x="1" y="178"/>
                    <a:pt x="1" y="382"/>
                  </a:cubicBezTo>
                  <a:lnTo>
                    <a:pt x="1" y="12259"/>
                  </a:lnTo>
                  <a:cubicBezTo>
                    <a:pt x="1" y="12480"/>
                    <a:pt x="190" y="12669"/>
                    <a:pt x="379" y="12669"/>
                  </a:cubicBezTo>
                  <a:lnTo>
                    <a:pt x="1608" y="12669"/>
                  </a:lnTo>
                  <a:lnTo>
                    <a:pt x="1608" y="4"/>
                  </a:lnTo>
                  <a:lnTo>
                    <a:pt x="379" y="4"/>
                  </a:lnTo>
                  <a:cubicBezTo>
                    <a:pt x="365" y="2"/>
                    <a:pt x="351" y="0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-60535750" y="3597450"/>
              <a:ext cx="206375" cy="86675"/>
            </a:xfrm>
            <a:custGeom>
              <a:avLst/>
              <a:gdLst/>
              <a:ahLst/>
              <a:cxnLst/>
              <a:rect l="l" t="t" r="r" b="b"/>
              <a:pathLst>
                <a:path w="8255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026" y="3466"/>
                  </a:lnTo>
                  <a:cubicBezTo>
                    <a:pt x="7720" y="3466"/>
                    <a:pt x="8255" y="2931"/>
                    <a:pt x="8255" y="2206"/>
                  </a:cubicBezTo>
                  <a:lnTo>
                    <a:pt x="82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Top 15 Automated API Testing Tools 2024 | Katalon">
            <a:extLst>
              <a:ext uri="{FF2B5EF4-FFF2-40B4-BE49-F238E27FC236}">
                <a16:creationId xmlns:a16="http://schemas.microsoft.com/office/drawing/2014/main" id="{69DE93CF-4CA5-6CDC-BC9B-2BE077E87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412763"/>
            <a:ext cx="8877300" cy="37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87C9-D62B-C907-1C55-8DE9ADF8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Degular-Display-Semibold"/>
              </a:rPr>
              <a:t>What is Postman?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365C-8170-89AE-1474-A83B8D34A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470" y="1679944"/>
            <a:ext cx="3010180" cy="257754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Postman is an </a:t>
            </a:r>
            <a:r>
              <a:rPr lang="en-US" b="0" i="0" u="none" strike="noStrike" dirty="0">
                <a:solidFill>
                  <a:srgbClr val="0265D2"/>
                </a:solidFill>
                <a:effectLst/>
                <a:latin typeface="Inter"/>
                <a:hlinkClick r:id="rId2"/>
              </a:rPr>
              <a:t>API platform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 for building and using APIs. Postman simplifies each step of the API lifecycle and streamlines collaboration so you can create better APIs—faster.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9218" name="Picture 2" descr="The New Postman API Platform: Redefining API Management for the API-First  World | Postman Blog">
            <a:extLst>
              <a:ext uri="{FF2B5EF4-FFF2-40B4-BE49-F238E27FC236}">
                <a16:creationId xmlns:a16="http://schemas.microsoft.com/office/drawing/2014/main" id="{0E8E6B21-E1DC-27B7-3870-D8895D42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6" y="2571750"/>
            <a:ext cx="3908053" cy="219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BFFA-0CA4-F482-5401-2D1DCC5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Helvetica Neue"/>
                <a:cs typeface="Helvetica Neue"/>
              </a:rPr>
              <a:t>REST-Assured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0137-B2A6-E1C3-15B7-2C13F1077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9135" y="2443435"/>
            <a:ext cx="3872515" cy="1809587"/>
          </a:xfrm>
        </p:spPr>
        <p:txBody>
          <a:bodyPr/>
          <a:lstStyle/>
          <a:p>
            <a:pPr algn="r"/>
            <a:r>
              <a:rPr lang="en-US" b="0" i="0" dirty="0">
                <a:solidFill>
                  <a:srgbClr val="1F1F1F"/>
                </a:solidFill>
                <a:effectLst/>
                <a:latin typeface="Helvetica Neue"/>
                <a:cs typeface="Helvetica Neue"/>
              </a:rPr>
              <a:t>REST-Assured is </a:t>
            </a:r>
            <a:r>
              <a:rPr lang="en-US" b="0" i="0" dirty="0">
                <a:solidFill>
                  <a:srgbClr val="040C28"/>
                </a:solidFill>
                <a:effectLst/>
                <a:latin typeface="Helvetica Neue"/>
                <a:cs typeface="Helvetica Neue"/>
              </a:rPr>
              <a:t>a Java library for testing RESTful web services</a:t>
            </a:r>
            <a:r>
              <a:rPr lang="en-US" b="0" i="0" dirty="0">
                <a:solidFill>
                  <a:srgbClr val="1F1F1F"/>
                </a:solidFill>
                <a:effectLst/>
                <a:latin typeface="Helvetica Neue"/>
                <a:cs typeface="Helvetica Neue"/>
              </a:rPr>
              <a:t>. It is used to invoke REST web services and validate requests &amp; responses. REST-Assured is an open-source API test automation tool for testing. </a:t>
            </a:r>
            <a:endParaRPr lang="ar-EG" b="0" i="0" dirty="0">
              <a:solidFill>
                <a:srgbClr val="1F1F1F"/>
              </a:solidFill>
              <a:effectLst/>
              <a:cs typeface="Helvetica Neue"/>
            </a:endParaRP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10244" name="Picture 4" descr="REST-Assured API Test Automation">
            <a:extLst>
              <a:ext uri="{FF2B5EF4-FFF2-40B4-BE49-F238E27FC236}">
                <a16:creationId xmlns:a16="http://schemas.microsoft.com/office/drawing/2014/main" id="{47E190D3-1BCB-F5CE-DE89-069F88709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7534"/>
            <a:ext cx="3434316" cy="230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578E-38CC-C56B-34F9-7EF8C6E8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B70A10-D2E8-C7BA-5D83-AF6565A8695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1-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5EA6F3-BE47-B04C-D382-A53AEF3F9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5247" y="414670"/>
            <a:ext cx="6677246" cy="16071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E98E92-BFF4-AD1F-4D58-5CDF1D1BCBE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328900" y="2174000"/>
            <a:ext cx="4486202" cy="403200"/>
          </a:xfrm>
        </p:spPr>
        <p:txBody>
          <a:bodyPr/>
          <a:lstStyle/>
          <a:p>
            <a:r>
              <a:rPr lang="en-US" dirty="0"/>
              <a:t>Demo blaze Website and </a:t>
            </a:r>
            <a:r>
              <a:rPr lang="en-US" b="1" dirty="0">
                <a:latin typeface="IBM Plex Sans" panose="020B0503050203000203" pitchFamily="34" charset="0"/>
                <a:hlinkClick r:id="rId2"/>
              </a:rPr>
              <a:t>Platz Fake Store API</a:t>
            </a:r>
            <a:br>
              <a:rPr lang="en-US" dirty="0"/>
            </a:br>
            <a:r>
              <a:rPr lang="en-US" dirty="0"/>
              <a:t>Write test cases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CC9EE7-6571-11E6-4E38-9FE0FB3AC87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2-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8AD396-4F54-E6B8-75B6-0A7322D64AA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Happy scenario &amp;Bad Scenario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0D3EE1-DFBE-9BD7-4BF9-023A91D3E06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Postman &amp;Newman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3663807-4F25-FC74-3B56-EA985FC594FB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3-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5310961-7F66-A20A-8B42-24C338AE47C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Html Report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EF0EBD5-4338-F3A8-5486-936368992789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" dirty="0"/>
              <a:t>API project 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8649DF-6750-187C-4523-8B7B05A9C373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dirty="0"/>
              <a:t>Rest Assured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79427C0-C245-7E9B-AE04-C5CFE850CEA5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US" dirty="0"/>
              <a:t>4-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34EAF8C6-153A-EB21-1081-CE9CA87B3C84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 Allure Report &amp; Bug Report </a:t>
            </a:r>
          </a:p>
        </p:txBody>
      </p:sp>
    </p:spTree>
    <p:extLst>
      <p:ext uri="{BB962C8B-B14F-4D97-AF65-F5344CB8AC3E}">
        <p14:creationId xmlns:p14="http://schemas.microsoft.com/office/powerpoint/2010/main" val="326261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8"/>
          <p:cNvSpPr txBox="1">
            <a:spLocks noGrp="1"/>
          </p:cNvSpPr>
          <p:nvPr>
            <p:ph type="title"/>
          </p:nvPr>
        </p:nvSpPr>
        <p:spPr>
          <a:xfrm>
            <a:off x="720000" y="1255650"/>
            <a:ext cx="3924000" cy="18009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Run Demo project </a:t>
            </a:r>
            <a:endParaRPr dirty="0"/>
          </a:p>
        </p:txBody>
      </p:sp>
      <p:sp>
        <p:nvSpPr>
          <p:cNvPr id="1061" name="Google Shape;1061;p48"/>
          <p:cNvSpPr txBox="1">
            <a:spLocks noGrp="1"/>
          </p:cNvSpPr>
          <p:nvPr>
            <p:ph type="subTitle" idx="1"/>
          </p:nvPr>
        </p:nvSpPr>
        <p:spPr>
          <a:xfrm>
            <a:off x="720000" y="3056550"/>
            <a:ext cx="3924000" cy="831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1062" name="Google Shape;1062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26" b="16626"/>
          <a:stretch/>
        </p:blipFill>
        <p:spPr>
          <a:xfrm>
            <a:off x="4824000" y="771750"/>
            <a:ext cx="3600000" cy="3600000"/>
          </a:xfrm>
          <a:prstGeom prst="ellipse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413CE7B-485D-F872-8F86-F5FD270FA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7A90D-18B8-9419-F09C-5F667D32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00" y="1455900"/>
            <a:ext cx="4163400" cy="8157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 descr="Any Questions&quot; Images – Browse 401 Stock Photos, Vectors, and Video | Adobe  Stock">
            <a:extLst>
              <a:ext uri="{FF2B5EF4-FFF2-40B4-BE49-F238E27FC236}">
                <a16:creationId xmlns:a16="http://schemas.microsoft.com/office/drawing/2014/main" id="{03863DAD-6C86-5884-9142-6958BB11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2" y="865188"/>
            <a:ext cx="8197703" cy="34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0228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287545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3113700" y="37251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171900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What is API &amp;How works 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enfites of API  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Tools oF API </a:t>
            </a: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postman ,newman,RestAssured </a:t>
            </a: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Demo of Project </a:t>
            </a:r>
            <a:endParaRPr dirty="0"/>
          </a:p>
        </p:txBody>
      </p:sp>
      <p:sp>
        <p:nvSpPr>
          <p:cNvPr id="349" name="Google Shape;349;p36"/>
          <p:cNvSpPr txBox="1">
            <a:spLocks noGrp="1"/>
          </p:cNvSpPr>
          <p:nvPr>
            <p:ph type="title" idx="14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4274288" y="1071331"/>
            <a:ext cx="2988336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API</a:t>
            </a:r>
            <a:endParaRPr dirty="0"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16403" y="2002200"/>
            <a:ext cx="5220000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What is an API</a:t>
            </a:r>
            <a:r>
              <a:rPr lang="en" sz="2400" dirty="0"/>
              <a:t> </a:t>
            </a:r>
            <a:br>
              <a:rPr lang="en" dirty="0"/>
            </a:br>
            <a:r>
              <a:rPr lang="en-US" sz="16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is a set of rules or protocols that let software applications communicate with each other to exchange data, features and functionality.</a:t>
            </a:r>
            <a:endParaRPr sz="16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4351509" y="1143034"/>
            <a:ext cx="4578899" cy="202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9"/>
          <p:cNvGrpSpPr/>
          <p:nvPr/>
        </p:nvGrpSpPr>
        <p:grpSpPr>
          <a:xfrm>
            <a:off x="-1527048" y="157981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 descr="What is an API? Full Form, Meaning, Definition, Types &amp; Example">
            <a:extLst>
              <a:ext uri="{FF2B5EF4-FFF2-40B4-BE49-F238E27FC236}">
                <a16:creationId xmlns:a16="http://schemas.microsoft.com/office/drawing/2014/main" id="{8D148294-3D8B-998E-72B4-39C53FD5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26714" cy="523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What is an API (Application Programming Interface) - GeeksforGeeks">
            <a:extLst>
              <a:ext uri="{FF2B5EF4-FFF2-40B4-BE49-F238E27FC236}">
                <a16:creationId xmlns:a16="http://schemas.microsoft.com/office/drawing/2014/main" id="{8A29C2B4-654F-AF77-13E2-5B98D027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275"/>
            <a:ext cx="9144000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 txBox="1">
            <a:spLocks noGrp="1"/>
          </p:cNvSpPr>
          <p:nvPr>
            <p:ph type="title" idx="3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45"/>
          <p:cNvSpPr txBox="1">
            <a:spLocks noGrp="1"/>
          </p:cNvSpPr>
          <p:nvPr>
            <p:ph type="subTitle" idx="4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853" name="Google Shape;853;p45"/>
          <p:cNvSpPr txBox="1">
            <a:spLocks noGrp="1"/>
          </p:cNvSpPr>
          <p:nvPr>
            <p:ph type="title" idx="2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5"/>
          <p:cNvGrpSpPr/>
          <p:nvPr/>
        </p:nvGrpSpPr>
        <p:grpSpPr>
          <a:xfrm>
            <a:off x="2561405" y="1954657"/>
            <a:ext cx="493189" cy="524687"/>
            <a:chOff x="5364750" y="3235150"/>
            <a:chExt cx="277275" cy="294950"/>
          </a:xfrm>
        </p:grpSpPr>
        <p:sp>
          <p:nvSpPr>
            <p:cNvPr id="910" name="Google Shape;910;p45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What is REST API? – A Comprehensive Guide To RESTful APIs">
            <a:extLst>
              <a:ext uri="{FF2B5EF4-FFF2-40B4-BE49-F238E27FC236}">
                <a16:creationId xmlns:a16="http://schemas.microsoft.com/office/drawing/2014/main" id="{F2B3D38A-0509-7BC5-E92C-4D4880FF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1" y="1295063"/>
            <a:ext cx="7084745" cy="29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/>
          <p:nvPr/>
        </p:nvSpPr>
        <p:spPr>
          <a:xfrm>
            <a:off x="3759300" y="2977189"/>
            <a:ext cx="1625400" cy="16263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95" name="Google Shape;595;p40"/>
          <p:cNvSpPr txBox="1"/>
          <p:nvPr/>
        </p:nvSpPr>
        <p:spPr>
          <a:xfrm>
            <a:off x="5892900" y="3852511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58929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FEEDBACK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1004700" y="3371911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GOALS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1004700" y="3852511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3448750" y="1450400"/>
            <a:ext cx="224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ACTIVITIES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3448750" y="19283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4139950" y="25439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4952700" y="3504211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40"/>
          <p:cNvSpPr/>
          <p:nvPr/>
        </p:nvSpPr>
        <p:spPr>
          <a:xfrm>
            <a:off x="3327300" y="3503611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4" name="Google Shape;604;p40"/>
          <p:cNvGrpSpPr/>
          <p:nvPr/>
        </p:nvGrpSpPr>
        <p:grpSpPr>
          <a:xfrm>
            <a:off x="5138110" y="3691263"/>
            <a:ext cx="493181" cy="489897"/>
            <a:chOff x="2085450" y="842250"/>
            <a:chExt cx="483700" cy="481850"/>
          </a:xfrm>
        </p:grpSpPr>
        <p:sp>
          <p:nvSpPr>
            <p:cNvPr id="605" name="Google Shape;605;p40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4325352" y="2786217"/>
            <a:ext cx="493196" cy="379390"/>
            <a:chOff x="3271200" y="3863875"/>
            <a:chExt cx="481825" cy="366950"/>
          </a:xfrm>
        </p:grpSpPr>
        <p:sp>
          <p:nvSpPr>
            <p:cNvPr id="609" name="Google Shape;609;p40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512702" y="3689313"/>
            <a:ext cx="493196" cy="493196"/>
            <a:chOff x="899850" y="4992125"/>
            <a:chExt cx="481825" cy="481825"/>
          </a:xfrm>
        </p:grpSpPr>
        <p:sp>
          <p:nvSpPr>
            <p:cNvPr id="612" name="Google Shape;612;p40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ow Does API Work and How to Use it Effectively?">
            <a:extLst>
              <a:ext uri="{FF2B5EF4-FFF2-40B4-BE49-F238E27FC236}">
                <a16:creationId xmlns:a16="http://schemas.microsoft.com/office/drawing/2014/main" id="{81C34D85-2F48-472D-9B09-8269EB85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1" y="1624518"/>
            <a:ext cx="8810491" cy="329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46242" y="2998540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r>
              <a:rPr lang="en-US" dirty="0"/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Degular-Display-Semibold"/>
              </a:rPr>
              <a:t>What are the benefits of APIs?</a:t>
            </a:r>
            <a:br>
              <a:rPr lang="en-US" b="1" i="0" dirty="0">
                <a:solidFill>
                  <a:srgbClr val="212121"/>
                </a:solidFill>
                <a:effectLst/>
                <a:latin typeface="Degular-Display-Semibold"/>
              </a:rPr>
            </a:br>
            <a:br>
              <a:rPr lang="en-US" dirty="0"/>
            </a:br>
            <a:endParaRPr dirty="0"/>
          </a:p>
        </p:txBody>
      </p:sp>
      <p:sp>
        <p:nvSpPr>
          <p:cNvPr id="644" name="Google Shape;644;p42"/>
          <p:cNvSpPr txBox="1">
            <a:spLocks noGrp="1"/>
          </p:cNvSpPr>
          <p:nvPr>
            <p:ph type="title"/>
          </p:nvPr>
        </p:nvSpPr>
        <p:spPr>
          <a:xfrm>
            <a:off x="720000" y="1872399"/>
            <a:ext cx="2340000" cy="2681731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Degular-Display-Semibold"/>
              </a:rPr>
              <a:t> </a:t>
            </a:r>
            <a:br>
              <a:rPr lang="en-US" dirty="0"/>
            </a:br>
            <a:r>
              <a:rPr lang="en" dirty="0"/>
              <a:t> </a:t>
            </a: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84000" y="3435517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title" idx="4"/>
          </p:nvPr>
        </p:nvSpPr>
        <p:spPr>
          <a:xfrm>
            <a:off x="3402000" y="1436245"/>
            <a:ext cx="2340000" cy="2933736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Degular-Display-Semibold"/>
              </a:rPr>
              <a:t>2. API request</a:t>
            </a:r>
            <a:br>
              <a:rPr lang="en-US" b="1" i="0" dirty="0">
                <a:solidFill>
                  <a:srgbClr val="212121"/>
                </a:solidFill>
                <a:effectLst/>
                <a:latin typeface="Degular-Display-Semibold"/>
              </a:rPr>
            </a:br>
            <a:br>
              <a:rPr lang="en-US" dirty="0"/>
            </a:br>
            <a:r>
              <a:rPr lang="en-US" b="1" i="0" dirty="0">
                <a:solidFill>
                  <a:srgbClr val="212121"/>
                </a:solidFill>
                <a:effectLst/>
                <a:latin typeface="Degular-Display-Semibold"/>
              </a:rPr>
              <a:t> </a:t>
            </a:r>
            <a:endParaRPr dirty="0"/>
          </a:p>
        </p:txBody>
      </p:sp>
      <p:grpSp>
        <p:nvGrpSpPr>
          <p:cNvPr id="651" name="Google Shape;651;p42"/>
          <p:cNvGrpSpPr/>
          <p:nvPr/>
        </p:nvGrpSpPr>
        <p:grpSpPr>
          <a:xfrm>
            <a:off x="-46655" y="-151572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42"/>
          <p:cNvSpPr/>
          <p:nvPr/>
        </p:nvSpPr>
        <p:spPr>
          <a:xfrm>
            <a:off x="4540656" y="2092128"/>
            <a:ext cx="58761" cy="58276"/>
          </a:xfrm>
          <a:custGeom>
            <a:avLst/>
            <a:gdLst/>
            <a:ahLst/>
            <a:cxnLst/>
            <a:rect l="l" t="t" r="r" b="b"/>
            <a:pathLst>
              <a:path w="1419" h="1418" extrusionOk="0">
                <a:moveTo>
                  <a:pt x="725" y="0"/>
                </a:moveTo>
                <a:cubicBezTo>
                  <a:pt x="284" y="0"/>
                  <a:pt x="1" y="315"/>
                  <a:pt x="1" y="725"/>
                </a:cubicBezTo>
                <a:cubicBezTo>
                  <a:pt x="1" y="1103"/>
                  <a:pt x="316" y="1418"/>
                  <a:pt x="725" y="1418"/>
                </a:cubicBezTo>
                <a:cubicBezTo>
                  <a:pt x="1103" y="1418"/>
                  <a:pt x="1418" y="1103"/>
                  <a:pt x="1418" y="725"/>
                </a:cubicBezTo>
                <a:cubicBezTo>
                  <a:pt x="1418" y="315"/>
                  <a:pt x="1103" y="0"/>
                  <a:pt x="7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144E209-142A-4D6F-5072-3A499E49364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02000" y="3158828"/>
            <a:ext cx="2340000" cy="17108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Top API Testing Interview Questions (2024) - InterviewBit">
            <a:extLst>
              <a:ext uri="{FF2B5EF4-FFF2-40B4-BE49-F238E27FC236}">
                <a16:creationId xmlns:a16="http://schemas.microsoft.com/office/drawing/2014/main" id="{E53BDD7B-CBAE-7104-3579-D54354A5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251"/>
            <a:ext cx="9144000" cy="350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aphicFrame>
        <p:nvGraphicFramePr>
          <p:cNvPr id="698" name="Google Shape;698;p43"/>
          <p:cNvGraphicFramePr/>
          <p:nvPr>
            <p:extLst>
              <p:ext uri="{D42A27DB-BD31-4B8C-83A1-F6EECF244321}">
                <p14:modId xmlns:p14="http://schemas.microsoft.com/office/powerpoint/2010/main" val="1912945068"/>
              </p:ext>
            </p:extLst>
          </p:nvPr>
        </p:nvGraphicFramePr>
        <p:xfrm>
          <a:off x="720000" y="1494350"/>
          <a:ext cx="3600000" cy="3110450"/>
        </p:xfrm>
        <a:graphic>
          <a:graphicData uri="http://schemas.openxmlformats.org/drawingml/2006/table">
            <a:tbl>
              <a:tblPr>
                <a:noFill/>
                <a:tableStyleId>{65959831-E308-47AB-958D-93417F4C035B}</a:tableStyleId>
              </a:tblPr>
              <a:tblGrid>
                <a:gridCol w="11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0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99" name="Google Shape;699;p43"/>
          <p:cNvGrpSpPr/>
          <p:nvPr/>
        </p:nvGrpSpPr>
        <p:grpSpPr>
          <a:xfrm>
            <a:off x="7044200" y="76211"/>
            <a:ext cx="2023619" cy="1907631"/>
            <a:chOff x="7044200" y="76211"/>
            <a:chExt cx="2023619" cy="1907631"/>
          </a:xfrm>
        </p:grpSpPr>
        <p:sp>
          <p:nvSpPr>
            <p:cNvPr id="700" name="Google Shape;700;p43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43"/>
            <p:cNvGrpSpPr/>
            <p:nvPr/>
          </p:nvGrpSpPr>
          <p:grpSpPr>
            <a:xfrm>
              <a:off x="7418027" y="228595"/>
              <a:ext cx="1497384" cy="1264312"/>
              <a:chOff x="5949750" y="3656175"/>
              <a:chExt cx="668475" cy="564425"/>
            </a:xfrm>
          </p:grpSpPr>
          <p:sp>
            <p:nvSpPr>
              <p:cNvPr id="702" name="Google Shape;702;p43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3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3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3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3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3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3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3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3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43"/>
            <p:cNvSpPr/>
            <p:nvPr/>
          </p:nvSpPr>
          <p:spPr>
            <a:xfrm>
              <a:off x="8497771" y="16040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7044200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8879600" y="14167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43"/>
          <p:cNvSpPr txBox="1"/>
          <p:nvPr/>
        </p:nvSpPr>
        <p:spPr>
          <a:xfrm>
            <a:off x="7115411" y="3716075"/>
            <a:ext cx="36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0" name="Google Shape;730;p43"/>
          <p:cNvSpPr/>
          <p:nvPr/>
        </p:nvSpPr>
        <p:spPr>
          <a:xfrm>
            <a:off x="6228150" y="2048606"/>
            <a:ext cx="791700" cy="79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3"/>
          <p:cNvSpPr/>
          <p:nvPr/>
        </p:nvSpPr>
        <p:spPr>
          <a:xfrm flipH="1">
            <a:off x="6228000" y="2048456"/>
            <a:ext cx="792000" cy="792000"/>
          </a:xfrm>
          <a:prstGeom prst="arc">
            <a:avLst>
              <a:gd name="adj1" fmla="val 20289834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3"/>
          <p:cNvSpPr txBox="1"/>
          <p:nvPr/>
        </p:nvSpPr>
        <p:spPr>
          <a:xfrm>
            <a:off x="6228000" y="2264456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80%</a:t>
            </a:r>
            <a:endParaRPr sz="1600" b="1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7452300" y="2048606"/>
            <a:ext cx="791400" cy="79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3"/>
          <p:cNvSpPr/>
          <p:nvPr/>
        </p:nvSpPr>
        <p:spPr>
          <a:xfrm flipH="1">
            <a:off x="7452150" y="2048456"/>
            <a:ext cx="791700" cy="792000"/>
          </a:xfrm>
          <a:prstGeom prst="arc">
            <a:avLst>
              <a:gd name="adj1" fmla="val 17493568"/>
              <a:gd name="adj2" fmla="val 16199761"/>
            </a:avLst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3"/>
          <p:cNvSpPr txBox="1"/>
          <p:nvPr/>
        </p:nvSpPr>
        <p:spPr>
          <a:xfrm>
            <a:off x="7452000" y="2264456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95%</a:t>
            </a:r>
            <a:endParaRPr sz="1600" b="1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6048000" y="289805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VENUS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8" name="Google Shape;738;p43"/>
          <p:cNvSpPr txBox="1"/>
          <p:nvPr/>
        </p:nvSpPr>
        <p:spPr>
          <a:xfrm>
            <a:off x="7272000" y="289805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SATURN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9" name="Google Shape;739;p43"/>
          <p:cNvSpPr txBox="1"/>
          <p:nvPr/>
        </p:nvSpPr>
        <p:spPr>
          <a:xfrm>
            <a:off x="4824000" y="3258038"/>
            <a:ext cx="36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FEATURES</a:t>
            </a:r>
            <a:endParaRPr sz="24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0" name="Google Shape;740;p43"/>
          <p:cNvSpPr txBox="1"/>
          <p:nvPr/>
        </p:nvSpPr>
        <p:spPr>
          <a:xfrm>
            <a:off x="7272000" y="381215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NEPTUNE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1" name="Google Shape;741;p43"/>
          <p:cNvSpPr txBox="1"/>
          <p:nvPr/>
        </p:nvSpPr>
        <p:spPr>
          <a:xfrm>
            <a:off x="7272000" y="424260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MERCURY</a:t>
            </a:r>
            <a:endParaRPr b="1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2" name="Google Shape;742;p43"/>
          <p:cNvSpPr/>
          <p:nvPr/>
        </p:nvSpPr>
        <p:spPr>
          <a:xfrm>
            <a:off x="4824000" y="3812150"/>
            <a:ext cx="244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3"/>
          <p:cNvSpPr/>
          <p:nvPr/>
        </p:nvSpPr>
        <p:spPr>
          <a:xfrm>
            <a:off x="4824000" y="4242600"/>
            <a:ext cx="244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3"/>
          <p:cNvSpPr/>
          <p:nvPr/>
        </p:nvSpPr>
        <p:spPr>
          <a:xfrm>
            <a:off x="5580000" y="3812150"/>
            <a:ext cx="93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3"/>
          <p:cNvSpPr/>
          <p:nvPr/>
        </p:nvSpPr>
        <p:spPr>
          <a:xfrm>
            <a:off x="5580000" y="4242600"/>
            <a:ext cx="1269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What Are APIs And How Do They Work? Trio Developers, 56% OFF">
            <a:extLst>
              <a:ext uri="{FF2B5EF4-FFF2-40B4-BE49-F238E27FC236}">
                <a16:creationId xmlns:a16="http://schemas.microsoft.com/office/drawing/2014/main" id="{7568E8E4-914F-2AD2-8046-EAF8C556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54618"/>
            <a:ext cx="8569344" cy="35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285</Words>
  <Application>Microsoft Office PowerPoint</Application>
  <PresentationFormat>On-screen Show (16:9)</PresentationFormat>
  <Paragraphs>81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Montserrat Medium</vt:lpstr>
      <vt:lpstr>Helvetica Neue</vt:lpstr>
      <vt:lpstr>Degular-Display-Semibold</vt:lpstr>
      <vt:lpstr>Montserrat Black</vt:lpstr>
      <vt:lpstr>Montserrat</vt:lpstr>
      <vt:lpstr>IBM Plex Sans</vt:lpstr>
      <vt:lpstr>Arial</vt:lpstr>
      <vt:lpstr>Inter</vt:lpstr>
      <vt:lpstr>Muli</vt:lpstr>
      <vt:lpstr>Software Development School Center by Slidesgo</vt:lpstr>
      <vt:lpstr> API project  </vt:lpstr>
      <vt:lpstr> What is API &amp;How works </vt:lpstr>
      <vt:lpstr> API</vt:lpstr>
      <vt:lpstr> </vt:lpstr>
      <vt:lpstr> </vt:lpstr>
      <vt:lpstr>PowerPoint Presentation</vt:lpstr>
      <vt:lpstr> </vt:lpstr>
      <vt:lpstr> What are the benefits of APIs?  </vt:lpstr>
      <vt:lpstr> </vt:lpstr>
      <vt:lpstr> </vt:lpstr>
      <vt:lpstr>What is Postman?</vt:lpstr>
      <vt:lpstr>REST-Assured</vt:lpstr>
      <vt:lpstr> </vt:lpstr>
      <vt:lpstr> Run Demo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API project  </dc:title>
  <dc:creator>Asmaa</dc:creator>
  <cp:lastModifiedBy>asmaa18099@beng.bu.edu.eg</cp:lastModifiedBy>
  <cp:revision>2</cp:revision>
  <dcterms:modified xsi:type="dcterms:W3CDTF">2024-04-01T09:53:34Z</dcterms:modified>
</cp:coreProperties>
</file>