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B3E"/>
    <a:srgbClr val="D7FDE6"/>
    <a:srgbClr val="00B387"/>
    <a:srgbClr val="4A83B1"/>
    <a:srgbClr val="EFFEF7"/>
    <a:srgbClr val="95B300"/>
    <a:srgbClr val="00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maa\Downloads\customer_booking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maa\Downloads\customer_booking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maa\Downloads\customer_book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maa\Downloads\customer_book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[customer_booking.xlsx]Dashboard Analysis!PivotTable5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Service</a:t>
            </a:r>
            <a:r>
              <a:rPr lang="en-US" baseline="0"/>
              <a:t> Prefernce Rates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EFFEF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38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E5B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EFFEF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38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E5B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D7FDE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B38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E5B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D7FDE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00B38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E5B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D7FDE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0B38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0E5B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D7FDE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00B38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0E5B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D7FDE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00B38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0E5B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D7FDE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00B38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0E5B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D7FDE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00B38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0E5B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D7FDE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00B38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0E5B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D7FDE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00B38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rgbClr val="0E5B3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03937007874016"/>
          <c:y val="0.26836707016293349"/>
          <c:w val="0.88396062992125979"/>
          <c:h val="0.586486554680157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'Dashboard Analysis'!$C$25</c:f>
              <c:strCache>
                <c:ptCount val="1"/>
                <c:pt idx="0">
                  <c:v>Sum of wants_in_flight_meals</c:v>
                </c:pt>
              </c:strCache>
            </c:strRef>
          </c:tx>
          <c:spPr>
            <a:solidFill>
              <a:srgbClr val="D7FDE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'Dashboard Analysis'!$B$26:$B$28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'Dashboard Analysis'!$C$26:$C$28</c:f>
              <c:numCache>
                <c:formatCode>0%</c:formatCode>
                <c:ptCount val="2"/>
                <c:pt idx="0">
                  <c:v>0.839490565154282</c:v>
                </c:pt>
                <c:pt idx="1">
                  <c:v>0.16050943484571803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6F-417C-ABCD-9CCD12C7CF9B}"/>
            </c:ext>
          </c:extLst>
        </c:ser>
        <c:ser>
          <c:idx val="1"/>
          <c:order val="1"/>
          <c:tx>
            <c:strRef>
              <c:f>'Dashboard Analysis'!$D$25</c:f>
              <c:strCache>
                <c:ptCount val="1"/>
                <c:pt idx="0">
                  <c:v>Sum of wants_preferred_seat</c:v>
                </c:pt>
              </c:strCache>
            </c:strRef>
          </c:tx>
          <c:spPr>
            <a:solidFill>
              <a:srgbClr val="00B38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'Dashboard Analysis'!$B$26:$B$28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'Dashboard Analysis'!$D$26:$D$28</c:f>
              <c:numCache>
                <c:formatCode>0%</c:formatCode>
                <c:ptCount val="2"/>
                <c:pt idx="0">
                  <c:v>0.82293911637931039</c:v>
                </c:pt>
                <c:pt idx="1">
                  <c:v>0.17706088362068967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6F-417C-ABCD-9CCD12C7CF9B}"/>
            </c:ext>
          </c:extLst>
        </c:ser>
        <c:ser>
          <c:idx val="2"/>
          <c:order val="2"/>
          <c:tx>
            <c:strRef>
              <c:f>'Dashboard Analysis'!$E$25</c:f>
              <c:strCache>
                <c:ptCount val="1"/>
                <c:pt idx="0">
                  <c:v>Sum of wants_extra_baggage</c:v>
                </c:pt>
              </c:strCache>
            </c:strRef>
          </c:tx>
          <c:spPr>
            <a:solidFill>
              <a:srgbClr val="0E5B3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'Dashboard Analysis'!$B$26:$B$28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'Dashboard Analysis'!$E$26:$E$28</c:f>
              <c:numCache>
                <c:formatCode>0%</c:formatCode>
                <c:ptCount val="2"/>
                <c:pt idx="0">
                  <c:v>0.83333831753341903</c:v>
                </c:pt>
                <c:pt idx="1">
                  <c:v>0.16666168246658095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6F-417C-ABCD-9CCD12C7CF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98400479"/>
        <c:axId val="1598403359"/>
      </c:barChart>
      <c:catAx>
        <c:axId val="1598400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403359"/>
        <c:crosses val="autoZero"/>
        <c:auto val="1"/>
        <c:lblAlgn val="ctr"/>
        <c:lblOffset val="100"/>
        <c:noMultiLvlLbl val="0"/>
      </c:catAx>
      <c:valAx>
        <c:axId val="159840335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400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196954440537233"/>
          <c:y val="0.15162419176396147"/>
          <c:w val="0.33453390837270836"/>
          <c:h val="0.484460839193722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EFFEF7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[customer_booking.xlsx]Dashboard Analysis!PivotTable16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Conversation</a:t>
            </a:r>
            <a:r>
              <a:rPr lang="en-US" baseline="0"/>
              <a:t> Rate  By Channel</a:t>
            </a:r>
            <a:endParaRPr lang="en-US"/>
          </a:p>
        </c:rich>
      </c:tx>
      <c:layout>
        <c:manualLayout>
          <c:xMode val="edge"/>
          <c:yMode val="edge"/>
          <c:x val="0.153928689980754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387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rgbClr val="115C44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387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rgbClr val="115C44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B387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9578680666708034"/>
              <c:y val="7.07885284681361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115C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215609450027924"/>
              <c:y val="-0.1486559097830861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00B387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9578680666708034"/>
              <c:y val="7.07885284681361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115C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215609450027924"/>
              <c:y val="-0.1486559097830861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0B387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4761774796889888"/>
              <c:y val="6.255524572451043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115C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5534025725667614"/>
              <c:y val="-7.73917409724603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00B387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4761774796889888"/>
              <c:y val="6.255524572451043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115C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5534025725667614"/>
              <c:y val="-7.73917409724603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00B387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4761774796889888"/>
              <c:y val="6.255524572451043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115C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5534025725667614"/>
              <c:y val="-7.73917409724603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'Dashboard Analysis'!$C$9:$C$10</c:f>
              <c:strCache>
                <c:ptCount val="1"/>
                <c:pt idx="0">
                  <c:v>1</c:v>
                </c:pt>
              </c:strCache>
            </c:strRef>
          </c:tx>
          <c:explosion val="26"/>
          <c:dPt>
            <c:idx val="0"/>
            <c:bubble3D val="0"/>
            <c:spPr>
              <a:solidFill>
                <a:srgbClr val="00B38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F7F-4B30-98F5-3D1CB803D809}"/>
              </c:ext>
            </c:extLst>
          </c:dPt>
          <c:dPt>
            <c:idx val="1"/>
            <c:bubble3D val="0"/>
            <c:spPr>
              <a:solidFill>
                <a:srgbClr val="115C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F7F-4B30-98F5-3D1CB803D809}"/>
              </c:ext>
            </c:extLst>
          </c:dPt>
          <c:dLbls>
            <c:dLbl>
              <c:idx val="0"/>
              <c:layout>
                <c:manualLayout>
                  <c:x val="0.24761774796889888"/>
                  <c:y val="6.255524572451043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F7F-4B30-98F5-3D1CB803D809}"/>
                </c:ext>
              </c:extLst>
            </c:dLbl>
            <c:dLbl>
              <c:idx val="1"/>
              <c:layout>
                <c:manualLayout>
                  <c:x val="-0.25534025725667614"/>
                  <c:y val="-7.739174097246033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F7F-4B30-98F5-3D1CB803D8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'Dashboard Analysis'!$B$11:$B$13</c:f>
              <c:strCache>
                <c:ptCount val="2"/>
                <c:pt idx="0">
                  <c:v>Internet</c:v>
                </c:pt>
                <c:pt idx="1">
                  <c:v>Mobile</c:v>
                </c:pt>
              </c:strCache>
            </c:strRef>
          </c:cat>
          <c:val>
            <c:numRef>
              <c:f>'Dashboard Analysis'!$C$11:$C$13</c:f>
              <c:numCache>
                <c:formatCode>General</c:formatCode>
                <c:ptCount val="2"/>
                <c:pt idx="0">
                  <c:v>0.91856111259695106</c:v>
                </c:pt>
                <c:pt idx="1">
                  <c:v>8.1438887403048943E-2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7F-4B30-98F5-3D1CB803D80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EFFEF7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[customer_booking.xlsx]Dashboard Analysis!PivotTable4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Purchase Lead By Trip Type</a:t>
            </a:r>
            <a:endParaRPr lang="en-US"/>
          </a:p>
        </c:rich>
      </c:tx>
      <c:layout>
        <c:manualLayout>
          <c:xMode val="edge"/>
          <c:yMode val="edge"/>
          <c:x val="0.10989269892755191"/>
          <c:y val="3.815261245257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387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611111111111112"/>
              <c:y val="-0.12500000000000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25E3E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333333333333333"/>
              <c:y val="-0.1527777777777778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95B3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1111111111111111"/>
              <c:y val="8.79629629629629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B387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611111111111112"/>
              <c:y val="-0.125000000000000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95B3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1111111111111111"/>
              <c:y val="8.79629629629629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25E3E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333333333333333"/>
              <c:y val="-0.1527777777777778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00B387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086839352399603"/>
              <c:y val="-0.1677930464819403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95B3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3688335540821442"/>
              <c:y val="7.03888136749758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25E3E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68864632517388"/>
              <c:y val="-7.796963096750925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4967021955808066"/>
                  <c:h val="0.21980243105496541"/>
                </c:manualLayout>
              </c15:layout>
            </c:ext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0B387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086839352399603"/>
              <c:y val="-0.1677930464819403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95B3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3688335540821442"/>
              <c:y val="7.03888136749758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025E3E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68864632517388"/>
              <c:y val="-7.796963096750925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4967021955808066"/>
                  <c:h val="0.21980243105496541"/>
                </c:manualLayout>
              </c15:layout>
            </c:ext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00B387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086839352399603"/>
              <c:y val="-0.1677930464819403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95B3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3688335540821442"/>
              <c:y val="7.03888136749758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025E3E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168864632517388"/>
              <c:y val="-7.796963096750925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4967021955808066"/>
                  <c:h val="0.21980243105496541"/>
                </c:manualLayout>
              </c15:layout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45929267053153716"/>
          <c:y val="0.31713022824223275"/>
          <c:w val="0.26437599861234312"/>
          <c:h val="0.54436670185989844"/>
        </c:manualLayout>
      </c:layout>
      <c:doughnutChart>
        <c:varyColors val="1"/>
        <c:ser>
          <c:idx val="0"/>
          <c:order val="0"/>
          <c:tx>
            <c:strRef>
              <c:f>'Dashboard Analysis'!$C$18</c:f>
              <c:strCache>
                <c:ptCount val="1"/>
                <c:pt idx="0">
                  <c:v>Total</c:v>
                </c:pt>
              </c:strCache>
            </c:strRef>
          </c:tx>
          <c:explosion val="13"/>
          <c:dPt>
            <c:idx val="0"/>
            <c:bubble3D val="0"/>
            <c:spPr>
              <a:solidFill>
                <a:srgbClr val="00B38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584-48BC-B241-F7EFC60773CD}"/>
              </c:ext>
            </c:extLst>
          </c:dPt>
          <c:dPt>
            <c:idx val="1"/>
            <c:bubble3D val="0"/>
            <c:spPr>
              <a:solidFill>
                <a:srgbClr val="95B3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584-48BC-B241-F7EFC60773CD}"/>
              </c:ext>
            </c:extLst>
          </c:dPt>
          <c:dPt>
            <c:idx val="2"/>
            <c:bubble3D val="0"/>
            <c:spPr>
              <a:solidFill>
                <a:srgbClr val="025E3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584-48BC-B241-F7EFC60773CD}"/>
              </c:ext>
            </c:extLst>
          </c:dPt>
          <c:dLbls>
            <c:dLbl>
              <c:idx val="0"/>
              <c:layout>
                <c:manualLayout>
                  <c:x val="0.18086839352399603"/>
                  <c:y val="-0.1677930464819403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584-48BC-B241-F7EFC60773CD}"/>
                </c:ext>
              </c:extLst>
            </c:dLbl>
            <c:dLbl>
              <c:idx val="1"/>
              <c:layout>
                <c:manualLayout>
                  <c:x val="-0.23688335540821442"/>
                  <c:y val="7.038881367497580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84-48BC-B241-F7EFC60773CD}"/>
                </c:ext>
              </c:extLst>
            </c:dLbl>
            <c:dLbl>
              <c:idx val="2"/>
              <c:layout>
                <c:manualLayout>
                  <c:x val="-0.2168864632517388"/>
                  <c:y val="-7.796963096750925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967021955808066"/>
                      <c:h val="0.2198024310549654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584-48BC-B241-F7EFC60773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'Dashboard Analysis'!$B$19:$B$22</c:f>
              <c:strCache>
                <c:ptCount val="3"/>
                <c:pt idx="0">
                  <c:v>Circletrip</c:v>
                </c:pt>
                <c:pt idx="1">
                  <c:v>Oneway</c:v>
                </c:pt>
                <c:pt idx="2">
                  <c:v>Roundtrip</c:v>
                </c:pt>
              </c:strCache>
            </c:strRef>
          </c:cat>
          <c:val>
            <c:numRef>
              <c:f>'Dashboard Analysis'!$C$19:$C$22</c:f>
              <c:numCache>
                <c:formatCode>General</c:formatCode>
                <c:ptCount val="3"/>
                <c:pt idx="0">
                  <c:v>95.293103448275858</c:v>
                </c:pt>
                <c:pt idx="1">
                  <c:v>91.547803617571063</c:v>
                </c:pt>
                <c:pt idx="2">
                  <c:v>84.864557447926131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84-48BC-B241-F7EFC60773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EFFEF7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[customer_booking.xlsx]Dashboard Analysis!PivotTable3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Booking</a:t>
            </a:r>
            <a:r>
              <a:rPr lang="en-US" baseline="0"/>
              <a:t> Valume by Flight Day/Hour</a:t>
            </a:r>
            <a:endParaRPr lang="en-US"/>
          </a:p>
        </c:rich>
      </c:tx>
      <c:layout>
        <c:manualLayout>
          <c:xMode val="edge"/>
          <c:yMode val="edge"/>
          <c:x val="0.16434663334334407"/>
          <c:y val="2.11111209617362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FAB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D7FDE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B38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FAB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D7FDE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0B38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00FAB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D7FDE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00B38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00FAB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D7FDE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00B38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00FABE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D7FDE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rgbClr val="00B387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6521478813729528E-2"/>
          <c:y val="5.215123859191656E-2"/>
          <c:w val="0.81306618677446807"/>
          <c:h val="0.8039838892367919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'Dashboard Analysis'!$L$7:$L$8</c:f>
              <c:strCache>
                <c:ptCount val="1"/>
                <c:pt idx="0">
                  <c:v>Sun</c:v>
                </c:pt>
              </c:strCache>
            </c:strRef>
          </c:tx>
          <c:spPr>
            <a:solidFill>
              <a:srgbClr val="00FABE"/>
            </a:solidFill>
            <a:ln>
              <a:noFill/>
            </a:ln>
            <a:effectLst/>
          </c:spPr>
          <c:invertIfNegative val="0"/>
          <c:cat>
            <c:strRef>
              <c:f>'Dashboard Analysis'!$K$9:$K$33</c:f>
              <c:strCache>
                <c:ptCount val="24"/>
                <c:pt idx="0">
                  <c:v>9 AM</c:v>
                </c:pt>
                <c:pt idx="1">
                  <c:v>1 PM</c:v>
                </c:pt>
                <c:pt idx="2">
                  <c:v>2 PM</c:v>
                </c:pt>
                <c:pt idx="3">
                  <c:v>6 AM</c:v>
                </c:pt>
                <c:pt idx="4">
                  <c:v>8 AM</c:v>
                </c:pt>
                <c:pt idx="5">
                  <c:v>12 PM</c:v>
                </c:pt>
                <c:pt idx="6">
                  <c:v>5 AM</c:v>
                </c:pt>
                <c:pt idx="7">
                  <c:v>4 AM</c:v>
                </c:pt>
                <c:pt idx="8">
                  <c:v>7 AM</c:v>
                </c:pt>
                <c:pt idx="9">
                  <c:v>10 AM</c:v>
                </c:pt>
                <c:pt idx="10">
                  <c:v>11 AM</c:v>
                </c:pt>
                <c:pt idx="11">
                  <c:v>3 AM</c:v>
                </c:pt>
                <c:pt idx="12">
                  <c:v>2 AM</c:v>
                </c:pt>
                <c:pt idx="13">
                  <c:v>3 PM</c:v>
                </c:pt>
                <c:pt idx="14">
                  <c:v>4 PM</c:v>
                </c:pt>
                <c:pt idx="15">
                  <c:v>1 AM</c:v>
                </c:pt>
                <c:pt idx="16">
                  <c:v>12 AM</c:v>
                </c:pt>
                <c:pt idx="17">
                  <c:v>5 PM</c:v>
                </c:pt>
                <c:pt idx="18">
                  <c:v>11 PM</c:v>
                </c:pt>
                <c:pt idx="19">
                  <c:v>6 PM</c:v>
                </c:pt>
                <c:pt idx="20">
                  <c:v>10 PM</c:v>
                </c:pt>
                <c:pt idx="21">
                  <c:v>9 PM</c:v>
                </c:pt>
                <c:pt idx="22">
                  <c:v>7 PM</c:v>
                </c:pt>
                <c:pt idx="23">
                  <c:v>8 PM</c:v>
                </c:pt>
              </c:strCache>
            </c:strRef>
          </c:cat>
          <c:val>
            <c:numRef>
              <c:f>'Dashboard Analysis'!$L$9:$L$33</c:f>
              <c:numCache>
                <c:formatCode>0</c:formatCode>
                <c:ptCount val="24"/>
                <c:pt idx="0">
                  <c:v>59</c:v>
                </c:pt>
                <c:pt idx="1">
                  <c:v>61</c:v>
                </c:pt>
                <c:pt idx="2">
                  <c:v>68</c:v>
                </c:pt>
                <c:pt idx="3">
                  <c:v>57</c:v>
                </c:pt>
                <c:pt idx="4">
                  <c:v>56</c:v>
                </c:pt>
                <c:pt idx="5">
                  <c:v>58</c:v>
                </c:pt>
                <c:pt idx="6">
                  <c:v>59</c:v>
                </c:pt>
                <c:pt idx="7">
                  <c:v>51</c:v>
                </c:pt>
                <c:pt idx="8">
                  <c:v>38</c:v>
                </c:pt>
                <c:pt idx="9">
                  <c:v>49</c:v>
                </c:pt>
                <c:pt idx="10">
                  <c:v>46</c:v>
                </c:pt>
                <c:pt idx="11">
                  <c:v>41</c:v>
                </c:pt>
                <c:pt idx="12">
                  <c:v>40</c:v>
                </c:pt>
                <c:pt idx="13">
                  <c:v>64</c:v>
                </c:pt>
                <c:pt idx="14">
                  <c:v>54</c:v>
                </c:pt>
                <c:pt idx="15">
                  <c:v>23</c:v>
                </c:pt>
                <c:pt idx="16">
                  <c:v>20</c:v>
                </c:pt>
                <c:pt idx="17">
                  <c:v>32</c:v>
                </c:pt>
                <c:pt idx="18">
                  <c:v>13</c:v>
                </c:pt>
                <c:pt idx="19">
                  <c:v>13</c:v>
                </c:pt>
                <c:pt idx="20">
                  <c:v>8</c:v>
                </c:pt>
                <c:pt idx="21">
                  <c:v>5</c:v>
                </c:pt>
                <c:pt idx="22">
                  <c:v>7</c:v>
                </c:pt>
                <c:pt idx="2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80-4A1D-8D59-E6A42E61564E}"/>
            </c:ext>
          </c:extLst>
        </c:ser>
        <c:ser>
          <c:idx val="1"/>
          <c:order val="1"/>
          <c:tx>
            <c:strRef>
              <c:f>'Dashboard Analysis'!$M$7:$M$8</c:f>
              <c:strCache>
                <c:ptCount val="1"/>
                <c:pt idx="0">
                  <c:v>Mon</c:v>
                </c:pt>
              </c:strCache>
            </c:strRef>
          </c:tx>
          <c:spPr>
            <a:solidFill>
              <a:srgbClr val="D7FDE6"/>
            </a:solidFill>
            <a:ln>
              <a:noFill/>
            </a:ln>
            <a:effectLst/>
          </c:spPr>
          <c:invertIfNegative val="0"/>
          <c:cat>
            <c:strRef>
              <c:f>'Dashboard Analysis'!$K$9:$K$33</c:f>
              <c:strCache>
                <c:ptCount val="24"/>
                <c:pt idx="0">
                  <c:v>9 AM</c:v>
                </c:pt>
                <c:pt idx="1">
                  <c:v>1 PM</c:v>
                </c:pt>
                <c:pt idx="2">
                  <c:v>2 PM</c:v>
                </c:pt>
                <c:pt idx="3">
                  <c:v>6 AM</c:v>
                </c:pt>
                <c:pt idx="4">
                  <c:v>8 AM</c:v>
                </c:pt>
                <c:pt idx="5">
                  <c:v>12 PM</c:v>
                </c:pt>
                <c:pt idx="6">
                  <c:v>5 AM</c:v>
                </c:pt>
                <c:pt idx="7">
                  <c:v>4 AM</c:v>
                </c:pt>
                <c:pt idx="8">
                  <c:v>7 AM</c:v>
                </c:pt>
                <c:pt idx="9">
                  <c:v>10 AM</c:v>
                </c:pt>
                <c:pt idx="10">
                  <c:v>11 AM</c:v>
                </c:pt>
                <c:pt idx="11">
                  <c:v>3 AM</c:v>
                </c:pt>
                <c:pt idx="12">
                  <c:v>2 AM</c:v>
                </c:pt>
                <c:pt idx="13">
                  <c:v>3 PM</c:v>
                </c:pt>
                <c:pt idx="14">
                  <c:v>4 PM</c:v>
                </c:pt>
                <c:pt idx="15">
                  <c:v>1 AM</c:v>
                </c:pt>
                <c:pt idx="16">
                  <c:v>12 AM</c:v>
                </c:pt>
                <c:pt idx="17">
                  <c:v>5 PM</c:v>
                </c:pt>
                <c:pt idx="18">
                  <c:v>11 PM</c:v>
                </c:pt>
                <c:pt idx="19">
                  <c:v>6 PM</c:v>
                </c:pt>
                <c:pt idx="20">
                  <c:v>10 PM</c:v>
                </c:pt>
                <c:pt idx="21">
                  <c:v>9 PM</c:v>
                </c:pt>
                <c:pt idx="22">
                  <c:v>7 PM</c:v>
                </c:pt>
                <c:pt idx="23">
                  <c:v>8 PM</c:v>
                </c:pt>
              </c:strCache>
            </c:strRef>
          </c:cat>
          <c:val>
            <c:numRef>
              <c:f>'Dashboard Analysis'!$M$9:$M$33</c:f>
              <c:numCache>
                <c:formatCode>0</c:formatCode>
                <c:ptCount val="24"/>
                <c:pt idx="0">
                  <c:v>87</c:v>
                </c:pt>
                <c:pt idx="1">
                  <c:v>76</c:v>
                </c:pt>
                <c:pt idx="2">
                  <c:v>78</c:v>
                </c:pt>
                <c:pt idx="3">
                  <c:v>63</c:v>
                </c:pt>
                <c:pt idx="4">
                  <c:v>91</c:v>
                </c:pt>
                <c:pt idx="5">
                  <c:v>91</c:v>
                </c:pt>
                <c:pt idx="6">
                  <c:v>72</c:v>
                </c:pt>
                <c:pt idx="7">
                  <c:v>62</c:v>
                </c:pt>
                <c:pt idx="8">
                  <c:v>71</c:v>
                </c:pt>
                <c:pt idx="9">
                  <c:v>65</c:v>
                </c:pt>
                <c:pt idx="10">
                  <c:v>72</c:v>
                </c:pt>
                <c:pt idx="11">
                  <c:v>64</c:v>
                </c:pt>
                <c:pt idx="12">
                  <c:v>66</c:v>
                </c:pt>
                <c:pt idx="13">
                  <c:v>64</c:v>
                </c:pt>
                <c:pt idx="14">
                  <c:v>39</c:v>
                </c:pt>
                <c:pt idx="15">
                  <c:v>41</c:v>
                </c:pt>
                <c:pt idx="16">
                  <c:v>25</c:v>
                </c:pt>
                <c:pt idx="17">
                  <c:v>30</c:v>
                </c:pt>
                <c:pt idx="18">
                  <c:v>14</c:v>
                </c:pt>
                <c:pt idx="19">
                  <c:v>12</c:v>
                </c:pt>
                <c:pt idx="20">
                  <c:v>10</c:v>
                </c:pt>
                <c:pt idx="21">
                  <c:v>7</c:v>
                </c:pt>
                <c:pt idx="22">
                  <c:v>1</c:v>
                </c:pt>
                <c:pt idx="2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80-4A1D-8D59-E6A42E61564E}"/>
            </c:ext>
          </c:extLst>
        </c:ser>
        <c:ser>
          <c:idx val="2"/>
          <c:order val="2"/>
          <c:tx>
            <c:strRef>
              <c:f>'Dashboard Analysis'!$N$7:$N$8</c:f>
              <c:strCache>
                <c:ptCount val="1"/>
                <c:pt idx="0">
                  <c:v>Tue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'Dashboard Analysis'!$K$9:$K$33</c:f>
              <c:strCache>
                <c:ptCount val="24"/>
                <c:pt idx="0">
                  <c:v>9 AM</c:v>
                </c:pt>
                <c:pt idx="1">
                  <c:v>1 PM</c:v>
                </c:pt>
                <c:pt idx="2">
                  <c:v>2 PM</c:v>
                </c:pt>
                <c:pt idx="3">
                  <c:v>6 AM</c:v>
                </c:pt>
                <c:pt idx="4">
                  <c:v>8 AM</c:v>
                </c:pt>
                <c:pt idx="5">
                  <c:v>12 PM</c:v>
                </c:pt>
                <c:pt idx="6">
                  <c:v>5 AM</c:v>
                </c:pt>
                <c:pt idx="7">
                  <c:v>4 AM</c:v>
                </c:pt>
                <c:pt idx="8">
                  <c:v>7 AM</c:v>
                </c:pt>
                <c:pt idx="9">
                  <c:v>10 AM</c:v>
                </c:pt>
                <c:pt idx="10">
                  <c:v>11 AM</c:v>
                </c:pt>
                <c:pt idx="11">
                  <c:v>3 AM</c:v>
                </c:pt>
                <c:pt idx="12">
                  <c:v>2 AM</c:v>
                </c:pt>
                <c:pt idx="13">
                  <c:v>3 PM</c:v>
                </c:pt>
                <c:pt idx="14">
                  <c:v>4 PM</c:v>
                </c:pt>
                <c:pt idx="15">
                  <c:v>1 AM</c:v>
                </c:pt>
                <c:pt idx="16">
                  <c:v>12 AM</c:v>
                </c:pt>
                <c:pt idx="17">
                  <c:v>5 PM</c:v>
                </c:pt>
                <c:pt idx="18">
                  <c:v>11 PM</c:v>
                </c:pt>
                <c:pt idx="19">
                  <c:v>6 PM</c:v>
                </c:pt>
                <c:pt idx="20">
                  <c:v>10 PM</c:v>
                </c:pt>
                <c:pt idx="21">
                  <c:v>9 PM</c:v>
                </c:pt>
                <c:pt idx="22">
                  <c:v>7 PM</c:v>
                </c:pt>
                <c:pt idx="23">
                  <c:v>8 PM</c:v>
                </c:pt>
              </c:strCache>
            </c:strRef>
          </c:cat>
          <c:val>
            <c:numRef>
              <c:f>'Dashboard Analysis'!$N$9:$N$33</c:f>
              <c:numCache>
                <c:formatCode>0</c:formatCode>
                <c:ptCount val="24"/>
                <c:pt idx="0">
                  <c:v>90</c:v>
                </c:pt>
                <c:pt idx="1">
                  <c:v>74</c:v>
                </c:pt>
                <c:pt idx="2">
                  <c:v>89</c:v>
                </c:pt>
                <c:pt idx="3">
                  <c:v>70</c:v>
                </c:pt>
                <c:pt idx="4">
                  <c:v>65</c:v>
                </c:pt>
                <c:pt idx="5">
                  <c:v>70</c:v>
                </c:pt>
                <c:pt idx="6">
                  <c:v>63</c:v>
                </c:pt>
                <c:pt idx="7">
                  <c:v>65</c:v>
                </c:pt>
                <c:pt idx="8">
                  <c:v>68</c:v>
                </c:pt>
                <c:pt idx="9">
                  <c:v>53</c:v>
                </c:pt>
                <c:pt idx="10">
                  <c:v>60</c:v>
                </c:pt>
                <c:pt idx="11">
                  <c:v>62</c:v>
                </c:pt>
                <c:pt idx="12">
                  <c:v>57</c:v>
                </c:pt>
                <c:pt idx="13">
                  <c:v>52</c:v>
                </c:pt>
                <c:pt idx="14">
                  <c:v>42</c:v>
                </c:pt>
                <c:pt idx="15">
                  <c:v>53</c:v>
                </c:pt>
                <c:pt idx="16">
                  <c:v>32</c:v>
                </c:pt>
                <c:pt idx="17">
                  <c:v>16</c:v>
                </c:pt>
                <c:pt idx="18">
                  <c:v>16</c:v>
                </c:pt>
                <c:pt idx="19">
                  <c:v>6</c:v>
                </c:pt>
                <c:pt idx="20">
                  <c:v>9</c:v>
                </c:pt>
                <c:pt idx="21">
                  <c:v>4</c:v>
                </c:pt>
                <c:pt idx="22">
                  <c:v>7</c:v>
                </c:pt>
                <c:pt idx="2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80-4A1D-8D59-E6A42E61564E}"/>
            </c:ext>
          </c:extLst>
        </c:ser>
        <c:ser>
          <c:idx val="3"/>
          <c:order val="3"/>
          <c:tx>
            <c:strRef>
              <c:f>'Dashboard Analysis'!$O$7:$O$8</c:f>
              <c:strCache>
                <c:ptCount val="1"/>
                <c:pt idx="0">
                  <c:v>Wed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'Dashboard Analysis'!$K$9:$K$33</c:f>
              <c:strCache>
                <c:ptCount val="24"/>
                <c:pt idx="0">
                  <c:v>9 AM</c:v>
                </c:pt>
                <c:pt idx="1">
                  <c:v>1 PM</c:v>
                </c:pt>
                <c:pt idx="2">
                  <c:v>2 PM</c:v>
                </c:pt>
                <c:pt idx="3">
                  <c:v>6 AM</c:v>
                </c:pt>
                <c:pt idx="4">
                  <c:v>8 AM</c:v>
                </c:pt>
                <c:pt idx="5">
                  <c:v>12 PM</c:v>
                </c:pt>
                <c:pt idx="6">
                  <c:v>5 AM</c:v>
                </c:pt>
                <c:pt idx="7">
                  <c:v>4 AM</c:v>
                </c:pt>
                <c:pt idx="8">
                  <c:v>7 AM</c:v>
                </c:pt>
                <c:pt idx="9">
                  <c:v>10 AM</c:v>
                </c:pt>
                <c:pt idx="10">
                  <c:v>11 AM</c:v>
                </c:pt>
                <c:pt idx="11">
                  <c:v>3 AM</c:v>
                </c:pt>
                <c:pt idx="12">
                  <c:v>2 AM</c:v>
                </c:pt>
                <c:pt idx="13">
                  <c:v>3 PM</c:v>
                </c:pt>
                <c:pt idx="14">
                  <c:v>4 PM</c:v>
                </c:pt>
                <c:pt idx="15">
                  <c:v>1 AM</c:v>
                </c:pt>
                <c:pt idx="16">
                  <c:v>12 AM</c:v>
                </c:pt>
                <c:pt idx="17">
                  <c:v>5 PM</c:v>
                </c:pt>
                <c:pt idx="18">
                  <c:v>11 PM</c:v>
                </c:pt>
                <c:pt idx="19">
                  <c:v>6 PM</c:v>
                </c:pt>
                <c:pt idx="20">
                  <c:v>10 PM</c:v>
                </c:pt>
                <c:pt idx="21">
                  <c:v>9 PM</c:v>
                </c:pt>
                <c:pt idx="22">
                  <c:v>7 PM</c:v>
                </c:pt>
                <c:pt idx="23">
                  <c:v>8 PM</c:v>
                </c:pt>
              </c:strCache>
            </c:strRef>
          </c:cat>
          <c:val>
            <c:numRef>
              <c:f>'Dashboard Analysis'!$O$9:$O$33</c:f>
              <c:numCache>
                <c:formatCode>0</c:formatCode>
                <c:ptCount val="24"/>
                <c:pt idx="0">
                  <c:v>90</c:v>
                </c:pt>
                <c:pt idx="1">
                  <c:v>103</c:v>
                </c:pt>
                <c:pt idx="2">
                  <c:v>64</c:v>
                </c:pt>
                <c:pt idx="3">
                  <c:v>86</c:v>
                </c:pt>
                <c:pt idx="4">
                  <c:v>75</c:v>
                </c:pt>
                <c:pt idx="5">
                  <c:v>69</c:v>
                </c:pt>
                <c:pt idx="6">
                  <c:v>77</c:v>
                </c:pt>
                <c:pt idx="7">
                  <c:v>69</c:v>
                </c:pt>
                <c:pt idx="8">
                  <c:v>73</c:v>
                </c:pt>
                <c:pt idx="9">
                  <c:v>74</c:v>
                </c:pt>
                <c:pt idx="10">
                  <c:v>72</c:v>
                </c:pt>
                <c:pt idx="11">
                  <c:v>60</c:v>
                </c:pt>
                <c:pt idx="12">
                  <c:v>68</c:v>
                </c:pt>
                <c:pt idx="13">
                  <c:v>54</c:v>
                </c:pt>
                <c:pt idx="14">
                  <c:v>42</c:v>
                </c:pt>
                <c:pt idx="15">
                  <c:v>44</c:v>
                </c:pt>
                <c:pt idx="16">
                  <c:v>35</c:v>
                </c:pt>
                <c:pt idx="17">
                  <c:v>33</c:v>
                </c:pt>
                <c:pt idx="18">
                  <c:v>17</c:v>
                </c:pt>
                <c:pt idx="19">
                  <c:v>17</c:v>
                </c:pt>
                <c:pt idx="20">
                  <c:v>11</c:v>
                </c:pt>
                <c:pt idx="21">
                  <c:v>9</c:v>
                </c:pt>
                <c:pt idx="22">
                  <c:v>7</c:v>
                </c:pt>
                <c:pt idx="2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80-4A1D-8D59-E6A42E61564E}"/>
            </c:ext>
          </c:extLst>
        </c:ser>
        <c:ser>
          <c:idx val="4"/>
          <c:order val="4"/>
          <c:tx>
            <c:strRef>
              <c:f>'Dashboard Analysis'!$P$7:$P$8</c:f>
              <c:strCache>
                <c:ptCount val="1"/>
                <c:pt idx="0">
                  <c:v>Thu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'Dashboard Analysis'!$K$9:$K$33</c:f>
              <c:strCache>
                <c:ptCount val="24"/>
                <c:pt idx="0">
                  <c:v>9 AM</c:v>
                </c:pt>
                <c:pt idx="1">
                  <c:v>1 PM</c:v>
                </c:pt>
                <c:pt idx="2">
                  <c:v>2 PM</c:v>
                </c:pt>
                <c:pt idx="3">
                  <c:v>6 AM</c:v>
                </c:pt>
                <c:pt idx="4">
                  <c:v>8 AM</c:v>
                </c:pt>
                <c:pt idx="5">
                  <c:v>12 PM</c:v>
                </c:pt>
                <c:pt idx="6">
                  <c:v>5 AM</c:v>
                </c:pt>
                <c:pt idx="7">
                  <c:v>4 AM</c:v>
                </c:pt>
                <c:pt idx="8">
                  <c:v>7 AM</c:v>
                </c:pt>
                <c:pt idx="9">
                  <c:v>10 AM</c:v>
                </c:pt>
                <c:pt idx="10">
                  <c:v>11 AM</c:v>
                </c:pt>
                <c:pt idx="11">
                  <c:v>3 AM</c:v>
                </c:pt>
                <c:pt idx="12">
                  <c:v>2 AM</c:v>
                </c:pt>
                <c:pt idx="13">
                  <c:v>3 PM</c:v>
                </c:pt>
                <c:pt idx="14">
                  <c:v>4 PM</c:v>
                </c:pt>
                <c:pt idx="15">
                  <c:v>1 AM</c:v>
                </c:pt>
                <c:pt idx="16">
                  <c:v>12 AM</c:v>
                </c:pt>
                <c:pt idx="17">
                  <c:v>5 PM</c:v>
                </c:pt>
                <c:pt idx="18">
                  <c:v>11 PM</c:v>
                </c:pt>
                <c:pt idx="19">
                  <c:v>6 PM</c:v>
                </c:pt>
                <c:pt idx="20">
                  <c:v>10 PM</c:v>
                </c:pt>
                <c:pt idx="21">
                  <c:v>9 PM</c:v>
                </c:pt>
                <c:pt idx="22">
                  <c:v>7 PM</c:v>
                </c:pt>
                <c:pt idx="23">
                  <c:v>8 PM</c:v>
                </c:pt>
              </c:strCache>
            </c:strRef>
          </c:cat>
          <c:val>
            <c:numRef>
              <c:f>'Dashboard Analysis'!$P$9:$P$33</c:f>
              <c:numCache>
                <c:formatCode>0</c:formatCode>
                <c:ptCount val="24"/>
                <c:pt idx="0">
                  <c:v>65</c:v>
                </c:pt>
                <c:pt idx="1">
                  <c:v>69</c:v>
                </c:pt>
                <c:pt idx="2">
                  <c:v>74</c:v>
                </c:pt>
                <c:pt idx="3">
                  <c:v>68</c:v>
                </c:pt>
                <c:pt idx="4">
                  <c:v>88</c:v>
                </c:pt>
                <c:pt idx="5">
                  <c:v>76</c:v>
                </c:pt>
                <c:pt idx="6">
                  <c:v>51</c:v>
                </c:pt>
                <c:pt idx="7">
                  <c:v>65</c:v>
                </c:pt>
                <c:pt idx="8">
                  <c:v>70</c:v>
                </c:pt>
                <c:pt idx="9">
                  <c:v>62</c:v>
                </c:pt>
                <c:pt idx="10">
                  <c:v>72</c:v>
                </c:pt>
                <c:pt idx="11">
                  <c:v>75</c:v>
                </c:pt>
                <c:pt idx="12">
                  <c:v>58</c:v>
                </c:pt>
                <c:pt idx="13">
                  <c:v>52</c:v>
                </c:pt>
                <c:pt idx="14">
                  <c:v>34</c:v>
                </c:pt>
                <c:pt idx="15">
                  <c:v>44</c:v>
                </c:pt>
                <c:pt idx="16">
                  <c:v>28</c:v>
                </c:pt>
                <c:pt idx="17">
                  <c:v>20</c:v>
                </c:pt>
                <c:pt idx="18">
                  <c:v>15</c:v>
                </c:pt>
                <c:pt idx="19">
                  <c:v>11</c:v>
                </c:pt>
                <c:pt idx="20">
                  <c:v>7</c:v>
                </c:pt>
                <c:pt idx="21">
                  <c:v>8</c:v>
                </c:pt>
                <c:pt idx="22">
                  <c:v>6</c:v>
                </c:pt>
                <c:pt idx="2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80-4A1D-8D59-E6A42E61564E}"/>
            </c:ext>
          </c:extLst>
        </c:ser>
        <c:ser>
          <c:idx val="5"/>
          <c:order val="5"/>
          <c:tx>
            <c:strRef>
              <c:f>'Dashboard Analysis'!$Q$7:$Q$8</c:f>
              <c:strCache>
                <c:ptCount val="1"/>
                <c:pt idx="0">
                  <c:v>Fri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'Dashboard Analysis'!$K$9:$K$33</c:f>
              <c:strCache>
                <c:ptCount val="24"/>
                <c:pt idx="0">
                  <c:v>9 AM</c:v>
                </c:pt>
                <c:pt idx="1">
                  <c:v>1 PM</c:v>
                </c:pt>
                <c:pt idx="2">
                  <c:v>2 PM</c:v>
                </c:pt>
                <c:pt idx="3">
                  <c:v>6 AM</c:v>
                </c:pt>
                <c:pt idx="4">
                  <c:v>8 AM</c:v>
                </c:pt>
                <c:pt idx="5">
                  <c:v>12 PM</c:v>
                </c:pt>
                <c:pt idx="6">
                  <c:v>5 AM</c:v>
                </c:pt>
                <c:pt idx="7">
                  <c:v>4 AM</c:v>
                </c:pt>
                <c:pt idx="8">
                  <c:v>7 AM</c:v>
                </c:pt>
                <c:pt idx="9">
                  <c:v>10 AM</c:v>
                </c:pt>
                <c:pt idx="10">
                  <c:v>11 AM</c:v>
                </c:pt>
                <c:pt idx="11">
                  <c:v>3 AM</c:v>
                </c:pt>
                <c:pt idx="12">
                  <c:v>2 AM</c:v>
                </c:pt>
                <c:pt idx="13">
                  <c:v>3 PM</c:v>
                </c:pt>
                <c:pt idx="14">
                  <c:v>4 PM</c:v>
                </c:pt>
                <c:pt idx="15">
                  <c:v>1 AM</c:v>
                </c:pt>
                <c:pt idx="16">
                  <c:v>12 AM</c:v>
                </c:pt>
                <c:pt idx="17">
                  <c:v>5 PM</c:v>
                </c:pt>
                <c:pt idx="18">
                  <c:v>11 PM</c:v>
                </c:pt>
                <c:pt idx="19">
                  <c:v>6 PM</c:v>
                </c:pt>
                <c:pt idx="20">
                  <c:v>10 PM</c:v>
                </c:pt>
                <c:pt idx="21">
                  <c:v>9 PM</c:v>
                </c:pt>
                <c:pt idx="22">
                  <c:v>7 PM</c:v>
                </c:pt>
                <c:pt idx="23">
                  <c:v>8 PM</c:v>
                </c:pt>
              </c:strCache>
            </c:strRef>
          </c:cat>
          <c:val>
            <c:numRef>
              <c:f>'Dashboard Analysis'!$Q$9:$Q$33</c:f>
              <c:numCache>
                <c:formatCode>0</c:formatCode>
                <c:ptCount val="24"/>
                <c:pt idx="0">
                  <c:v>61</c:v>
                </c:pt>
                <c:pt idx="1">
                  <c:v>67</c:v>
                </c:pt>
                <c:pt idx="2">
                  <c:v>61</c:v>
                </c:pt>
                <c:pt idx="3">
                  <c:v>88</c:v>
                </c:pt>
                <c:pt idx="4">
                  <c:v>63</c:v>
                </c:pt>
                <c:pt idx="5">
                  <c:v>58</c:v>
                </c:pt>
                <c:pt idx="6">
                  <c:v>68</c:v>
                </c:pt>
                <c:pt idx="7">
                  <c:v>61</c:v>
                </c:pt>
                <c:pt idx="8">
                  <c:v>54</c:v>
                </c:pt>
                <c:pt idx="9">
                  <c:v>61</c:v>
                </c:pt>
                <c:pt idx="10">
                  <c:v>44</c:v>
                </c:pt>
                <c:pt idx="11">
                  <c:v>35</c:v>
                </c:pt>
                <c:pt idx="12">
                  <c:v>61</c:v>
                </c:pt>
                <c:pt idx="13">
                  <c:v>42</c:v>
                </c:pt>
                <c:pt idx="14">
                  <c:v>41</c:v>
                </c:pt>
                <c:pt idx="15">
                  <c:v>46</c:v>
                </c:pt>
                <c:pt idx="16">
                  <c:v>20</c:v>
                </c:pt>
                <c:pt idx="17">
                  <c:v>14</c:v>
                </c:pt>
                <c:pt idx="18">
                  <c:v>10</c:v>
                </c:pt>
                <c:pt idx="19">
                  <c:v>9</c:v>
                </c:pt>
                <c:pt idx="20">
                  <c:v>6</c:v>
                </c:pt>
                <c:pt idx="21">
                  <c:v>6</c:v>
                </c:pt>
                <c:pt idx="22">
                  <c:v>4</c:v>
                </c:pt>
                <c:pt idx="2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F80-4A1D-8D59-E6A42E61564E}"/>
            </c:ext>
          </c:extLst>
        </c:ser>
        <c:ser>
          <c:idx val="6"/>
          <c:order val="6"/>
          <c:tx>
            <c:strRef>
              <c:f>'Dashboard Analysis'!$R$7:$R$8</c:f>
              <c:strCache>
                <c:ptCount val="1"/>
                <c:pt idx="0">
                  <c:v>Sat</c:v>
                </c:pt>
              </c:strCache>
            </c:strRef>
          </c:tx>
          <c:spPr>
            <a:solidFill>
              <a:srgbClr val="00B387"/>
            </a:solidFill>
            <a:ln>
              <a:noFill/>
            </a:ln>
            <a:effectLst/>
          </c:spPr>
          <c:invertIfNegative val="0"/>
          <c:cat>
            <c:strRef>
              <c:f>'Dashboard Analysis'!$K$9:$K$33</c:f>
              <c:strCache>
                <c:ptCount val="24"/>
                <c:pt idx="0">
                  <c:v>9 AM</c:v>
                </c:pt>
                <c:pt idx="1">
                  <c:v>1 PM</c:v>
                </c:pt>
                <c:pt idx="2">
                  <c:v>2 PM</c:v>
                </c:pt>
                <c:pt idx="3">
                  <c:v>6 AM</c:v>
                </c:pt>
                <c:pt idx="4">
                  <c:v>8 AM</c:v>
                </c:pt>
                <c:pt idx="5">
                  <c:v>12 PM</c:v>
                </c:pt>
                <c:pt idx="6">
                  <c:v>5 AM</c:v>
                </c:pt>
                <c:pt idx="7">
                  <c:v>4 AM</c:v>
                </c:pt>
                <c:pt idx="8">
                  <c:v>7 AM</c:v>
                </c:pt>
                <c:pt idx="9">
                  <c:v>10 AM</c:v>
                </c:pt>
                <c:pt idx="10">
                  <c:v>11 AM</c:v>
                </c:pt>
                <c:pt idx="11">
                  <c:v>3 AM</c:v>
                </c:pt>
                <c:pt idx="12">
                  <c:v>2 AM</c:v>
                </c:pt>
                <c:pt idx="13">
                  <c:v>3 PM</c:v>
                </c:pt>
                <c:pt idx="14">
                  <c:v>4 PM</c:v>
                </c:pt>
                <c:pt idx="15">
                  <c:v>1 AM</c:v>
                </c:pt>
                <c:pt idx="16">
                  <c:v>12 AM</c:v>
                </c:pt>
                <c:pt idx="17">
                  <c:v>5 PM</c:v>
                </c:pt>
                <c:pt idx="18">
                  <c:v>11 PM</c:v>
                </c:pt>
                <c:pt idx="19">
                  <c:v>6 PM</c:v>
                </c:pt>
                <c:pt idx="20">
                  <c:v>10 PM</c:v>
                </c:pt>
                <c:pt idx="21">
                  <c:v>9 PM</c:v>
                </c:pt>
                <c:pt idx="22">
                  <c:v>7 PM</c:v>
                </c:pt>
                <c:pt idx="23">
                  <c:v>8 PM</c:v>
                </c:pt>
              </c:strCache>
            </c:strRef>
          </c:cat>
          <c:val>
            <c:numRef>
              <c:f>'Dashboard Analysis'!$R$9:$R$33</c:f>
              <c:numCache>
                <c:formatCode>0</c:formatCode>
                <c:ptCount val="24"/>
                <c:pt idx="0">
                  <c:v>56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46</c:v>
                </c:pt>
                <c:pt idx="5">
                  <c:v>38</c:v>
                </c:pt>
                <c:pt idx="6">
                  <c:v>41</c:v>
                </c:pt>
                <c:pt idx="7">
                  <c:v>57</c:v>
                </c:pt>
                <c:pt idx="8">
                  <c:v>49</c:v>
                </c:pt>
                <c:pt idx="9">
                  <c:v>51</c:v>
                </c:pt>
                <c:pt idx="10">
                  <c:v>41</c:v>
                </c:pt>
                <c:pt idx="11">
                  <c:v>56</c:v>
                </c:pt>
                <c:pt idx="12">
                  <c:v>39</c:v>
                </c:pt>
                <c:pt idx="13">
                  <c:v>48</c:v>
                </c:pt>
                <c:pt idx="14">
                  <c:v>45</c:v>
                </c:pt>
                <c:pt idx="15">
                  <c:v>34</c:v>
                </c:pt>
                <c:pt idx="16">
                  <c:v>22</c:v>
                </c:pt>
                <c:pt idx="17">
                  <c:v>22</c:v>
                </c:pt>
                <c:pt idx="18">
                  <c:v>18</c:v>
                </c:pt>
                <c:pt idx="19">
                  <c:v>17</c:v>
                </c:pt>
                <c:pt idx="20">
                  <c:v>3</c:v>
                </c:pt>
                <c:pt idx="21">
                  <c:v>6</c:v>
                </c:pt>
                <c:pt idx="22">
                  <c:v>7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F80-4A1D-8D59-E6A42E6156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73302303"/>
        <c:axId val="973306623"/>
      </c:barChart>
      <c:catAx>
        <c:axId val="973302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306623"/>
        <c:crosses val="autoZero"/>
        <c:auto val="1"/>
        <c:lblAlgn val="ctr"/>
        <c:lblOffset val="100"/>
        <c:noMultiLvlLbl val="0"/>
      </c:catAx>
      <c:valAx>
        <c:axId val="973306623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302303"/>
        <c:crosses val="autoZero"/>
        <c:crossBetween val="between"/>
      </c:valAx>
      <c:spPr>
        <a:solidFill>
          <a:srgbClr val="EFFEF7"/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EFFEF7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3B6411-0B3A-40AC-94A2-62D9CF42B75F}" type="doc">
      <dgm:prSet loTypeId="urn:microsoft.com/office/officeart/2005/8/layout/vList2" loCatId="list" qsTypeId="urn:microsoft.com/office/officeart/2005/8/quickstyle/3d2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B789EC1E-32D9-400B-85D8-195D05E02361}">
      <dgm:prSet custT="1"/>
      <dgm:spPr>
        <a:solidFill>
          <a:srgbClr val="D7FDE6"/>
        </a:solidFill>
      </dgm:spPr>
      <dgm:t>
        <a:bodyPr/>
        <a:lstStyle/>
        <a:p>
          <a:pPr>
            <a:defRPr cap="all"/>
          </a:pPr>
          <a:r>
            <a:rPr lang="en-US" sz="1000">
              <a:solidFill>
                <a:schemeClr val="bg2">
                  <a:lumMod val="50000"/>
                </a:schemeClr>
              </a:solidFill>
            </a:rPr>
            <a:t>In this report there is a comprehensive overview of flight bookings and passenger behavior based on sales channels and trip types.</a:t>
          </a:r>
          <a:endParaRPr lang="en-US" sz="1000" dirty="0">
            <a:solidFill>
              <a:schemeClr val="bg2">
                <a:lumMod val="50000"/>
              </a:schemeClr>
            </a:solidFill>
          </a:endParaRPr>
        </a:p>
      </dgm:t>
    </dgm:pt>
    <dgm:pt modelId="{9A6B51F1-1536-4514-AAC8-42827BA36DAD}" type="parTrans" cxnId="{F6616C8A-5A14-4AC5-BF20-A37C07558FB3}">
      <dgm:prSet/>
      <dgm:spPr/>
      <dgm:t>
        <a:bodyPr/>
        <a:lstStyle/>
        <a:p>
          <a:endParaRPr lang="en-US"/>
        </a:p>
      </dgm:t>
    </dgm:pt>
    <dgm:pt modelId="{A70C79C8-26A9-40BE-A7E1-AC22D12D0461}" type="sibTrans" cxnId="{F6616C8A-5A14-4AC5-BF20-A37C07558FB3}">
      <dgm:prSet/>
      <dgm:spPr/>
      <dgm:t>
        <a:bodyPr/>
        <a:lstStyle/>
        <a:p>
          <a:endParaRPr lang="en-US"/>
        </a:p>
      </dgm:t>
    </dgm:pt>
    <dgm:pt modelId="{1C6A3632-8D51-4DB7-A195-525B4018C9C8}">
      <dgm:prSet custT="1"/>
      <dgm:spPr>
        <a:solidFill>
          <a:srgbClr val="00B387"/>
        </a:solidFill>
      </dgm:spPr>
      <dgm:t>
        <a:bodyPr/>
        <a:lstStyle/>
        <a:p>
          <a:pPr>
            <a:defRPr cap="all"/>
          </a:pPr>
          <a:r>
            <a:rPr lang="en-US" sz="1000" dirty="0">
              <a:solidFill>
                <a:schemeClr val="bg1"/>
              </a:solidFill>
            </a:rPr>
            <a:t>Booking Overview: A total of 50,000 bookings were made, with 79,562 passengers. The average number of passengers per booking is 2, indicating frequent group or family travel.</a:t>
          </a:r>
        </a:p>
      </dgm:t>
    </dgm:pt>
    <dgm:pt modelId="{4700E386-5AF9-493E-93A4-40DF4FE21752}" type="parTrans" cxnId="{553088A5-8732-41D9-A68B-8C683BD503A0}">
      <dgm:prSet/>
      <dgm:spPr/>
      <dgm:t>
        <a:bodyPr/>
        <a:lstStyle/>
        <a:p>
          <a:endParaRPr lang="en-US"/>
        </a:p>
      </dgm:t>
    </dgm:pt>
    <dgm:pt modelId="{B2499378-6343-44B1-B059-739F3B174F17}" type="sibTrans" cxnId="{553088A5-8732-41D9-A68B-8C683BD503A0}">
      <dgm:prSet/>
      <dgm:spPr/>
      <dgm:t>
        <a:bodyPr/>
        <a:lstStyle/>
        <a:p>
          <a:endParaRPr lang="en-US"/>
        </a:p>
      </dgm:t>
    </dgm:pt>
    <dgm:pt modelId="{87ED5F25-F2D0-4658-BF08-4CC741BEA8D9}">
      <dgm:prSet custT="1"/>
      <dgm:spPr>
        <a:solidFill>
          <a:srgbClr val="0E5B3E"/>
        </a:solidFill>
      </dgm:spPr>
      <dgm:t>
        <a:bodyPr/>
        <a:lstStyle/>
        <a:p>
          <a:pPr>
            <a:defRPr cap="all"/>
          </a:pPr>
          <a:r>
            <a:rPr lang="en-US" sz="800">
              <a:solidFill>
                <a:schemeClr val="bg1"/>
              </a:solidFill>
            </a:rPr>
            <a:t> </a:t>
          </a:r>
          <a:r>
            <a:rPr lang="en-US" sz="1050">
              <a:solidFill>
                <a:schemeClr val="bg1"/>
              </a:solidFill>
            </a:rPr>
            <a:t>Sales Channel Insight :The majority of bookings were made through the Internet (92%), while only 8% came through Mobile, suggesting a preference for desktop- based planning. </a:t>
          </a:r>
          <a:endParaRPr lang="en-US" sz="800" dirty="0">
            <a:solidFill>
              <a:schemeClr val="bg1"/>
            </a:solidFill>
          </a:endParaRPr>
        </a:p>
      </dgm:t>
    </dgm:pt>
    <dgm:pt modelId="{80BE86FD-C8B4-4284-BBB8-847BD7EF3AE7}" type="parTrans" cxnId="{15E456D8-CC7D-4CCA-8523-96E249AF9629}">
      <dgm:prSet/>
      <dgm:spPr/>
      <dgm:t>
        <a:bodyPr/>
        <a:lstStyle/>
        <a:p>
          <a:endParaRPr lang="en-US"/>
        </a:p>
      </dgm:t>
    </dgm:pt>
    <dgm:pt modelId="{7038CAC8-3D20-4711-BE8B-AEC3036A7B05}" type="sibTrans" cxnId="{15E456D8-CC7D-4CCA-8523-96E249AF9629}">
      <dgm:prSet/>
      <dgm:spPr/>
      <dgm:t>
        <a:bodyPr/>
        <a:lstStyle/>
        <a:p>
          <a:endParaRPr lang="en-US"/>
        </a:p>
      </dgm:t>
    </dgm:pt>
    <dgm:pt modelId="{53020544-448F-40D0-A902-B7A67C1B7B0B}">
      <dgm:prSet custT="1"/>
      <dgm:spPr>
        <a:solidFill>
          <a:srgbClr val="95B300"/>
        </a:solidFill>
      </dgm:spPr>
      <dgm:t>
        <a:bodyPr/>
        <a:lstStyle/>
        <a:p>
          <a:pPr>
            <a:defRPr cap="all"/>
          </a:pPr>
          <a:r>
            <a:rPr lang="en-US" sz="800" dirty="0"/>
            <a:t> </a:t>
          </a:r>
          <a:r>
            <a:rPr lang="en-US" sz="1000" dirty="0"/>
            <a:t>Booking Patterns: Most bookings occur between 7 AM and 10 AM, especially from Monday to Wednesday, indicating peak engagement times for customers.</a:t>
          </a:r>
          <a:endParaRPr lang="en-US" sz="800" dirty="0"/>
        </a:p>
      </dgm:t>
    </dgm:pt>
    <dgm:pt modelId="{268BB396-A72D-4368-8C04-590E26B5D7DF}" type="parTrans" cxnId="{06AFE4FC-52CB-4289-8A79-DE87938CEF7C}">
      <dgm:prSet/>
      <dgm:spPr/>
      <dgm:t>
        <a:bodyPr/>
        <a:lstStyle/>
        <a:p>
          <a:endParaRPr lang="en-US"/>
        </a:p>
      </dgm:t>
    </dgm:pt>
    <dgm:pt modelId="{AE89B7ED-0882-4858-B9DA-0D606569456D}" type="sibTrans" cxnId="{06AFE4FC-52CB-4289-8A79-DE87938CEF7C}">
      <dgm:prSet/>
      <dgm:spPr/>
      <dgm:t>
        <a:bodyPr/>
        <a:lstStyle/>
        <a:p>
          <a:endParaRPr lang="en-US"/>
        </a:p>
      </dgm:t>
    </dgm:pt>
    <dgm:pt modelId="{6AF5F1DE-EAB5-4E8F-B636-7D83762A6B47}">
      <dgm:prSet custT="1"/>
      <dgm:spPr>
        <a:solidFill>
          <a:srgbClr val="00FABE"/>
        </a:solidFill>
      </dgm:spPr>
      <dgm:t>
        <a:bodyPr/>
        <a:lstStyle/>
        <a:p>
          <a:pPr>
            <a:defRPr cap="all"/>
          </a:pPr>
          <a:r>
            <a:rPr lang="en-US" sz="800"/>
            <a:t> </a:t>
          </a:r>
          <a:r>
            <a:rPr lang="en-US" sz="1000">
              <a:solidFill>
                <a:schemeClr val="bg2">
                  <a:lumMod val="50000"/>
                </a:schemeClr>
              </a:solidFill>
            </a:rPr>
            <a:t>Trip Type Behavior:  - Circle trip bookings lead in advance planning (35%),  Followed by  One way   (34%) and Roundtrip (31%).  This suggests that more complex itineraries are planned earlier This analysis supports data-driven decisions for marketing focus, service improvements, and time-based targeting of offers.</a:t>
          </a:r>
          <a:endParaRPr lang="en-US" sz="800" dirty="0">
            <a:solidFill>
              <a:schemeClr val="bg2">
                <a:lumMod val="50000"/>
              </a:schemeClr>
            </a:solidFill>
          </a:endParaRPr>
        </a:p>
      </dgm:t>
    </dgm:pt>
    <dgm:pt modelId="{955D9EFC-E352-42AE-A9B6-6E86C813FADE}" type="parTrans" cxnId="{BE9CC2AB-C479-4922-A247-81CCC3423993}">
      <dgm:prSet/>
      <dgm:spPr/>
      <dgm:t>
        <a:bodyPr/>
        <a:lstStyle/>
        <a:p>
          <a:endParaRPr lang="en-US"/>
        </a:p>
      </dgm:t>
    </dgm:pt>
    <dgm:pt modelId="{D66DE51E-6DDB-43CF-A690-AAB0BA9621BE}" type="sibTrans" cxnId="{BE9CC2AB-C479-4922-A247-81CCC3423993}">
      <dgm:prSet/>
      <dgm:spPr/>
      <dgm:t>
        <a:bodyPr/>
        <a:lstStyle/>
        <a:p>
          <a:endParaRPr lang="en-US"/>
        </a:p>
      </dgm:t>
    </dgm:pt>
    <dgm:pt modelId="{E6DEEEF8-A3D7-4447-BF41-5B0DD2CC5EC0}" type="pres">
      <dgm:prSet presAssocID="{F73B6411-0B3A-40AC-94A2-62D9CF42B75F}" presName="linear" presStyleCnt="0">
        <dgm:presLayoutVars>
          <dgm:animLvl val="lvl"/>
          <dgm:resizeHandles val="exact"/>
        </dgm:presLayoutVars>
      </dgm:prSet>
      <dgm:spPr/>
    </dgm:pt>
    <dgm:pt modelId="{B4FB7DB0-524B-4926-9091-B18AA1121787}" type="pres">
      <dgm:prSet presAssocID="{B789EC1E-32D9-400B-85D8-195D05E02361}" presName="parentText" presStyleLbl="node1" presStyleIdx="0" presStyleCnt="5" custScaleY="125004">
        <dgm:presLayoutVars>
          <dgm:chMax val="0"/>
          <dgm:bulletEnabled val="1"/>
        </dgm:presLayoutVars>
      </dgm:prSet>
      <dgm:spPr/>
    </dgm:pt>
    <dgm:pt modelId="{CC0BE136-BE6F-43B0-857E-7062D83F0E2D}" type="pres">
      <dgm:prSet presAssocID="{A70C79C8-26A9-40BE-A7E1-AC22D12D0461}" presName="spacer" presStyleCnt="0"/>
      <dgm:spPr/>
    </dgm:pt>
    <dgm:pt modelId="{31EABE42-E575-4781-8C9E-46AD7720482C}" type="pres">
      <dgm:prSet presAssocID="{1C6A3632-8D51-4DB7-A195-525B4018C9C8}" presName="parentText" presStyleLbl="node1" presStyleIdx="1" presStyleCnt="5" custScaleY="121492">
        <dgm:presLayoutVars>
          <dgm:chMax val="0"/>
          <dgm:bulletEnabled val="1"/>
        </dgm:presLayoutVars>
      </dgm:prSet>
      <dgm:spPr/>
    </dgm:pt>
    <dgm:pt modelId="{CC8391EE-CA80-4995-8EEA-DABD7166F840}" type="pres">
      <dgm:prSet presAssocID="{B2499378-6343-44B1-B059-739F3B174F17}" presName="spacer" presStyleCnt="0"/>
      <dgm:spPr/>
    </dgm:pt>
    <dgm:pt modelId="{884BE67B-2E52-4A16-9501-0F0C958EBF37}" type="pres">
      <dgm:prSet presAssocID="{87ED5F25-F2D0-4658-BF08-4CC741BEA8D9}" presName="parentText" presStyleLbl="node1" presStyleIdx="2" presStyleCnt="5" custScaleY="131057">
        <dgm:presLayoutVars>
          <dgm:chMax val="0"/>
          <dgm:bulletEnabled val="1"/>
        </dgm:presLayoutVars>
      </dgm:prSet>
      <dgm:spPr/>
    </dgm:pt>
    <dgm:pt modelId="{E3A67D5A-E419-4E14-ABCF-40949371AE32}" type="pres">
      <dgm:prSet presAssocID="{7038CAC8-3D20-4711-BE8B-AEC3036A7B05}" presName="spacer" presStyleCnt="0"/>
      <dgm:spPr/>
    </dgm:pt>
    <dgm:pt modelId="{4824888D-721E-4F13-AE4E-70CEDE96FF32}" type="pres">
      <dgm:prSet presAssocID="{53020544-448F-40D0-A902-B7A67C1B7B0B}" presName="parentText" presStyleLbl="node1" presStyleIdx="3" presStyleCnt="5" custScaleY="122816">
        <dgm:presLayoutVars>
          <dgm:chMax val="0"/>
          <dgm:bulletEnabled val="1"/>
        </dgm:presLayoutVars>
      </dgm:prSet>
      <dgm:spPr/>
    </dgm:pt>
    <dgm:pt modelId="{4F605D2A-5F4E-486A-889F-2471153F5CD7}" type="pres">
      <dgm:prSet presAssocID="{AE89B7ED-0882-4858-B9DA-0D606569456D}" presName="spacer" presStyleCnt="0"/>
      <dgm:spPr/>
    </dgm:pt>
    <dgm:pt modelId="{31DAA50B-61E3-4C73-957F-28539CD6FA3E}" type="pres">
      <dgm:prSet presAssocID="{6AF5F1DE-EAB5-4E8F-B636-7D83762A6B47}" presName="parentText" presStyleLbl="node1" presStyleIdx="4" presStyleCnt="5" custScaleY="112039">
        <dgm:presLayoutVars>
          <dgm:chMax val="0"/>
          <dgm:bulletEnabled val="1"/>
        </dgm:presLayoutVars>
      </dgm:prSet>
      <dgm:spPr/>
    </dgm:pt>
  </dgm:ptLst>
  <dgm:cxnLst>
    <dgm:cxn modelId="{14125A07-D7E5-4414-8DED-5CE0892F43FA}" type="presOf" srcId="{87ED5F25-F2D0-4658-BF08-4CC741BEA8D9}" destId="{884BE67B-2E52-4A16-9501-0F0C958EBF37}" srcOrd="0" destOrd="0" presId="urn:microsoft.com/office/officeart/2005/8/layout/vList2"/>
    <dgm:cxn modelId="{C4D0A320-9263-48F3-8E9E-BD36094F0954}" type="presOf" srcId="{6AF5F1DE-EAB5-4E8F-B636-7D83762A6B47}" destId="{31DAA50B-61E3-4C73-957F-28539CD6FA3E}" srcOrd="0" destOrd="0" presId="urn:microsoft.com/office/officeart/2005/8/layout/vList2"/>
    <dgm:cxn modelId="{F6616C8A-5A14-4AC5-BF20-A37C07558FB3}" srcId="{F73B6411-0B3A-40AC-94A2-62D9CF42B75F}" destId="{B789EC1E-32D9-400B-85D8-195D05E02361}" srcOrd="0" destOrd="0" parTransId="{9A6B51F1-1536-4514-AAC8-42827BA36DAD}" sibTransId="{A70C79C8-26A9-40BE-A7E1-AC22D12D0461}"/>
    <dgm:cxn modelId="{6A41DE93-996C-44D4-B2E7-A0DE9974C032}" type="presOf" srcId="{1C6A3632-8D51-4DB7-A195-525B4018C9C8}" destId="{31EABE42-E575-4781-8C9E-46AD7720482C}" srcOrd="0" destOrd="0" presId="urn:microsoft.com/office/officeart/2005/8/layout/vList2"/>
    <dgm:cxn modelId="{5D12E19D-E0BB-4099-8E73-FFF41CA845F9}" type="presOf" srcId="{F73B6411-0B3A-40AC-94A2-62D9CF42B75F}" destId="{E6DEEEF8-A3D7-4447-BF41-5B0DD2CC5EC0}" srcOrd="0" destOrd="0" presId="urn:microsoft.com/office/officeart/2005/8/layout/vList2"/>
    <dgm:cxn modelId="{553088A5-8732-41D9-A68B-8C683BD503A0}" srcId="{F73B6411-0B3A-40AC-94A2-62D9CF42B75F}" destId="{1C6A3632-8D51-4DB7-A195-525B4018C9C8}" srcOrd="1" destOrd="0" parTransId="{4700E386-5AF9-493E-93A4-40DF4FE21752}" sibTransId="{B2499378-6343-44B1-B059-739F3B174F17}"/>
    <dgm:cxn modelId="{BE9CC2AB-C479-4922-A247-81CCC3423993}" srcId="{F73B6411-0B3A-40AC-94A2-62D9CF42B75F}" destId="{6AF5F1DE-EAB5-4E8F-B636-7D83762A6B47}" srcOrd="4" destOrd="0" parTransId="{955D9EFC-E352-42AE-A9B6-6E86C813FADE}" sibTransId="{D66DE51E-6DDB-43CF-A690-AAB0BA9621BE}"/>
    <dgm:cxn modelId="{4E94A8B6-7A91-4EB5-9E8F-FED672C67F0E}" type="presOf" srcId="{53020544-448F-40D0-A902-B7A67C1B7B0B}" destId="{4824888D-721E-4F13-AE4E-70CEDE96FF32}" srcOrd="0" destOrd="0" presId="urn:microsoft.com/office/officeart/2005/8/layout/vList2"/>
    <dgm:cxn modelId="{15E456D8-CC7D-4CCA-8523-96E249AF9629}" srcId="{F73B6411-0B3A-40AC-94A2-62D9CF42B75F}" destId="{87ED5F25-F2D0-4658-BF08-4CC741BEA8D9}" srcOrd="2" destOrd="0" parTransId="{80BE86FD-C8B4-4284-BBB8-847BD7EF3AE7}" sibTransId="{7038CAC8-3D20-4711-BE8B-AEC3036A7B05}"/>
    <dgm:cxn modelId="{539464DE-DD2F-4B23-92D5-549B0B645E68}" type="presOf" srcId="{B789EC1E-32D9-400B-85D8-195D05E02361}" destId="{B4FB7DB0-524B-4926-9091-B18AA1121787}" srcOrd="0" destOrd="0" presId="urn:microsoft.com/office/officeart/2005/8/layout/vList2"/>
    <dgm:cxn modelId="{06AFE4FC-52CB-4289-8A79-DE87938CEF7C}" srcId="{F73B6411-0B3A-40AC-94A2-62D9CF42B75F}" destId="{53020544-448F-40D0-A902-B7A67C1B7B0B}" srcOrd="3" destOrd="0" parTransId="{268BB396-A72D-4368-8C04-590E26B5D7DF}" sibTransId="{AE89B7ED-0882-4858-B9DA-0D606569456D}"/>
    <dgm:cxn modelId="{16A31F0F-D71D-49E4-AFF5-FDADD0E2E1CA}" type="presParOf" srcId="{E6DEEEF8-A3D7-4447-BF41-5B0DD2CC5EC0}" destId="{B4FB7DB0-524B-4926-9091-B18AA1121787}" srcOrd="0" destOrd="0" presId="urn:microsoft.com/office/officeart/2005/8/layout/vList2"/>
    <dgm:cxn modelId="{E8FF27A8-6E04-44A8-B1C9-6BF301D4B4C8}" type="presParOf" srcId="{E6DEEEF8-A3D7-4447-BF41-5B0DD2CC5EC0}" destId="{CC0BE136-BE6F-43B0-857E-7062D83F0E2D}" srcOrd="1" destOrd="0" presId="urn:microsoft.com/office/officeart/2005/8/layout/vList2"/>
    <dgm:cxn modelId="{BA6767BC-6235-47E1-8EE5-7396579B217E}" type="presParOf" srcId="{E6DEEEF8-A3D7-4447-BF41-5B0DD2CC5EC0}" destId="{31EABE42-E575-4781-8C9E-46AD7720482C}" srcOrd="2" destOrd="0" presId="urn:microsoft.com/office/officeart/2005/8/layout/vList2"/>
    <dgm:cxn modelId="{2C7A41AF-B691-40F9-BCF1-33E61F9C7C71}" type="presParOf" srcId="{E6DEEEF8-A3D7-4447-BF41-5B0DD2CC5EC0}" destId="{CC8391EE-CA80-4995-8EEA-DABD7166F840}" srcOrd="3" destOrd="0" presId="urn:microsoft.com/office/officeart/2005/8/layout/vList2"/>
    <dgm:cxn modelId="{8AEBD196-7036-4282-8EE5-FC1A742E56A4}" type="presParOf" srcId="{E6DEEEF8-A3D7-4447-BF41-5B0DD2CC5EC0}" destId="{884BE67B-2E52-4A16-9501-0F0C958EBF37}" srcOrd="4" destOrd="0" presId="urn:microsoft.com/office/officeart/2005/8/layout/vList2"/>
    <dgm:cxn modelId="{7C3E6F28-E9A1-4D6D-9D20-5E9592AD78AF}" type="presParOf" srcId="{E6DEEEF8-A3D7-4447-BF41-5B0DD2CC5EC0}" destId="{E3A67D5A-E419-4E14-ABCF-40949371AE32}" srcOrd="5" destOrd="0" presId="urn:microsoft.com/office/officeart/2005/8/layout/vList2"/>
    <dgm:cxn modelId="{28BC2390-0BE6-4F99-8D2E-0C65FC636F80}" type="presParOf" srcId="{E6DEEEF8-A3D7-4447-BF41-5B0DD2CC5EC0}" destId="{4824888D-721E-4F13-AE4E-70CEDE96FF32}" srcOrd="6" destOrd="0" presId="urn:microsoft.com/office/officeart/2005/8/layout/vList2"/>
    <dgm:cxn modelId="{290970D2-3630-410B-A42E-21B02BCAD595}" type="presParOf" srcId="{E6DEEEF8-A3D7-4447-BF41-5B0DD2CC5EC0}" destId="{4F605D2A-5F4E-486A-889F-2471153F5CD7}" srcOrd="7" destOrd="0" presId="urn:microsoft.com/office/officeart/2005/8/layout/vList2"/>
    <dgm:cxn modelId="{9C27EF17-6F75-4DF5-AA0A-1F32AA676D21}" type="presParOf" srcId="{E6DEEEF8-A3D7-4447-BF41-5B0DD2CC5EC0}" destId="{31DAA50B-61E3-4C73-957F-28539CD6FA3E}" srcOrd="8" destOrd="0" presId="urn:microsoft.com/office/officeart/2005/8/layout/vList2"/>
  </dgm:cxnLst>
  <dgm:bg>
    <a:solidFill>
      <a:srgbClr val="D7FDE6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B7DB0-524B-4926-9091-B18AA1121787}">
      <dsp:nvSpPr>
        <dsp:cNvPr id="0" name=""/>
        <dsp:cNvSpPr/>
      </dsp:nvSpPr>
      <dsp:spPr>
        <a:xfrm>
          <a:off x="0" y="51324"/>
          <a:ext cx="5266127" cy="1053033"/>
        </a:xfrm>
        <a:prstGeom prst="roundRect">
          <a:avLst/>
        </a:prstGeom>
        <a:solidFill>
          <a:srgbClr val="D7FDE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000" kern="1200">
              <a:solidFill>
                <a:schemeClr val="bg2">
                  <a:lumMod val="50000"/>
                </a:schemeClr>
              </a:solidFill>
            </a:rPr>
            <a:t>In this report there is a comprehensive overview of flight bookings and passenger behavior based on sales channels and trip types.</a:t>
          </a:r>
          <a:endParaRPr lang="en-US" sz="10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51405" y="102729"/>
        <a:ext cx="5163317" cy="950223"/>
      </dsp:txXfrm>
    </dsp:sp>
    <dsp:sp modelId="{31EABE42-E575-4781-8C9E-46AD7720482C}">
      <dsp:nvSpPr>
        <dsp:cNvPr id="0" name=""/>
        <dsp:cNvSpPr/>
      </dsp:nvSpPr>
      <dsp:spPr>
        <a:xfrm>
          <a:off x="0" y="1219558"/>
          <a:ext cx="5266127" cy="1023448"/>
        </a:xfrm>
        <a:prstGeom prst="roundRect">
          <a:avLst/>
        </a:prstGeom>
        <a:solidFill>
          <a:srgbClr val="00B387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000" kern="1200" dirty="0">
              <a:solidFill>
                <a:schemeClr val="bg1"/>
              </a:solidFill>
            </a:rPr>
            <a:t>Booking Overview: A total of 50,000 bookings were made, with 79,562 passengers. The average number of passengers per booking is 2, indicating frequent group or family travel.</a:t>
          </a:r>
        </a:p>
      </dsp:txBody>
      <dsp:txXfrm>
        <a:off x="49961" y="1269519"/>
        <a:ext cx="5166205" cy="923526"/>
      </dsp:txXfrm>
    </dsp:sp>
    <dsp:sp modelId="{884BE67B-2E52-4A16-9501-0F0C958EBF37}">
      <dsp:nvSpPr>
        <dsp:cNvPr id="0" name=""/>
        <dsp:cNvSpPr/>
      </dsp:nvSpPr>
      <dsp:spPr>
        <a:xfrm>
          <a:off x="0" y="2358206"/>
          <a:ext cx="5266127" cy="1104024"/>
        </a:xfrm>
        <a:prstGeom prst="roundRect">
          <a:avLst/>
        </a:prstGeom>
        <a:solidFill>
          <a:srgbClr val="0E5B3E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800" kern="1200">
              <a:solidFill>
                <a:schemeClr val="bg1"/>
              </a:solidFill>
            </a:rPr>
            <a:t> </a:t>
          </a:r>
          <a:r>
            <a:rPr lang="en-US" sz="1050" kern="1200">
              <a:solidFill>
                <a:schemeClr val="bg1"/>
              </a:solidFill>
            </a:rPr>
            <a:t>Sales Channel Insight :The majority of bookings were made through the Internet (92%), while only 8% came through Mobile, suggesting a preference for desktop- based planning. </a:t>
          </a:r>
          <a:endParaRPr lang="en-US" sz="800" kern="1200" dirty="0">
            <a:solidFill>
              <a:schemeClr val="bg1"/>
            </a:solidFill>
          </a:endParaRPr>
        </a:p>
      </dsp:txBody>
      <dsp:txXfrm>
        <a:off x="53894" y="2412100"/>
        <a:ext cx="5158339" cy="996236"/>
      </dsp:txXfrm>
    </dsp:sp>
    <dsp:sp modelId="{4824888D-721E-4F13-AE4E-70CEDE96FF32}">
      <dsp:nvSpPr>
        <dsp:cNvPr id="0" name=""/>
        <dsp:cNvSpPr/>
      </dsp:nvSpPr>
      <dsp:spPr>
        <a:xfrm>
          <a:off x="0" y="3577430"/>
          <a:ext cx="5266127" cy="1034601"/>
        </a:xfrm>
        <a:prstGeom prst="roundRect">
          <a:avLst/>
        </a:prstGeom>
        <a:solidFill>
          <a:srgbClr val="95B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800" kern="1200" dirty="0"/>
            <a:t> </a:t>
          </a:r>
          <a:r>
            <a:rPr lang="en-US" sz="1000" kern="1200" dirty="0"/>
            <a:t>Booking Patterns: Most bookings occur between 7 AM and 10 AM, especially from Monday to Wednesday, indicating peak engagement times for customers.</a:t>
          </a:r>
          <a:endParaRPr lang="en-US" sz="800" kern="1200" dirty="0"/>
        </a:p>
      </dsp:txBody>
      <dsp:txXfrm>
        <a:off x="50505" y="3627935"/>
        <a:ext cx="5165117" cy="933591"/>
      </dsp:txXfrm>
    </dsp:sp>
    <dsp:sp modelId="{31DAA50B-61E3-4C73-957F-28539CD6FA3E}">
      <dsp:nvSpPr>
        <dsp:cNvPr id="0" name=""/>
        <dsp:cNvSpPr/>
      </dsp:nvSpPr>
      <dsp:spPr>
        <a:xfrm>
          <a:off x="0" y="4727232"/>
          <a:ext cx="5266127" cy="943816"/>
        </a:xfrm>
        <a:prstGeom prst="roundRect">
          <a:avLst/>
        </a:prstGeom>
        <a:solidFill>
          <a:srgbClr val="00FABE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800" kern="1200"/>
            <a:t> </a:t>
          </a:r>
          <a:r>
            <a:rPr lang="en-US" sz="1000" kern="1200">
              <a:solidFill>
                <a:schemeClr val="bg2">
                  <a:lumMod val="50000"/>
                </a:schemeClr>
              </a:solidFill>
            </a:rPr>
            <a:t>Trip Type Behavior:  - Circle trip bookings lead in advance planning (35%),  Followed by  One way   (34%) and Roundtrip (31%).  This suggests that more complex itineraries are planned earlier This analysis supports data-driven decisions for marketing focus, service improvements, and time-based targeting of offers.</a:t>
          </a:r>
          <a:endParaRPr lang="en-US" sz="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46073" y="4773305"/>
        <a:ext cx="5173981" cy="851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0.31409</cdr:x>
      <cdr:y>0.27046</cdr:y>
    </cdr:to>
    <cdr:pic>
      <cdr:nvPicPr>
        <cdr:cNvPr id="2" name="Picture 1" descr="Flight PNG Transparent Images">
          <a:extLst xmlns:a="http://schemas.openxmlformats.org/drawingml/2006/main">
            <a:ext uri="{FF2B5EF4-FFF2-40B4-BE49-F238E27FC236}">
              <a16:creationId xmlns:a16="http://schemas.microsoft.com/office/drawing/2014/main" id="{A4CD1313-B8DB-4A2F-84B9-7951837AD592}"/>
            </a:ext>
          </a:extLst>
        </cdr:cNvPr>
        <cdr:cNvPicPr>
          <a:picLocks xmlns:a="http://schemas.openxmlformats.org/drawingml/2006/main" noChangeAspect="1" noChangeArrowheads="1"/>
        </cdr:cNvPicPr>
      </cdr:nvPicPr>
      <cdr:blipFill>
        <a:blip xmlns:a="http://schemas.openxmlformats.org/drawingml/2006/main" xmlns:r="http://schemas.openxmlformats.org/officeDocument/2006/relationships" r:embed="rId1" cstate="print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-6241514" y="-1447004"/>
          <a:ext cx="1557242" cy="584084"/>
        </a:xfrm>
        <a:prstGeom xmlns:a="http://schemas.openxmlformats.org/drawingml/2006/main" prst="rect">
          <a:avLst/>
        </a:prstGeom>
        <a:noFill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0.45869</cdr:x>
      <cdr:y>0.57457</cdr:y>
    </cdr:from>
    <cdr:to>
      <cdr:x>0.58748</cdr:x>
      <cdr:y>0.75125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37639CFD-53A1-469B-ADE0-22A93E75AAE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 flipH="1">
          <a:off x="1755775" y="1174750"/>
          <a:ext cx="492982" cy="361215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99A33-B472-480B-8551-949AAF7ED32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DE6D9-B1EB-4ED6-B286-D4B2C54C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6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DE6D9-B1EB-4ED6-B286-D4B2C54C52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7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DE6D9-B1EB-4ED6-B286-D4B2C54C52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3BFC-098C-E7A3-1F5B-D8D9E8AE3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123EE-E530-102E-8CC5-184051750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28B29-4540-5DBF-2FAA-4BBF856B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6E63-4FDC-4679-84B7-96596BB7ABF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F4702-1CAD-E8FD-3683-CD2EC4F0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F35EE-457A-4336-4436-50DC8FD78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3935-EC1F-4FB6-AA2E-9848F5274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8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FC58-757A-0D69-29D6-A621ADA6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30C68-2882-26F4-A7BE-7B62C8BDD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338E4-458D-6E33-2AD2-D2B8039B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6E63-4FDC-4679-84B7-96596BB7ABF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40638-D1FF-BB36-8F4C-B2557A6A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E2B8B-D292-08D6-0551-3981072D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3935-EC1F-4FB6-AA2E-9848F5274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CB908-1BF7-F13D-D921-ABFB89B8D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25F7F-C5CE-F476-DA0D-C0BC72C4A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AB49E-A872-C04A-8519-67B178D1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6E63-4FDC-4679-84B7-96596BB7ABF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78D5D-673F-586D-B589-2F28AB94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7B3EC-988F-1112-58D6-B0D3021C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3935-EC1F-4FB6-AA2E-9848F5274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0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65B6-C217-0B10-C7AE-E91DC2DA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4F89D-97C5-B4F7-61F1-122D4C861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1C6A-77F4-BD67-ECEB-8E27350D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6E63-4FDC-4679-84B7-96596BB7ABF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C0E7-A14B-F07C-4DDC-E4559CB1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DA1B4-A5F3-0B3A-20FC-78778E44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3935-EC1F-4FB6-AA2E-9848F5274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2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FB8D-EB97-E1F6-108B-E7F83844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2E063-56A9-94DB-AB69-D194D14E1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618A0-9B3D-9037-A8AC-C9F134CF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6E63-4FDC-4679-84B7-96596BB7ABF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6F653-10F5-C1D2-47B8-979E687C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F6E70-1C16-78A4-AB2F-ACB123A5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3935-EC1F-4FB6-AA2E-9848F5274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8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1B8C-7B03-209B-5604-D07C48A8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932C8-CCD1-6F8D-E996-6497D4A6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79E25-ACF2-8555-68CC-A7FE67ECA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A47C5-01DF-A820-DEC8-C5FCC9C2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6E63-4FDC-4679-84B7-96596BB7ABF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F1180-EDC3-64C2-6C04-1FD63599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ECAC3-A39D-592D-0498-7724E085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3935-EC1F-4FB6-AA2E-9848F5274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8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1199-29C9-DA49-1559-1B6B445C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B5A97-AF12-C549-878E-2B425696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3D497-2BAA-3CCF-DCAA-948AC5CD6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66FB9-EB0A-05C3-CB1A-457868AA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BCFA5-9F7E-4C51-E263-4DFD722D5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6EA9A-A78A-5A72-5B1C-53EBEDAB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6E63-4FDC-4679-84B7-96596BB7ABF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48C88-8A3C-F68B-B74D-A4043C5E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A6096-2372-826D-4BB3-962B01CF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3935-EC1F-4FB6-AA2E-9848F5274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6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6C5F-F62A-A61F-19B2-EF5D29D3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02D77-FF7B-E450-8FA3-25D8659B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6E63-4FDC-4679-84B7-96596BB7ABF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22D42-F27B-F470-FC22-6B9BDE39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FB4B1-4F8B-C943-F311-FE267CEC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3935-EC1F-4FB6-AA2E-9848F5274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35D6D-0961-95AB-64A3-00DB003A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6E63-4FDC-4679-84B7-96596BB7ABF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DB1CC-2CEC-5A0A-5A6D-78DA406C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F1453-1779-F0E9-F3C8-0D68A16B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3935-EC1F-4FB6-AA2E-9848F5274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7FDA-E062-9703-DCCF-71B9D5D8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AF9AE-F690-A347-076D-E9823191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14AC9-0402-7D11-970F-484E48F49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C7BE3-801E-7D3B-6570-C54312EB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6E63-4FDC-4679-84B7-96596BB7ABF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ECE5E-09C7-B332-6F47-E19D224C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C0B72-2D3F-225D-6AEA-4BE884EE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3935-EC1F-4FB6-AA2E-9848F5274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7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0953-6EA6-2CF6-83BE-1DD270D2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C3E22-7F7A-4014-E734-4DA26827C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450CE-1955-0FDB-E4A2-3F0775561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AAA81-8D2F-4B06-0B41-2D02CB6F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6E63-4FDC-4679-84B7-96596BB7ABF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E7BA4-A724-07C0-88BA-903FD832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E02E8-1167-6D57-C5CF-A98DBD41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3935-EC1F-4FB6-AA2E-9848F5274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7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D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F1A50-152E-2F2D-F87A-351014B7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222EB-217F-B240-2542-1C8871DA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22D2-DA6B-B980-AE9A-9ED718635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FC6E63-4FDC-4679-84B7-96596BB7ABF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EC96-86C9-73C5-324C-A0F924ECB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260A5-9143-FFB1-ADA1-FB73ECA38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9D3935-EC1F-4FB6-AA2E-9848F5274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1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7FDE6"/>
            </a:gs>
            <a:gs pos="90224">
              <a:srgbClr val="0E5B3E"/>
            </a:gs>
            <a:gs pos="48000">
              <a:srgbClr val="00B387"/>
            </a:gs>
            <a:gs pos="100000">
              <a:srgbClr val="0E5B3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Plane goes on takeoff at sunset Landing plane at sunset Cloudy sky ...">
            <a:extLst>
              <a:ext uri="{FF2B5EF4-FFF2-40B4-BE49-F238E27FC236}">
                <a16:creationId xmlns:a16="http://schemas.microsoft.com/office/drawing/2014/main" id="{52C29746-3A03-0653-F862-9CBED5164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itle 1">
            <a:extLst>
              <a:ext uri="{FF2B5EF4-FFF2-40B4-BE49-F238E27FC236}">
                <a16:creationId xmlns:a16="http://schemas.microsoft.com/office/drawing/2014/main" id="{7717F153-6AB3-22A4-DAC9-AC5D28FF91E3}"/>
              </a:ext>
            </a:extLst>
          </p:cNvPr>
          <p:cNvSpPr txBox="1">
            <a:spLocks/>
          </p:cNvSpPr>
          <p:nvPr/>
        </p:nvSpPr>
        <p:spPr>
          <a:xfrm>
            <a:off x="6617207" y="3967109"/>
            <a:ext cx="4805996" cy="16766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EFFEF7"/>
                </a:solidFill>
                <a:latin typeface="Arial Black" panose="020B0A04020102020204" pitchFamily="34" charset="0"/>
              </a:rPr>
              <a:t>Flight Booking Performance Report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0A0EBCF3-52CB-E2BB-9451-2DE8CC5B3204}"/>
              </a:ext>
            </a:extLst>
          </p:cNvPr>
          <p:cNvSpPr txBox="1">
            <a:spLocks/>
          </p:cNvSpPr>
          <p:nvPr/>
        </p:nvSpPr>
        <p:spPr>
          <a:xfrm>
            <a:off x="6716726" y="5264224"/>
            <a:ext cx="4805691" cy="1038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rgbClr val="EFFEF7"/>
                </a:solidFill>
                <a:latin typeface="Arial Black" panose="020B0A04020102020204" pitchFamily="34" charset="0"/>
              </a:rPr>
              <a:t>Prepared by </a:t>
            </a:r>
          </a:p>
          <a:p>
            <a:pPr algn="l"/>
            <a:r>
              <a:rPr lang="en-US" sz="1100" dirty="0">
                <a:solidFill>
                  <a:srgbClr val="EFFEF7"/>
                </a:solidFill>
                <a:latin typeface="Arial Black" panose="020B0A04020102020204" pitchFamily="34" charset="0"/>
              </a:rPr>
              <a:t>Asmaa Shaban Nagy</a:t>
            </a:r>
          </a:p>
          <a:p>
            <a:pPr algn="l"/>
            <a:r>
              <a:rPr lang="en-US" sz="1100" dirty="0">
                <a:solidFill>
                  <a:srgbClr val="EFFEF7"/>
                </a:solidFill>
                <a:latin typeface="Arial Black" panose="020B0A04020102020204" pitchFamily="34" charset="0"/>
              </a:rPr>
              <a:t>Sep 2025</a:t>
            </a:r>
          </a:p>
        </p:txBody>
      </p:sp>
    </p:spTree>
    <p:extLst>
      <p:ext uri="{BB962C8B-B14F-4D97-AF65-F5344CB8AC3E}">
        <p14:creationId xmlns:p14="http://schemas.microsoft.com/office/powerpoint/2010/main" val="189049801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57D9-FCCE-736F-6D48-9D35EDCC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495" y="0"/>
            <a:ext cx="12191695" cy="6857631"/>
          </a:xfrm>
          <a:solidFill>
            <a:srgbClr val="D7FDE6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     </a:t>
            </a:r>
          </a:p>
        </p:txBody>
      </p:sp>
      <p:graphicFrame>
        <p:nvGraphicFramePr>
          <p:cNvPr id="114" name="Content Placeholder 2">
            <a:extLst>
              <a:ext uri="{FF2B5EF4-FFF2-40B4-BE49-F238E27FC236}">
                <a16:creationId xmlns:a16="http://schemas.microsoft.com/office/drawing/2014/main" id="{F7A61C58-AA14-2C4C-FD73-B2F98E77D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098114"/>
              </p:ext>
            </p:extLst>
          </p:nvPr>
        </p:nvGraphicFramePr>
        <p:xfrm>
          <a:off x="6621072" y="963561"/>
          <a:ext cx="5266128" cy="5722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:a16="http://schemas.microsoft.com/office/drawing/2014/main" id="{C6E4C9C6-2343-B969-BF8D-E3B734B3FCFF}"/>
              </a:ext>
            </a:extLst>
          </p:cNvPr>
          <p:cNvGrpSpPr/>
          <p:nvPr/>
        </p:nvGrpSpPr>
        <p:grpSpPr>
          <a:xfrm>
            <a:off x="-320685" y="2824750"/>
            <a:ext cx="6957947" cy="1860944"/>
            <a:chOff x="-195956" y="3322834"/>
            <a:chExt cx="6957947" cy="186094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B09CE4C-93BB-EA5D-6BFA-D48F2A2EBEF8}"/>
                </a:ext>
              </a:extLst>
            </p:cNvPr>
            <p:cNvGrpSpPr/>
            <p:nvPr/>
          </p:nvGrpSpPr>
          <p:grpSpPr>
            <a:xfrm>
              <a:off x="302546" y="3322834"/>
              <a:ext cx="6459445" cy="859121"/>
              <a:chOff x="302546" y="3322834"/>
              <a:chExt cx="6459445" cy="859121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88A15CE8-5D15-4A2F-E75E-6E11454E949F}"/>
                  </a:ext>
                </a:extLst>
              </p:cNvPr>
              <p:cNvSpPr/>
              <p:nvPr/>
            </p:nvSpPr>
            <p:spPr>
              <a:xfrm>
                <a:off x="302546" y="3322834"/>
                <a:ext cx="4129548" cy="859121"/>
              </a:xfrm>
              <a:prstGeom prst="roundRect">
                <a:avLst/>
              </a:prstGeom>
              <a:solidFill>
                <a:srgbClr val="00B387"/>
              </a:solidFill>
              <a:ln>
                <a:noFill/>
              </a:ln>
              <a:scene3d>
                <a:camera prst="obliqueTop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35DAEF-268F-ED65-4E24-3AF35F1B7555}"/>
                  </a:ext>
                </a:extLst>
              </p:cNvPr>
              <p:cNvSpPr txBox="1"/>
              <p:nvPr/>
            </p:nvSpPr>
            <p:spPr>
              <a:xfrm>
                <a:off x="675823" y="3521561"/>
                <a:ext cx="60861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  <a:latin typeface="Arial Black" panose="020B0A04020102020204" pitchFamily="34" charset="0"/>
                  </a:rPr>
                  <a:t>Executive Summary </a:t>
                </a:r>
                <a:endParaRPr lang="en-US" sz="2400" dirty="0">
                  <a:latin typeface="Arial Black" panose="020B0A04020102020204" pitchFamily="34" charset="0"/>
                </a:endParaRPr>
              </a:p>
            </p:txBody>
          </p:sp>
        </p:grp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74FDCD3-65FF-4370-9C7F-9E6ECDCC3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95956" y="3970881"/>
              <a:ext cx="1691819" cy="1212897"/>
            </a:xfrm>
            <a:prstGeom prst="rect">
              <a:avLst/>
            </a:prstGeom>
          </p:spPr>
        </p:pic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5AA1552-D065-7F4C-2F54-D6FB3EC50790}"/>
              </a:ext>
            </a:extLst>
          </p:cNvPr>
          <p:cNvSpPr/>
          <p:nvPr/>
        </p:nvSpPr>
        <p:spPr>
          <a:xfrm>
            <a:off x="1539679" y="3508423"/>
            <a:ext cx="313767" cy="325544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A0A0CD3-0773-DD51-75DC-23CB925A2EEB}"/>
              </a:ext>
            </a:extLst>
          </p:cNvPr>
          <p:cNvSpPr/>
          <p:nvPr/>
        </p:nvSpPr>
        <p:spPr>
          <a:xfrm>
            <a:off x="2147291" y="2630411"/>
            <a:ext cx="296276" cy="319054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D58DEE6-F425-15BC-38C5-6A188DA9C1CF}"/>
              </a:ext>
            </a:extLst>
          </p:cNvPr>
          <p:cNvSpPr/>
          <p:nvPr/>
        </p:nvSpPr>
        <p:spPr>
          <a:xfrm>
            <a:off x="3624347" y="3522944"/>
            <a:ext cx="483091" cy="498921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B650537-667B-1D7B-7278-E6C731D1DDDA}"/>
              </a:ext>
            </a:extLst>
          </p:cNvPr>
          <p:cNvSpPr/>
          <p:nvPr/>
        </p:nvSpPr>
        <p:spPr>
          <a:xfrm>
            <a:off x="72919" y="2550476"/>
            <a:ext cx="483091" cy="498921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30D79EF-EE71-AF67-2699-25216107DC17}"/>
              </a:ext>
            </a:extLst>
          </p:cNvPr>
          <p:cNvSpPr/>
          <p:nvPr/>
        </p:nvSpPr>
        <p:spPr>
          <a:xfrm>
            <a:off x="2519082" y="5313476"/>
            <a:ext cx="346881" cy="340072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F6DB0AE-F8FE-FE70-66A8-2007BFE162CC}"/>
              </a:ext>
            </a:extLst>
          </p:cNvPr>
          <p:cNvSpPr/>
          <p:nvPr/>
        </p:nvSpPr>
        <p:spPr>
          <a:xfrm>
            <a:off x="2776066" y="4643140"/>
            <a:ext cx="483091" cy="498921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CA3F6FB-0485-CB77-A150-F1C9433EB60F}"/>
              </a:ext>
            </a:extLst>
          </p:cNvPr>
          <p:cNvSpPr/>
          <p:nvPr/>
        </p:nvSpPr>
        <p:spPr>
          <a:xfrm>
            <a:off x="2804990" y="1393321"/>
            <a:ext cx="483091" cy="498921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8A89AB7-C598-4943-9FEB-F5FDCB6DFB97}"/>
              </a:ext>
            </a:extLst>
          </p:cNvPr>
          <p:cNvSpPr/>
          <p:nvPr/>
        </p:nvSpPr>
        <p:spPr>
          <a:xfrm>
            <a:off x="5345819" y="2478227"/>
            <a:ext cx="330691" cy="346521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BE2281E-8158-DE72-D0DB-97AE5CC30737}"/>
              </a:ext>
            </a:extLst>
          </p:cNvPr>
          <p:cNvSpPr/>
          <p:nvPr/>
        </p:nvSpPr>
        <p:spPr>
          <a:xfrm>
            <a:off x="3210239" y="5461819"/>
            <a:ext cx="483091" cy="498921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E861B35-DAC8-3A83-F5D9-9BCAE4F55166}"/>
              </a:ext>
            </a:extLst>
          </p:cNvPr>
          <p:cNvSpPr/>
          <p:nvPr/>
        </p:nvSpPr>
        <p:spPr>
          <a:xfrm>
            <a:off x="4219364" y="4865837"/>
            <a:ext cx="483091" cy="498921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64865E8-7D02-287A-2A9D-8270D0D2FDD7}"/>
              </a:ext>
            </a:extLst>
          </p:cNvPr>
          <p:cNvSpPr/>
          <p:nvPr/>
        </p:nvSpPr>
        <p:spPr>
          <a:xfrm>
            <a:off x="4889284" y="3526668"/>
            <a:ext cx="483091" cy="498921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874C5CC-9237-3013-F929-9327907B0BC2}"/>
              </a:ext>
            </a:extLst>
          </p:cNvPr>
          <p:cNvSpPr/>
          <p:nvPr/>
        </p:nvSpPr>
        <p:spPr>
          <a:xfrm>
            <a:off x="4487294" y="2175732"/>
            <a:ext cx="483091" cy="498921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E24BEEF3-8087-158D-F2E5-2D5457DEF73F}"/>
              </a:ext>
            </a:extLst>
          </p:cNvPr>
          <p:cNvSpPr/>
          <p:nvPr/>
        </p:nvSpPr>
        <p:spPr>
          <a:xfrm>
            <a:off x="3712348" y="1573466"/>
            <a:ext cx="483091" cy="498921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8932E1B-857F-518E-EC25-AC24A891D107}"/>
              </a:ext>
            </a:extLst>
          </p:cNvPr>
          <p:cNvSpPr/>
          <p:nvPr/>
        </p:nvSpPr>
        <p:spPr>
          <a:xfrm>
            <a:off x="4998085" y="4484837"/>
            <a:ext cx="330691" cy="346521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774F5D95-2E4F-1443-BD73-51DDA192B837}"/>
              </a:ext>
            </a:extLst>
          </p:cNvPr>
          <p:cNvSpPr/>
          <p:nvPr/>
        </p:nvSpPr>
        <p:spPr>
          <a:xfrm>
            <a:off x="4101376" y="4073924"/>
            <a:ext cx="330691" cy="346521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563CF4D8-ED26-E36B-81A1-61DD7B1EDA16}"/>
              </a:ext>
            </a:extLst>
          </p:cNvPr>
          <p:cNvSpPr/>
          <p:nvPr/>
        </p:nvSpPr>
        <p:spPr>
          <a:xfrm>
            <a:off x="3547002" y="4874728"/>
            <a:ext cx="330691" cy="346521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45C8335-FB80-D15A-43D5-B47AB89C1701}"/>
              </a:ext>
            </a:extLst>
          </p:cNvPr>
          <p:cNvSpPr/>
          <p:nvPr/>
        </p:nvSpPr>
        <p:spPr>
          <a:xfrm>
            <a:off x="4719843" y="2981951"/>
            <a:ext cx="330691" cy="346521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95F4E04-4352-F765-A2BB-F22E2FAF4EC1}"/>
              </a:ext>
            </a:extLst>
          </p:cNvPr>
          <p:cNvSpPr/>
          <p:nvPr/>
        </p:nvSpPr>
        <p:spPr>
          <a:xfrm>
            <a:off x="4425532" y="1558443"/>
            <a:ext cx="330691" cy="346521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F8807E33-1E38-13D0-19C6-E2CC7DED50FB}"/>
              </a:ext>
            </a:extLst>
          </p:cNvPr>
          <p:cNvSpPr/>
          <p:nvPr/>
        </p:nvSpPr>
        <p:spPr>
          <a:xfrm>
            <a:off x="4991698" y="5042094"/>
            <a:ext cx="178291" cy="169103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97876058-F2CF-B76D-6D41-E97AB443B7E5}"/>
              </a:ext>
            </a:extLst>
          </p:cNvPr>
          <p:cNvSpPr/>
          <p:nvPr/>
        </p:nvSpPr>
        <p:spPr>
          <a:xfrm>
            <a:off x="3353497" y="2085267"/>
            <a:ext cx="178291" cy="169103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7E505304-FA18-9FD3-4B53-B152FC1E2687}"/>
              </a:ext>
            </a:extLst>
          </p:cNvPr>
          <p:cNvSpPr/>
          <p:nvPr/>
        </p:nvSpPr>
        <p:spPr>
          <a:xfrm>
            <a:off x="3953893" y="2367956"/>
            <a:ext cx="178291" cy="169103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5E708DBA-C6E0-2C21-0203-D8597DE28C5C}"/>
              </a:ext>
            </a:extLst>
          </p:cNvPr>
          <p:cNvSpPr/>
          <p:nvPr/>
        </p:nvSpPr>
        <p:spPr>
          <a:xfrm>
            <a:off x="5380721" y="3259712"/>
            <a:ext cx="178291" cy="169103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E9E48EDC-3D6E-7642-0F96-E1D4317CAA43}"/>
              </a:ext>
            </a:extLst>
          </p:cNvPr>
          <p:cNvSpPr/>
          <p:nvPr/>
        </p:nvSpPr>
        <p:spPr>
          <a:xfrm>
            <a:off x="4577932" y="3900037"/>
            <a:ext cx="178291" cy="169103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DA55AE9-02E3-F0FB-095F-9A8774AEAF6E}"/>
              </a:ext>
            </a:extLst>
          </p:cNvPr>
          <p:cNvSpPr/>
          <p:nvPr/>
        </p:nvSpPr>
        <p:spPr>
          <a:xfrm>
            <a:off x="4416011" y="4558589"/>
            <a:ext cx="178291" cy="169103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00AA0B93-0AA6-82CA-0A1A-3E4B4259AC0C}"/>
              </a:ext>
            </a:extLst>
          </p:cNvPr>
          <p:cNvSpPr/>
          <p:nvPr/>
        </p:nvSpPr>
        <p:spPr>
          <a:xfrm>
            <a:off x="3122735" y="2357198"/>
            <a:ext cx="330691" cy="346521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0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DE78D2-7FF0-96B3-0191-D38AB004BD4A}"/>
              </a:ext>
            </a:extLst>
          </p:cNvPr>
          <p:cNvSpPr/>
          <p:nvPr/>
        </p:nvSpPr>
        <p:spPr>
          <a:xfrm>
            <a:off x="5948625" y="1312503"/>
            <a:ext cx="5456254" cy="2455296"/>
          </a:xfrm>
          <a:prstGeom prst="roundRect">
            <a:avLst/>
          </a:prstGeom>
          <a:solidFill>
            <a:srgbClr val="EFFE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9FF4C67-3025-42F6-8CA0-88F015302C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978443"/>
              </p:ext>
            </p:extLst>
          </p:nvPr>
        </p:nvGraphicFramePr>
        <p:xfrm>
          <a:off x="6241514" y="1447004"/>
          <a:ext cx="4957948" cy="2159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51AB861-9DD5-5BA4-0C1C-72810FDFC5B3}"/>
              </a:ext>
            </a:extLst>
          </p:cNvPr>
          <p:cNvSpPr/>
          <p:nvPr/>
        </p:nvSpPr>
        <p:spPr>
          <a:xfrm>
            <a:off x="344546" y="1312503"/>
            <a:ext cx="4659592" cy="2502936"/>
          </a:xfrm>
          <a:prstGeom prst="roundRect">
            <a:avLst/>
          </a:prstGeom>
          <a:solidFill>
            <a:srgbClr val="EFFE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504B468-54BD-4BF6-903A-622B8B5ECB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391583"/>
              </p:ext>
            </p:extLst>
          </p:nvPr>
        </p:nvGraphicFramePr>
        <p:xfrm>
          <a:off x="460007" y="1352633"/>
          <a:ext cx="3981364" cy="2273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3" name="Content Placeholder 6" descr="Earth PNG Clip Art - Best WEB Clipart">
            <a:extLst>
              <a:ext uri="{FF2B5EF4-FFF2-40B4-BE49-F238E27FC236}">
                <a16:creationId xmlns:a16="http://schemas.microsoft.com/office/drawing/2014/main" id="{4B75FD38-5091-4200-89D9-F48BEDC60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73" y="1399544"/>
            <a:ext cx="320055" cy="32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0606A10-B34C-F23A-31D8-17002FF77918}"/>
              </a:ext>
            </a:extLst>
          </p:cNvPr>
          <p:cNvSpPr/>
          <p:nvPr/>
        </p:nvSpPr>
        <p:spPr>
          <a:xfrm>
            <a:off x="98323" y="114273"/>
            <a:ext cx="10874477" cy="859121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4000" dirty="0"/>
              <a:t>  </a:t>
            </a:r>
            <a:r>
              <a:rPr lang="en-US" sz="4000" dirty="0">
                <a:solidFill>
                  <a:srgbClr val="EFFEF7"/>
                </a:solidFill>
              </a:rPr>
              <a:t>Data Analysis</a:t>
            </a:r>
          </a:p>
          <a:p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AE2A8FD-5104-856E-4168-DA37B50A19EF}"/>
              </a:ext>
            </a:extLst>
          </p:cNvPr>
          <p:cNvSpPr/>
          <p:nvPr/>
        </p:nvSpPr>
        <p:spPr>
          <a:xfrm>
            <a:off x="176980" y="453382"/>
            <a:ext cx="206477" cy="2250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FAED9D7-3A8B-1E3C-66BA-995829D966B9}"/>
              </a:ext>
            </a:extLst>
          </p:cNvPr>
          <p:cNvSpPr/>
          <p:nvPr/>
        </p:nvSpPr>
        <p:spPr>
          <a:xfrm>
            <a:off x="460007" y="4154548"/>
            <a:ext cx="4741258" cy="1685813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4000" dirty="0"/>
              <a:t>  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8768E4-4F6A-1F05-1D9E-0B34CB4EB4A6}"/>
              </a:ext>
            </a:extLst>
          </p:cNvPr>
          <p:cNvSpPr txBox="1"/>
          <p:nvPr/>
        </p:nvSpPr>
        <p:spPr>
          <a:xfrm>
            <a:off x="560548" y="4476596"/>
            <a:ext cx="44435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solidFill>
                  <a:srgbClr val="EFFEF7"/>
                </a:solidFill>
              </a:rPr>
              <a:t>Most conversations (92%) come through       the Internet.</a:t>
            </a:r>
            <a:br>
              <a:rPr lang="en-US" dirty="0">
                <a:solidFill>
                  <a:srgbClr val="EFFEF7"/>
                </a:solidFill>
              </a:rPr>
            </a:br>
            <a:r>
              <a:rPr lang="en-US" dirty="0">
                <a:solidFill>
                  <a:srgbClr val="EFFEF7"/>
                </a:solidFill>
              </a:rPr>
              <a:t>  Only 8% of conversations come through Mobile.</a:t>
            </a:r>
          </a:p>
          <a:p>
            <a:endParaRPr lang="en-US" dirty="0">
              <a:solidFill>
                <a:srgbClr val="EFFEF7"/>
              </a:solidFill>
              <a:latin typeface="Angsana New" panose="020B0502040204020203" pitchFamily="18" charset="-34"/>
              <a:cs typeface="Angsana New" panose="020B0502040204020203" pitchFamily="18" charset="-34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B31167-9462-06AB-F73B-57AE0EC8234E}"/>
              </a:ext>
            </a:extLst>
          </p:cNvPr>
          <p:cNvGrpSpPr/>
          <p:nvPr/>
        </p:nvGrpSpPr>
        <p:grpSpPr>
          <a:xfrm>
            <a:off x="6655331" y="4106909"/>
            <a:ext cx="4866022" cy="1920266"/>
            <a:chOff x="2744274" y="4280920"/>
            <a:chExt cx="4443590" cy="2502936"/>
          </a:xfrm>
          <a:solidFill>
            <a:srgbClr val="00B387"/>
          </a:solidFill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F634429-49C6-841F-EC26-3F5013410354}"/>
                </a:ext>
              </a:extLst>
            </p:cNvPr>
            <p:cNvSpPr/>
            <p:nvPr/>
          </p:nvSpPr>
          <p:spPr>
            <a:xfrm>
              <a:off x="2744274" y="4280920"/>
              <a:ext cx="4443590" cy="2502936"/>
            </a:xfrm>
            <a:prstGeom prst="roundRect">
              <a:avLst/>
            </a:prstGeom>
            <a:grpFill/>
            <a:ln>
              <a:noFill/>
            </a:ln>
            <a:scene3d>
              <a:camera prst="obliqueTop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200000"/>
                </a:lnSpc>
              </a:pPr>
              <a:r>
                <a:rPr lang="en-US" sz="4000" dirty="0"/>
                <a:t>  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B6D57F3-27C8-6771-D8CB-5E1754176DF8}"/>
                </a:ext>
              </a:extLst>
            </p:cNvPr>
            <p:cNvSpPr txBox="1"/>
            <p:nvPr/>
          </p:nvSpPr>
          <p:spPr>
            <a:xfrm>
              <a:off x="3001541" y="4685766"/>
              <a:ext cx="4079961" cy="1925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>
                  <a:solidFill>
                    <a:srgbClr val="EFFEF7"/>
                  </a:solidFill>
                </a:rPr>
                <a:t>Uncompleted bookings show a high preference for extras (meals, seats, baggage) at over 80%.</a:t>
              </a:r>
              <a:br>
                <a:rPr lang="en-US" dirty="0">
                  <a:solidFill>
                    <a:srgbClr val="EFFEF7"/>
                  </a:solidFill>
                </a:rPr>
              </a:br>
              <a:r>
                <a:rPr lang="en-US" dirty="0">
                  <a:solidFill>
                    <a:srgbClr val="EFFEF7"/>
                  </a:solidFill>
                </a:rPr>
                <a:t> Completed bookings show much lower preference, around 16–18%.</a:t>
              </a:r>
            </a:p>
          </p:txBody>
        </p:sp>
      </p:grpSp>
      <p:pic>
        <p:nvPicPr>
          <p:cNvPr id="40" name="Content Placeholder 6" descr="Earth PNG Clip Art - Best WEB Clipart">
            <a:extLst>
              <a:ext uri="{FF2B5EF4-FFF2-40B4-BE49-F238E27FC236}">
                <a16:creationId xmlns:a16="http://schemas.microsoft.com/office/drawing/2014/main" id="{9F7869C7-FC2F-A936-64F0-7CA72ABA7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02" y="4546037"/>
            <a:ext cx="198902" cy="20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Content Placeholder 6" descr="Earth PNG Clip Art - Best WEB Clipart">
            <a:extLst>
              <a:ext uri="{FF2B5EF4-FFF2-40B4-BE49-F238E27FC236}">
                <a16:creationId xmlns:a16="http://schemas.microsoft.com/office/drawing/2014/main" id="{99F02750-27DE-713D-1356-1C831C261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02" y="5086631"/>
            <a:ext cx="198902" cy="20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Content Placeholder 6" descr="Earth PNG Clip Art - Best WEB Clipart">
            <a:extLst>
              <a:ext uri="{FF2B5EF4-FFF2-40B4-BE49-F238E27FC236}">
                <a16:creationId xmlns:a16="http://schemas.microsoft.com/office/drawing/2014/main" id="{CA04F3BB-60C3-DEBF-0A49-786E5A93B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007" y="5298072"/>
            <a:ext cx="198902" cy="20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Content Placeholder 6" descr="Earth PNG Clip Art - Best WEB Clipart">
            <a:extLst>
              <a:ext uri="{FF2B5EF4-FFF2-40B4-BE49-F238E27FC236}">
                <a16:creationId xmlns:a16="http://schemas.microsoft.com/office/drawing/2014/main" id="{2E021302-9D23-BCDC-8488-36F6DB8D6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007" y="4501056"/>
            <a:ext cx="198902" cy="20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Flight PNG Transparent Images">
            <a:extLst>
              <a:ext uri="{FF2B5EF4-FFF2-40B4-BE49-F238E27FC236}">
                <a16:creationId xmlns:a16="http://schemas.microsoft.com/office/drawing/2014/main" id="{894FAAE6-90FB-47E4-BC76-A8C1B4D6D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961" y="4032783"/>
            <a:ext cx="1975867" cy="66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Flight PNG Transparent Images">
            <a:extLst>
              <a:ext uri="{FF2B5EF4-FFF2-40B4-BE49-F238E27FC236}">
                <a16:creationId xmlns:a16="http://schemas.microsoft.com/office/drawing/2014/main" id="{669B794D-C146-56A1-BF21-A730C948C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931" y="3977021"/>
            <a:ext cx="1975867" cy="66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Content Placeholder 6" descr="Earth PNG Clip Art - Best WEB Clipart">
            <a:extLst>
              <a:ext uri="{FF2B5EF4-FFF2-40B4-BE49-F238E27FC236}">
                <a16:creationId xmlns:a16="http://schemas.microsoft.com/office/drawing/2014/main" id="{6D0DC48E-A9E2-6A16-FFD4-B513B906E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673" y="43602"/>
            <a:ext cx="932187" cy="94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Plane PNGs for Free Download">
            <a:extLst>
              <a:ext uri="{FF2B5EF4-FFF2-40B4-BE49-F238E27FC236}">
                <a16:creationId xmlns:a16="http://schemas.microsoft.com/office/drawing/2014/main" id="{EBBDA9C9-1E95-2E87-BD44-BEC42C403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050" y="-359337"/>
            <a:ext cx="3944871" cy="162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A2ED8BA-1BA8-CC30-4958-A5B02501F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48" y="5741074"/>
            <a:ext cx="1066800" cy="7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2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7D03-53AB-29C6-7529-86B81E3A59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773F6D-19AC-2D9E-0679-44FA1F5523BE}"/>
              </a:ext>
            </a:extLst>
          </p:cNvPr>
          <p:cNvGrpSpPr/>
          <p:nvPr/>
        </p:nvGrpSpPr>
        <p:grpSpPr>
          <a:xfrm>
            <a:off x="6396379" y="1215282"/>
            <a:ext cx="4750115" cy="2025204"/>
            <a:chOff x="6685534" y="1569194"/>
            <a:chExt cx="4750115" cy="212766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D44BA8B-BB04-4718-9D45-5959D813BE9F}"/>
                </a:ext>
              </a:extLst>
            </p:cNvPr>
            <p:cNvSpPr/>
            <p:nvPr/>
          </p:nvSpPr>
          <p:spPr>
            <a:xfrm>
              <a:off x="6685534" y="1569194"/>
              <a:ext cx="4750115" cy="2127663"/>
            </a:xfrm>
            <a:prstGeom prst="roundRect">
              <a:avLst/>
            </a:prstGeom>
            <a:solidFill>
              <a:srgbClr val="EFFE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377CFDA7-83DE-4073-8EEB-F88C1129719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94515285"/>
                </p:ext>
              </p:extLst>
            </p:nvPr>
          </p:nvGraphicFramePr>
          <p:xfrm>
            <a:off x="6882581" y="1848464"/>
            <a:ext cx="4069060" cy="18112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E2249C-5386-2028-5C09-7B5EEBA85CB4}"/>
              </a:ext>
            </a:extLst>
          </p:cNvPr>
          <p:cNvGrpSpPr/>
          <p:nvPr/>
        </p:nvGrpSpPr>
        <p:grpSpPr>
          <a:xfrm>
            <a:off x="278552" y="1239353"/>
            <a:ext cx="4270847" cy="2057033"/>
            <a:chOff x="5582717" y="2195416"/>
            <a:chExt cx="4270847" cy="205703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4B2FBF-D73C-4B4F-9051-FA7B1D10E5D1}"/>
                </a:ext>
              </a:extLst>
            </p:cNvPr>
            <p:cNvSpPr/>
            <p:nvPr/>
          </p:nvSpPr>
          <p:spPr>
            <a:xfrm>
              <a:off x="5582717" y="2195416"/>
              <a:ext cx="4270847" cy="2057033"/>
            </a:xfrm>
            <a:prstGeom prst="roundRect">
              <a:avLst/>
            </a:prstGeom>
            <a:solidFill>
              <a:srgbClr val="EFFE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A5F63C56-94FC-4485-A2B1-6E907B16EA6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55611779"/>
                </p:ext>
              </p:extLst>
            </p:nvPr>
          </p:nvGraphicFramePr>
          <p:xfrm>
            <a:off x="5847412" y="2274063"/>
            <a:ext cx="3809688" cy="19594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F85774-AF4A-A531-60DF-B06547DB23DE}"/>
              </a:ext>
            </a:extLst>
          </p:cNvPr>
          <p:cNvSpPr/>
          <p:nvPr/>
        </p:nvSpPr>
        <p:spPr>
          <a:xfrm>
            <a:off x="278552" y="3561615"/>
            <a:ext cx="4979587" cy="1999025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4000" dirty="0"/>
              <a:t>  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F2081F-44D4-50A6-D8C0-BA93887EC11C}"/>
              </a:ext>
            </a:extLst>
          </p:cNvPr>
          <p:cNvGrpSpPr/>
          <p:nvPr/>
        </p:nvGrpSpPr>
        <p:grpSpPr>
          <a:xfrm>
            <a:off x="4617630" y="2956640"/>
            <a:ext cx="6883071" cy="3184176"/>
            <a:chOff x="5257800" y="2956640"/>
            <a:chExt cx="5975718" cy="318417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E96689C-10EA-C62C-3D2E-AE63DA88EF57}"/>
                </a:ext>
              </a:extLst>
            </p:cNvPr>
            <p:cNvGrpSpPr/>
            <p:nvPr/>
          </p:nvGrpSpPr>
          <p:grpSpPr>
            <a:xfrm>
              <a:off x="5257800" y="2956640"/>
              <a:ext cx="5975718" cy="3173514"/>
              <a:chOff x="5385168" y="3935416"/>
              <a:chExt cx="5975718" cy="3173514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7AD63B0-E06B-FB03-D709-011469BE07A5}"/>
                  </a:ext>
                </a:extLst>
              </p:cNvPr>
              <p:cNvSpPr/>
              <p:nvPr/>
            </p:nvSpPr>
            <p:spPr>
              <a:xfrm>
                <a:off x="6917296" y="4519751"/>
                <a:ext cx="4443590" cy="2589179"/>
              </a:xfrm>
              <a:prstGeom prst="roundRect">
                <a:avLst/>
              </a:prstGeom>
              <a:solidFill>
                <a:srgbClr val="00B387"/>
              </a:solidFill>
              <a:ln>
                <a:noFill/>
              </a:ln>
              <a:scene3d>
                <a:camera prst="obliqueTop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r>
                  <a:rPr lang="en-US" sz="4000" dirty="0"/>
                  <a:t>  </a:t>
                </a:r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F8FF59-A179-569F-E4EB-FC1579471245}"/>
                  </a:ext>
                </a:extLst>
              </p:cNvPr>
              <p:cNvSpPr txBox="1"/>
              <p:nvPr/>
            </p:nvSpPr>
            <p:spPr>
              <a:xfrm>
                <a:off x="5385168" y="3935416"/>
                <a:ext cx="32249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EBB037-B432-73D8-9088-FF43D1D9C3E8}"/>
                </a:ext>
              </a:extLst>
            </p:cNvPr>
            <p:cNvSpPr txBox="1"/>
            <p:nvPr/>
          </p:nvSpPr>
          <p:spPr>
            <a:xfrm>
              <a:off x="7158511" y="3832492"/>
              <a:ext cx="380968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</a:t>
              </a:r>
              <a:r>
                <a:rPr lang="en-US" dirty="0">
                  <a:solidFill>
                    <a:srgbClr val="EFFEF7"/>
                  </a:solidFill>
                </a:rPr>
                <a:t>Average purchase lead times are close across trip types: </a:t>
              </a:r>
            </a:p>
            <a:p>
              <a:r>
                <a:rPr lang="en-US" dirty="0">
                  <a:solidFill>
                    <a:srgbClr val="EFFEF7"/>
                  </a:solidFill>
                </a:rPr>
                <a:t>Circle (35%)</a:t>
              </a:r>
            </a:p>
            <a:p>
              <a:r>
                <a:rPr lang="en-US" dirty="0">
                  <a:solidFill>
                    <a:srgbClr val="EFFEF7"/>
                  </a:solidFill>
                </a:rPr>
                <a:t> One-way (34%)</a:t>
              </a:r>
            </a:p>
            <a:p>
              <a:r>
                <a:rPr lang="en-US" dirty="0">
                  <a:solidFill>
                    <a:srgbClr val="EFFEF7"/>
                  </a:solidFill>
                </a:rPr>
                <a:t> Round (31%).</a:t>
              </a:r>
              <a:br>
                <a:rPr lang="en-US" dirty="0">
                  <a:solidFill>
                    <a:srgbClr val="EFFEF7"/>
                  </a:solidFill>
                </a:rPr>
              </a:br>
              <a:r>
                <a:rPr lang="en-US" dirty="0">
                  <a:solidFill>
                    <a:srgbClr val="EFFEF7"/>
                  </a:solidFill>
                </a:rPr>
                <a:t>  This shows how far in advance passengers typically book different trip types.</a:t>
              </a: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DB7909-2C40-46F9-7191-34916720FFE1}"/>
              </a:ext>
            </a:extLst>
          </p:cNvPr>
          <p:cNvSpPr/>
          <p:nvPr/>
        </p:nvSpPr>
        <p:spPr>
          <a:xfrm>
            <a:off x="98323" y="114273"/>
            <a:ext cx="10874477" cy="859121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4000" dirty="0"/>
              <a:t>  </a:t>
            </a:r>
            <a:r>
              <a:rPr lang="en-US" sz="4000" dirty="0">
                <a:solidFill>
                  <a:srgbClr val="EFFEF7"/>
                </a:solidFill>
              </a:rPr>
              <a:t>Data Analysis</a:t>
            </a:r>
          </a:p>
          <a:p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5FEF60-8FA0-F22C-B367-882C66FA2A08}"/>
              </a:ext>
            </a:extLst>
          </p:cNvPr>
          <p:cNvSpPr/>
          <p:nvPr/>
        </p:nvSpPr>
        <p:spPr>
          <a:xfrm>
            <a:off x="176980" y="453382"/>
            <a:ext cx="206477" cy="2250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Content Placeholder 6" descr="Earth PNG Clip Art - Best WEB Clipart">
            <a:extLst>
              <a:ext uri="{FF2B5EF4-FFF2-40B4-BE49-F238E27FC236}">
                <a16:creationId xmlns:a16="http://schemas.microsoft.com/office/drawing/2014/main" id="{A00485A9-CFB9-016C-0AA6-4720A552E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81" y="3989393"/>
            <a:ext cx="198902" cy="20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Content Placeholder 6" descr="Earth PNG Clip Art - Best WEB Clipart">
            <a:extLst>
              <a:ext uri="{FF2B5EF4-FFF2-40B4-BE49-F238E27FC236}">
                <a16:creationId xmlns:a16="http://schemas.microsoft.com/office/drawing/2014/main" id="{CE7F8E99-9F64-D74F-4206-578524BE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07" y="4785685"/>
            <a:ext cx="198902" cy="20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Content Placeholder 6" descr="Earth PNG Clip Art - Best WEB Clipart">
            <a:extLst>
              <a:ext uri="{FF2B5EF4-FFF2-40B4-BE49-F238E27FC236}">
                <a16:creationId xmlns:a16="http://schemas.microsoft.com/office/drawing/2014/main" id="{B3F65B8A-98A4-E76D-E080-AAA945C92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494" y="5293092"/>
            <a:ext cx="198902" cy="20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Content Placeholder 6" descr="Earth PNG Clip Art - Best WEB Clipart">
            <a:extLst>
              <a:ext uri="{FF2B5EF4-FFF2-40B4-BE49-F238E27FC236}">
                <a16:creationId xmlns:a16="http://schemas.microsoft.com/office/drawing/2014/main" id="{BDCD87E7-DF6D-6CAC-437B-FDEE433C9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494" y="3907594"/>
            <a:ext cx="198902" cy="20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Flight PNG Transparent Images">
            <a:extLst>
              <a:ext uri="{FF2B5EF4-FFF2-40B4-BE49-F238E27FC236}">
                <a16:creationId xmlns:a16="http://schemas.microsoft.com/office/drawing/2014/main" id="{91356F1B-97DC-18FA-ECAD-24D6D6E6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930" y="3492431"/>
            <a:ext cx="1975867" cy="66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Flight PNG Transparent Images">
            <a:extLst>
              <a:ext uri="{FF2B5EF4-FFF2-40B4-BE49-F238E27FC236}">
                <a16:creationId xmlns:a16="http://schemas.microsoft.com/office/drawing/2014/main" id="{85106621-8FCA-C286-A8BC-C1836D973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327" y="3439321"/>
            <a:ext cx="1975867" cy="66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Content Placeholder 6" descr="Earth PNG Clip Art - Best WEB Clipart">
            <a:extLst>
              <a:ext uri="{FF2B5EF4-FFF2-40B4-BE49-F238E27FC236}">
                <a16:creationId xmlns:a16="http://schemas.microsoft.com/office/drawing/2014/main" id="{E1F4AEF8-1F47-9B96-8EE8-A9038E3D0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177" y="-82056"/>
            <a:ext cx="1084420" cy="109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Plane PNGs for Free Download">
            <a:extLst>
              <a:ext uri="{FF2B5EF4-FFF2-40B4-BE49-F238E27FC236}">
                <a16:creationId xmlns:a16="http://schemas.microsoft.com/office/drawing/2014/main" id="{CE82A140-5D4E-B4A6-7524-8363F617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050" y="-359337"/>
            <a:ext cx="3944871" cy="162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A44925C-5EE9-D2BE-4C08-9E037E2DC99F}"/>
              </a:ext>
            </a:extLst>
          </p:cNvPr>
          <p:cNvSpPr txBox="1"/>
          <p:nvPr/>
        </p:nvSpPr>
        <p:spPr>
          <a:xfrm>
            <a:off x="712009" y="3897800"/>
            <a:ext cx="43195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FFEF7"/>
                </a:solidFill>
              </a:rPr>
              <a:t>  Most bookings occur in the morning and early afternoon, especially on weekends.</a:t>
            </a:r>
          </a:p>
          <a:p>
            <a:br>
              <a:rPr lang="en-US" dirty="0">
                <a:solidFill>
                  <a:srgbClr val="EFFEF7"/>
                </a:solidFill>
              </a:rPr>
            </a:br>
            <a:r>
              <a:rPr lang="en-US" dirty="0">
                <a:solidFill>
                  <a:srgbClr val="EFFEF7"/>
                </a:solidFill>
              </a:rPr>
              <a:t>  Booking activity drops sharply during late-night hours.</a:t>
            </a:r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CE67C4B-5C5C-73F8-7C00-2CB5B33F0D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7053" y="5393834"/>
            <a:ext cx="1066800" cy="7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6FD855-8D3E-F529-70EC-0CE370A13DFB}"/>
              </a:ext>
            </a:extLst>
          </p:cNvPr>
          <p:cNvSpPr/>
          <p:nvPr/>
        </p:nvSpPr>
        <p:spPr>
          <a:xfrm>
            <a:off x="98323" y="114273"/>
            <a:ext cx="10874477" cy="859121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4000" dirty="0"/>
              <a:t>  </a:t>
            </a:r>
            <a:r>
              <a:rPr lang="en-US" sz="4000" dirty="0">
                <a:solidFill>
                  <a:srgbClr val="EFFEF7"/>
                </a:solidFill>
                <a:latin typeface="Arial Black" panose="020B0A04020102020204" pitchFamily="34" charset="0"/>
              </a:rPr>
              <a:t>KPIs</a:t>
            </a:r>
          </a:p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320640-69C0-12EB-ED54-306BD1A09F0C}"/>
              </a:ext>
            </a:extLst>
          </p:cNvPr>
          <p:cNvSpPr/>
          <p:nvPr/>
        </p:nvSpPr>
        <p:spPr>
          <a:xfrm>
            <a:off x="176980" y="453382"/>
            <a:ext cx="206477" cy="2250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A73897-5C62-CC46-DD94-8507E68A6D00}"/>
              </a:ext>
            </a:extLst>
          </p:cNvPr>
          <p:cNvGrpSpPr/>
          <p:nvPr/>
        </p:nvGrpSpPr>
        <p:grpSpPr>
          <a:xfrm>
            <a:off x="201562" y="1329072"/>
            <a:ext cx="10874477" cy="4985847"/>
            <a:chOff x="201562" y="1329072"/>
            <a:chExt cx="10874477" cy="4908841"/>
          </a:xfrm>
          <a:solidFill>
            <a:srgbClr val="00B387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D12D58A-80EB-2BC9-F3BC-196DFF697170}"/>
                </a:ext>
              </a:extLst>
            </p:cNvPr>
            <p:cNvGrpSpPr/>
            <p:nvPr/>
          </p:nvGrpSpPr>
          <p:grpSpPr>
            <a:xfrm>
              <a:off x="201562" y="1329072"/>
              <a:ext cx="10874477" cy="859121"/>
              <a:chOff x="176979" y="1487041"/>
              <a:chExt cx="10874477" cy="859121"/>
            </a:xfrm>
            <a:grpFill/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BEDA037-7308-7385-22E9-050679C6FCFA}"/>
                  </a:ext>
                </a:extLst>
              </p:cNvPr>
              <p:cNvSpPr/>
              <p:nvPr/>
            </p:nvSpPr>
            <p:spPr>
              <a:xfrm>
                <a:off x="176979" y="1487041"/>
                <a:ext cx="10874477" cy="859121"/>
              </a:xfrm>
              <a:prstGeom prst="roundRect">
                <a:avLst/>
              </a:prstGeom>
              <a:grpFill/>
              <a:ln>
                <a:noFill/>
              </a:ln>
              <a:scene3d>
                <a:camera prst="obliqueTop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en-US" sz="4000" dirty="0"/>
              </a:p>
              <a:p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869F23B-90F0-3494-1E0B-4EBCCD51C85B}"/>
                  </a:ext>
                </a:extLst>
              </p:cNvPr>
              <p:cNvSpPr/>
              <p:nvPr/>
            </p:nvSpPr>
            <p:spPr>
              <a:xfrm>
                <a:off x="280218" y="1804079"/>
                <a:ext cx="206477" cy="2250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B9DDE90-6A03-1EE6-33EB-45792BE91093}"/>
                </a:ext>
              </a:extLst>
            </p:cNvPr>
            <p:cNvGrpSpPr/>
            <p:nvPr/>
          </p:nvGrpSpPr>
          <p:grpSpPr>
            <a:xfrm>
              <a:off x="201562" y="3353932"/>
              <a:ext cx="10874477" cy="859121"/>
              <a:chOff x="176979" y="1487041"/>
              <a:chExt cx="10874477" cy="859121"/>
            </a:xfrm>
            <a:grpFill/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7DF5050-F731-598F-D8F1-10EB16D3ACCA}"/>
                  </a:ext>
                </a:extLst>
              </p:cNvPr>
              <p:cNvSpPr/>
              <p:nvPr/>
            </p:nvSpPr>
            <p:spPr>
              <a:xfrm>
                <a:off x="176979" y="1487041"/>
                <a:ext cx="10874477" cy="859121"/>
              </a:xfrm>
              <a:prstGeom prst="roundRect">
                <a:avLst/>
              </a:prstGeom>
              <a:grpFill/>
              <a:ln>
                <a:noFill/>
              </a:ln>
              <a:scene3d>
                <a:camera prst="obliqueTop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en-US" sz="4000" dirty="0"/>
              </a:p>
              <a:p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DAD1D08-3755-0EC2-76D8-EB649BB4DEDF}"/>
                  </a:ext>
                </a:extLst>
              </p:cNvPr>
              <p:cNvSpPr/>
              <p:nvPr/>
            </p:nvSpPr>
            <p:spPr>
              <a:xfrm>
                <a:off x="280218" y="1804079"/>
                <a:ext cx="206477" cy="2250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D9CEF91-BF60-61B3-92F0-DBA3A4927E60}"/>
                </a:ext>
              </a:extLst>
            </p:cNvPr>
            <p:cNvGrpSpPr/>
            <p:nvPr/>
          </p:nvGrpSpPr>
          <p:grpSpPr>
            <a:xfrm>
              <a:off x="201562" y="5378792"/>
              <a:ext cx="10874477" cy="859121"/>
              <a:chOff x="176979" y="1487041"/>
              <a:chExt cx="10874477" cy="859121"/>
            </a:xfrm>
            <a:grpFill/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F79C6F6-EDD9-5C3A-A210-C13BA9B9BF9D}"/>
                  </a:ext>
                </a:extLst>
              </p:cNvPr>
              <p:cNvSpPr/>
              <p:nvPr/>
            </p:nvSpPr>
            <p:spPr>
              <a:xfrm>
                <a:off x="176979" y="1487041"/>
                <a:ext cx="10874477" cy="859121"/>
              </a:xfrm>
              <a:prstGeom prst="roundRect">
                <a:avLst/>
              </a:prstGeom>
              <a:grpFill/>
              <a:ln>
                <a:noFill/>
              </a:ln>
              <a:scene3d>
                <a:camera prst="obliqueTop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en-US" sz="4000" dirty="0"/>
              </a:p>
              <a:p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28FFE1A-9D8A-3EC2-D8DA-BBA8ACDF4132}"/>
                  </a:ext>
                </a:extLst>
              </p:cNvPr>
              <p:cNvSpPr/>
              <p:nvPr/>
            </p:nvSpPr>
            <p:spPr>
              <a:xfrm>
                <a:off x="280218" y="1804079"/>
                <a:ext cx="206477" cy="2250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3989732-57BD-0A11-4F06-C1FF2EFC7650}"/>
                </a:ext>
              </a:extLst>
            </p:cNvPr>
            <p:cNvGrpSpPr/>
            <p:nvPr/>
          </p:nvGrpSpPr>
          <p:grpSpPr>
            <a:xfrm>
              <a:off x="201562" y="2341502"/>
              <a:ext cx="10874477" cy="859121"/>
              <a:chOff x="176979" y="1487041"/>
              <a:chExt cx="10874477" cy="859121"/>
            </a:xfrm>
            <a:grpFill/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869D008E-8D90-B410-3FD2-4B7FD2C2C4A5}"/>
                  </a:ext>
                </a:extLst>
              </p:cNvPr>
              <p:cNvSpPr/>
              <p:nvPr/>
            </p:nvSpPr>
            <p:spPr>
              <a:xfrm>
                <a:off x="176979" y="1487041"/>
                <a:ext cx="10874477" cy="859121"/>
              </a:xfrm>
              <a:prstGeom prst="roundRect">
                <a:avLst/>
              </a:prstGeom>
              <a:grpFill/>
              <a:ln>
                <a:noFill/>
              </a:ln>
              <a:scene3d>
                <a:camera prst="obliqueTop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en-US" sz="4000" dirty="0"/>
              </a:p>
              <a:p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E07FA75-F2CF-5B26-E4F8-BCE35916E69D}"/>
                  </a:ext>
                </a:extLst>
              </p:cNvPr>
              <p:cNvSpPr/>
              <p:nvPr/>
            </p:nvSpPr>
            <p:spPr>
              <a:xfrm>
                <a:off x="280218" y="1804079"/>
                <a:ext cx="206477" cy="2250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CACD7EC-E6BB-0BFB-D469-91282707E1C9}"/>
                </a:ext>
              </a:extLst>
            </p:cNvPr>
            <p:cNvGrpSpPr/>
            <p:nvPr/>
          </p:nvGrpSpPr>
          <p:grpSpPr>
            <a:xfrm>
              <a:off x="201562" y="4366362"/>
              <a:ext cx="10874477" cy="859121"/>
              <a:chOff x="176979" y="1487041"/>
              <a:chExt cx="10874477" cy="859121"/>
            </a:xfrm>
            <a:grpFill/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BBD4633-EF60-F618-E82A-A432166E3A1F}"/>
                  </a:ext>
                </a:extLst>
              </p:cNvPr>
              <p:cNvSpPr/>
              <p:nvPr/>
            </p:nvSpPr>
            <p:spPr>
              <a:xfrm>
                <a:off x="176979" y="1487041"/>
                <a:ext cx="10874477" cy="859121"/>
              </a:xfrm>
              <a:prstGeom prst="roundRect">
                <a:avLst/>
              </a:prstGeom>
              <a:grpFill/>
              <a:ln>
                <a:noFill/>
              </a:ln>
              <a:scene3d>
                <a:camera prst="obliqueTop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en-US" sz="4000" dirty="0"/>
              </a:p>
              <a:p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10BEEAB-0F39-C1F6-F4AC-4593561F91AD}"/>
                  </a:ext>
                </a:extLst>
              </p:cNvPr>
              <p:cNvSpPr/>
              <p:nvPr/>
            </p:nvSpPr>
            <p:spPr>
              <a:xfrm>
                <a:off x="280218" y="1804079"/>
                <a:ext cx="206477" cy="2250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427A084-5C7F-5C65-C043-794FA4825332}"/>
              </a:ext>
            </a:extLst>
          </p:cNvPr>
          <p:cNvSpPr txBox="1"/>
          <p:nvPr/>
        </p:nvSpPr>
        <p:spPr>
          <a:xfrm>
            <a:off x="816077" y="157396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EFFEF7"/>
                </a:solidFill>
                <a:latin typeface="Arial Black" panose="020B0A04020102020204" pitchFamily="34" charset="0"/>
              </a:rPr>
              <a:t>Total Bookings: 50,000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9D0FD9-BD6E-493C-1BB4-E4D5FF833184}"/>
              </a:ext>
            </a:extLst>
          </p:cNvPr>
          <p:cNvSpPr txBox="1"/>
          <p:nvPr/>
        </p:nvSpPr>
        <p:spPr>
          <a:xfrm>
            <a:off x="816077" y="259642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EFFEF7"/>
                </a:solidFill>
              </a:rPr>
              <a:t> </a:t>
            </a:r>
            <a:r>
              <a:rPr lang="en-US" sz="2000" dirty="0">
                <a:solidFill>
                  <a:srgbClr val="EFFEF7"/>
                </a:solidFill>
                <a:latin typeface="Arial Black" panose="020B0A04020102020204" pitchFamily="34" charset="0"/>
              </a:rPr>
              <a:t>Total Passengers: 79,562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E453E6-183E-6503-38AD-3F65D7B24043}"/>
              </a:ext>
            </a:extLst>
          </p:cNvPr>
          <p:cNvSpPr txBox="1"/>
          <p:nvPr/>
        </p:nvSpPr>
        <p:spPr>
          <a:xfrm>
            <a:off x="816077" y="359321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EFFEF7"/>
                </a:solidFill>
                <a:latin typeface="Arial Black" panose="020B0A04020102020204" pitchFamily="34" charset="0"/>
              </a:rPr>
              <a:t>Average Passengers per Booking: 2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DF9738-64DA-909D-3685-3542A521E91B}"/>
              </a:ext>
            </a:extLst>
          </p:cNvPr>
          <p:cNvSpPr txBox="1"/>
          <p:nvPr/>
        </p:nvSpPr>
        <p:spPr>
          <a:xfrm>
            <a:off x="816077" y="444255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EFFEF7"/>
                </a:solidFill>
                <a:latin typeface="Arial Black" panose="020B0A04020102020204" pitchFamily="34" charset="0"/>
              </a:rPr>
              <a:t>Completed Bookings Percentage: Only 15% of total bookings are completed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E39FD1-25EF-8765-27B7-FC4A9CD5B19B}"/>
              </a:ext>
            </a:extLst>
          </p:cNvPr>
          <p:cNvSpPr txBox="1"/>
          <p:nvPr/>
        </p:nvSpPr>
        <p:spPr>
          <a:xfrm>
            <a:off x="816076" y="5485186"/>
            <a:ext cx="94094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EFFEF7"/>
                </a:solidFill>
              </a:rPr>
              <a:t> </a:t>
            </a:r>
            <a:r>
              <a:rPr lang="en-US" sz="2000" dirty="0">
                <a:solidFill>
                  <a:srgbClr val="EFFEF7"/>
                </a:solidFill>
                <a:latin typeface="Arial Black" panose="020B0A04020102020204" pitchFamily="34" charset="0"/>
              </a:rPr>
              <a:t>Uncompleted Bookings Percentage: A significant 85%     of bookings remain uncompleted.</a:t>
            </a:r>
          </a:p>
        </p:txBody>
      </p:sp>
      <p:pic>
        <p:nvPicPr>
          <p:cNvPr id="49" name="Content Placeholder 6" descr="Earth PNG Clip Art - Best WEB Clipart">
            <a:extLst>
              <a:ext uri="{FF2B5EF4-FFF2-40B4-BE49-F238E27FC236}">
                <a16:creationId xmlns:a16="http://schemas.microsoft.com/office/drawing/2014/main" id="{2341EA92-F55F-2CB5-8BAF-DF84545E1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762" y="-100410"/>
            <a:ext cx="1060038" cy="107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Plane PNGs for Free Download">
            <a:extLst>
              <a:ext uri="{FF2B5EF4-FFF2-40B4-BE49-F238E27FC236}">
                <a16:creationId xmlns:a16="http://schemas.microsoft.com/office/drawing/2014/main" id="{AFA3D094-F4DB-C067-6C59-69D8F5018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050" y="-359337"/>
            <a:ext cx="3944871" cy="162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B2CAA5F-7117-CDF5-4A96-6A9F81DAB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22213"/>
            <a:ext cx="1066800" cy="7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2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CF9C85-808E-1321-E906-9A0EA9C31A22}"/>
              </a:ext>
            </a:extLst>
          </p:cNvPr>
          <p:cNvSpPr/>
          <p:nvPr/>
        </p:nvSpPr>
        <p:spPr>
          <a:xfrm>
            <a:off x="98323" y="114273"/>
            <a:ext cx="10874477" cy="859121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4000" dirty="0">
                <a:solidFill>
                  <a:srgbClr val="EFFEF7"/>
                </a:solidFill>
              </a:rPr>
              <a:t>   </a:t>
            </a:r>
            <a:r>
              <a:rPr lang="en-US" sz="4000" dirty="0">
                <a:solidFill>
                  <a:srgbClr val="EFFEF7"/>
                </a:solidFill>
                <a:latin typeface="Arial Black" panose="020B0A04020102020204" pitchFamily="34" charset="0"/>
              </a:rPr>
              <a:t>Recommendations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972BF5-FDF1-E5B6-4FFF-CEA30E687533}"/>
              </a:ext>
            </a:extLst>
          </p:cNvPr>
          <p:cNvSpPr/>
          <p:nvPr/>
        </p:nvSpPr>
        <p:spPr>
          <a:xfrm>
            <a:off x="176980" y="453382"/>
            <a:ext cx="206477" cy="2250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71993F-D479-067B-3709-8430675142F5}"/>
              </a:ext>
            </a:extLst>
          </p:cNvPr>
          <p:cNvGrpSpPr/>
          <p:nvPr/>
        </p:nvGrpSpPr>
        <p:grpSpPr>
          <a:xfrm>
            <a:off x="167147" y="1312503"/>
            <a:ext cx="10186220" cy="5092115"/>
            <a:chOff x="201562" y="1329072"/>
            <a:chExt cx="10874477" cy="2883981"/>
          </a:xfrm>
          <a:solidFill>
            <a:srgbClr val="00B387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D64C922-08D8-FCEE-75DD-263C599BF971}"/>
                </a:ext>
              </a:extLst>
            </p:cNvPr>
            <p:cNvGrpSpPr/>
            <p:nvPr/>
          </p:nvGrpSpPr>
          <p:grpSpPr>
            <a:xfrm>
              <a:off x="201562" y="1329072"/>
              <a:ext cx="10874477" cy="859121"/>
              <a:chOff x="176979" y="1487041"/>
              <a:chExt cx="10874477" cy="859121"/>
            </a:xfrm>
            <a:grpFill/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DD7C3D4C-3071-4587-9DA7-28F5745A074E}"/>
                  </a:ext>
                </a:extLst>
              </p:cNvPr>
              <p:cNvSpPr/>
              <p:nvPr/>
            </p:nvSpPr>
            <p:spPr>
              <a:xfrm>
                <a:off x="176979" y="1487041"/>
                <a:ext cx="10874477" cy="859121"/>
              </a:xfrm>
              <a:prstGeom prst="roundRect">
                <a:avLst/>
              </a:prstGeom>
              <a:grpFill/>
              <a:ln>
                <a:noFill/>
              </a:ln>
              <a:scene3d>
                <a:camera prst="obliqueTop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en-US" sz="4000" dirty="0"/>
              </a:p>
              <a:p>
                <a:endParaRPr lang="en-US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6214D5C-4DD9-A6B0-5094-5347B5F2E789}"/>
                  </a:ext>
                </a:extLst>
              </p:cNvPr>
              <p:cNvSpPr/>
              <p:nvPr/>
            </p:nvSpPr>
            <p:spPr>
              <a:xfrm>
                <a:off x="397407" y="1574005"/>
                <a:ext cx="295631" cy="2250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4C2CBE0-EF39-CC76-3A47-89D78BCAAA9C}"/>
                </a:ext>
              </a:extLst>
            </p:cNvPr>
            <p:cNvGrpSpPr/>
            <p:nvPr/>
          </p:nvGrpSpPr>
          <p:grpSpPr>
            <a:xfrm>
              <a:off x="201562" y="3353932"/>
              <a:ext cx="10874477" cy="859121"/>
              <a:chOff x="176979" y="1487041"/>
              <a:chExt cx="10874477" cy="859121"/>
            </a:xfrm>
            <a:grpFill/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54B281AA-954F-4CD3-5580-73120756F3AC}"/>
                  </a:ext>
                </a:extLst>
              </p:cNvPr>
              <p:cNvSpPr/>
              <p:nvPr/>
            </p:nvSpPr>
            <p:spPr>
              <a:xfrm>
                <a:off x="176979" y="1487041"/>
                <a:ext cx="10874477" cy="859121"/>
              </a:xfrm>
              <a:prstGeom prst="roundRect">
                <a:avLst/>
              </a:prstGeom>
              <a:grpFill/>
              <a:ln>
                <a:noFill/>
              </a:ln>
              <a:scene3d>
                <a:camera prst="obliqueTop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en-US" sz="4000" dirty="0"/>
              </a:p>
              <a:p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4491CC5-C2D7-F6E5-B208-B66344CDF301}"/>
                  </a:ext>
                </a:extLst>
              </p:cNvPr>
              <p:cNvSpPr/>
              <p:nvPr/>
            </p:nvSpPr>
            <p:spPr>
              <a:xfrm>
                <a:off x="320478" y="1546712"/>
                <a:ext cx="295631" cy="2250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65165BF-0E24-E01D-B8AB-771700BAAF86}"/>
                </a:ext>
              </a:extLst>
            </p:cNvPr>
            <p:cNvGrpSpPr/>
            <p:nvPr/>
          </p:nvGrpSpPr>
          <p:grpSpPr>
            <a:xfrm>
              <a:off x="201562" y="2341502"/>
              <a:ext cx="10874477" cy="859121"/>
              <a:chOff x="176979" y="1487041"/>
              <a:chExt cx="10874477" cy="859121"/>
            </a:xfrm>
            <a:grpFill/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FE5C2D6-2F8D-5EAA-5ABE-1D004CE54864}"/>
                  </a:ext>
                </a:extLst>
              </p:cNvPr>
              <p:cNvSpPr/>
              <p:nvPr/>
            </p:nvSpPr>
            <p:spPr>
              <a:xfrm>
                <a:off x="176979" y="1487041"/>
                <a:ext cx="10874477" cy="859121"/>
              </a:xfrm>
              <a:prstGeom prst="roundRect">
                <a:avLst/>
              </a:prstGeom>
              <a:grpFill/>
              <a:ln>
                <a:noFill/>
              </a:ln>
              <a:scene3d>
                <a:camera prst="obliqueTop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en-US" sz="4000" dirty="0"/>
              </a:p>
              <a:p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31B2CE9-7440-CCA7-64D7-D24D8F6C7790}"/>
                  </a:ext>
                </a:extLst>
              </p:cNvPr>
              <p:cNvSpPr/>
              <p:nvPr/>
            </p:nvSpPr>
            <p:spPr>
              <a:xfrm>
                <a:off x="280218" y="1538248"/>
                <a:ext cx="295631" cy="2250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0" name="Content Placeholder 6" descr="Earth PNG Clip Art - Best WEB Clipart">
            <a:extLst>
              <a:ext uri="{FF2B5EF4-FFF2-40B4-BE49-F238E27FC236}">
                <a16:creationId xmlns:a16="http://schemas.microsoft.com/office/drawing/2014/main" id="{C3F031FD-FA5E-0A55-EB57-E0C5DBBB7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862" y="-37803"/>
            <a:ext cx="998234" cy="101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Plane PNGs for Free Download">
            <a:extLst>
              <a:ext uri="{FF2B5EF4-FFF2-40B4-BE49-F238E27FC236}">
                <a16:creationId xmlns:a16="http://schemas.microsoft.com/office/drawing/2014/main" id="{A96DD94F-BD78-0175-AC48-FE7A4BC27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050" y="-359337"/>
            <a:ext cx="3944871" cy="162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924FDFC-6807-16F7-44AF-93F24BF66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22213"/>
            <a:ext cx="1066800" cy="76480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AA87FBA-27F5-5C8A-1C83-8207AC1B4855}"/>
              </a:ext>
            </a:extLst>
          </p:cNvPr>
          <p:cNvSpPr txBox="1"/>
          <p:nvPr/>
        </p:nvSpPr>
        <p:spPr>
          <a:xfrm>
            <a:off x="811161" y="1575084"/>
            <a:ext cx="9448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EFFEF7"/>
                </a:solidFill>
                <a:latin typeface="Arial Black" panose="020B0A04020102020204" pitchFamily="34" charset="0"/>
              </a:rPr>
              <a:t>Most conversations (92%) happen via the Internet, while only 8% come through Mobile so focus resources on enhancing the Internet channel, while exploring ways to boost Mobile engagement.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AE0DC8-B052-E356-5E12-F33AF49F24F6}"/>
              </a:ext>
            </a:extLst>
          </p:cNvPr>
          <p:cNvSpPr txBox="1"/>
          <p:nvPr/>
        </p:nvSpPr>
        <p:spPr>
          <a:xfrm>
            <a:off x="811161" y="3258570"/>
            <a:ext cx="92207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FFEF7"/>
                </a:solidFill>
                <a:latin typeface="Arial Black" panose="020B0A04020102020204" pitchFamily="34" charset="0"/>
              </a:rPr>
              <a:t>Concentrate marketing campaigns and promotional offers in the morning and early afternoon—especially on weekends—when booking activity peaks, while using late-night hours for low-cost promotions or system maintenance since booking volume is minimal.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0F1FC7-FB88-EC8F-0201-2C71DD949A0B}"/>
              </a:ext>
            </a:extLst>
          </p:cNvPr>
          <p:cNvSpPr txBox="1"/>
          <p:nvPr/>
        </p:nvSpPr>
        <p:spPr>
          <a:xfrm>
            <a:off x="811160" y="5083832"/>
            <a:ext cx="9220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FFEF7"/>
                </a:solidFill>
                <a:latin typeface="Arial Black" panose="020B0A04020102020204" pitchFamily="34" charset="0"/>
              </a:rPr>
              <a:t>Launch reminder campaigns (emails/SMS) during the typical lead time window to capture undecided travelers before they book elsewhere.</a:t>
            </a:r>
          </a:p>
        </p:txBody>
      </p:sp>
    </p:spTree>
    <p:extLst>
      <p:ext uri="{BB962C8B-B14F-4D97-AF65-F5344CB8AC3E}">
        <p14:creationId xmlns:p14="http://schemas.microsoft.com/office/powerpoint/2010/main" val="388874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10D4EED-AF21-3DCC-A0EF-AA4C8D24758E}"/>
              </a:ext>
            </a:extLst>
          </p:cNvPr>
          <p:cNvSpPr/>
          <p:nvPr/>
        </p:nvSpPr>
        <p:spPr>
          <a:xfrm>
            <a:off x="98323" y="114273"/>
            <a:ext cx="10874477" cy="859121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4000" dirty="0">
                <a:solidFill>
                  <a:srgbClr val="EFFEF7"/>
                </a:solidFill>
              </a:rPr>
              <a:t>   </a:t>
            </a:r>
            <a:r>
              <a:rPr lang="en-US" sz="4000" dirty="0">
                <a:solidFill>
                  <a:srgbClr val="EFFEF7"/>
                </a:solidFill>
                <a:latin typeface="Arial Black" panose="020B0A04020102020204" pitchFamily="34" charset="0"/>
              </a:rPr>
              <a:t>Insights</a:t>
            </a:r>
          </a:p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6AB0CC-5DCA-3262-7D74-B06F5A535AC1}"/>
              </a:ext>
            </a:extLst>
          </p:cNvPr>
          <p:cNvSpPr/>
          <p:nvPr/>
        </p:nvSpPr>
        <p:spPr>
          <a:xfrm>
            <a:off x="176980" y="453382"/>
            <a:ext cx="206477" cy="2250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6" descr="Earth PNG Clip Art - Best WEB Clipart">
            <a:extLst>
              <a:ext uri="{FF2B5EF4-FFF2-40B4-BE49-F238E27FC236}">
                <a16:creationId xmlns:a16="http://schemas.microsoft.com/office/drawing/2014/main" id="{A8C7A6A4-9A6A-FB55-4F10-26FBE917C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712" y="73655"/>
            <a:ext cx="881088" cy="89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Plane PNGs for Free Download">
            <a:extLst>
              <a:ext uri="{FF2B5EF4-FFF2-40B4-BE49-F238E27FC236}">
                <a16:creationId xmlns:a16="http://schemas.microsoft.com/office/drawing/2014/main" id="{5021EB83-A8F9-3AD5-CB08-755BE5401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050" y="-359337"/>
            <a:ext cx="3944871" cy="162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058A5E0-8BE7-31C0-D2E6-ECBCAA3E4009}"/>
              </a:ext>
            </a:extLst>
          </p:cNvPr>
          <p:cNvGrpSpPr/>
          <p:nvPr/>
        </p:nvGrpSpPr>
        <p:grpSpPr>
          <a:xfrm>
            <a:off x="167147" y="1312503"/>
            <a:ext cx="10186220" cy="5092115"/>
            <a:chOff x="201562" y="1329072"/>
            <a:chExt cx="10874477" cy="2883981"/>
          </a:xfrm>
          <a:solidFill>
            <a:srgbClr val="00B387"/>
          </a:solidFill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5FC3E6-F039-2E19-22C4-CF1AEA65F675}"/>
                </a:ext>
              </a:extLst>
            </p:cNvPr>
            <p:cNvGrpSpPr/>
            <p:nvPr/>
          </p:nvGrpSpPr>
          <p:grpSpPr>
            <a:xfrm>
              <a:off x="201562" y="1329072"/>
              <a:ext cx="10874477" cy="859121"/>
              <a:chOff x="176979" y="1487041"/>
              <a:chExt cx="10874477" cy="859121"/>
            </a:xfrm>
            <a:grpFill/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2BC4177-B3D4-3F80-7BF3-C0205C5CCD2F}"/>
                  </a:ext>
                </a:extLst>
              </p:cNvPr>
              <p:cNvSpPr/>
              <p:nvPr/>
            </p:nvSpPr>
            <p:spPr>
              <a:xfrm>
                <a:off x="176979" y="1487041"/>
                <a:ext cx="10874477" cy="859121"/>
              </a:xfrm>
              <a:prstGeom prst="roundRect">
                <a:avLst/>
              </a:prstGeom>
              <a:grpFill/>
              <a:ln>
                <a:noFill/>
              </a:ln>
              <a:scene3d>
                <a:camera prst="obliqueTop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en-US" sz="4000" dirty="0"/>
              </a:p>
              <a:p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38FA345-4AB5-5DA9-8BB9-E259C6F9B0B0}"/>
                  </a:ext>
                </a:extLst>
              </p:cNvPr>
              <p:cNvSpPr/>
              <p:nvPr/>
            </p:nvSpPr>
            <p:spPr>
              <a:xfrm>
                <a:off x="397407" y="1574005"/>
                <a:ext cx="295631" cy="2250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4A544CD-7E35-F4A1-0C29-9C8FCE062752}"/>
                </a:ext>
              </a:extLst>
            </p:cNvPr>
            <p:cNvGrpSpPr/>
            <p:nvPr/>
          </p:nvGrpSpPr>
          <p:grpSpPr>
            <a:xfrm>
              <a:off x="201562" y="3353932"/>
              <a:ext cx="10874477" cy="859121"/>
              <a:chOff x="176979" y="1487041"/>
              <a:chExt cx="10874477" cy="859121"/>
            </a:xfrm>
            <a:grpFill/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7B0585E-0936-A991-A997-CB6475D7502F}"/>
                  </a:ext>
                </a:extLst>
              </p:cNvPr>
              <p:cNvSpPr/>
              <p:nvPr/>
            </p:nvSpPr>
            <p:spPr>
              <a:xfrm>
                <a:off x="176979" y="1487041"/>
                <a:ext cx="10874477" cy="859121"/>
              </a:xfrm>
              <a:prstGeom prst="roundRect">
                <a:avLst/>
              </a:prstGeom>
              <a:grpFill/>
              <a:ln>
                <a:noFill/>
              </a:ln>
              <a:scene3d>
                <a:camera prst="obliqueTop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en-US" sz="4000" dirty="0"/>
              </a:p>
              <a:p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5D569C3-6101-EC76-0E25-0FD32FB04C28}"/>
                  </a:ext>
                </a:extLst>
              </p:cNvPr>
              <p:cNvSpPr/>
              <p:nvPr/>
            </p:nvSpPr>
            <p:spPr>
              <a:xfrm>
                <a:off x="320478" y="1546712"/>
                <a:ext cx="295631" cy="2250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F9DC2DB-6700-1E52-C3FD-292C8B4AA881}"/>
                </a:ext>
              </a:extLst>
            </p:cNvPr>
            <p:cNvGrpSpPr/>
            <p:nvPr/>
          </p:nvGrpSpPr>
          <p:grpSpPr>
            <a:xfrm>
              <a:off x="201562" y="2341502"/>
              <a:ext cx="10874477" cy="859121"/>
              <a:chOff x="176979" y="1487041"/>
              <a:chExt cx="10874477" cy="859121"/>
            </a:xfrm>
            <a:grpFill/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CCCE36B-4E3C-24E9-2B4B-58DA73DEB647}"/>
                  </a:ext>
                </a:extLst>
              </p:cNvPr>
              <p:cNvSpPr/>
              <p:nvPr/>
            </p:nvSpPr>
            <p:spPr>
              <a:xfrm>
                <a:off x="176979" y="1487041"/>
                <a:ext cx="10874477" cy="859121"/>
              </a:xfrm>
              <a:prstGeom prst="roundRect">
                <a:avLst/>
              </a:prstGeom>
              <a:grpFill/>
              <a:ln>
                <a:noFill/>
              </a:ln>
              <a:scene3d>
                <a:camera prst="obliqueTop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endParaRPr lang="en-US" sz="4000" dirty="0"/>
              </a:p>
              <a:p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F30ACA2-877F-E136-8897-C0A02902BE10}"/>
                  </a:ext>
                </a:extLst>
              </p:cNvPr>
              <p:cNvSpPr/>
              <p:nvPr/>
            </p:nvSpPr>
            <p:spPr>
              <a:xfrm>
                <a:off x="280218" y="1538248"/>
                <a:ext cx="295631" cy="2250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5F2CF45-62DD-CDB7-4C69-EBAF11F07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22213"/>
            <a:ext cx="1066800" cy="7648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10C548-BF2A-9D82-061B-D13C6D032F8A}"/>
              </a:ext>
            </a:extLst>
          </p:cNvPr>
          <p:cNvSpPr txBox="1"/>
          <p:nvPr/>
        </p:nvSpPr>
        <p:spPr>
          <a:xfrm>
            <a:off x="1019337" y="144700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EFFEF7"/>
                </a:solidFill>
                <a:latin typeface="Arial Black" panose="020B0A04020102020204" pitchFamily="34" charset="0"/>
              </a:rPr>
              <a:t>Booking activity peaks in the </a:t>
            </a:r>
            <a:r>
              <a:rPr lang="en-US" sz="2000" b="1" dirty="0">
                <a:solidFill>
                  <a:srgbClr val="EFFEF7"/>
                </a:solidFill>
                <a:latin typeface="Arial Black" panose="020B0A04020102020204" pitchFamily="34" charset="0"/>
              </a:rPr>
              <a:t>morning and early afternoon</a:t>
            </a:r>
            <a:r>
              <a:rPr lang="en-US" sz="2000" dirty="0">
                <a:solidFill>
                  <a:srgbClr val="EFFEF7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63ABEB-EEDF-21F5-F5B8-94FE30C14AE6}"/>
              </a:ext>
            </a:extLst>
          </p:cNvPr>
          <p:cNvSpPr txBox="1"/>
          <p:nvPr/>
        </p:nvSpPr>
        <p:spPr>
          <a:xfrm>
            <a:off x="1058050" y="319051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EFFEF7"/>
                </a:solidFill>
                <a:latin typeface="Arial Black" panose="020B0A04020102020204" pitchFamily="34" charset="0"/>
              </a:rPr>
              <a:t>The Internet is the primary channel for customer interactions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B677D2-119D-DB53-1774-2B2A91B4752E}"/>
              </a:ext>
            </a:extLst>
          </p:cNvPr>
          <p:cNvSpPr txBox="1"/>
          <p:nvPr/>
        </p:nvSpPr>
        <p:spPr>
          <a:xfrm>
            <a:off x="952210" y="502108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EFFEF7"/>
                </a:solidFill>
                <a:latin typeface="Arial Black" panose="020B0A04020102020204" pitchFamily="34" charset="0"/>
              </a:rPr>
              <a:t>Lead times are fairly  consistent across all trip types.</a:t>
            </a:r>
          </a:p>
        </p:txBody>
      </p:sp>
    </p:spTree>
    <p:extLst>
      <p:ext uri="{BB962C8B-B14F-4D97-AF65-F5344CB8AC3E}">
        <p14:creationId xmlns:p14="http://schemas.microsoft.com/office/powerpoint/2010/main" val="108918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66AEE8-97F0-1FD2-1866-A861294355C8}"/>
              </a:ext>
            </a:extLst>
          </p:cNvPr>
          <p:cNvSpPr/>
          <p:nvPr/>
        </p:nvSpPr>
        <p:spPr>
          <a:xfrm>
            <a:off x="658761" y="792699"/>
            <a:ext cx="10874477" cy="4831353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sz="7200" dirty="0">
                <a:solidFill>
                  <a:srgbClr val="EFFEF7"/>
                </a:solidFill>
                <a:latin typeface="Arial Black" panose="020B0A04020102020204" pitchFamily="34" charset="0"/>
              </a:rPr>
              <a:t>The End</a:t>
            </a:r>
          </a:p>
          <a:p>
            <a:pPr algn="ctr"/>
            <a:endParaRPr lang="en-US" sz="4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F3D169-1C5C-A919-5343-50E8197E8AC4}"/>
              </a:ext>
            </a:extLst>
          </p:cNvPr>
          <p:cNvSpPr/>
          <p:nvPr/>
        </p:nvSpPr>
        <p:spPr>
          <a:xfrm>
            <a:off x="10731910" y="612007"/>
            <a:ext cx="496529" cy="510074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 sz="4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17AB96-867B-563B-7A6B-EB383EC022DF}"/>
              </a:ext>
            </a:extLst>
          </p:cNvPr>
          <p:cNvSpPr/>
          <p:nvPr/>
        </p:nvSpPr>
        <p:spPr>
          <a:xfrm>
            <a:off x="11361176" y="2953338"/>
            <a:ext cx="496529" cy="510074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 sz="4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73A72E-E430-BB0E-2495-9225A549B791}"/>
              </a:ext>
            </a:extLst>
          </p:cNvPr>
          <p:cNvSpPr/>
          <p:nvPr/>
        </p:nvSpPr>
        <p:spPr>
          <a:xfrm>
            <a:off x="7398774" y="5766618"/>
            <a:ext cx="496529" cy="510074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 sz="4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747C71-AF5C-EB8B-BAD5-B551D1E74E71}"/>
              </a:ext>
            </a:extLst>
          </p:cNvPr>
          <p:cNvSpPr/>
          <p:nvPr/>
        </p:nvSpPr>
        <p:spPr>
          <a:xfrm>
            <a:off x="10235381" y="5449830"/>
            <a:ext cx="496529" cy="510074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 sz="4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DB520E-A3AE-71E5-226E-9CE507AABE48}"/>
              </a:ext>
            </a:extLst>
          </p:cNvPr>
          <p:cNvSpPr/>
          <p:nvPr/>
        </p:nvSpPr>
        <p:spPr>
          <a:xfrm>
            <a:off x="1460090" y="5275607"/>
            <a:ext cx="496529" cy="510074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 sz="4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4CBFA7-D266-DD58-28F4-F385C166022B}"/>
              </a:ext>
            </a:extLst>
          </p:cNvPr>
          <p:cNvSpPr/>
          <p:nvPr/>
        </p:nvSpPr>
        <p:spPr>
          <a:xfrm>
            <a:off x="4483509" y="53373"/>
            <a:ext cx="496529" cy="510074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 sz="4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695209-9E88-A66B-8A94-AE4867EDE9D6}"/>
              </a:ext>
            </a:extLst>
          </p:cNvPr>
          <p:cNvSpPr/>
          <p:nvPr/>
        </p:nvSpPr>
        <p:spPr>
          <a:xfrm>
            <a:off x="2236838" y="587426"/>
            <a:ext cx="496529" cy="510074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 sz="4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946097-19CF-7235-525F-5856397B2428}"/>
              </a:ext>
            </a:extLst>
          </p:cNvPr>
          <p:cNvSpPr/>
          <p:nvPr/>
        </p:nvSpPr>
        <p:spPr>
          <a:xfrm>
            <a:off x="422789" y="4135665"/>
            <a:ext cx="334295" cy="377340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 sz="4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59353A-8E95-4F86-3978-F935048A71EA}"/>
              </a:ext>
            </a:extLst>
          </p:cNvPr>
          <p:cNvSpPr/>
          <p:nvPr/>
        </p:nvSpPr>
        <p:spPr>
          <a:xfrm>
            <a:off x="968480" y="3375523"/>
            <a:ext cx="334295" cy="377340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 sz="4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6DFE0F-2F40-469C-A1A9-3A4AC1D53FF2}"/>
              </a:ext>
            </a:extLst>
          </p:cNvPr>
          <p:cNvSpPr/>
          <p:nvPr/>
        </p:nvSpPr>
        <p:spPr>
          <a:xfrm>
            <a:off x="491613" y="2464182"/>
            <a:ext cx="334295" cy="377340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 sz="4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CC17FE-4F97-7EEB-BC24-995C73925DDF}"/>
              </a:ext>
            </a:extLst>
          </p:cNvPr>
          <p:cNvSpPr/>
          <p:nvPr/>
        </p:nvSpPr>
        <p:spPr>
          <a:xfrm>
            <a:off x="3721514" y="5341974"/>
            <a:ext cx="334295" cy="377340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 sz="4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0AFFF9-89FF-A76E-7054-EDC24340BB7E}"/>
              </a:ext>
            </a:extLst>
          </p:cNvPr>
          <p:cNvSpPr/>
          <p:nvPr/>
        </p:nvSpPr>
        <p:spPr>
          <a:xfrm>
            <a:off x="6740012" y="5440295"/>
            <a:ext cx="334295" cy="377340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 sz="4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8BED9C-8A02-79B9-5643-9C97D24A36C0}"/>
              </a:ext>
            </a:extLst>
          </p:cNvPr>
          <p:cNvSpPr/>
          <p:nvPr/>
        </p:nvSpPr>
        <p:spPr>
          <a:xfrm>
            <a:off x="7728155" y="423337"/>
            <a:ext cx="334295" cy="377340"/>
          </a:xfrm>
          <a:prstGeom prst="roundRect">
            <a:avLst/>
          </a:prstGeom>
          <a:solidFill>
            <a:srgbClr val="00B387"/>
          </a:solidFill>
          <a:ln>
            <a:noFill/>
          </a:ln>
          <a:scene3d>
            <a:camera prst="obliqueTop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4237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74d359e-55a8-46da-8c6c-acc7e9eced1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1497405CC2D045B4F123BE13E62B7F" ma:contentTypeVersion="5" ma:contentTypeDescription="Create a new document." ma:contentTypeScope="" ma:versionID="6ea6351e743cea55be8292199193a3b9">
  <xsd:schema xmlns:xsd="http://www.w3.org/2001/XMLSchema" xmlns:xs="http://www.w3.org/2001/XMLSchema" xmlns:p="http://schemas.microsoft.com/office/2006/metadata/properties" xmlns:ns3="174d359e-55a8-46da-8c6c-acc7e9eced10" targetNamespace="http://schemas.microsoft.com/office/2006/metadata/properties" ma:root="true" ma:fieldsID="ef567fc07c7e7ee29bf397bce144b02c" ns3:_="">
    <xsd:import namespace="174d359e-55a8-46da-8c6c-acc7e9eced1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4d359e-55a8-46da-8c6c-acc7e9eced1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2E6C39-940E-4559-AE25-0567E7F34143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174d359e-55a8-46da-8c6c-acc7e9eced10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8074B6B-99B2-459E-AB06-B929355A1F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4d359e-55a8-46da-8c6c-acc7e9eced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3F9054-7911-4434-A342-A2F0884FB5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Words>523</Words>
  <Application>Microsoft Office PowerPoint</Application>
  <PresentationFormat>Widescreen</PresentationFormat>
  <Paragraphs>52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Angsana New</vt:lpstr>
      <vt:lpstr>Aptos</vt:lpstr>
      <vt:lpstr>Aptos Display</vt:lpstr>
      <vt:lpstr>Arial</vt:lpstr>
      <vt:lpstr>Arial Black</vt:lpstr>
      <vt:lpstr>Office Theme</vt:lpstr>
      <vt:lpstr>PowerPoint Presentation</vt:lpstr>
      <vt:lpstr>     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اسماء شعبان ناجى عوض</dc:creator>
  <cp:lastModifiedBy>اسماء شعبان ناجى عوض</cp:lastModifiedBy>
  <cp:revision>3</cp:revision>
  <dcterms:created xsi:type="dcterms:W3CDTF">2025-09-02T08:39:55Z</dcterms:created>
  <dcterms:modified xsi:type="dcterms:W3CDTF">2025-09-02T23:09:41Z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0x010100F41497405CC2D045B4F123BE13E62B7F</vt:lpwstr>
  </property>
</Properties>
</file>