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3" r:id="rId7"/>
    <p:sldId id="272" r:id="rId8"/>
    <p:sldId id="278" r:id="rId9"/>
    <p:sldId id="279" r:id="rId10"/>
    <p:sldId id="280" r:id="rId11"/>
    <p:sldId id="281" r:id="rId12"/>
    <p:sldId id="282" r:id="rId13"/>
    <p:sldId id="274" r:id="rId14"/>
    <p:sldId id="283" r:id="rId15"/>
    <p:sldId id="284" r:id="rId16"/>
    <p:sldId id="285" r:id="rId17"/>
    <p:sldId id="275" r:id="rId18"/>
    <p:sldId id="276" r:id="rId19"/>
    <p:sldId id="27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7" d="100"/>
          <a:sy n="77" d="100"/>
        </p:scale>
        <p:origin x="4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GB" sz="4000" b="0" i="0" u="none" strike="noStrike" dirty="0">
                <a:solidFill>
                  <a:srgbClr val="191919"/>
                </a:solidFill>
                <a:effectLst/>
              </a:rPr>
              <a:t>G2M Case Study</a:t>
            </a:r>
            <a:endParaRPr lang="en-US" sz="4000" b="0" i="0" u="none" strike="noStrike" dirty="0">
              <a:solidFill>
                <a:srgbClr val="191919"/>
              </a:solidFill>
              <a:effectLst/>
            </a:endParaRPr>
          </a:p>
          <a:p>
            <a:endParaRPr lang="en-US" sz="4000" dirty="0"/>
          </a:p>
          <a:p>
            <a:r>
              <a:rPr lang="en-US" sz="2800" b="1" dirty="0"/>
              <a:t>19 May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Age</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2F355D61-85EF-1259-211D-CEBD1DB2DF83}"/>
              </a:ext>
            </a:extLst>
          </p:cNvPr>
          <p:cNvSpPr txBox="1"/>
          <p:nvPr/>
        </p:nvSpPr>
        <p:spPr>
          <a:xfrm>
            <a:off x="3306870" y="5517715"/>
            <a:ext cx="6956122" cy="461665"/>
          </a:xfrm>
          <a:prstGeom prst="rect">
            <a:avLst/>
          </a:prstGeom>
          <a:noFill/>
        </p:spPr>
        <p:txBody>
          <a:bodyPr wrap="square" rtlCol="0">
            <a:spAutoFit/>
          </a:bodyPr>
          <a:lstStyle/>
          <a:p>
            <a:r>
              <a:rPr lang="en-GB" sz="2400" b="0" i="0" u="none" strike="noStrike" dirty="0">
                <a:solidFill>
                  <a:srgbClr val="191919"/>
                </a:solidFill>
                <a:effectLst/>
              </a:rPr>
              <a:t>Most customers are between the age of 20-39</a:t>
            </a:r>
            <a:endParaRPr lang="en-GB" dirty="0"/>
          </a:p>
        </p:txBody>
      </p:sp>
      <p:pic>
        <p:nvPicPr>
          <p:cNvPr id="7" name="Picture 6">
            <a:extLst>
              <a:ext uri="{FF2B5EF4-FFF2-40B4-BE49-F238E27FC236}">
                <a16:creationId xmlns:a16="http://schemas.microsoft.com/office/drawing/2014/main" id="{A2B70583-C303-38A4-FEFA-0E14FD6C6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764" y="184429"/>
            <a:ext cx="6772083" cy="5333286"/>
          </a:xfrm>
          <a:prstGeom prst="rect">
            <a:avLst/>
          </a:prstGeom>
        </p:spPr>
      </p:pic>
    </p:spTree>
    <p:extLst>
      <p:ext uri="{BB962C8B-B14F-4D97-AF65-F5344CB8AC3E}">
        <p14:creationId xmlns:p14="http://schemas.microsoft.com/office/powerpoint/2010/main" val="293710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Income</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6CAFC6B-3B84-97B0-7104-495E0DB6FCBB}"/>
              </a:ext>
            </a:extLst>
          </p:cNvPr>
          <p:cNvSpPr txBox="1"/>
          <p:nvPr/>
        </p:nvSpPr>
        <p:spPr>
          <a:xfrm>
            <a:off x="3306870" y="5517715"/>
            <a:ext cx="6956122" cy="461665"/>
          </a:xfrm>
          <a:prstGeom prst="rect">
            <a:avLst/>
          </a:prstGeom>
          <a:noFill/>
        </p:spPr>
        <p:txBody>
          <a:bodyPr wrap="square" rtlCol="0">
            <a:spAutoFit/>
          </a:bodyPr>
          <a:lstStyle/>
          <a:p>
            <a:r>
              <a:rPr lang="en-GB" sz="2400" b="0" i="0" u="none" strike="noStrike" dirty="0">
                <a:solidFill>
                  <a:srgbClr val="191919"/>
                </a:solidFill>
                <a:effectLst/>
              </a:rPr>
              <a:t>Most customers has middle income</a:t>
            </a:r>
            <a:endParaRPr lang="en-GB" dirty="0"/>
          </a:p>
        </p:txBody>
      </p:sp>
      <p:pic>
        <p:nvPicPr>
          <p:cNvPr id="7" name="Picture 6">
            <a:extLst>
              <a:ext uri="{FF2B5EF4-FFF2-40B4-BE49-F238E27FC236}">
                <a16:creationId xmlns:a16="http://schemas.microsoft.com/office/drawing/2014/main" id="{79AD3A86-4F45-4675-DC25-C443B92F6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038" y="1182810"/>
            <a:ext cx="8432931" cy="4334905"/>
          </a:xfrm>
          <a:prstGeom prst="rect">
            <a:avLst/>
          </a:prstGeom>
        </p:spPr>
      </p:pic>
    </p:spTree>
    <p:extLst>
      <p:ext uri="{BB962C8B-B14F-4D97-AF65-F5344CB8AC3E}">
        <p14:creationId xmlns:p14="http://schemas.microsoft.com/office/powerpoint/2010/main" val="70508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Payment</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21EEAAF-6E9D-7CF5-8190-D1237524CC2D}"/>
              </a:ext>
            </a:extLst>
          </p:cNvPr>
          <p:cNvSpPr txBox="1"/>
          <p:nvPr/>
        </p:nvSpPr>
        <p:spPr>
          <a:xfrm>
            <a:off x="3306870" y="5517715"/>
            <a:ext cx="6956122" cy="461665"/>
          </a:xfrm>
          <a:prstGeom prst="rect">
            <a:avLst/>
          </a:prstGeom>
          <a:noFill/>
        </p:spPr>
        <p:txBody>
          <a:bodyPr wrap="square" rtlCol="0">
            <a:spAutoFit/>
          </a:bodyPr>
          <a:lstStyle/>
          <a:p>
            <a:r>
              <a:rPr lang="en-GB" sz="2400" b="0" i="0" u="none" strike="noStrike" dirty="0">
                <a:solidFill>
                  <a:srgbClr val="191919"/>
                </a:solidFill>
                <a:effectLst/>
              </a:rPr>
              <a:t>59.9% prefer paying by cards</a:t>
            </a:r>
            <a:endParaRPr lang="en-GB" dirty="0"/>
          </a:p>
        </p:txBody>
      </p:sp>
      <p:pic>
        <p:nvPicPr>
          <p:cNvPr id="7" name="Picture 6">
            <a:extLst>
              <a:ext uri="{FF2B5EF4-FFF2-40B4-BE49-F238E27FC236}">
                <a16:creationId xmlns:a16="http://schemas.microsoft.com/office/drawing/2014/main" id="{80DDEA8E-85AA-1000-8DD3-07564729F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465" y="251322"/>
            <a:ext cx="5879365" cy="5879365"/>
          </a:xfrm>
          <a:prstGeom prst="rect">
            <a:avLst/>
          </a:prstGeom>
        </p:spPr>
      </p:pic>
    </p:spTree>
    <p:extLst>
      <p:ext uri="{BB962C8B-B14F-4D97-AF65-F5344CB8AC3E}">
        <p14:creationId xmlns:p14="http://schemas.microsoft.com/office/powerpoint/2010/main" val="98164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Yearly Profit</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4C6BD6D-6846-09D4-E187-CB649305D1FD}"/>
              </a:ext>
            </a:extLst>
          </p:cNvPr>
          <p:cNvSpPr txBox="1"/>
          <p:nvPr/>
        </p:nvSpPr>
        <p:spPr>
          <a:xfrm>
            <a:off x="3306870" y="5517715"/>
            <a:ext cx="6956122" cy="461665"/>
          </a:xfrm>
          <a:prstGeom prst="rect">
            <a:avLst/>
          </a:prstGeom>
          <a:noFill/>
        </p:spPr>
        <p:txBody>
          <a:bodyPr wrap="square" rtlCol="0">
            <a:spAutoFit/>
          </a:bodyPr>
          <a:lstStyle/>
          <a:p>
            <a:r>
              <a:rPr lang="en-GB" sz="2400" b="0" i="0" u="none" strike="noStrike" dirty="0">
                <a:solidFill>
                  <a:srgbClr val="191919"/>
                </a:solidFill>
                <a:effectLst/>
              </a:rPr>
              <a:t>both companies has a better profit in the year 2017</a:t>
            </a:r>
            <a:endParaRPr lang="en-GB" dirty="0"/>
          </a:p>
        </p:txBody>
      </p:sp>
      <p:pic>
        <p:nvPicPr>
          <p:cNvPr id="7" name="Picture 6">
            <a:extLst>
              <a:ext uri="{FF2B5EF4-FFF2-40B4-BE49-F238E27FC236}">
                <a16:creationId xmlns:a16="http://schemas.microsoft.com/office/drawing/2014/main" id="{E413F6AE-2ABE-5974-E9C7-B6FFD2DCE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610" y="1410079"/>
            <a:ext cx="9003788" cy="4129557"/>
          </a:xfrm>
          <a:prstGeom prst="rect">
            <a:avLst/>
          </a:prstGeom>
        </p:spPr>
      </p:pic>
    </p:spTree>
    <p:extLst>
      <p:ext uri="{BB962C8B-B14F-4D97-AF65-F5344CB8AC3E}">
        <p14:creationId xmlns:p14="http://schemas.microsoft.com/office/powerpoint/2010/main" val="311264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Monthly Profit</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A9EF5F41-6E9F-A709-9537-A116D8B0CBEE}"/>
              </a:ext>
            </a:extLst>
          </p:cNvPr>
          <p:cNvSpPr txBox="1"/>
          <p:nvPr/>
        </p:nvSpPr>
        <p:spPr>
          <a:xfrm>
            <a:off x="3306870" y="5517715"/>
            <a:ext cx="6956122" cy="830997"/>
          </a:xfrm>
          <a:prstGeom prst="rect">
            <a:avLst/>
          </a:prstGeom>
          <a:noFill/>
        </p:spPr>
        <p:txBody>
          <a:bodyPr wrap="square" rtlCol="0">
            <a:spAutoFit/>
          </a:bodyPr>
          <a:lstStyle/>
          <a:p>
            <a:r>
              <a:rPr lang="en-GB" sz="2400" b="0" i="0" u="none" strike="noStrike" dirty="0">
                <a:solidFill>
                  <a:srgbClr val="191919"/>
                </a:solidFill>
                <a:effectLst/>
              </a:rPr>
              <a:t>Both has better profit at the end and the start of the year but it differ in the middle</a:t>
            </a:r>
            <a:endParaRPr lang="en-GB" dirty="0"/>
          </a:p>
        </p:txBody>
      </p:sp>
      <p:pic>
        <p:nvPicPr>
          <p:cNvPr id="7" name="Picture 6">
            <a:extLst>
              <a:ext uri="{FF2B5EF4-FFF2-40B4-BE49-F238E27FC236}">
                <a16:creationId xmlns:a16="http://schemas.microsoft.com/office/drawing/2014/main" id="{90ECEBC8-4114-D8C6-F9DF-EC4DD0E02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954" y="1685890"/>
            <a:ext cx="7601100" cy="3486219"/>
          </a:xfrm>
          <a:prstGeom prst="rect">
            <a:avLst/>
          </a:prstGeom>
        </p:spPr>
      </p:pic>
    </p:spTree>
    <p:extLst>
      <p:ext uri="{BB962C8B-B14F-4D97-AF65-F5344CB8AC3E}">
        <p14:creationId xmlns:p14="http://schemas.microsoft.com/office/powerpoint/2010/main" val="191221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Profit per city</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74EEDE59-4338-79F1-E76B-556CDFAF0CEE}"/>
              </a:ext>
            </a:extLst>
          </p:cNvPr>
          <p:cNvSpPr txBox="1"/>
          <p:nvPr/>
        </p:nvSpPr>
        <p:spPr>
          <a:xfrm>
            <a:off x="3306870" y="5517715"/>
            <a:ext cx="6956122" cy="1200329"/>
          </a:xfrm>
          <a:prstGeom prst="rect">
            <a:avLst/>
          </a:prstGeom>
          <a:noFill/>
        </p:spPr>
        <p:txBody>
          <a:bodyPr wrap="square" rtlCol="0">
            <a:spAutoFit/>
          </a:bodyPr>
          <a:lstStyle/>
          <a:p>
            <a:r>
              <a:rPr lang="en-GB" sz="2400" b="0" i="0" u="none" strike="noStrike" dirty="0">
                <a:solidFill>
                  <a:srgbClr val="191919"/>
                </a:solidFill>
                <a:effectLst/>
              </a:rPr>
              <a:t>NY is the most profiting city and even though Dallas in the top third for the Yellow cab it's not the same for Pink cab</a:t>
            </a:r>
            <a:endParaRPr lang="en-GB" dirty="0"/>
          </a:p>
        </p:txBody>
      </p:sp>
      <p:pic>
        <p:nvPicPr>
          <p:cNvPr id="7" name="Picture 6">
            <a:extLst>
              <a:ext uri="{FF2B5EF4-FFF2-40B4-BE49-F238E27FC236}">
                <a16:creationId xmlns:a16="http://schemas.microsoft.com/office/drawing/2014/main" id="{53EE13D7-E63B-FF42-9A5E-C2BB530E4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068" y="1763109"/>
            <a:ext cx="9812872" cy="3331781"/>
          </a:xfrm>
          <a:prstGeom prst="rect">
            <a:avLst/>
          </a:prstGeom>
        </p:spPr>
      </p:pic>
    </p:spTree>
    <p:extLst>
      <p:ext uri="{BB962C8B-B14F-4D97-AF65-F5344CB8AC3E}">
        <p14:creationId xmlns:p14="http://schemas.microsoft.com/office/powerpoint/2010/main" val="3608642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Price charged</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861A1B96-9464-8BEB-F82C-E012CF873238}"/>
              </a:ext>
            </a:extLst>
          </p:cNvPr>
          <p:cNvSpPr txBox="1"/>
          <p:nvPr/>
        </p:nvSpPr>
        <p:spPr>
          <a:xfrm>
            <a:off x="3306870" y="5517715"/>
            <a:ext cx="6956122" cy="461665"/>
          </a:xfrm>
          <a:prstGeom prst="rect">
            <a:avLst/>
          </a:prstGeom>
          <a:noFill/>
        </p:spPr>
        <p:txBody>
          <a:bodyPr wrap="square" rtlCol="0">
            <a:spAutoFit/>
          </a:bodyPr>
          <a:lstStyle/>
          <a:p>
            <a:r>
              <a:rPr lang="en-GB" sz="2400" b="0" i="0" u="none" strike="noStrike" dirty="0">
                <a:solidFill>
                  <a:srgbClr val="191919"/>
                </a:solidFill>
                <a:effectLst/>
              </a:rPr>
              <a:t>The Yellow cab charge more </a:t>
            </a:r>
            <a:endParaRPr lang="en-GB" dirty="0"/>
          </a:p>
        </p:txBody>
      </p:sp>
      <p:pic>
        <p:nvPicPr>
          <p:cNvPr id="7" name="Picture 6">
            <a:extLst>
              <a:ext uri="{FF2B5EF4-FFF2-40B4-BE49-F238E27FC236}">
                <a16:creationId xmlns:a16="http://schemas.microsoft.com/office/drawing/2014/main" id="{0ACFEF7C-66D9-69FE-0929-B0D79600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9422" y="1819171"/>
            <a:ext cx="9449992" cy="3219658"/>
          </a:xfrm>
          <a:prstGeom prst="rect">
            <a:avLst/>
          </a:prstGeom>
        </p:spPr>
      </p:pic>
    </p:spTree>
    <p:extLst>
      <p:ext uri="{BB962C8B-B14F-4D97-AF65-F5344CB8AC3E}">
        <p14:creationId xmlns:p14="http://schemas.microsoft.com/office/powerpoint/2010/main" val="391467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Profits per KM</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CE199F7F-9B19-3E37-19C4-38B418081107}"/>
              </a:ext>
            </a:extLst>
          </p:cNvPr>
          <p:cNvSpPr txBox="1"/>
          <p:nvPr/>
        </p:nvSpPr>
        <p:spPr>
          <a:xfrm>
            <a:off x="3306870" y="5517715"/>
            <a:ext cx="6956122" cy="830997"/>
          </a:xfrm>
          <a:prstGeom prst="rect">
            <a:avLst/>
          </a:prstGeom>
          <a:noFill/>
        </p:spPr>
        <p:txBody>
          <a:bodyPr wrap="square" rtlCol="0">
            <a:spAutoFit/>
          </a:bodyPr>
          <a:lstStyle/>
          <a:p>
            <a:r>
              <a:rPr lang="en-GB" sz="2400" b="0" i="0" u="none" strike="noStrike" dirty="0">
                <a:solidFill>
                  <a:srgbClr val="191919"/>
                </a:solidFill>
                <a:effectLst/>
              </a:rPr>
              <a:t>The profit increase with longer distance and Yellow cab profit is higher</a:t>
            </a:r>
            <a:endParaRPr lang="en-GB" dirty="0"/>
          </a:p>
        </p:txBody>
      </p:sp>
      <p:pic>
        <p:nvPicPr>
          <p:cNvPr id="7" name="Picture 6">
            <a:extLst>
              <a:ext uri="{FF2B5EF4-FFF2-40B4-BE49-F238E27FC236}">
                <a16:creationId xmlns:a16="http://schemas.microsoft.com/office/drawing/2014/main" id="{A27EDEC0-47B3-CBD8-FB64-252D9FDA2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488" y="1654293"/>
            <a:ext cx="7738886" cy="3549414"/>
          </a:xfrm>
          <a:prstGeom prst="rect">
            <a:avLst/>
          </a:prstGeom>
        </p:spPr>
      </p:pic>
    </p:spTree>
    <p:extLst>
      <p:ext uri="{BB962C8B-B14F-4D97-AF65-F5344CB8AC3E}">
        <p14:creationId xmlns:p14="http://schemas.microsoft.com/office/powerpoint/2010/main" val="425841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Daily Rides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E8427ED5-CB0D-D0DB-C0C1-EA35C0DBC865}"/>
              </a:ext>
            </a:extLst>
          </p:cNvPr>
          <p:cNvSpPr txBox="1"/>
          <p:nvPr/>
        </p:nvSpPr>
        <p:spPr>
          <a:xfrm>
            <a:off x="3306870" y="5517715"/>
            <a:ext cx="6956122" cy="461665"/>
          </a:xfrm>
          <a:prstGeom prst="rect">
            <a:avLst/>
          </a:prstGeom>
          <a:noFill/>
        </p:spPr>
        <p:txBody>
          <a:bodyPr wrap="square" rtlCol="0">
            <a:spAutoFit/>
          </a:bodyPr>
          <a:lstStyle/>
          <a:p>
            <a:r>
              <a:rPr lang="en-GB" sz="2400" b="0" i="0" u="none" strike="noStrike" dirty="0">
                <a:solidFill>
                  <a:srgbClr val="191919"/>
                </a:solidFill>
                <a:effectLst/>
              </a:rPr>
              <a:t>Weekend has more trips than the rest of the week</a:t>
            </a:r>
            <a:endParaRPr lang="en-GB" dirty="0"/>
          </a:p>
        </p:txBody>
      </p:sp>
      <p:pic>
        <p:nvPicPr>
          <p:cNvPr id="7" name="Picture 6">
            <a:extLst>
              <a:ext uri="{FF2B5EF4-FFF2-40B4-BE49-F238E27FC236}">
                <a16:creationId xmlns:a16="http://schemas.microsoft.com/office/drawing/2014/main" id="{3BD2B7EC-1DA1-D6B0-C9A1-2796F7AC2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133" y="651353"/>
            <a:ext cx="5974897" cy="4735730"/>
          </a:xfrm>
          <a:prstGeom prst="rect">
            <a:avLst/>
          </a:prstGeom>
        </p:spPr>
      </p:pic>
    </p:spTree>
    <p:extLst>
      <p:ext uri="{BB962C8B-B14F-4D97-AF65-F5344CB8AC3E}">
        <p14:creationId xmlns:p14="http://schemas.microsoft.com/office/powerpoint/2010/main" val="288390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Summary &amp;Recommendations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CCFF74AB-8BDF-EBB1-00EB-2C6336B4FF00}"/>
              </a:ext>
            </a:extLst>
          </p:cNvPr>
          <p:cNvSpPr txBox="1"/>
          <p:nvPr/>
        </p:nvSpPr>
        <p:spPr>
          <a:xfrm>
            <a:off x="3582443" y="1922745"/>
            <a:ext cx="6956122" cy="3416320"/>
          </a:xfrm>
          <a:prstGeom prst="rect">
            <a:avLst/>
          </a:prstGeom>
          <a:noFill/>
        </p:spPr>
        <p:txBody>
          <a:bodyPr wrap="square" rtlCol="0">
            <a:spAutoFit/>
          </a:bodyPr>
          <a:lstStyle/>
          <a:p>
            <a:r>
              <a:rPr lang="en-GB" sz="2400" b="0" i="0" u="none" strike="noStrike" dirty="0">
                <a:solidFill>
                  <a:srgbClr val="191919"/>
                </a:solidFill>
                <a:effectLst/>
              </a:rPr>
              <a:t>Over All the</a:t>
            </a:r>
            <a:r>
              <a:rPr lang="en-GB" sz="2400" b="0" i="0" u="none" strike="noStrike" dirty="0">
                <a:solidFill>
                  <a:srgbClr val="C4C35A"/>
                </a:solidFill>
                <a:effectLst/>
              </a:rPr>
              <a:t> Yellow cab </a:t>
            </a:r>
            <a:r>
              <a:rPr lang="en-GB" sz="2400" b="0" i="0" u="none" strike="noStrike" dirty="0">
                <a:solidFill>
                  <a:srgbClr val="191919"/>
                </a:solidFill>
                <a:effectLst/>
              </a:rPr>
              <a:t>performed better in different aspects and has a better reach and profits than the </a:t>
            </a:r>
            <a:r>
              <a:rPr lang="en-GB" sz="2400" b="0" i="0" u="none" strike="noStrike" dirty="0">
                <a:solidFill>
                  <a:srgbClr val="AF6EA6"/>
                </a:solidFill>
                <a:effectLst/>
              </a:rPr>
              <a:t>Pink cab </a:t>
            </a:r>
            <a:r>
              <a:rPr lang="en-GB" sz="2400" b="0" i="0" u="none" strike="noStrike" dirty="0">
                <a:solidFill>
                  <a:srgbClr val="191919"/>
                </a:solidFill>
                <a:effectLst/>
              </a:rPr>
              <a:t>based on the analytics.</a:t>
            </a:r>
          </a:p>
          <a:p>
            <a:pPr marL="285750" indent="-285750">
              <a:buFont typeface="Arial" panose="020B0604020202020204" pitchFamily="34" charset="0"/>
              <a:buChar char="•"/>
            </a:pPr>
            <a:r>
              <a:rPr lang="en-GB" sz="2400" b="1" dirty="0">
                <a:solidFill>
                  <a:srgbClr val="191919"/>
                </a:solidFill>
              </a:rPr>
              <a:t>Costumers</a:t>
            </a:r>
            <a:r>
              <a:rPr lang="en-GB" sz="2400" dirty="0">
                <a:solidFill>
                  <a:srgbClr val="191919"/>
                </a:solidFill>
              </a:rPr>
              <a:t>: Yellow cab reach more customers and has more users than the Pink Company</a:t>
            </a:r>
          </a:p>
          <a:p>
            <a:pPr marL="285750" indent="-285750">
              <a:buFont typeface="Arial" panose="020B0604020202020204" pitchFamily="34" charset="0"/>
              <a:buChar char="•"/>
            </a:pPr>
            <a:r>
              <a:rPr lang="en-GB" sz="2400" b="1" dirty="0">
                <a:solidFill>
                  <a:srgbClr val="191919"/>
                </a:solidFill>
              </a:rPr>
              <a:t>Company</a:t>
            </a:r>
            <a:r>
              <a:rPr lang="en-GB" sz="2400" dirty="0">
                <a:solidFill>
                  <a:srgbClr val="191919"/>
                </a:solidFill>
              </a:rPr>
              <a:t>: Even though the Yellow cab charge more than the Pink cab the users still prefer it</a:t>
            </a:r>
          </a:p>
          <a:p>
            <a:pPr marL="285750" indent="-285750">
              <a:buFont typeface="Arial" panose="020B0604020202020204" pitchFamily="34" charset="0"/>
              <a:buChar char="•"/>
            </a:pPr>
            <a:r>
              <a:rPr lang="en-GB" sz="2400" b="1" dirty="0">
                <a:solidFill>
                  <a:srgbClr val="191919"/>
                </a:solidFill>
              </a:rPr>
              <a:t>Profit</a:t>
            </a:r>
            <a:r>
              <a:rPr lang="en-GB" sz="2400" dirty="0">
                <a:solidFill>
                  <a:srgbClr val="191919"/>
                </a:solidFill>
              </a:rPr>
              <a:t>: Since the Yellow cab has more customers the profit can increase with investments </a:t>
            </a:r>
          </a:p>
        </p:txBody>
      </p:sp>
    </p:spTree>
    <p:extLst>
      <p:ext uri="{BB962C8B-B14F-4D97-AF65-F5344CB8AC3E}">
        <p14:creationId xmlns:p14="http://schemas.microsoft.com/office/powerpoint/2010/main" val="20962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Background</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Background</a:t>
            </a:r>
            <a:endParaRPr lang="en-US" sz="18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2CE1986-8F4A-CDAF-C814-3888E3B48635}"/>
              </a:ext>
            </a:extLst>
          </p:cNvPr>
          <p:cNvSpPr txBox="1"/>
          <p:nvPr/>
        </p:nvSpPr>
        <p:spPr>
          <a:xfrm>
            <a:off x="3582443" y="2661781"/>
            <a:ext cx="6956122" cy="1846659"/>
          </a:xfrm>
          <a:prstGeom prst="rect">
            <a:avLst/>
          </a:prstGeom>
          <a:noFill/>
        </p:spPr>
        <p:txBody>
          <a:bodyPr wrap="square" rtlCol="0">
            <a:spAutoFit/>
          </a:bodyPr>
          <a:lstStyle/>
          <a:p>
            <a:r>
              <a:rPr lang="en-GB" sz="2400" b="0" i="0" u="none" strike="noStrike" dirty="0">
                <a:solidFill>
                  <a:srgbClr val="191919"/>
                </a:solidFill>
                <a:effectLst/>
              </a:rPr>
              <a:t>XYZ is a private firm in US. Due to remarkable growth in the Cab Industry in last few years and multiple key players in the market, it is planning for an investment in Cab industry.</a:t>
            </a:r>
            <a:endParaRPr lang="en-US" sz="2400" dirty="0">
              <a:solidFill>
                <a:srgbClr val="FF6600"/>
              </a:solidFill>
            </a:endParaRPr>
          </a:p>
          <a:p>
            <a:endParaRPr lang="en-GB" dirty="0"/>
          </a:p>
        </p:txBody>
      </p:sp>
    </p:spTree>
    <p:extLst>
      <p:ext uri="{BB962C8B-B14F-4D97-AF65-F5344CB8AC3E}">
        <p14:creationId xmlns:p14="http://schemas.microsoft.com/office/powerpoint/2010/main" val="135915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Problem Statement</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4E9C39D0-AADB-5BF3-5276-83C4C0A9B23C}"/>
              </a:ext>
            </a:extLst>
          </p:cNvPr>
          <p:cNvSpPr txBox="1"/>
          <p:nvPr/>
        </p:nvSpPr>
        <p:spPr>
          <a:xfrm>
            <a:off x="3582443" y="2661781"/>
            <a:ext cx="6956122" cy="1200329"/>
          </a:xfrm>
          <a:prstGeom prst="rect">
            <a:avLst/>
          </a:prstGeom>
          <a:noFill/>
        </p:spPr>
        <p:txBody>
          <a:bodyPr wrap="square" rtlCol="0">
            <a:spAutoFit/>
          </a:bodyPr>
          <a:lstStyle/>
          <a:p>
            <a:r>
              <a:rPr lang="en-GB" sz="2400" dirty="0">
                <a:solidFill>
                  <a:srgbClr val="191919"/>
                </a:solidFill>
              </a:rPr>
              <a:t>P</a:t>
            </a:r>
            <a:r>
              <a:rPr lang="en-GB" sz="2400" b="0" i="0" u="none" strike="noStrike" dirty="0">
                <a:solidFill>
                  <a:srgbClr val="191919"/>
                </a:solidFill>
                <a:effectLst/>
              </a:rPr>
              <a:t>er their Go-to-Market(G2M) strategy XYZ want to understand the market before taking final decision. And next is an Exploratory Data Analysis (EDA).</a:t>
            </a:r>
            <a:endParaRPr lang="en-GB" dirty="0"/>
          </a:p>
        </p:txBody>
      </p:sp>
    </p:spTree>
    <p:extLst>
      <p:ext uri="{BB962C8B-B14F-4D97-AF65-F5344CB8AC3E}">
        <p14:creationId xmlns:p14="http://schemas.microsoft.com/office/powerpoint/2010/main" val="82157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Approach</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1596EDC4-A89C-F54F-3C21-D6F5F5D8CADC}"/>
              </a:ext>
            </a:extLst>
          </p:cNvPr>
          <p:cNvSpPr txBox="1"/>
          <p:nvPr/>
        </p:nvSpPr>
        <p:spPr>
          <a:xfrm>
            <a:off x="3582443" y="2661781"/>
            <a:ext cx="6956122"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191919"/>
                </a:solidFill>
              </a:rPr>
              <a:t>Analysing four data sets about the two cab companies: Yellow and Pink cab.</a:t>
            </a:r>
          </a:p>
          <a:p>
            <a:pPr marL="342900" indent="-342900">
              <a:buFont typeface="Arial" panose="020B0604020202020204" pitchFamily="34" charset="0"/>
              <a:buChar char="•"/>
            </a:pPr>
            <a:r>
              <a:rPr lang="en-GB" sz="2400" dirty="0">
                <a:solidFill>
                  <a:srgbClr val="191919"/>
                </a:solidFill>
              </a:rPr>
              <a:t>Get some result to compare the customers base and the profit for each company.</a:t>
            </a:r>
          </a:p>
          <a:p>
            <a:pPr marL="342900" indent="-342900">
              <a:buFont typeface="Arial" panose="020B0604020202020204" pitchFamily="34" charset="0"/>
              <a:buChar char="•"/>
            </a:pPr>
            <a:r>
              <a:rPr lang="en-GB" sz="2400" dirty="0">
                <a:solidFill>
                  <a:srgbClr val="191919"/>
                </a:solidFill>
              </a:rPr>
              <a:t>Recommend the better investment option based on the analytics. </a:t>
            </a:r>
            <a:endParaRPr lang="en-GB" dirty="0"/>
          </a:p>
        </p:txBody>
      </p:sp>
    </p:spTree>
    <p:extLst>
      <p:ext uri="{BB962C8B-B14F-4D97-AF65-F5344CB8AC3E}">
        <p14:creationId xmlns:p14="http://schemas.microsoft.com/office/powerpoint/2010/main" val="113615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lvl="2" algn="just"/>
            <a:r>
              <a:rPr lang="en-US" sz="3600" dirty="0">
                <a:solidFill>
                  <a:srgbClr val="FF6600"/>
                </a:solidFill>
              </a:rPr>
              <a:t>Customer Base Analysis</a:t>
            </a:r>
          </a:p>
          <a:p>
            <a:pPr lvl="2" algn="just"/>
            <a:endParaRPr lang="en-US" sz="3600" dirty="0">
              <a:solidFill>
                <a:srgbClr val="FF6600"/>
              </a:solidFill>
            </a:endParaRPr>
          </a:p>
          <a:p>
            <a:pPr lvl="2" algn="just"/>
            <a:r>
              <a:rPr lang="en-US" sz="3600" dirty="0">
                <a:solidFill>
                  <a:srgbClr val="FF6600"/>
                </a:solidFill>
              </a:rPr>
              <a:t>Profit Analysis</a:t>
            </a:r>
          </a:p>
          <a:p>
            <a:pPr lvl="2" algn="just"/>
            <a:endParaRPr lang="en-US" sz="3600" dirty="0">
              <a:solidFill>
                <a:srgbClr val="FF6600"/>
              </a:solidFill>
            </a:endParaRPr>
          </a:p>
          <a:p>
            <a:pPr lvl="2" algn="just"/>
            <a:r>
              <a:rPr lang="en-US" sz="3600" dirty="0">
                <a:solidFill>
                  <a:srgbClr val="FF6600"/>
                </a:solidFill>
              </a:rPr>
              <a:t>Rides Analysis</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10473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Users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85244439-6011-2FB6-54CF-A1845457DDC3}"/>
              </a:ext>
            </a:extLst>
          </p:cNvPr>
          <p:cNvSpPr txBox="1"/>
          <p:nvPr/>
        </p:nvSpPr>
        <p:spPr>
          <a:xfrm>
            <a:off x="3306870" y="5517715"/>
            <a:ext cx="6956122" cy="461665"/>
          </a:xfrm>
          <a:prstGeom prst="rect">
            <a:avLst/>
          </a:prstGeom>
          <a:noFill/>
        </p:spPr>
        <p:txBody>
          <a:bodyPr wrap="square" rtlCol="0">
            <a:spAutoFit/>
          </a:bodyPr>
          <a:lstStyle/>
          <a:p>
            <a:r>
              <a:rPr lang="en-GB" sz="2400" dirty="0">
                <a:solidFill>
                  <a:srgbClr val="191919"/>
                </a:solidFill>
              </a:rPr>
              <a:t>The Yellow Cab Company has more users </a:t>
            </a:r>
            <a:endParaRPr lang="en-GB" dirty="0"/>
          </a:p>
        </p:txBody>
      </p:sp>
      <p:pic>
        <p:nvPicPr>
          <p:cNvPr id="9" name="Picture 8">
            <a:extLst>
              <a:ext uri="{FF2B5EF4-FFF2-40B4-BE49-F238E27FC236}">
                <a16:creationId xmlns:a16="http://schemas.microsoft.com/office/drawing/2014/main" id="{0F74E64C-4A6A-AAD2-C855-DE1362917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146" y="388308"/>
            <a:ext cx="6392588" cy="5034418"/>
          </a:xfrm>
          <a:prstGeom prst="rect">
            <a:avLst/>
          </a:prstGeom>
        </p:spPr>
      </p:pic>
    </p:spTree>
    <p:extLst>
      <p:ext uri="{BB962C8B-B14F-4D97-AF65-F5344CB8AC3E}">
        <p14:creationId xmlns:p14="http://schemas.microsoft.com/office/powerpoint/2010/main" val="322295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Cities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7EEC193C-588E-57A0-C82F-AAF03217B8B9}"/>
              </a:ext>
            </a:extLst>
          </p:cNvPr>
          <p:cNvSpPr txBox="1"/>
          <p:nvPr/>
        </p:nvSpPr>
        <p:spPr>
          <a:xfrm>
            <a:off x="3306870" y="5517715"/>
            <a:ext cx="6956122" cy="461665"/>
          </a:xfrm>
          <a:prstGeom prst="rect">
            <a:avLst/>
          </a:prstGeom>
          <a:noFill/>
        </p:spPr>
        <p:txBody>
          <a:bodyPr wrap="square" rtlCol="0">
            <a:spAutoFit/>
          </a:bodyPr>
          <a:lstStyle/>
          <a:p>
            <a:r>
              <a:rPr lang="en-GB" sz="2400" b="0" i="0" u="none" strike="noStrike" dirty="0">
                <a:solidFill>
                  <a:srgbClr val="191919"/>
                </a:solidFill>
                <a:effectLst/>
              </a:rPr>
              <a:t>NY has the most users followed by SF and Chicago</a:t>
            </a:r>
            <a:endParaRPr lang="en-GB" dirty="0"/>
          </a:p>
        </p:txBody>
      </p:sp>
      <p:pic>
        <p:nvPicPr>
          <p:cNvPr id="7" name="Picture 6">
            <a:extLst>
              <a:ext uri="{FF2B5EF4-FFF2-40B4-BE49-F238E27FC236}">
                <a16:creationId xmlns:a16="http://schemas.microsoft.com/office/drawing/2014/main" id="{7F217B31-643D-196F-2BE4-F564FEBE2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614" y="225895"/>
            <a:ext cx="7492273" cy="5291820"/>
          </a:xfrm>
          <a:prstGeom prst="rect">
            <a:avLst/>
          </a:prstGeom>
        </p:spPr>
      </p:pic>
    </p:spTree>
    <p:extLst>
      <p:ext uri="{BB962C8B-B14F-4D97-AF65-F5344CB8AC3E}">
        <p14:creationId xmlns:p14="http://schemas.microsoft.com/office/powerpoint/2010/main" val="229562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464498" y="2464497"/>
            <a:ext cx="6858002" cy="192900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31502" y="-1702494"/>
            <a:ext cx="6858004" cy="10262992"/>
          </a:xfrm>
        </p:spPr>
        <p:txBody>
          <a:bodyPr vert="vert270">
            <a:normAutofit/>
          </a:bodyPr>
          <a:lstStyle/>
          <a:p>
            <a:endParaRPr lang="en-US" dirty="0">
              <a:solidFill>
                <a:srgbClr val="FF6600"/>
              </a:solidFill>
            </a:endParaRPr>
          </a:p>
          <a:p>
            <a:pPr algn="just"/>
            <a:r>
              <a:rPr lang="en-US" dirty="0">
                <a:solidFill>
                  <a:srgbClr val="FF6600"/>
                </a:solidFill>
              </a:rPr>
              <a:t> </a:t>
            </a:r>
            <a:r>
              <a:rPr lang="en-US" sz="2800" dirty="0">
                <a:solidFill>
                  <a:srgbClr val="FF6600"/>
                </a:solidFill>
              </a:rPr>
              <a:t>  </a:t>
            </a:r>
            <a:r>
              <a:rPr lang="en-US" sz="4400" b="1" dirty="0">
                <a:solidFill>
                  <a:srgbClr val="FF6600"/>
                </a:solidFill>
              </a:rPr>
              <a:t>Gender</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D2FC5B73-D426-6FE6-4149-F18CF4D936D9}"/>
              </a:ext>
            </a:extLst>
          </p:cNvPr>
          <p:cNvSpPr txBox="1"/>
          <p:nvPr/>
        </p:nvSpPr>
        <p:spPr>
          <a:xfrm>
            <a:off x="3306870" y="5517715"/>
            <a:ext cx="6956122" cy="830997"/>
          </a:xfrm>
          <a:prstGeom prst="rect">
            <a:avLst/>
          </a:prstGeom>
          <a:noFill/>
        </p:spPr>
        <p:txBody>
          <a:bodyPr wrap="square" rtlCol="0">
            <a:spAutoFit/>
          </a:bodyPr>
          <a:lstStyle/>
          <a:p>
            <a:r>
              <a:rPr lang="en-GB" sz="2400" b="0" i="0" u="none" strike="noStrike" dirty="0">
                <a:solidFill>
                  <a:srgbClr val="191919"/>
                </a:solidFill>
                <a:effectLst/>
                <a:latin typeface="YACgEev4gKc 0"/>
              </a:rPr>
              <a:t>There's more male customers</a:t>
            </a:r>
            <a:endParaRPr lang="en-GB" sz="2400" dirty="0">
              <a:solidFill>
                <a:srgbClr val="191919"/>
              </a:solidFill>
              <a:effectLst/>
              <a:latin typeface="YACgEev4gKc 0"/>
            </a:endParaRPr>
          </a:p>
          <a:p>
            <a:r>
              <a:rPr lang="en-GB" sz="2400" b="0" i="0" u="none" strike="noStrike" dirty="0">
                <a:solidFill>
                  <a:srgbClr val="191919"/>
                </a:solidFill>
                <a:effectLst/>
                <a:latin typeface="YACgEev4gKc 0"/>
              </a:rPr>
              <a:t>in both companies</a:t>
            </a:r>
            <a:endParaRPr lang="en-GB" sz="2400" dirty="0">
              <a:solidFill>
                <a:srgbClr val="191919"/>
              </a:solidFill>
              <a:effectLst/>
              <a:latin typeface="YACgEev4gKc 0"/>
            </a:endParaRPr>
          </a:p>
        </p:txBody>
      </p:sp>
      <p:pic>
        <p:nvPicPr>
          <p:cNvPr id="7" name="Picture 6">
            <a:extLst>
              <a:ext uri="{FF2B5EF4-FFF2-40B4-BE49-F238E27FC236}">
                <a16:creationId xmlns:a16="http://schemas.microsoft.com/office/drawing/2014/main" id="{E31B1CEB-8129-C47D-BFFA-8CE0DC5CB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326" y="242508"/>
            <a:ext cx="6390407" cy="5032700"/>
          </a:xfrm>
          <a:prstGeom prst="rect">
            <a:avLst/>
          </a:prstGeom>
        </p:spPr>
      </p:pic>
    </p:spTree>
    <p:extLst>
      <p:ext uri="{BB962C8B-B14F-4D97-AF65-F5344CB8AC3E}">
        <p14:creationId xmlns:p14="http://schemas.microsoft.com/office/powerpoint/2010/main" val="37598461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32</TotalTime>
  <Words>439</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YACgEev4gKc 0</vt:lpstr>
      <vt:lpstr>Office Theme</vt:lpstr>
      <vt:lpstr>PowerPoint Presentation</vt:lpstr>
      <vt:lpstr>   Agenda</vt:lpstr>
      <vt:lpstr>   </vt:lpstr>
      <vt:lpstr>   </vt:lpstr>
      <vt:lpstr>   </vt:lpstr>
      <vt:lpstr>   EDA</vt:lpstr>
      <vt:lpstr>   </vt:lpstr>
      <vt:lpstr>   </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Asmaa Saeed</dc:creator>
  <cp:lastModifiedBy>Asmaa Saeed</cp:lastModifiedBy>
  <cp:revision>1</cp:revision>
  <dcterms:created xsi:type="dcterms:W3CDTF">2022-05-18T18:34:04Z</dcterms:created>
  <dcterms:modified xsi:type="dcterms:W3CDTF">2022-05-18T19:06:12Z</dcterms:modified>
</cp:coreProperties>
</file>