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0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9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87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9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27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6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0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1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90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7E9F4F-00DB-45BE-87F9-1651141444D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325D2C-3CAE-4EC8-86DD-0CB9333C57D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7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7%D0%B0%D1%85%D0%B8%D1%81%D1%82_%D1%96%D0%BD%D1%84%D0%BE%D1%80%D0%BC%D0%B0%D1%86%D1%96%D1%97" TargetMode="External"/><Relationship Id="rId3" Type="http://schemas.openxmlformats.org/officeDocument/2006/relationships/hyperlink" Target="https://uk.wikipedia.org/wiki/%D0%9C%D0%B5%D1%80%D0%B5%D0%B6%D0%B0_%D0%B7%D0%B1%D0%B5%D1%80%D1%96%D0%B3%D0%B0%D0%BD%D0%BD%D1%8F_%D0%B4%D0%B0%D0%BD%D0%B8%D1%85" TargetMode="External"/><Relationship Id="rId7" Type="http://schemas.openxmlformats.org/officeDocument/2006/relationships/hyperlink" Target="https://uk.wikipedia.org/wiki/%D0%86%D0%BD%D1%84%D0%BE%D1%80%D0%BC%D0%B0%D1%86%D1%96%D1%8F" TargetMode="External"/><Relationship Id="rId2" Type="http://schemas.openxmlformats.org/officeDocument/2006/relationships/hyperlink" Target="https://uk.wikipedia.org/wiki/%D0%9E%D0%B1%D1%80%D0%BE%D0%B1%D0%BA%D0%B0_%D0%B4%D0%B0%D0%BD%D0%B8%D1%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A6%D1%96%D0%BB%D1%96%D1%81%D0%BD%D1%96%D1%81%D1%82%D1%8C_%D1%96%D0%BD%D1%84%D0%BE%D1%80%D0%BC%D0%B0%D1%86%D1%96%D1%97" TargetMode="External"/><Relationship Id="rId5" Type="http://schemas.openxmlformats.org/officeDocument/2006/relationships/hyperlink" Target="https://uk.wikipedia.org/wiki/%D0%94%D0%BE%D1%81%D1%82%D1%83%D0%BF%D0%BD%D1%96%D1%81%D1%82%D1%8C_%D1%96%D0%BD%D1%84%D0%BE%D1%80%D0%BC%D0%B0%D1%86%D1%96%D0%B9%D0%BD%D0%B0" TargetMode="External"/><Relationship Id="rId4" Type="http://schemas.openxmlformats.org/officeDocument/2006/relationships/hyperlink" Target="https://uk.wikipedia.org/wiki/%D0%9A%D0%BE%D0%BD%D1%84%D1%96%D0%B4%D0%B5%D0%BD%D1%86%D1%96%D0%B9%D0%BD%D1%96%D1%81%D1%82%D1%8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k.wikipedia.org/wiki/%D0%9E%D0%B1%D1%80%D0%BE%D0%B1%D0%BA%D0%B0_%D1%96%D0%BD%D1%84%D0%BE%D1%80%D0%BC%D0%B0%D1%86%D1%96%D1%9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uk-UA" dirty="0" smtClean="0"/>
              <a:t>Технології забезпечення конфіденційності та цілісності інформаційних ресурсів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ЛЕКЦІЯ 1. ОСНОВНІ ТЕРМІНИ ТА ВИЗНАЧЕННЯ 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uk-UA" b="1" dirty="0">
                <a:solidFill>
                  <a:schemeClr val="tx1"/>
                </a:solidFill>
              </a:rPr>
              <a:t>ПРЕДМЕТНОЇ ОБЛАСТІ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2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Інформаційна безпека комп’ютерних систем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uk-UA" b="1" dirty="0">
                <a:solidFill>
                  <a:schemeClr val="tx1"/>
                </a:solidFill>
              </a:rPr>
              <a:t>Системи забезпечення інформаційної </a:t>
            </a:r>
            <a:r>
              <a:rPr lang="uk-UA" b="1" dirty="0" smtClean="0">
                <a:solidFill>
                  <a:schemeClr val="tx1"/>
                </a:solidFill>
              </a:rPr>
              <a:t>безпеки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Поняття інформаційної безпеки, залежно від його використання, розглядається у декількох ракурсах. У найзагальнішому випадку </a:t>
            </a:r>
            <a:r>
              <a:rPr lang="uk-UA" b="1" i="1" dirty="0">
                <a:solidFill>
                  <a:schemeClr val="tx1"/>
                </a:solidFill>
              </a:rPr>
              <a:t>інформаційна</a:t>
            </a:r>
            <a:r>
              <a:rPr lang="uk-UA" b="1" dirty="0">
                <a:solidFill>
                  <a:schemeClr val="tx1"/>
                </a:solidFill>
              </a:rPr>
              <a:t> </a:t>
            </a:r>
            <a:r>
              <a:rPr lang="uk-UA" b="1" i="1" dirty="0">
                <a:solidFill>
                  <a:schemeClr val="tx1"/>
                </a:solidFill>
              </a:rPr>
              <a:t>безпека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– це стан захищеності інформаційного середовища суспільства, який забезпечує його формування, використання і розвиток в інтересах громадян, організацій, держави.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Під </a:t>
            </a:r>
            <a:r>
              <a:rPr lang="uk-UA" i="1" dirty="0">
                <a:solidFill>
                  <a:schemeClr val="tx1"/>
                </a:solidFill>
              </a:rPr>
              <a:t>інформаційним середовищем </a:t>
            </a:r>
            <a:r>
              <a:rPr lang="uk-UA" dirty="0">
                <a:solidFill>
                  <a:schemeClr val="tx1"/>
                </a:solidFill>
              </a:rPr>
              <a:t>розуміють сферу діяльності суб'єктів, пов'язану зі створенням, перетворенням і споживанням інформації.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</a:rPr>
              <a:t>Інформаційне середовище умовно поділяється на три основні предметні частини</a:t>
            </a:r>
            <a:r>
              <a:rPr lang="uk-UA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-створення </a:t>
            </a:r>
            <a:r>
              <a:rPr lang="uk-UA" dirty="0">
                <a:solidFill>
                  <a:schemeClr val="tx1"/>
                </a:solidFill>
              </a:rPr>
              <a:t>і розповсюдження вихідної та похідної інформації;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uk-UA" dirty="0">
                <a:solidFill>
                  <a:schemeClr val="tx1"/>
                </a:solidFill>
              </a:rPr>
              <a:t> формування інформаційних ресурсів, підготовки інформаційних продуктів, надання інформаційних послуг;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uk-UA" dirty="0">
                <a:solidFill>
                  <a:schemeClr val="tx1"/>
                </a:solidFill>
              </a:rPr>
              <a:t> споживання інформації;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та дві забезпечувальні предметні частини: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uk-UA" dirty="0">
                <a:solidFill>
                  <a:schemeClr val="tx1"/>
                </a:solidFill>
              </a:rPr>
              <a:t> створення і застосування інформаційних систем, інформаційних технологій і засобів їхнього забезпечення;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uk-UA" dirty="0">
                <a:solidFill>
                  <a:schemeClr val="tx1"/>
                </a:solidFill>
              </a:rPr>
              <a:t> створення і застосування засобів і механізмів інформаційної безпеки.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Більш розгорнуте формулювання </a:t>
            </a:r>
            <a:r>
              <a:rPr lang="uk-UA" b="1" i="1" dirty="0">
                <a:solidFill>
                  <a:schemeClr val="tx1"/>
                </a:solidFill>
              </a:rPr>
              <a:t>інформаційної безпеки</a:t>
            </a:r>
            <a:r>
              <a:rPr lang="uk-UA" i="1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– це стан захищеності систем </a:t>
            </a:r>
            <a:r>
              <a:rPr lang="uk-UA" dirty="0">
                <a:solidFill>
                  <a:schemeClr val="tx1"/>
                </a:solidFill>
                <a:hlinkClick r:id="rId2" tooltip="Обробка даних"/>
              </a:rPr>
              <a:t>обробки</a:t>
            </a:r>
            <a:r>
              <a:rPr lang="uk-UA" dirty="0">
                <a:solidFill>
                  <a:schemeClr val="tx1"/>
                </a:solidFill>
              </a:rPr>
              <a:t> і </a:t>
            </a:r>
            <a:r>
              <a:rPr lang="uk-UA" dirty="0">
                <a:solidFill>
                  <a:schemeClr val="tx1"/>
                </a:solidFill>
                <a:hlinkClick r:id="rId3" tooltip="Мережа зберігання даних"/>
              </a:rPr>
              <a:t>зберігання даних</a:t>
            </a:r>
            <a:r>
              <a:rPr lang="uk-UA" dirty="0">
                <a:solidFill>
                  <a:schemeClr val="tx1"/>
                </a:solidFill>
              </a:rPr>
              <a:t>, при якому забезпечено </a:t>
            </a:r>
            <a:r>
              <a:rPr lang="uk-UA" dirty="0">
                <a:solidFill>
                  <a:schemeClr val="tx1"/>
                </a:solidFill>
                <a:hlinkClick r:id="rId4" tooltip="Конфіденційність"/>
              </a:rPr>
              <a:t>конфіденційність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>
                <a:solidFill>
                  <a:schemeClr val="tx1"/>
                </a:solidFill>
                <a:hlinkClick r:id="rId5" tooltip="Доступність інформаційна"/>
              </a:rPr>
              <a:t>доступність</a:t>
            </a:r>
            <a:r>
              <a:rPr lang="uk-UA" dirty="0">
                <a:solidFill>
                  <a:schemeClr val="tx1"/>
                </a:solidFill>
              </a:rPr>
              <a:t> і </a:t>
            </a:r>
            <a:r>
              <a:rPr lang="uk-UA" dirty="0">
                <a:solidFill>
                  <a:schemeClr val="tx1"/>
                </a:solidFill>
                <a:hlinkClick r:id="rId6" tooltip="Цілісність інформації"/>
              </a:rPr>
              <a:t>цілісність</a:t>
            </a:r>
            <a:r>
              <a:rPr lang="uk-UA" dirty="0">
                <a:solidFill>
                  <a:schemeClr val="tx1"/>
                </a:solidFill>
              </a:rPr>
              <a:t> інформації, використання й розвиток в інтересах громадян або комплекс заходів, спрямованих на забезпечення захищеності </a:t>
            </a:r>
            <a:r>
              <a:rPr lang="uk-UA" dirty="0">
                <a:solidFill>
                  <a:schemeClr val="tx1"/>
                </a:solidFill>
                <a:hlinkClick r:id="rId7" tooltip="Інформація"/>
              </a:rPr>
              <a:t>інформації</a:t>
            </a:r>
            <a:r>
              <a:rPr lang="uk-UA" dirty="0">
                <a:solidFill>
                  <a:schemeClr val="tx1"/>
                </a:solidFill>
              </a:rPr>
              <a:t> особи, суспільства і держави від несанкціонованого доступу, використання, оприлюднення, руйнування, внесення змін, ознайомлення, перевірки запису чи знищення (у цьому значенні частіше використовують термін </a:t>
            </a:r>
            <a:r>
              <a:rPr lang="uk-UA" dirty="0">
                <a:solidFill>
                  <a:schemeClr val="tx1"/>
                </a:solidFill>
                <a:hlinkClick r:id="rId8" tooltip="Захист інформації"/>
              </a:rPr>
              <a:t>«захист інформації»</a:t>
            </a:r>
            <a:r>
              <a:rPr lang="uk-UA" dirty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Інформаційна безпека</a:t>
            </a:r>
            <a:r>
              <a:rPr lang="uk-UA" dirty="0">
                <a:solidFill>
                  <a:schemeClr val="tx1"/>
                </a:solidFill>
              </a:rPr>
              <a:t> (</a:t>
            </a:r>
            <a:r>
              <a:rPr lang="uk-UA" dirty="0" err="1">
                <a:solidFill>
                  <a:schemeClr val="tx1"/>
                </a:solidFill>
              </a:rPr>
              <a:t>англ</a:t>
            </a:r>
            <a:r>
              <a:rPr lang="uk-UA" dirty="0">
                <a:solidFill>
                  <a:schemeClr val="tx1"/>
                </a:solidFill>
              </a:rPr>
              <a:t>. </a:t>
            </a:r>
            <a:r>
              <a:rPr lang="uk-UA" dirty="0" err="1">
                <a:solidFill>
                  <a:schemeClr val="tx1"/>
                </a:solidFill>
              </a:rPr>
              <a:t>information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security</a:t>
            </a:r>
            <a:r>
              <a:rPr lang="uk-UA" dirty="0">
                <a:solidFill>
                  <a:schemeClr val="tx1"/>
                </a:solidFill>
              </a:rPr>
              <a:t>) — всі аспекти, пов'язані з визначенням, досягненням і підтримкою конфіденційності, цілісності, доступності, безвідмовності, підзвітності, автентичності та достовірності інформації або засобів її обробки.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3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Безпека інформації (даних)</a:t>
            </a:r>
            <a:r>
              <a:rPr lang="uk-UA" dirty="0">
                <a:solidFill>
                  <a:schemeClr val="tx1"/>
                </a:solidFill>
              </a:rPr>
              <a:t> (</a:t>
            </a:r>
            <a:r>
              <a:rPr lang="uk-UA" dirty="0" err="1">
                <a:solidFill>
                  <a:schemeClr val="tx1"/>
                </a:solidFill>
              </a:rPr>
              <a:t>англ</a:t>
            </a:r>
            <a:r>
              <a:rPr lang="uk-UA" dirty="0">
                <a:solidFill>
                  <a:schemeClr val="tx1"/>
                </a:solidFill>
              </a:rPr>
              <a:t>. </a:t>
            </a:r>
            <a:r>
              <a:rPr lang="uk-UA" dirty="0" err="1">
                <a:solidFill>
                  <a:schemeClr val="tx1"/>
                </a:solidFill>
              </a:rPr>
              <a:t>information</a:t>
            </a:r>
            <a:r>
              <a:rPr lang="uk-UA" dirty="0">
                <a:solidFill>
                  <a:schemeClr val="tx1"/>
                </a:solidFill>
              </a:rPr>
              <a:t> (</a:t>
            </a:r>
            <a:r>
              <a:rPr lang="uk-UA" dirty="0" err="1">
                <a:solidFill>
                  <a:schemeClr val="tx1"/>
                </a:solidFill>
              </a:rPr>
              <a:t>data</a:t>
            </a:r>
            <a:r>
              <a:rPr lang="uk-UA" dirty="0">
                <a:solidFill>
                  <a:schemeClr val="tx1"/>
                </a:solidFill>
              </a:rPr>
              <a:t>) </a:t>
            </a:r>
            <a:r>
              <a:rPr lang="uk-UA" dirty="0" err="1">
                <a:solidFill>
                  <a:schemeClr val="tx1"/>
                </a:solidFill>
              </a:rPr>
              <a:t>security</a:t>
            </a:r>
            <a:r>
              <a:rPr lang="uk-UA" dirty="0">
                <a:solidFill>
                  <a:schemeClr val="tx1"/>
                </a:solidFill>
              </a:rPr>
              <a:t>) — стан захищеності інформації (даних), при якому забезпечуються її (їх) конфіденційність, доступність і цілісність.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Безпека інформації (даних)</a:t>
            </a:r>
            <a:r>
              <a:rPr lang="uk-UA" dirty="0">
                <a:solidFill>
                  <a:schemeClr val="tx1"/>
                </a:solidFill>
              </a:rPr>
              <a:t> визначається відсутністю неприпустимого ризику, пов'язаного з витоком інформації технічними каналами, несанкціонованими і ненавмисними діями на дані та / або на інші ресурси автоматизованої інформаційної системи, що використовуються в автоматизованій системі.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Безпека інформації</a:t>
            </a:r>
            <a:r>
              <a:rPr lang="uk-UA" dirty="0">
                <a:solidFill>
                  <a:schemeClr val="tx1"/>
                </a:solidFill>
              </a:rPr>
              <a:t> (при застосуванні інформаційних технологій) (</a:t>
            </a:r>
            <a:r>
              <a:rPr lang="uk-UA" dirty="0" err="1">
                <a:solidFill>
                  <a:schemeClr val="tx1"/>
                </a:solidFill>
              </a:rPr>
              <a:t>англ</a:t>
            </a:r>
            <a:r>
              <a:rPr lang="uk-UA" dirty="0">
                <a:solidFill>
                  <a:schemeClr val="tx1"/>
                </a:solidFill>
              </a:rPr>
              <a:t>. </a:t>
            </a:r>
            <a:r>
              <a:rPr lang="uk-UA" dirty="0" err="1">
                <a:solidFill>
                  <a:schemeClr val="tx1"/>
                </a:solidFill>
              </a:rPr>
              <a:t>ITsecurity</a:t>
            </a:r>
            <a:r>
              <a:rPr lang="uk-UA" dirty="0">
                <a:solidFill>
                  <a:schemeClr val="tx1"/>
                </a:solidFill>
              </a:rPr>
              <a:t>) - стан захищеності інформації (даних), що забезпечує безпеку інформації, для обробки якої вона застосовується, і інформаційну безпеку автоматизованої інформаційної системи, в якій вона реалізована.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3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Інформаційна безпека держави</a:t>
            </a:r>
            <a:r>
              <a:rPr lang="uk-UA" dirty="0"/>
              <a:t> характеризується ступенем захищеності і, отже, стійкістю основних сфер життєдіяльності (економіки, науки, техносфери, сфери управління, військової справи, суспільної свідомості і т. д.) стосовно небезпечних (</a:t>
            </a:r>
            <a:r>
              <a:rPr lang="uk-UA" dirty="0" err="1"/>
              <a:t>дестабілізаційних</a:t>
            </a:r>
            <a:r>
              <a:rPr lang="uk-UA" dirty="0"/>
              <a:t>, деструктивних, суперечних інтересам країни тощо), інформаційним впливам, причому як до впровадження, так і до вилучення інформації.</a:t>
            </a:r>
            <a:endParaRPr lang="ru-RU" dirty="0"/>
          </a:p>
          <a:p>
            <a:r>
              <a:rPr lang="uk-UA" dirty="0"/>
              <a:t>Поняття інформаційної безпеки не обмежується безпекою технічних інформаційних систем чи безпекою інформації у чисельному чи електронному вигляді, а стосується усіх аспектів захисту даних чи інформації незалежно від форми, у якій вони перебувають.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15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Безпека автоматизованої інформаційної системи</a:t>
            </a:r>
            <a:r>
              <a:rPr lang="uk-UA" dirty="0">
                <a:solidFill>
                  <a:schemeClr val="tx1"/>
                </a:solidFill>
              </a:rPr>
              <a:t> - стан захищеності автоматизованої системи, при якому забезпечуються конфіденційність, доступність, цілісність, підзвітність і справжність її ресурсів.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Інформацíйна систéма</a:t>
            </a:r>
            <a:r>
              <a:rPr lang="uk-UA" dirty="0">
                <a:solidFill>
                  <a:schemeClr val="tx1"/>
                </a:solidFill>
              </a:rPr>
              <a:t> — сукупність організаційних і технічних засобів для збереження та </a:t>
            </a:r>
            <a:r>
              <a:rPr lang="uk-UA" dirty="0">
                <a:solidFill>
                  <a:schemeClr val="tx1"/>
                </a:solidFill>
                <a:hlinkClick r:id="rId2"/>
              </a:rPr>
              <a:t>обробки інформації</a:t>
            </a:r>
            <a:r>
              <a:rPr lang="uk-UA" dirty="0">
                <a:solidFill>
                  <a:schemeClr val="tx1"/>
                </a:solidFill>
              </a:rPr>
              <a:t> з метою забезпечення інформаційних потреб користувачів.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Інформаційна система</a:t>
            </a:r>
            <a:r>
              <a:rPr lang="uk-UA" dirty="0">
                <a:solidFill>
                  <a:schemeClr val="tx1"/>
                </a:solidFill>
              </a:rPr>
              <a:t> (ДСТУ 2392-94) — комунікаційна система, що забезпечує збирання, пошук, оброблення та пересилання інформації.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Закон України «Про захист інформації в інформаційно-телекомунікаційних системах» визначає інформаційну (автоматизовану) систему як організаційно-технічну систему, в якій реалізується технологія обробки інформації з використанням технічних і програмних засобів.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4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</a:rPr>
              <a:t>У якості стандартної моделі безпеки використовується модель з трьох категорій</a:t>
            </a:r>
            <a:r>
              <a:rPr lang="uk-UA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b="1" dirty="0">
                <a:solidFill>
                  <a:schemeClr val="tx1"/>
                </a:solidFill>
              </a:rPr>
              <a:t>конфіденційність</a:t>
            </a:r>
            <a:r>
              <a:rPr lang="uk-UA" dirty="0">
                <a:solidFill>
                  <a:schemeClr val="tx1"/>
                </a:solidFill>
              </a:rPr>
              <a:t> (</a:t>
            </a:r>
            <a:r>
              <a:rPr lang="uk-UA" dirty="0" err="1">
                <a:solidFill>
                  <a:schemeClr val="tx1"/>
                </a:solidFill>
              </a:rPr>
              <a:t>англ</a:t>
            </a:r>
            <a:r>
              <a:rPr lang="uk-UA" dirty="0">
                <a:solidFill>
                  <a:schemeClr val="tx1"/>
                </a:solidFill>
              </a:rPr>
              <a:t>. </a:t>
            </a:r>
            <a:r>
              <a:rPr lang="uk-UA" dirty="0" err="1">
                <a:solidFill>
                  <a:schemeClr val="tx1"/>
                </a:solidFill>
              </a:rPr>
              <a:t>confidentiality</a:t>
            </a:r>
            <a:r>
              <a:rPr lang="uk-UA" dirty="0">
                <a:solidFill>
                  <a:schemeClr val="tx1"/>
                </a:solidFill>
              </a:rPr>
              <a:t>) — стан інформації, при якому доступ до неї здійснюють тільки суб'єкти, що мають на неї право;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b="1" dirty="0">
                <a:solidFill>
                  <a:schemeClr val="tx1"/>
                </a:solidFill>
              </a:rPr>
              <a:t>цілісність</a:t>
            </a:r>
            <a:r>
              <a:rPr lang="uk-UA" dirty="0">
                <a:solidFill>
                  <a:schemeClr val="tx1"/>
                </a:solidFill>
              </a:rPr>
              <a:t> (</a:t>
            </a:r>
            <a:r>
              <a:rPr lang="uk-UA" dirty="0" err="1">
                <a:solidFill>
                  <a:schemeClr val="tx1"/>
                </a:solidFill>
              </a:rPr>
              <a:t>англ</a:t>
            </a:r>
            <a:r>
              <a:rPr lang="uk-UA" dirty="0">
                <a:solidFill>
                  <a:schemeClr val="tx1"/>
                </a:solidFill>
              </a:rPr>
              <a:t>. </a:t>
            </a:r>
            <a:r>
              <a:rPr lang="uk-UA" dirty="0" err="1">
                <a:solidFill>
                  <a:schemeClr val="tx1"/>
                </a:solidFill>
              </a:rPr>
              <a:t>integrity</a:t>
            </a:r>
            <a:r>
              <a:rPr lang="uk-UA" dirty="0">
                <a:solidFill>
                  <a:schemeClr val="tx1"/>
                </a:solidFill>
              </a:rPr>
              <a:t>) — уникнення несанкціонованої модифікації інформації;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b="1" dirty="0">
                <a:solidFill>
                  <a:schemeClr val="tx1"/>
                </a:solidFill>
              </a:rPr>
              <a:t>доступність</a:t>
            </a:r>
            <a:r>
              <a:rPr lang="uk-UA" dirty="0">
                <a:solidFill>
                  <a:schemeClr val="tx1"/>
                </a:solidFill>
              </a:rPr>
              <a:t> (</a:t>
            </a:r>
            <a:r>
              <a:rPr lang="uk-UA" dirty="0" err="1">
                <a:solidFill>
                  <a:schemeClr val="tx1"/>
                </a:solidFill>
              </a:rPr>
              <a:t>англ</a:t>
            </a:r>
            <a:r>
              <a:rPr lang="uk-UA" dirty="0">
                <a:solidFill>
                  <a:schemeClr val="tx1"/>
                </a:solidFill>
              </a:rPr>
              <a:t>. </a:t>
            </a:r>
            <a:r>
              <a:rPr lang="uk-UA" dirty="0" err="1">
                <a:solidFill>
                  <a:schemeClr val="tx1"/>
                </a:solidFill>
              </a:rPr>
              <a:t>availability</a:t>
            </a:r>
            <a:r>
              <a:rPr lang="uk-UA" dirty="0">
                <a:solidFill>
                  <a:schemeClr val="tx1"/>
                </a:solidFill>
              </a:rPr>
              <a:t>) — уникнення тимчасового або постійного приховування інформації від користувачів, які отримали права доступу.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Дуже важливою складовою єдиної системи безпеки є комплексна система інформаційної безпеки.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3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Складові інформаційної безпеки: конфіденційність, цілісність, доступність.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Конфіденційність</a:t>
            </a:r>
            <a:r>
              <a:rPr lang="uk-UA" dirty="0">
                <a:solidFill>
                  <a:schemeClr val="tx1"/>
                </a:solidFill>
              </a:rPr>
              <a:t> (</a:t>
            </a:r>
            <a:r>
              <a:rPr lang="uk-UA" dirty="0" err="1">
                <a:solidFill>
                  <a:schemeClr val="tx1"/>
                </a:solidFill>
              </a:rPr>
              <a:t>англ</a:t>
            </a:r>
            <a:r>
              <a:rPr lang="uk-UA" dirty="0">
                <a:solidFill>
                  <a:schemeClr val="tx1"/>
                </a:solidFill>
              </a:rPr>
              <a:t>. </a:t>
            </a:r>
            <a:r>
              <a:rPr lang="uk-UA" dirty="0" err="1">
                <a:solidFill>
                  <a:schemeClr val="tx1"/>
                </a:solidFill>
              </a:rPr>
              <a:t>confidentiality</a:t>
            </a:r>
            <a:r>
              <a:rPr lang="uk-UA" dirty="0">
                <a:solidFill>
                  <a:schemeClr val="tx1"/>
                </a:solidFill>
              </a:rPr>
              <a:t>) – властивість інформації, яка полягає в тому, що інформація не може бути отримана неавторизованим користувачем.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Цілісність</a:t>
            </a:r>
            <a:r>
              <a:rPr lang="uk-UA" dirty="0">
                <a:solidFill>
                  <a:schemeClr val="tx1"/>
                </a:solidFill>
              </a:rPr>
              <a:t> (</a:t>
            </a:r>
            <a:r>
              <a:rPr lang="uk-UA" dirty="0" err="1">
                <a:solidFill>
                  <a:schemeClr val="tx1"/>
                </a:solidFill>
              </a:rPr>
              <a:t>англ</a:t>
            </a:r>
            <a:r>
              <a:rPr lang="uk-UA" dirty="0">
                <a:solidFill>
                  <a:schemeClr val="tx1"/>
                </a:solidFill>
              </a:rPr>
              <a:t>. </a:t>
            </a:r>
            <a:r>
              <a:rPr lang="uk-UA" dirty="0" err="1">
                <a:solidFill>
                  <a:schemeClr val="tx1"/>
                </a:solidFill>
              </a:rPr>
              <a:t>integrity</a:t>
            </a:r>
            <a:r>
              <a:rPr lang="uk-UA" dirty="0">
                <a:solidFill>
                  <a:schemeClr val="tx1"/>
                </a:solidFill>
              </a:rPr>
              <a:t>) – означає неможливість модифікації неавторизованим користувачем.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Доступність</a:t>
            </a:r>
            <a:r>
              <a:rPr lang="uk-UA" dirty="0">
                <a:solidFill>
                  <a:schemeClr val="tx1"/>
                </a:solidFill>
              </a:rPr>
              <a:t> (</a:t>
            </a:r>
            <a:r>
              <a:rPr lang="uk-UA" dirty="0" err="1">
                <a:solidFill>
                  <a:schemeClr val="tx1"/>
                </a:solidFill>
              </a:rPr>
              <a:t>англ</a:t>
            </a:r>
            <a:r>
              <a:rPr lang="uk-UA" dirty="0">
                <a:solidFill>
                  <a:schemeClr val="tx1"/>
                </a:solidFill>
              </a:rPr>
              <a:t>. </a:t>
            </a:r>
            <a:r>
              <a:rPr lang="uk-UA" dirty="0" err="1">
                <a:solidFill>
                  <a:schemeClr val="tx1"/>
                </a:solidFill>
              </a:rPr>
              <a:t>availability</a:t>
            </a:r>
            <a:r>
              <a:rPr lang="uk-UA" dirty="0">
                <a:solidFill>
                  <a:schemeClr val="tx1"/>
                </a:solidFill>
              </a:rPr>
              <a:t>) – властивість інформації бути отриманою авторизованим користувачем, за наявності у нього відповідних повноважень, в необхідний для нього час.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70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Самі механізми захисту реалізуються на трьох рівнях або шарах</a:t>
            </a:r>
            <a:r>
              <a:rPr lang="uk-UA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uk-UA" dirty="0">
                <a:solidFill>
                  <a:schemeClr val="tx1"/>
                </a:solidFill>
              </a:rPr>
              <a:t> фізичний;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uk-UA" dirty="0">
                <a:solidFill>
                  <a:schemeClr val="tx1"/>
                </a:solidFill>
              </a:rPr>
              <a:t> особистісний;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uk-UA" dirty="0">
                <a:solidFill>
                  <a:schemeClr val="tx1"/>
                </a:solidFill>
              </a:rPr>
              <a:t> організаційний.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По суті, реалізація політик і процедур безпеки покликана надавати інформацію адміністраторам, користувачам і операторам про те, як правильно використовувати готові рішення для підтримки безпеки.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9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3118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uk-UA" sz="6600" dirty="0" smtClean="0"/>
              <a:t>Дякую за увагу!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1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40422"/>
            <a:ext cx="10058400" cy="1450757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ОСНОВНІ ПОЛОЖЕННЯ ТА ПОНЯТТЯ ТЕОРІЇ ЗАХИСТУ ІНФОРМАЦІЇ</a:t>
            </a:r>
            <a:r>
              <a:rPr lang="uk-UA" b="1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Для того, щоб задовільнити потреби сучасного суспільства, виникла необхідність інформаційного забезпечення всіх сфер діяльності людини і, зокрема, надійного захисту інформації. Особливої гостроти дана проблема набуває у зв’язку з масовою комп’ютеризацією, об’єднанням комп’ютерів у комп’ютерні мережі та використання </a:t>
            </a:r>
            <a:r>
              <a:rPr lang="uk-UA" dirty="0" err="1">
                <a:solidFill>
                  <a:schemeClr val="tx1"/>
                </a:solidFill>
              </a:rPr>
              <a:t>Internet</a:t>
            </a:r>
            <a:r>
              <a:rPr lang="uk-UA" dirty="0">
                <a:solidFill>
                  <a:schemeClr val="tx1"/>
                </a:solidFill>
              </a:rPr>
              <a:t>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Інформація</a:t>
            </a:r>
            <a:r>
              <a:rPr lang="uk-UA" dirty="0">
                <a:solidFill>
                  <a:schemeClr val="tx1"/>
                </a:solidFill>
              </a:rPr>
              <a:t> – абстрактне поняття, що має різні значення залежно від контексту.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Інформація </a:t>
            </a:r>
            <a:r>
              <a:rPr lang="uk-UA" dirty="0">
                <a:solidFill>
                  <a:schemeClr val="tx1"/>
                </a:solidFill>
              </a:rPr>
              <a:t>(</a:t>
            </a:r>
            <a:r>
              <a:rPr lang="uk-UA" dirty="0" err="1">
                <a:solidFill>
                  <a:schemeClr val="tx1"/>
                </a:solidFill>
              </a:rPr>
              <a:t>ЗУ«Про</a:t>
            </a:r>
            <a:r>
              <a:rPr lang="uk-UA" dirty="0">
                <a:solidFill>
                  <a:schemeClr val="tx1"/>
                </a:solidFill>
              </a:rPr>
              <a:t> інформацію») </a:t>
            </a:r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uk-UA" dirty="0">
                <a:solidFill>
                  <a:schemeClr val="tx1"/>
                </a:solidFill>
              </a:rPr>
              <a:t> це відомості, подані в будь-якій організаційній формі і вигляді, на будь-яких носіях, про будь-які події і явища незалежно від місця і часу.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3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Найважливішими, з практичної точки зору, властивостями інформації </a:t>
            </a:r>
            <a:r>
              <a:rPr lang="uk-UA" dirty="0" smtClean="0">
                <a:solidFill>
                  <a:schemeClr val="tx1"/>
                </a:solidFill>
              </a:rPr>
              <a:t>є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>
                <a:solidFill>
                  <a:schemeClr val="tx1"/>
                </a:solidFill>
              </a:rPr>
              <a:t>Цінність інформації </a:t>
            </a:r>
            <a:r>
              <a:rPr lang="uk-UA" dirty="0">
                <a:solidFill>
                  <a:schemeClr val="tx1"/>
                </a:solidFill>
              </a:rPr>
              <a:t>– визначається забезпеченням можливості досягнення</a:t>
            </a:r>
            <a:br>
              <a:rPr lang="uk-UA" dirty="0">
                <a:solidFill>
                  <a:schemeClr val="tx1"/>
                </a:solidFill>
              </a:rPr>
            </a:br>
            <a:r>
              <a:rPr lang="uk-UA" dirty="0">
                <a:solidFill>
                  <a:schemeClr val="tx1"/>
                </a:solidFill>
              </a:rPr>
              <a:t>мети, поставленої перед отримувачем інформації.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i="1" dirty="0">
                <a:solidFill>
                  <a:schemeClr val="tx1"/>
                </a:solidFill>
              </a:rPr>
              <a:t>Достовірність </a:t>
            </a:r>
            <a:r>
              <a:rPr lang="uk-UA" dirty="0">
                <a:solidFill>
                  <a:schemeClr val="tx1"/>
                </a:solidFill>
              </a:rPr>
              <a:t>– відповідність отриманої інформації об'єктивній реальності навколишнього світу.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i="1" dirty="0">
                <a:solidFill>
                  <a:schemeClr val="tx1"/>
                </a:solidFill>
              </a:rPr>
              <a:t>Актуальність </a:t>
            </a:r>
            <a:r>
              <a:rPr lang="uk-UA" dirty="0">
                <a:solidFill>
                  <a:schemeClr val="tx1"/>
                </a:solidFill>
              </a:rPr>
              <a:t>– це міра відповідності цінності та достовірності інформації поточному часу (певному часовому періоду). Часові властивості визначають здатність даних передавати динаміку зміни ситуації (динамічність).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i="1" dirty="0">
                <a:solidFill>
                  <a:schemeClr val="tx1"/>
                </a:solidFill>
              </a:rPr>
              <a:t>Оперативність </a:t>
            </a:r>
            <a:r>
              <a:rPr lang="uk-UA" dirty="0">
                <a:solidFill>
                  <a:schemeClr val="tx1"/>
                </a:solidFill>
              </a:rPr>
              <a:t>– властивість даних, яка полягає в тому, що час їхнього збору та переробки відповідає динаміці зміни ситуації;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i="1" dirty="0">
                <a:solidFill>
                  <a:schemeClr val="tx1"/>
                </a:solidFill>
              </a:rPr>
              <a:t>Ідентичність - </a:t>
            </a:r>
            <a:r>
              <a:rPr lang="uk-UA" dirty="0">
                <a:solidFill>
                  <a:schemeClr val="tx1"/>
                </a:solidFill>
              </a:rPr>
              <a:t>властивість даних відповідати стану об'єкту.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У законодавстві Україна виділяють інформацію з </a:t>
            </a:r>
            <a:r>
              <a:rPr lang="uk-UA" b="1" dirty="0">
                <a:solidFill>
                  <a:schemeClr val="tx1"/>
                </a:solidFill>
              </a:rPr>
              <a:t>обмеженим доступом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Інформацією з ОД є конфіденційна, таємна та службова інформація.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Інформація з ОД – інформація, право доступу до якої обмежене встановленими правовими нормами та (або) правилами.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Інформація </a:t>
            </a:r>
            <a:r>
              <a:rPr lang="uk-UA" b="1" dirty="0">
                <a:solidFill>
                  <a:schemeClr val="tx1"/>
                </a:solidFill>
              </a:rPr>
              <a:t>таємна</a:t>
            </a:r>
            <a:r>
              <a:rPr lang="uk-UA" dirty="0">
                <a:solidFill>
                  <a:schemeClr val="tx1"/>
                </a:solidFill>
              </a:rPr>
              <a:t> (</a:t>
            </a:r>
            <a:r>
              <a:rPr lang="uk-UA" dirty="0" err="1">
                <a:solidFill>
                  <a:schemeClr val="tx1"/>
                </a:solidFill>
              </a:rPr>
              <a:t>secret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information</a:t>
            </a:r>
            <a:r>
              <a:rPr lang="uk-UA" dirty="0">
                <a:solidFill>
                  <a:schemeClr val="tx1"/>
                </a:solidFill>
              </a:rPr>
              <a:t>) – інформація з обмеженим доступом, що містить відомості, які становлять державну та іншу передбачену законом таємницю і розголошення яких завдає шкоди особі, суспільству та державі.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Інформація </a:t>
            </a:r>
            <a:r>
              <a:rPr lang="uk-UA" b="1" dirty="0">
                <a:solidFill>
                  <a:schemeClr val="tx1"/>
                </a:solidFill>
              </a:rPr>
              <a:t>конфіденційна</a:t>
            </a:r>
            <a:r>
              <a:rPr lang="uk-UA" dirty="0">
                <a:solidFill>
                  <a:schemeClr val="tx1"/>
                </a:solidFill>
              </a:rPr>
              <a:t> – інформація з обмеженим доступом, що містить відомості, які перебувають у володінні, користуванні чи розпорядженні окремих фізичних чи юридичних осіб або держави, і порядок доступу до якої встановлюється ними.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4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Конфіденційність</a:t>
            </a:r>
            <a:r>
              <a:rPr lang="uk-UA" dirty="0">
                <a:solidFill>
                  <a:schemeClr val="tx1"/>
                </a:solidFill>
              </a:rPr>
              <a:t> інформації – властивість інформації, яка полягає в тому, що інформація не може бути отримана неавторизованим користувачем і (або) процесом. Інформація зберігає конфіденційність, якщо дотримуються встановлені правила ознайомлення з нею.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Отже можна зробити висновки, що існує така інформація, яка потребує захисту.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Захист інформації</a:t>
            </a:r>
            <a:r>
              <a:rPr lang="uk-UA" dirty="0">
                <a:solidFill>
                  <a:schemeClr val="tx1"/>
                </a:solidFill>
              </a:rPr>
              <a:t> – сукупність методів і засобів, що забезпечують цілісність, конфіденційність і доступність інформації за умов впливу на неї загроз природного або штучного характеру, реалізація яких може призвести до завдання шкоди власникам і користувачам інформації.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У тому ж законі про інформацію поняття захист інформації визначається як, сукупність правових, адміністративних, організаційних, технічних та інших заходів, що забезпечують збереження, цілісність інформації та належний порядок доступу до неї.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Захист</a:t>
            </a:r>
            <a:r>
              <a:rPr lang="uk-UA" dirty="0">
                <a:solidFill>
                  <a:schemeClr val="tx1"/>
                </a:solidFill>
              </a:rPr>
              <a:t> – засіб для обмеження доступу чи використання всієї або частини обчислювальної системи; юридичні, організаційні та технічні, в тому числі програмні, заходи запобігання несанкціонованого доступу до апаратури, програм і даних.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9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</a:rPr>
              <a:t>Захист інформації ведеться з метою підтримки таких властивостей інформації як</a:t>
            </a:r>
            <a:r>
              <a:rPr lang="uk-UA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>
                <a:solidFill>
                  <a:schemeClr val="tx1"/>
                </a:solidFill>
              </a:rPr>
              <a:t>- </a:t>
            </a:r>
            <a:r>
              <a:rPr lang="uk-UA" b="1" dirty="0">
                <a:solidFill>
                  <a:schemeClr val="tx1"/>
                </a:solidFill>
              </a:rPr>
              <a:t>цілісність</a:t>
            </a:r>
            <a:r>
              <a:rPr lang="uk-UA" dirty="0">
                <a:solidFill>
                  <a:schemeClr val="tx1"/>
                </a:solidFill>
              </a:rPr>
              <a:t> – неможливість модифікації інформації неавторизованим користувачем. Цілісність інформації важливий аспект інформаційної безпеки, що забезпечує запобігання несанкціонованих змін та руйнування інформації.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Цілісність, це стан даних або комп’ютерної системи, в якій дані та програми використовуються встановленим чином, що забезпечує: стійку роботу системи; автоматичне відновлення у випадку виявлення системою потенційної помилки; автоматичне використання альтернативних компонентів замість тих, що вийшли з ладу;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- </a:t>
            </a:r>
            <a:r>
              <a:rPr lang="uk-UA" b="1" dirty="0">
                <a:solidFill>
                  <a:schemeClr val="tx1"/>
                </a:solidFill>
              </a:rPr>
              <a:t>конфіденційність</a:t>
            </a:r>
            <a:r>
              <a:rPr lang="uk-UA" dirty="0">
                <a:solidFill>
                  <a:schemeClr val="tx1"/>
                </a:solidFill>
              </a:rPr>
              <a:t> – інформація не може бути отримана неавторизованим користувачем. Треба захисти інформацію від несанкціонованого ознайомлення з нею.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- </a:t>
            </a:r>
            <a:r>
              <a:rPr lang="uk-UA" b="1" dirty="0">
                <a:solidFill>
                  <a:schemeClr val="tx1"/>
                </a:solidFill>
              </a:rPr>
              <a:t>доступність</a:t>
            </a:r>
            <a:r>
              <a:rPr lang="uk-UA" dirty="0">
                <a:solidFill>
                  <a:schemeClr val="tx1"/>
                </a:solidFill>
              </a:rPr>
              <a:t> – полягає в тому, що авторизований користувач може використовувати інформацію відповідно до правил, встановлених політикою безпеки не очікуючи довше заданого (прийнятного) інтервалу часу. Доступність забезпечується як підтриманням систем в робочому стані так і завдяки способам, які дозволяють швидко відновити втрачену чи пошкоджену інформацію.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97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</a:rPr>
              <a:t>У літературних джерелах розглядається ряд заходів для захисту інформаційної системи. Зокрема автори виділяють</a:t>
            </a:r>
            <a:r>
              <a:rPr lang="uk-UA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- законодавчі (закони, нормативні акти, стандарти та ін.);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- адміністративні (дії загального характеру організації, що робляться керівництвом);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- процедурні (конкретні заходи безпеки, що мають справу з людьми);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- програмно-технічні (для ідентифікації і перевірки автентичності користувачів; управління доступом; протоколювання і аудиту; криптографії; екранування та ін.).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7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Апаратно-програмні засоби захисту – засоби у яких програмні (</a:t>
            </a:r>
            <a:r>
              <a:rPr lang="uk-UA" dirty="0" err="1">
                <a:solidFill>
                  <a:schemeClr val="tx1"/>
                </a:solidFill>
              </a:rPr>
              <a:t>мікропрограмні</a:t>
            </a:r>
            <a:r>
              <a:rPr lang="uk-UA" dirty="0">
                <a:solidFill>
                  <a:schemeClr val="tx1"/>
                </a:solidFill>
              </a:rPr>
              <a:t>) та апаратні частини повністю взаємопов’язані та нероздільні.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Апаратні засоби захисту – це електронні, електромеханічні та інші пристрої, безпосередньо вбудовані у блоки автоматизованої інформаційної системи або оформлені у вигляді самостійних пристроїв які сполучаються з цими блоками. Вони призначені для внутрішнього захисту структурних елементів засобів та систем обчислюваної техніки: терміналів, процесорів, периферійного устаткування, ліній зв’язку та інше.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9781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1142</Words>
  <Application>Microsoft Office PowerPoint</Application>
  <PresentationFormat>Широкоэкранный</PresentationFormat>
  <Paragraphs>71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Symbol</vt:lpstr>
      <vt:lpstr>Ретро</vt:lpstr>
      <vt:lpstr>Технології забезпечення конфіденційності та цілісності інформаційних ресурсів</vt:lpstr>
      <vt:lpstr>ОСНОВНІ ПОЛОЖЕННЯ ТА ПОНЯТТЯ ТЕОРІЇ ЗАХИСТУ ІНФОРМАЦІЇ.</vt:lpstr>
      <vt:lpstr>Найважливішими, з практичної точки зору, властивостями інформації є</vt:lpstr>
      <vt:lpstr>У законодавстві Україна виділяють інформацію з обмеженим доступом.</vt:lpstr>
      <vt:lpstr>Презентация PowerPoint</vt:lpstr>
      <vt:lpstr>Презентация PowerPoint</vt:lpstr>
      <vt:lpstr>Захист інформації ведеться з метою підтримки таких властивостей інформації як:</vt:lpstr>
      <vt:lpstr>У літературних джерелах розглядається ряд заходів для захисту інформаційної системи. Зокрема автори виділяють:</vt:lpstr>
      <vt:lpstr>Презентация PowerPoint</vt:lpstr>
      <vt:lpstr>Інформаційна безпека комп’ютерних систем Системи забезпечення інформаційної безпеки</vt:lpstr>
      <vt:lpstr>Інформаційне середовище умовно поділяється на три основні предметні частини:</vt:lpstr>
      <vt:lpstr>Презентация PowerPoint</vt:lpstr>
      <vt:lpstr>Презентация PowerPoint</vt:lpstr>
      <vt:lpstr>Презентация PowerPoint</vt:lpstr>
      <vt:lpstr>Презентация PowerPoint</vt:lpstr>
      <vt:lpstr>У якості стандартної моделі безпеки використовується модель з трьох категорій:</vt:lpstr>
      <vt:lpstr>Презентация PowerPoint</vt:lpstr>
      <vt:lpstr>Самі механізми захисту реалізуються на трьох рівнях або шарах: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Технології забезпечення конфіденційності та цілісності інформаційних ресурсів</dc:title>
  <dc:creator>Asmadey Asmadey</dc:creator>
  <cp:lastModifiedBy>Asmadey Asmadey</cp:lastModifiedBy>
  <cp:revision>3</cp:revision>
  <dcterms:created xsi:type="dcterms:W3CDTF">2023-11-16T18:35:02Z</dcterms:created>
  <dcterms:modified xsi:type="dcterms:W3CDTF">2023-11-16T18:44:31Z</dcterms:modified>
</cp:coreProperties>
</file>