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C695A2B-C7A8-46DA-B035-41A0D9BB73A0}"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EA426E-DE04-43CD-B99C-60BAC04E7C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C695A2B-C7A8-46DA-B035-41A0D9BB73A0}"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339270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C695A2B-C7A8-46DA-B035-41A0D9BB73A0}"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265271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C695A2B-C7A8-46DA-B035-41A0D9BB73A0}"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42506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C695A2B-C7A8-46DA-B035-41A0D9BB73A0}"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EA426E-DE04-43CD-B99C-60BAC04E7C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39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C695A2B-C7A8-46DA-B035-41A0D9BB73A0}"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82593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C695A2B-C7A8-46DA-B035-41A0D9BB73A0}" type="datetimeFigureOut">
              <a:rPr lang="ru-RU" smtClean="0"/>
              <a:t>18.11.2023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377450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C695A2B-C7A8-46DA-B035-41A0D9BB73A0}" type="datetimeFigureOut">
              <a:rPr lang="ru-RU" smtClean="0"/>
              <a:t>18.11.2023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8189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695A2B-C7A8-46DA-B035-41A0D9BB73A0}" type="datetimeFigureOut">
              <a:rPr lang="ru-RU" smtClean="0"/>
              <a:t>18.11.2023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11876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695A2B-C7A8-46DA-B035-41A0D9BB73A0}" type="datetimeFigureOut">
              <a:rPr lang="ru-RU" smtClean="0"/>
              <a:t>18.11.2023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EA426E-DE04-43CD-B99C-60BAC04E7C12}" type="slidenum">
              <a:rPr lang="ru-RU" smtClean="0"/>
              <a:t>‹#›</a:t>
            </a:fld>
            <a:endParaRPr lang="ru-RU"/>
          </a:p>
        </p:txBody>
      </p:sp>
    </p:spTree>
    <p:extLst>
      <p:ext uri="{BB962C8B-B14F-4D97-AF65-F5344CB8AC3E}">
        <p14:creationId xmlns:p14="http://schemas.microsoft.com/office/powerpoint/2010/main" val="261710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C695A2B-C7A8-46DA-B035-41A0D9BB73A0}"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EA426E-DE04-43CD-B99C-60BAC04E7C12}" type="slidenum">
              <a:rPr lang="ru-RU" smtClean="0"/>
              <a:t>‹#›</a:t>
            </a:fld>
            <a:endParaRPr lang="ru-RU"/>
          </a:p>
        </p:txBody>
      </p:sp>
    </p:spTree>
    <p:extLst>
      <p:ext uri="{BB962C8B-B14F-4D97-AF65-F5344CB8AC3E}">
        <p14:creationId xmlns:p14="http://schemas.microsoft.com/office/powerpoint/2010/main" val="37158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695A2B-C7A8-46DA-B035-41A0D9BB73A0}" type="datetimeFigureOut">
              <a:rPr lang="ru-RU" smtClean="0"/>
              <a:t>18.11.2023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EA426E-DE04-43CD-B99C-60BAC04E7C12}"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411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a:solidFill>
                  <a:schemeClr val="tx1"/>
                </a:solidFill>
              </a:rPr>
              <a:t>Технології забезпечення конфіденційності та цілісності інформаційних ресурсів</a:t>
            </a:r>
            <a:endParaRPr lang="ru-RU" dirty="0"/>
          </a:p>
        </p:txBody>
      </p:sp>
      <p:sp>
        <p:nvSpPr>
          <p:cNvPr id="3" name="Подзаголовок 2"/>
          <p:cNvSpPr>
            <a:spLocks noGrp="1"/>
          </p:cNvSpPr>
          <p:nvPr>
            <p:ph type="subTitle" idx="1"/>
          </p:nvPr>
        </p:nvSpPr>
        <p:spPr/>
        <p:txBody>
          <a:bodyPr/>
          <a:lstStyle/>
          <a:p>
            <a:r>
              <a:rPr lang="uk-UA" b="1">
                <a:solidFill>
                  <a:schemeClr val="tx1"/>
                </a:solidFill>
              </a:rPr>
              <a:t>ЛЕКЦІЯ 10. ПРОГРАМНІ ТА ПРОГРАМНО-АПАРАТНІ ЗАСОБИ ВИЯВЛЕННЯ ВТОРГНЕНЬ (Shadow, Cisco IPS, Arbor Networks Spectrum, InfoWatch ASAP, Symantec DeepSight)</a:t>
            </a:r>
            <a:endParaRPr lang="ru-RU">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91863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pPr lvl="0"/>
            <a:r>
              <a:rPr lang="uk-UA" b="1" dirty="0" err="1">
                <a:solidFill>
                  <a:schemeClr val="tx1"/>
                </a:solidFill>
              </a:rPr>
              <a:t>Symantec</a:t>
            </a:r>
            <a:r>
              <a:rPr lang="uk-UA" b="1" dirty="0">
                <a:solidFill>
                  <a:schemeClr val="tx1"/>
                </a:solidFill>
              </a:rPr>
              <a:t> </a:t>
            </a:r>
            <a:r>
              <a:rPr lang="uk-UA" b="1" dirty="0" err="1">
                <a:solidFill>
                  <a:schemeClr val="tx1"/>
                </a:solidFill>
              </a:rPr>
              <a:t>DeepSight</a:t>
            </a:r>
            <a:r>
              <a:rPr lang="uk-UA" b="1" dirty="0">
                <a:solidFill>
                  <a:schemeClr val="tx1"/>
                </a:solidFill>
              </a:rPr>
              <a:t>:</a:t>
            </a:r>
            <a:endParaRPr lang="ru-RU" dirty="0">
              <a:solidFill>
                <a:schemeClr val="tx1"/>
              </a:solidFill>
            </a:endParaRPr>
          </a:p>
          <a:p>
            <a:r>
              <a:rPr lang="uk-UA" dirty="0">
                <a:solidFill>
                  <a:schemeClr val="tx1"/>
                </a:solidFill>
              </a:rPr>
              <a:t>Тип: Програмний.</a:t>
            </a:r>
            <a:endParaRPr lang="ru-RU" dirty="0">
              <a:solidFill>
                <a:schemeClr val="tx1"/>
              </a:solidFill>
            </a:endParaRPr>
          </a:p>
          <a:p>
            <a:r>
              <a:rPr lang="uk-UA" dirty="0">
                <a:solidFill>
                  <a:schemeClr val="tx1"/>
                </a:solidFill>
              </a:rPr>
              <a:t>Основні властивості:</a:t>
            </a:r>
            <a:endParaRPr lang="ru-RU" dirty="0">
              <a:solidFill>
                <a:schemeClr val="tx1"/>
              </a:solidFill>
            </a:endParaRPr>
          </a:p>
          <a:p>
            <a:r>
              <a:rPr lang="uk-UA" dirty="0">
                <a:solidFill>
                  <a:schemeClr val="tx1"/>
                </a:solidFill>
              </a:rPr>
              <a:t>Інтелектуальна безпека: Надає інформацію про поточні загрози та вразливості.</a:t>
            </a:r>
            <a:endParaRPr lang="ru-RU" dirty="0">
              <a:solidFill>
                <a:schemeClr val="tx1"/>
              </a:solidFill>
            </a:endParaRPr>
          </a:p>
          <a:p>
            <a:r>
              <a:rPr lang="uk-UA" dirty="0">
                <a:solidFill>
                  <a:schemeClr val="tx1"/>
                </a:solidFill>
              </a:rPr>
              <a:t>Аналіз подій: Забезпечує аналіз подій та інтелектуальну обробку інформації.</a:t>
            </a:r>
            <a:endParaRPr lang="ru-RU" dirty="0">
              <a:solidFill>
                <a:schemeClr val="tx1"/>
              </a:solidFill>
            </a:endParaRPr>
          </a:p>
          <a:p>
            <a:r>
              <a:rPr lang="uk-UA" dirty="0">
                <a:solidFill>
                  <a:schemeClr val="tx1"/>
                </a:solidFill>
              </a:rPr>
              <a:t>Система </a:t>
            </a:r>
            <a:r>
              <a:rPr lang="uk-UA" dirty="0" err="1">
                <a:solidFill>
                  <a:schemeClr val="tx1"/>
                </a:solidFill>
              </a:rPr>
              <a:t>Symantec</a:t>
            </a:r>
            <a:r>
              <a:rPr lang="uk-UA" dirty="0">
                <a:solidFill>
                  <a:schemeClr val="tx1"/>
                </a:solidFill>
              </a:rPr>
              <a:t> </a:t>
            </a:r>
            <a:r>
              <a:rPr lang="uk-UA" dirty="0" err="1">
                <a:solidFill>
                  <a:schemeClr val="tx1"/>
                </a:solidFill>
              </a:rPr>
              <a:t>DeepSight</a:t>
            </a:r>
            <a:r>
              <a:rPr lang="uk-UA" dirty="0">
                <a:solidFill>
                  <a:schemeClr val="tx1"/>
                </a:solidFill>
              </a:rPr>
              <a:t> (</a:t>
            </a:r>
            <a:r>
              <a:rPr lang="uk-UA" dirty="0" err="1">
                <a:solidFill>
                  <a:schemeClr val="tx1"/>
                </a:solidFill>
              </a:rPr>
              <a:t>Symantec</a:t>
            </a:r>
            <a:r>
              <a:rPr lang="uk-UA" dirty="0">
                <a:solidFill>
                  <a:schemeClr val="tx1"/>
                </a:solidFill>
              </a:rPr>
              <a:t> </a:t>
            </a:r>
            <a:r>
              <a:rPr lang="uk-UA" dirty="0" err="1">
                <a:solidFill>
                  <a:schemeClr val="tx1"/>
                </a:solidFill>
              </a:rPr>
              <a:t>DeepSight</a:t>
            </a:r>
            <a:r>
              <a:rPr lang="uk-UA" dirty="0">
                <a:solidFill>
                  <a:schemeClr val="tx1"/>
                </a:solidFill>
              </a:rPr>
              <a:t> </a:t>
            </a:r>
            <a:r>
              <a:rPr lang="uk-UA" dirty="0" err="1">
                <a:solidFill>
                  <a:schemeClr val="tx1"/>
                </a:solidFill>
              </a:rPr>
              <a:t>Threat</a:t>
            </a:r>
            <a:r>
              <a:rPr lang="uk-UA" dirty="0">
                <a:solidFill>
                  <a:schemeClr val="tx1"/>
                </a:solidFill>
              </a:rPr>
              <a:t> </a:t>
            </a:r>
            <a:r>
              <a:rPr lang="uk-UA" dirty="0" err="1">
                <a:solidFill>
                  <a:schemeClr val="tx1"/>
                </a:solidFill>
              </a:rPr>
              <a:t>Management</a:t>
            </a:r>
            <a:r>
              <a:rPr lang="uk-UA" dirty="0">
                <a:solidFill>
                  <a:schemeClr val="tx1"/>
                </a:solidFill>
              </a:rPr>
              <a:t> </a:t>
            </a:r>
            <a:r>
              <a:rPr lang="uk-UA" dirty="0" err="1">
                <a:solidFill>
                  <a:schemeClr val="tx1"/>
                </a:solidFill>
              </a:rPr>
              <a:t>System</a:t>
            </a:r>
            <a:r>
              <a:rPr lang="uk-UA" dirty="0">
                <a:solidFill>
                  <a:schemeClr val="tx1"/>
                </a:solidFill>
              </a:rPr>
              <a:t>, розробник компанія </a:t>
            </a:r>
            <a:r>
              <a:rPr lang="uk-UA" dirty="0" err="1">
                <a:solidFill>
                  <a:schemeClr val="tx1"/>
                </a:solidFill>
              </a:rPr>
              <a:t>Symantec</a:t>
            </a:r>
            <a:r>
              <a:rPr lang="uk-UA" dirty="0">
                <a:solidFill>
                  <a:schemeClr val="tx1"/>
                </a:solidFill>
              </a:rPr>
              <a:t>, Каліфорнія, США) дозволяє розширити можливості захисту шляхом забезпечення раннього оповіщення про активні атаки, потенційні загрози, нові уразливі місця, шпигунські програми, рекламне ПЗ, що дає можливість адміністраторам більш точно передбачити і оцінити ступінь ризику, а також визначити пріоритетність інформаційних ресурсів, яким необхідний першочерговий захист від вторгнень. Також наявність розсилки персоніфікованих повідомлень, які доповнені професійним аналізом загроз, </a:t>
            </a:r>
            <a:r>
              <a:rPr lang="uk-UA" dirty="0" err="1">
                <a:solidFill>
                  <a:schemeClr val="tx1"/>
                </a:solidFill>
              </a:rPr>
              <a:t>узагальнювальними</a:t>
            </a:r>
            <a:r>
              <a:rPr lang="uk-UA" dirty="0">
                <a:solidFill>
                  <a:schemeClr val="tx1"/>
                </a:solidFill>
              </a:rPr>
              <a:t> оцінками і підтримкою вибору дій роблять </a:t>
            </a:r>
            <a:r>
              <a:rPr lang="uk-UA" dirty="0" err="1">
                <a:solidFill>
                  <a:schemeClr val="tx1"/>
                </a:solidFill>
              </a:rPr>
              <a:t>Symantec</a:t>
            </a:r>
            <a:r>
              <a:rPr lang="uk-UA" dirty="0">
                <a:solidFill>
                  <a:schemeClr val="tx1"/>
                </a:solidFill>
              </a:rPr>
              <a:t> </a:t>
            </a:r>
            <a:r>
              <a:rPr lang="uk-UA" dirty="0" err="1">
                <a:solidFill>
                  <a:schemeClr val="tx1"/>
                </a:solidFill>
              </a:rPr>
              <a:t>DeepSight</a:t>
            </a:r>
            <a:r>
              <a:rPr lang="uk-UA" dirty="0">
                <a:solidFill>
                  <a:schemeClr val="tx1"/>
                </a:solidFill>
              </a:rPr>
              <a:t> </a:t>
            </a:r>
            <a:r>
              <a:rPr lang="uk-UA" dirty="0" err="1">
                <a:solidFill>
                  <a:schemeClr val="tx1"/>
                </a:solidFill>
              </a:rPr>
              <a:t>Threat</a:t>
            </a:r>
            <a:r>
              <a:rPr lang="uk-UA" dirty="0">
                <a:solidFill>
                  <a:schemeClr val="tx1"/>
                </a:solidFill>
              </a:rPr>
              <a:t> </a:t>
            </a:r>
            <a:r>
              <a:rPr lang="uk-UA" dirty="0" err="1">
                <a:solidFill>
                  <a:schemeClr val="tx1"/>
                </a:solidFill>
              </a:rPr>
              <a:t>Management</a:t>
            </a:r>
            <a:r>
              <a:rPr lang="uk-UA" dirty="0">
                <a:solidFill>
                  <a:schemeClr val="tx1"/>
                </a:solidFill>
              </a:rPr>
              <a:t> </a:t>
            </a:r>
            <a:r>
              <a:rPr lang="uk-UA" dirty="0" err="1">
                <a:solidFill>
                  <a:schemeClr val="tx1"/>
                </a:solidFill>
              </a:rPr>
              <a:t>System</a:t>
            </a:r>
            <a:r>
              <a:rPr lang="uk-UA" dirty="0">
                <a:solidFill>
                  <a:schemeClr val="tx1"/>
                </a:solidFill>
              </a:rPr>
              <a:t> провідною системою раннього оповіщення про глобальні кібератаки. Система має достатньо розгалужену інфраструктуру у глобальному кіберпросторі, яка складається з низки мереж </a:t>
            </a:r>
            <a:r>
              <a:rPr lang="uk-UA" dirty="0" err="1">
                <a:solidFill>
                  <a:schemeClr val="tx1"/>
                </a:solidFill>
              </a:rPr>
              <a:t>honeypot</a:t>
            </a:r>
            <a:r>
              <a:rPr lang="uk-UA" dirty="0">
                <a:solidFill>
                  <a:schemeClr val="tx1"/>
                </a:solidFill>
              </a:rPr>
              <a:t>. За допомогою даної системи можна аналізувати вхідні потоки даних, що надходять до комп'ютерів через мережу та блокувати загрози до їх реалізації в системі.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9694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uk-UA" dirty="0"/>
              <a:t>Дане ПЗ здатне виявляти атаки і аномалії. Завдяки постійному оновлення бази даних мережевих загроз та розширенню можливостей виявлення кібератак система достатньо легко адаптується до нових видів вторгнень. Підтримка та оновлення </a:t>
            </a:r>
            <a:r>
              <a:rPr lang="uk-UA" dirty="0" err="1"/>
              <a:t>Symantec</a:t>
            </a:r>
            <a:r>
              <a:rPr lang="uk-UA" dirty="0"/>
              <a:t> </a:t>
            </a:r>
            <a:r>
              <a:rPr lang="uk-UA" dirty="0" err="1"/>
              <a:t>DeepSight</a:t>
            </a:r>
            <a:r>
              <a:rPr lang="uk-UA" dirty="0"/>
              <a:t> здійснюється централізовано розробниками ПЗ. Система використовує експертний, статистичний, динамічний, машинного навчання та сигнатурний методи виявлення кібератак. Залежно від складності побудови системи та мережевої структури, управління може бути централізованим або розподіленим. Система є масштабованою, оскільки має чітку ієрархічну структуру, тобто при розширенні мережі збільшується лише кількість даних для аналізу, які необхідно опрацювати. Зазначена розробка здатна виявляти різного роду кібератаки, які були здійсненні на мережевому рівні, а також в певній мірі аналізувати журнали реєстрації низки програмних засобів та додатків. </a:t>
            </a:r>
            <a:r>
              <a:rPr lang="uk-UA" dirty="0" err="1"/>
              <a:t>Symantec</a:t>
            </a:r>
            <a:r>
              <a:rPr lang="uk-UA" dirty="0"/>
              <a:t> </a:t>
            </a:r>
            <a:r>
              <a:rPr lang="uk-UA" dirty="0" err="1"/>
              <a:t>DeepSight</a:t>
            </a:r>
            <a:r>
              <a:rPr lang="uk-UA" dirty="0"/>
              <a:t> </a:t>
            </a:r>
            <a:r>
              <a:rPr lang="uk-UA" dirty="0" err="1"/>
              <a:t>Threat</a:t>
            </a:r>
            <a:r>
              <a:rPr lang="uk-UA" dirty="0"/>
              <a:t> </a:t>
            </a:r>
            <a:r>
              <a:rPr lang="uk-UA" dirty="0" err="1"/>
              <a:t>Management</a:t>
            </a:r>
            <a:r>
              <a:rPr lang="uk-UA" dirty="0"/>
              <a:t> </a:t>
            </a:r>
            <a:r>
              <a:rPr lang="uk-UA" dirty="0" err="1"/>
              <a:t>System</a:t>
            </a:r>
            <a:r>
              <a:rPr lang="uk-UA" dirty="0"/>
              <a:t> дозволяє здійснювати завчасне (до нанесення шкоди підприємству) попередження щодо кібератак. </a:t>
            </a:r>
            <a:endParaRPr lang="ru-RU" dirty="0"/>
          </a:p>
        </p:txBody>
      </p:sp>
    </p:spTree>
    <p:extLst>
      <p:ext uri="{BB962C8B-B14F-4D97-AF65-F5344CB8AC3E}">
        <p14:creationId xmlns:p14="http://schemas.microsoft.com/office/powerpoint/2010/main" val="211317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Система дозволяє адміністраторам реалізувати превентивні заходи для захисту інфраструктури і компонентів мережі, а також протидіяти втратам продуктивності та нанесенню шкоди репутації компанії. За допомогою автоматизованих сповіщень із заданим пріоритетом на глобальному рівні система формує статистично надійну і дуже детальну інформацію про атаки, з можливістю відстеження даних у часі, країни, галузі промисловості та інших параметрів. Існуючі можливості щодо виявлення кібератак, реалізації контрзаходів і використання методів протидії та додаткових джерел довідкової інформації дозволяє системі діяти негайно та </a:t>
            </a:r>
            <a:r>
              <a:rPr lang="uk-UA" dirty="0" smtClean="0">
                <a:solidFill>
                  <a:schemeClr val="tx1"/>
                </a:solidFill>
              </a:rPr>
              <a:t>ефективно.</a:t>
            </a:r>
          </a:p>
          <a:p>
            <a:r>
              <a:rPr lang="uk-UA" dirty="0">
                <a:solidFill>
                  <a:schemeClr val="tx1"/>
                </a:solidFill>
              </a:rPr>
              <a:t>Кожен інструмент має свої унікальні особливості, і вибір залежить від конкретних потреб організації. Важливо враховувати, що в деяких випадках оптимальним рішенням може бути комбінація різних засобів для комплексного покриття загроз.</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14628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000" dirty="0" smtClean="0"/>
              <a:t>Дякую за увагу!</a:t>
            </a:r>
            <a:endParaRPr lang="ru-RU" sz="6000"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20567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Розглянемо деякі програмні та програмно-апаратні засоби виявлення вторгнень</a:t>
            </a:r>
            <a:r>
              <a:rPr lang="uk-UA" b="1" dirty="0" smtClean="0">
                <a:solidFill>
                  <a:schemeClr val="tx1"/>
                </a:solidFill>
              </a:rPr>
              <a:t>:</a:t>
            </a:r>
            <a:endParaRPr lang="ru-RU" b="1" dirty="0">
              <a:solidFill>
                <a:schemeClr val="tx1"/>
              </a:solidFill>
            </a:endParaRPr>
          </a:p>
        </p:txBody>
      </p:sp>
      <p:sp>
        <p:nvSpPr>
          <p:cNvPr id="3" name="Объект 2"/>
          <p:cNvSpPr>
            <a:spLocks noGrp="1"/>
          </p:cNvSpPr>
          <p:nvPr>
            <p:ph idx="1"/>
          </p:nvPr>
        </p:nvSpPr>
        <p:spPr>
          <a:xfrm>
            <a:off x="314037" y="1845733"/>
            <a:ext cx="11610108" cy="4416521"/>
          </a:xfrm>
        </p:spPr>
        <p:txBody>
          <a:bodyPr>
            <a:normAutofit fontScale="85000" lnSpcReduction="10000"/>
          </a:bodyPr>
          <a:lstStyle/>
          <a:p>
            <a:pPr lvl="0"/>
            <a:r>
              <a:rPr lang="uk-UA" b="1" dirty="0" err="1">
                <a:solidFill>
                  <a:schemeClr val="tx1"/>
                </a:solidFill>
              </a:rPr>
              <a:t>Shadow</a:t>
            </a:r>
            <a:r>
              <a:rPr lang="uk-UA" b="1" dirty="0">
                <a:solidFill>
                  <a:schemeClr val="tx1"/>
                </a:solidFill>
              </a:rPr>
              <a:t>:</a:t>
            </a:r>
            <a:endParaRPr lang="ru-RU" dirty="0">
              <a:solidFill>
                <a:schemeClr val="tx1"/>
              </a:solidFill>
            </a:endParaRPr>
          </a:p>
          <a:p>
            <a:r>
              <a:rPr lang="uk-UA" dirty="0">
                <a:solidFill>
                  <a:schemeClr val="tx1"/>
                </a:solidFill>
              </a:rPr>
              <a:t>Тип: Програмний та програмно-апаратний.</a:t>
            </a:r>
            <a:endParaRPr lang="ru-RU" dirty="0">
              <a:solidFill>
                <a:schemeClr val="tx1"/>
              </a:solidFill>
            </a:endParaRPr>
          </a:p>
          <a:p>
            <a:r>
              <a:rPr lang="uk-UA" dirty="0">
                <a:solidFill>
                  <a:schemeClr val="tx1"/>
                </a:solidFill>
              </a:rPr>
              <a:t>Основні властивості:</a:t>
            </a:r>
            <a:endParaRPr lang="ru-RU" dirty="0">
              <a:solidFill>
                <a:schemeClr val="tx1"/>
              </a:solidFill>
            </a:endParaRPr>
          </a:p>
          <a:p>
            <a:r>
              <a:rPr lang="uk-UA" dirty="0">
                <a:solidFill>
                  <a:schemeClr val="tx1"/>
                </a:solidFill>
              </a:rPr>
              <a:t>Ефективність: Застосовує машинне навчання для виявлення та блокування загроз в реальному часі.</a:t>
            </a:r>
            <a:endParaRPr lang="ru-RU" dirty="0">
              <a:solidFill>
                <a:schemeClr val="tx1"/>
              </a:solidFill>
            </a:endParaRPr>
          </a:p>
          <a:p>
            <a:r>
              <a:rPr lang="uk-UA" dirty="0">
                <a:solidFill>
                  <a:schemeClr val="tx1"/>
                </a:solidFill>
              </a:rPr>
              <a:t>Адаптивність: Здатний адаптуватися до нових загроз і вчиться виявляти атаки на основі підміни ідентичності.</a:t>
            </a:r>
            <a:endParaRPr lang="ru-RU" dirty="0">
              <a:solidFill>
                <a:schemeClr val="tx1"/>
              </a:solidFill>
            </a:endParaRPr>
          </a:p>
          <a:p>
            <a:r>
              <a:rPr lang="uk-UA" dirty="0">
                <a:solidFill>
                  <a:schemeClr val="tx1"/>
                </a:solidFill>
              </a:rPr>
              <a:t>Мережева СВВ </a:t>
            </a:r>
            <a:r>
              <a:rPr lang="uk-UA" dirty="0" err="1">
                <a:solidFill>
                  <a:schemeClr val="tx1"/>
                </a:solidFill>
              </a:rPr>
              <a:t>Shadow</a:t>
            </a:r>
            <a:r>
              <a:rPr lang="uk-UA" dirty="0">
                <a:solidFill>
                  <a:schemeClr val="tx1"/>
                </a:solidFill>
              </a:rPr>
              <a:t> (</a:t>
            </a:r>
            <a:r>
              <a:rPr lang="uk-UA" dirty="0" err="1">
                <a:solidFill>
                  <a:schemeClr val="tx1"/>
                </a:solidFill>
              </a:rPr>
              <a:t>Secondary</a:t>
            </a:r>
            <a:r>
              <a:rPr lang="uk-UA" dirty="0">
                <a:solidFill>
                  <a:schemeClr val="tx1"/>
                </a:solidFill>
              </a:rPr>
              <a:t> </a:t>
            </a:r>
            <a:r>
              <a:rPr lang="uk-UA" dirty="0" err="1">
                <a:solidFill>
                  <a:schemeClr val="tx1"/>
                </a:solidFill>
              </a:rPr>
              <a:t>Heuristic</a:t>
            </a:r>
            <a:r>
              <a:rPr lang="uk-UA" dirty="0">
                <a:solidFill>
                  <a:schemeClr val="tx1"/>
                </a:solidFill>
              </a:rPr>
              <a:t> </a:t>
            </a:r>
            <a:r>
              <a:rPr lang="uk-UA" dirty="0" err="1">
                <a:solidFill>
                  <a:schemeClr val="tx1"/>
                </a:solidFill>
              </a:rPr>
              <a:t>Analysis</a:t>
            </a:r>
            <a:r>
              <a:rPr lang="uk-UA" dirty="0">
                <a:solidFill>
                  <a:schemeClr val="tx1"/>
                </a:solidFill>
              </a:rPr>
              <a:t> </a:t>
            </a:r>
            <a:r>
              <a:rPr lang="uk-UA" dirty="0" err="1">
                <a:solidFill>
                  <a:schemeClr val="tx1"/>
                </a:solidFill>
              </a:rPr>
              <a:t>for</a:t>
            </a:r>
            <a:r>
              <a:rPr lang="uk-UA" dirty="0">
                <a:solidFill>
                  <a:schemeClr val="tx1"/>
                </a:solidFill>
              </a:rPr>
              <a:t> </a:t>
            </a:r>
            <a:r>
              <a:rPr lang="uk-UA" dirty="0" err="1">
                <a:solidFill>
                  <a:schemeClr val="tx1"/>
                </a:solidFill>
              </a:rPr>
              <a:t>Defensive</a:t>
            </a:r>
            <a:r>
              <a:rPr lang="uk-UA" dirty="0">
                <a:solidFill>
                  <a:schemeClr val="tx1"/>
                </a:solidFill>
              </a:rPr>
              <a:t> </a:t>
            </a:r>
            <a:r>
              <a:rPr lang="uk-UA" dirty="0" err="1">
                <a:solidFill>
                  <a:schemeClr val="tx1"/>
                </a:solidFill>
              </a:rPr>
              <a:t>Online</a:t>
            </a:r>
            <a:r>
              <a:rPr lang="uk-UA" dirty="0">
                <a:solidFill>
                  <a:schemeClr val="tx1"/>
                </a:solidFill>
              </a:rPr>
              <a:t> </a:t>
            </a:r>
            <a:r>
              <a:rPr lang="uk-UA" dirty="0" err="1">
                <a:solidFill>
                  <a:schemeClr val="tx1"/>
                </a:solidFill>
              </a:rPr>
              <a:t>Warfare</a:t>
            </a:r>
            <a:r>
              <a:rPr lang="uk-UA" dirty="0">
                <a:solidFill>
                  <a:schemeClr val="tx1"/>
                </a:solidFill>
              </a:rPr>
              <a:t>, розробник </a:t>
            </a:r>
            <a:r>
              <a:rPr lang="uk-UA" dirty="0" err="1">
                <a:solidFill>
                  <a:schemeClr val="tx1"/>
                </a:solidFill>
              </a:rPr>
              <a:t>Naval</a:t>
            </a:r>
            <a:r>
              <a:rPr lang="uk-UA" dirty="0">
                <a:solidFill>
                  <a:schemeClr val="tx1"/>
                </a:solidFill>
              </a:rPr>
              <a:t> </a:t>
            </a:r>
            <a:r>
              <a:rPr lang="uk-UA" dirty="0" err="1">
                <a:solidFill>
                  <a:schemeClr val="tx1"/>
                </a:solidFill>
              </a:rPr>
              <a:t>Surface</a:t>
            </a:r>
            <a:r>
              <a:rPr lang="uk-UA" dirty="0">
                <a:solidFill>
                  <a:schemeClr val="tx1"/>
                </a:solidFill>
              </a:rPr>
              <a:t> </a:t>
            </a:r>
            <a:r>
              <a:rPr lang="uk-UA" dirty="0" err="1">
                <a:solidFill>
                  <a:schemeClr val="tx1"/>
                </a:solidFill>
              </a:rPr>
              <a:t>Warfare</a:t>
            </a:r>
            <a:r>
              <a:rPr lang="uk-UA" dirty="0">
                <a:solidFill>
                  <a:schemeClr val="tx1"/>
                </a:solidFill>
              </a:rPr>
              <a:t> </a:t>
            </a:r>
            <a:r>
              <a:rPr lang="uk-UA" dirty="0" err="1">
                <a:solidFill>
                  <a:schemeClr val="tx1"/>
                </a:solidFill>
              </a:rPr>
              <a:t>Center</a:t>
            </a:r>
            <a:r>
              <a:rPr lang="uk-UA" dirty="0">
                <a:solidFill>
                  <a:schemeClr val="tx1"/>
                </a:solidFill>
              </a:rPr>
              <a:t> (військово-морський центр), Вірджинія, США) містить станції-давачі і станції-аналізатори. Перші розташовані на зовнішній стороні </a:t>
            </a:r>
            <a:r>
              <a:rPr lang="uk-UA" dirty="0" err="1">
                <a:solidFill>
                  <a:schemeClr val="tx1"/>
                </a:solidFill>
              </a:rPr>
              <a:t>міжмережевих</a:t>
            </a:r>
            <a:r>
              <a:rPr lang="uk-UA" dirty="0">
                <a:solidFill>
                  <a:schemeClr val="tx1"/>
                </a:solidFill>
              </a:rPr>
              <a:t> екранів, а другі у внутрішньому захищеному сегменті мережі. Станція-давач – це сервер, на якому активізований </a:t>
            </a:r>
            <a:r>
              <a:rPr lang="uk-UA" dirty="0" err="1">
                <a:solidFill>
                  <a:schemeClr val="tx1"/>
                </a:solidFill>
              </a:rPr>
              <a:t>tcpdump</a:t>
            </a:r>
            <a:r>
              <a:rPr lang="uk-UA" dirty="0">
                <a:solidFill>
                  <a:schemeClr val="tx1"/>
                </a:solidFill>
              </a:rPr>
              <a:t>, який записує трафік у файл. Давачі виокремлюють заголовки пакетів і зберігають їх у спеціальному файлі. Станція-аналізатор зчитує цю інформацію, фільтрує її і генерує відповідний журнал. Якщо події ідентифіковані і для них існує стратегія реагування, то попереджувальні повідомлення не генеруються. Давачі використовуються для вилучення пакетів утиліти </a:t>
            </a:r>
            <a:r>
              <a:rPr lang="uk-UA" dirty="0" err="1">
                <a:solidFill>
                  <a:schemeClr val="tx1"/>
                </a:solidFill>
              </a:rPr>
              <a:t>libpcap</a:t>
            </a:r>
            <a:r>
              <a:rPr lang="uk-UA" dirty="0">
                <a:solidFill>
                  <a:schemeClr val="tx1"/>
                </a:solidFill>
              </a:rPr>
              <a:t>, а основний аналіз відбувається в модулі </a:t>
            </a:r>
            <a:r>
              <a:rPr lang="uk-UA" dirty="0" err="1">
                <a:solidFill>
                  <a:schemeClr val="tx1"/>
                </a:solidFill>
              </a:rPr>
              <a:t>tcpdump</a:t>
            </a:r>
            <a:r>
              <a:rPr lang="uk-UA" dirty="0">
                <a:solidFill>
                  <a:schemeClr val="tx1"/>
                </a:solidFill>
              </a:rPr>
              <a:t>, який містить фільтри пакетів, що поділяються на прості та складні (з декількох фільтрів). Фактично система використовує низку фільтрів мовою </a:t>
            </a:r>
            <a:r>
              <a:rPr lang="uk-UA" dirty="0" err="1">
                <a:solidFill>
                  <a:schemeClr val="tx1"/>
                </a:solidFill>
              </a:rPr>
              <a:t>Perl</a:t>
            </a:r>
            <a:r>
              <a:rPr lang="uk-UA" dirty="0">
                <a:solidFill>
                  <a:schemeClr val="tx1"/>
                </a:solidFill>
              </a:rPr>
              <a:t>, сенсори і аналізатори. Також </a:t>
            </a:r>
            <a:r>
              <a:rPr lang="uk-UA" dirty="0" err="1">
                <a:solidFill>
                  <a:schemeClr val="tx1"/>
                </a:solidFill>
              </a:rPr>
              <a:t>Shadow</a:t>
            </a:r>
            <a:r>
              <a:rPr lang="uk-UA" dirty="0">
                <a:solidFill>
                  <a:schemeClr val="tx1"/>
                </a:solidFill>
              </a:rPr>
              <a:t> функціонує на багатьох UNIX-системах, включаючи </a:t>
            </a:r>
            <a:r>
              <a:rPr lang="uk-UA" dirty="0" err="1">
                <a:solidFill>
                  <a:schemeClr val="tx1"/>
                </a:solidFill>
              </a:rPr>
              <a:t>FreeBSD</a:t>
            </a:r>
            <a:r>
              <a:rPr lang="uk-UA" dirty="0">
                <a:solidFill>
                  <a:schemeClr val="tx1"/>
                </a:solidFill>
              </a:rPr>
              <a:t> і </a:t>
            </a:r>
            <a:r>
              <a:rPr lang="uk-UA" dirty="0" err="1">
                <a:solidFill>
                  <a:schemeClr val="tx1"/>
                </a:solidFill>
              </a:rPr>
              <a:t>Linux</a:t>
            </a:r>
            <a:r>
              <a:rPr lang="uk-UA" dirty="0">
                <a:solidFill>
                  <a:schemeClr val="tx1"/>
                </a:solidFill>
              </a:rPr>
              <a:t> та використовує веб-інтерфейс для відображення інформації. Завдяки гнучкості мови </a:t>
            </a:r>
            <a:r>
              <a:rPr lang="uk-UA" dirty="0" err="1">
                <a:solidFill>
                  <a:schemeClr val="tx1"/>
                </a:solidFill>
              </a:rPr>
              <a:t>Perl</a:t>
            </a:r>
            <a:r>
              <a:rPr lang="uk-UA" dirty="0">
                <a:solidFill>
                  <a:schemeClr val="tx1"/>
                </a:solidFill>
              </a:rPr>
              <a:t> архітектура, що використовується в </a:t>
            </a:r>
            <a:r>
              <a:rPr lang="uk-UA" dirty="0" err="1">
                <a:solidFill>
                  <a:schemeClr val="tx1"/>
                </a:solidFill>
              </a:rPr>
              <a:t>Shadow</a:t>
            </a:r>
            <a:r>
              <a:rPr lang="uk-UA" dirty="0">
                <a:solidFill>
                  <a:schemeClr val="tx1"/>
                </a:solidFill>
              </a:rPr>
              <a:t> є однією з кращих серед мережевих СВВ.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501686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Система орієнтована на виявлення зловживань та простих аномалій за допомогою методу контролю станів мережі, який не забезпечує систему в повній мірі можливістю адаптивності до нових кібератак. </a:t>
            </a:r>
            <a:r>
              <a:rPr lang="uk-UA" dirty="0" err="1">
                <a:solidFill>
                  <a:schemeClr val="tx1"/>
                </a:solidFill>
              </a:rPr>
              <a:t>Shadow</a:t>
            </a:r>
            <a:r>
              <a:rPr lang="uk-UA" dirty="0">
                <a:solidFill>
                  <a:schemeClr val="tx1"/>
                </a:solidFill>
              </a:rPr>
              <a:t> має закритий початковий код, а відповідні розширення здійснюються лише розробником. Система давачів та сенсорів дозволяє виявляти кібератаки на основі контролю зміни характеристик мережі за допомогою використання журналів стану та певних програмних фільтрів. Управління системою проводиться </a:t>
            </a:r>
            <a:r>
              <a:rPr lang="uk-UA" dirty="0" err="1">
                <a:solidFill>
                  <a:schemeClr val="tx1"/>
                </a:solidFill>
              </a:rPr>
              <a:t>розподілено</a:t>
            </a:r>
            <a:r>
              <a:rPr lang="uk-UA" dirty="0">
                <a:solidFill>
                  <a:schemeClr val="tx1"/>
                </a:solidFill>
              </a:rPr>
              <a:t> через файли конфігурації на всіх вузлах, де розташовані ком- 44 </a:t>
            </a:r>
            <a:r>
              <a:rPr lang="uk-UA" dirty="0" err="1">
                <a:solidFill>
                  <a:schemeClr val="tx1"/>
                </a:solidFill>
              </a:rPr>
              <a:t>поненти</a:t>
            </a:r>
            <a:r>
              <a:rPr lang="uk-UA" dirty="0">
                <a:solidFill>
                  <a:schemeClr val="tx1"/>
                </a:solidFill>
              </a:rPr>
              <a:t> системи. Архітектура </a:t>
            </a:r>
            <a:r>
              <a:rPr lang="uk-UA" dirty="0" err="1">
                <a:solidFill>
                  <a:schemeClr val="tx1"/>
                </a:solidFill>
              </a:rPr>
              <a:t>Shadow</a:t>
            </a:r>
            <a:r>
              <a:rPr lang="uk-UA" dirty="0">
                <a:solidFill>
                  <a:schemeClr val="tx1"/>
                </a:solidFill>
              </a:rPr>
              <a:t> дозволяє будувати давачі (розташовані у вузлах мережі для збору інформації і запису у журнал) та аналізатори (аналізують всі події зареєстровані у журналі за допомогою давачів) для виявлення атак на різних рівнях мережі незалежно від її розміру.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50207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pPr lvl="0"/>
            <a:r>
              <a:rPr lang="uk-UA" b="1" dirty="0" err="1">
                <a:solidFill>
                  <a:schemeClr val="tx1"/>
                </a:solidFill>
              </a:rPr>
              <a:t>Cisco</a:t>
            </a:r>
            <a:r>
              <a:rPr lang="uk-UA" b="1" dirty="0">
                <a:solidFill>
                  <a:schemeClr val="tx1"/>
                </a:solidFill>
              </a:rPr>
              <a:t> IPS (</a:t>
            </a:r>
            <a:r>
              <a:rPr lang="uk-UA" b="1" dirty="0" err="1">
                <a:solidFill>
                  <a:schemeClr val="tx1"/>
                </a:solidFill>
              </a:rPr>
              <a:t>Intrusion</a:t>
            </a:r>
            <a:r>
              <a:rPr lang="uk-UA" b="1" dirty="0">
                <a:solidFill>
                  <a:schemeClr val="tx1"/>
                </a:solidFill>
              </a:rPr>
              <a:t> </a:t>
            </a:r>
            <a:r>
              <a:rPr lang="uk-UA" b="1" dirty="0" err="1">
                <a:solidFill>
                  <a:schemeClr val="tx1"/>
                </a:solidFill>
              </a:rPr>
              <a:t>Prevention</a:t>
            </a:r>
            <a:r>
              <a:rPr lang="uk-UA" b="1" dirty="0">
                <a:solidFill>
                  <a:schemeClr val="tx1"/>
                </a:solidFill>
              </a:rPr>
              <a:t> </a:t>
            </a:r>
            <a:r>
              <a:rPr lang="uk-UA" b="1" dirty="0" err="1">
                <a:solidFill>
                  <a:schemeClr val="tx1"/>
                </a:solidFill>
              </a:rPr>
              <a:t>System</a:t>
            </a:r>
            <a:r>
              <a:rPr lang="uk-UA" b="1" dirty="0">
                <a:solidFill>
                  <a:schemeClr val="tx1"/>
                </a:solidFill>
              </a:rPr>
              <a:t>):</a:t>
            </a:r>
            <a:endParaRPr lang="ru-RU" dirty="0">
              <a:solidFill>
                <a:schemeClr val="tx1"/>
              </a:solidFill>
            </a:endParaRPr>
          </a:p>
          <a:p>
            <a:r>
              <a:rPr lang="uk-UA" dirty="0">
                <a:solidFill>
                  <a:schemeClr val="tx1"/>
                </a:solidFill>
              </a:rPr>
              <a:t>Тип: Програмно-апаратний.</a:t>
            </a:r>
            <a:endParaRPr lang="ru-RU" dirty="0">
              <a:solidFill>
                <a:schemeClr val="tx1"/>
              </a:solidFill>
            </a:endParaRPr>
          </a:p>
          <a:p>
            <a:r>
              <a:rPr lang="uk-UA" dirty="0">
                <a:solidFill>
                  <a:schemeClr val="tx1"/>
                </a:solidFill>
              </a:rPr>
              <a:t>Основні властивості:</a:t>
            </a:r>
            <a:endParaRPr lang="ru-RU" dirty="0">
              <a:solidFill>
                <a:schemeClr val="tx1"/>
              </a:solidFill>
            </a:endParaRPr>
          </a:p>
          <a:p>
            <a:r>
              <a:rPr lang="uk-UA" dirty="0">
                <a:solidFill>
                  <a:schemeClr val="tx1"/>
                </a:solidFill>
              </a:rPr>
              <a:t>Сигнатурний аналіз: Використовує сигнатури для виявлення відомих загроз.</a:t>
            </a:r>
            <a:endParaRPr lang="ru-RU" dirty="0">
              <a:solidFill>
                <a:schemeClr val="tx1"/>
              </a:solidFill>
            </a:endParaRPr>
          </a:p>
          <a:p>
            <a:r>
              <a:rPr lang="uk-UA" dirty="0">
                <a:solidFill>
                  <a:schemeClr val="tx1"/>
                </a:solidFill>
              </a:rPr>
              <a:t>Аномальний аналіз: Використовує аналіз трафіку для виявлення незвичайних </a:t>
            </a:r>
            <a:r>
              <a:rPr lang="uk-UA" dirty="0" err="1">
                <a:solidFill>
                  <a:schemeClr val="tx1"/>
                </a:solidFill>
              </a:rPr>
              <a:t>патернів</a:t>
            </a:r>
            <a:r>
              <a:rPr lang="uk-UA" dirty="0">
                <a:solidFill>
                  <a:schemeClr val="tx1"/>
                </a:solidFill>
              </a:rPr>
              <a:t>.</a:t>
            </a:r>
            <a:endParaRPr lang="ru-RU" dirty="0">
              <a:solidFill>
                <a:schemeClr val="tx1"/>
              </a:solidFill>
            </a:endParaRPr>
          </a:p>
          <a:p>
            <a:r>
              <a:rPr lang="uk-UA" dirty="0">
                <a:solidFill>
                  <a:schemeClr val="tx1"/>
                </a:solidFill>
              </a:rPr>
              <a:t>Інтеграція: Інтегрується з іншими продуктами </a:t>
            </a:r>
            <a:r>
              <a:rPr lang="uk-UA" dirty="0" err="1">
                <a:solidFill>
                  <a:schemeClr val="tx1"/>
                </a:solidFill>
              </a:rPr>
              <a:t>Cisco</a:t>
            </a:r>
            <a:r>
              <a:rPr lang="uk-UA" dirty="0">
                <a:solidFill>
                  <a:schemeClr val="tx1"/>
                </a:solidFill>
              </a:rPr>
              <a:t> для комплексного захисту.</a:t>
            </a:r>
            <a:endParaRPr lang="ru-RU" dirty="0">
              <a:solidFill>
                <a:schemeClr val="tx1"/>
              </a:solidFill>
            </a:endParaRPr>
          </a:p>
          <a:p>
            <a:r>
              <a:rPr lang="uk-UA" dirty="0">
                <a:solidFill>
                  <a:schemeClr val="tx1"/>
                </a:solidFill>
              </a:rPr>
              <a:t>Система запобігання вторгнень </a:t>
            </a:r>
            <a:r>
              <a:rPr lang="uk-UA" dirty="0" err="1">
                <a:solidFill>
                  <a:schemeClr val="tx1"/>
                </a:solidFill>
              </a:rPr>
              <a:t>Cisco</a:t>
            </a:r>
            <a:r>
              <a:rPr lang="uk-UA" dirty="0">
                <a:solidFill>
                  <a:schemeClr val="tx1"/>
                </a:solidFill>
              </a:rPr>
              <a:t> IPS (</a:t>
            </a:r>
            <a:r>
              <a:rPr lang="uk-UA" dirty="0" err="1">
                <a:solidFill>
                  <a:schemeClr val="tx1"/>
                </a:solidFill>
              </a:rPr>
              <a:t>Cisco</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Prevention</a:t>
            </a:r>
            <a:r>
              <a:rPr lang="uk-UA" dirty="0">
                <a:solidFill>
                  <a:schemeClr val="tx1"/>
                </a:solidFill>
              </a:rPr>
              <a:t> </a:t>
            </a:r>
            <a:r>
              <a:rPr lang="uk-UA" dirty="0" err="1">
                <a:solidFill>
                  <a:schemeClr val="tx1"/>
                </a:solidFill>
              </a:rPr>
              <a:t>System</a:t>
            </a:r>
            <a:r>
              <a:rPr lang="uk-UA" dirty="0">
                <a:solidFill>
                  <a:schemeClr val="tx1"/>
                </a:solidFill>
              </a:rPr>
              <a:t>, розробка компанії </a:t>
            </a:r>
            <a:r>
              <a:rPr lang="uk-UA" dirty="0" err="1">
                <a:solidFill>
                  <a:schemeClr val="tx1"/>
                </a:solidFill>
              </a:rPr>
              <a:t>Cisco</a:t>
            </a:r>
            <a:r>
              <a:rPr lang="uk-UA" dirty="0">
                <a:solidFill>
                  <a:schemeClr val="tx1"/>
                </a:solidFill>
              </a:rPr>
              <a:t>, США) функціонує в режимі реального часу та забезпечує ідентифікацію і блокування шкідливого трафіку, черв'яків, вірусів, а також запобігання порушенню роботи додатків, інтелектуальне виявлення загроз і захист від них, фільтрацію на основі репутації і глобальні перевірки для запобігання загрозам.</a:t>
            </a:r>
            <a:endParaRPr lang="ru-RU" dirty="0">
              <a:solidFill>
                <a:schemeClr val="tx1"/>
              </a:solidFill>
            </a:endParaRPr>
          </a:p>
          <a:p>
            <a:r>
              <a:rPr lang="uk-UA" dirty="0" err="1">
                <a:solidFill>
                  <a:schemeClr val="tx1"/>
                </a:solidFill>
              </a:rPr>
              <a:t>Cisco</a:t>
            </a:r>
            <a:r>
              <a:rPr lang="uk-UA" dirty="0">
                <a:solidFill>
                  <a:schemeClr val="tx1"/>
                </a:solidFill>
              </a:rPr>
              <a:t> IPS реалізує функцію глибокого пакетного спостереження, яка ефективно протидіє широкому спектру мережевих кібератак. Елемент управління представлений інтегральною системою контролю за загрозою </a:t>
            </a:r>
            <a:r>
              <a:rPr lang="uk-UA" dirty="0" err="1">
                <a:solidFill>
                  <a:schemeClr val="tx1"/>
                </a:solidFill>
              </a:rPr>
              <a:t>Cisco</a:t>
            </a:r>
            <a:r>
              <a:rPr lang="uk-UA" dirty="0">
                <a:solidFill>
                  <a:schemeClr val="tx1"/>
                </a:solidFill>
              </a:rPr>
              <a:t> IOS і доповнений функцією </a:t>
            </a:r>
            <a:r>
              <a:rPr lang="uk-UA" dirty="0" err="1">
                <a:solidFill>
                  <a:schemeClr val="tx1"/>
                </a:solidFill>
              </a:rPr>
              <a:t>Cisco</a:t>
            </a:r>
            <a:r>
              <a:rPr lang="uk-UA" dirty="0">
                <a:solidFill>
                  <a:schemeClr val="tx1"/>
                </a:solidFill>
              </a:rPr>
              <a:t> IOS </a:t>
            </a:r>
            <a:r>
              <a:rPr lang="uk-UA" dirty="0" err="1">
                <a:solidFill>
                  <a:schemeClr val="tx1"/>
                </a:solidFill>
              </a:rPr>
              <a:t>Flexible</a:t>
            </a:r>
            <a:r>
              <a:rPr lang="uk-UA" dirty="0">
                <a:solidFill>
                  <a:schemeClr val="tx1"/>
                </a:solidFill>
              </a:rPr>
              <a:t> </a:t>
            </a:r>
            <a:r>
              <a:rPr lang="uk-UA" dirty="0" err="1">
                <a:solidFill>
                  <a:schemeClr val="tx1"/>
                </a:solidFill>
              </a:rPr>
              <a:t>Packet</a:t>
            </a:r>
            <a:r>
              <a:rPr lang="uk-UA" dirty="0">
                <a:solidFill>
                  <a:schemeClr val="tx1"/>
                </a:solidFill>
              </a:rPr>
              <a:t> </a:t>
            </a:r>
            <a:r>
              <a:rPr lang="uk-UA" dirty="0" err="1">
                <a:solidFill>
                  <a:schemeClr val="tx1"/>
                </a:solidFill>
              </a:rPr>
              <a:t>Matching</a:t>
            </a:r>
            <a:r>
              <a:rPr lang="uk-UA" dirty="0">
                <a:solidFill>
                  <a:schemeClr val="tx1"/>
                </a:solidFill>
              </a:rPr>
              <a:t>.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57396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Даний програмно-апаратний комплекс призначений для виявлення зловживань та аномалій у мережі. Він частково адаптивний до нових кібератак, оскільки повністю залежний від структури та частоти оновлення бази даних атак. </a:t>
            </a:r>
            <a:r>
              <a:rPr lang="uk-UA" dirty="0" err="1">
                <a:solidFill>
                  <a:schemeClr val="tx1"/>
                </a:solidFill>
              </a:rPr>
              <a:t>Cisco</a:t>
            </a:r>
            <a:r>
              <a:rPr lang="uk-UA" dirty="0">
                <a:solidFill>
                  <a:schemeClr val="tx1"/>
                </a:solidFill>
              </a:rPr>
              <a:t> IPS є закритим </a:t>
            </a:r>
            <a:r>
              <a:rPr lang="uk-UA" dirty="0" err="1">
                <a:solidFill>
                  <a:schemeClr val="tx1"/>
                </a:solidFill>
              </a:rPr>
              <a:t>програмноапаратним</a:t>
            </a:r>
            <a:r>
              <a:rPr lang="uk-UA" dirty="0">
                <a:solidFill>
                  <a:schemeClr val="tx1"/>
                </a:solidFill>
              </a:rPr>
              <a:t> комплексом з великим спектром налаштувань під особливості мережі і для виявлення вторгнень використовує наявні шаблони сигнатур та певну статистичну інформацію. Управління системою може здійснюватися централізовано або </a:t>
            </a:r>
            <a:r>
              <a:rPr lang="uk-UA" dirty="0" err="1">
                <a:solidFill>
                  <a:schemeClr val="tx1"/>
                </a:solidFill>
              </a:rPr>
              <a:t>розподілено</a:t>
            </a:r>
            <a:r>
              <a:rPr lang="uk-UA" dirty="0">
                <a:solidFill>
                  <a:schemeClr val="tx1"/>
                </a:solidFill>
              </a:rPr>
              <a:t>, залежно від складності побудови мережі. Швидке масштабоване розгортання системи здійснюються за допомогою динамічного управління політиками і установкою необхідних компонент з урахуванням структури та особливості мережі. Даний засіб здійснює безперервний захист критично важливих ресурсів мережі від різного роду </a:t>
            </a:r>
            <a:r>
              <a:rPr lang="uk-UA" dirty="0" err="1">
                <a:solidFill>
                  <a:schemeClr val="tx1"/>
                </a:solidFill>
              </a:rPr>
              <a:t>уразливостей</a:t>
            </a:r>
            <a:r>
              <a:rPr lang="uk-UA" dirty="0">
                <a:solidFill>
                  <a:schemeClr val="tx1"/>
                </a:solidFill>
              </a:rPr>
              <a:t> на рівні ОС та мережі. </a:t>
            </a:r>
            <a:r>
              <a:rPr lang="uk-UA" dirty="0" err="1">
                <a:solidFill>
                  <a:schemeClr val="tx1"/>
                </a:solidFill>
              </a:rPr>
              <a:t>Cisco</a:t>
            </a:r>
            <a:r>
              <a:rPr lang="uk-UA" dirty="0">
                <a:solidFill>
                  <a:schemeClr val="tx1"/>
                </a:solidFill>
              </a:rPr>
              <a:t> IPS дозволяє швидко виявляти джерела мережевих атак та визначати протидію, наприклад, ідентифікувати кібератаку, блокувати її і генерувати відповідне повідомлення. Також система забезпечує захищеність каналів передачі даних про атаку чи аномалію. </a:t>
            </a:r>
            <a:r>
              <a:rPr lang="uk-UA" dirty="0" err="1">
                <a:solidFill>
                  <a:schemeClr val="tx1"/>
                </a:solidFill>
              </a:rPr>
              <a:t>Cisco</a:t>
            </a:r>
            <a:r>
              <a:rPr lang="uk-UA" dirty="0">
                <a:solidFill>
                  <a:schemeClr val="tx1"/>
                </a:solidFill>
              </a:rPr>
              <a:t> IPS працює тільки на FTP і HTTP/HTTPS серверах з ОС </a:t>
            </a:r>
            <a:r>
              <a:rPr lang="uk-UA" dirty="0" err="1">
                <a:solidFill>
                  <a:schemeClr val="tx1"/>
                </a:solidFill>
              </a:rPr>
              <a:t>Unix</a:t>
            </a:r>
            <a:r>
              <a:rPr lang="uk-UA" dirty="0">
                <a:solidFill>
                  <a:schemeClr val="tx1"/>
                </a:solidFill>
              </a:rPr>
              <a:t>, </a:t>
            </a:r>
            <a:r>
              <a:rPr lang="uk-UA" dirty="0" err="1">
                <a:solidFill>
                  <a:schemeClr val="tx1"/>
                </a:solidFill>
              </a:rPr>
              <a:t>Linux</a:t>
            </a:r>
            <a:r>
              <a:rPr lang="uk-UA" dirty="0">
                <a:solidFill>
                  <a:schemeClr val="tx1"/>
                </a:solidFill>
              </a:rPr>
              <a:t> та Windows.</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0267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b="1" dirty="0" err="1">
                <a:solidFill>
                  <a:schemeClr val="tx1"/>
                </a:solidFill>
              </a:rPr>
              <a:t>Arbor</a:t>
            </a:r>
            <a:r>
              <a:rPr lang="uk-UA" b="1" dirty="0">
                <a:solidFill>
                  <a:schemeClr val="tx1"/>
                </a:solidFill>
              </a:rPr>
              <a:t> </a:t>
            </a:r>
            <a:r>
              <a:rPr lang="uk-UA" b="1" dirty="0" err="1">
                <a:solidFill>
                  <a:schemeClr val="tx1"/>
                </a:solidFill>
              </a:rPr>
              <a:t>Networks</a:t>
            </a:r>
            <a:r>
              <a:rPr lang="uk-UA" b="1" dirty="0">
                <a:solidFill>
                  <a:schemeClr val="tx1"/>
                </a:solidFill>
              </a:rPr>
              <a:t> </a:t>
            </a:r>
            <a:r>
              <a:rPr lang="uk-UA" b="1" dirty="0" err="1">
                <a:solidFill>
                  <a:schemeClr val="tx1"/>
                </a:solidFill>
              </a:rPr>
              <a:t>Spectrum</a:t>
            </a:r>
            <a:r>
              <a:rPr lang="uk-UA" b="1" dirty="0">
                <a:solidFill>
                  <a:schemeClr val="tx1"/>
                </a:solidFill>
              </a:rPr>
              <a:t>:</a:t>
            </a:r>
            <a:endParaRPr lang="ru-RU" dirty="0">
              <a:solidFill>
                <a:schemeClr val="tx1"/>
              </a:solidFill>
            </a:endParaRPr>
          </a:p>
          <a:p>
            <a:r>
              <a:rPr lang="uk-UA" dirty="0">
                <a:solidFill>
                  <a:schemeClr val="tx1"/>
                </a:solidFill>
              </a:rPr>
              <a:t>Тип: Програмно-апаратний.</a:t>
            </a:r>
            <a:endParaRPr lang="ru-RU" dirty="0">
              <a:solidFill>
                <a:schemeClr val="tx1"/>
              </a:solidFill>
            </a:endParaRPr>
          </a:p>
          <a:p>
            <a:r>
              <a:rPr lang="uk-UA" dirty="0">
                <a:solidFill>
                  <a:schemeClr val="tx1"/>
                </a:solidFill>
              </a:rPr>
              <a:t>Основні властивості:</a:t>
            </a:r>
            <a:endParaRPr lang="ru-RU" dirty="0">
              <a:solidFill>
                <a:schemeClr val="tx1"/>
              </a:solidFill>
            </a:endParaRPr>
          </a:p>
          <a:p>
            <a:r>
              <a:rPr lang="uk-UA" dirty="0" err="1">
                <a:solidFill>
                  <a:schemeClr val="tx1"/>
                </a:solidFill>
              </a:rPr>
              <a:t>DDoS</a:t>
            </a:r>
            <a:r>
              <a:rPr lang="uk-UA" dirty="0">
                <a:solidFill>
                  <a:schemeClr val="tx1"/>
                </a:solidFill>
              </a:rPr>
              <a:t>-захист: Спеціалізується на виявленні та протидії </a:t>
            </a:r>
            <a:r>
              <a:rPr lang="uk-UA" dirty="0" err="1">
                <a:solidFill>
                  <a:schemeClr val="tx1"/>
                </a:solidFill>
              </a:rPr>
              <a:t>DDoS</a:t>
            </a:r>
            <a:r>
              <a:rPr lang="uk-UA" dirty="0">
                <a:solidFill>
                  <a:schemeClr val="tx1"/>
                </a:solidFill>
              </a:rPr>
              <a:t>-атакам.</a:t>
            </a:r>
            <a:endParaRPr lang="ru-RU" dirty="0">
              <a:solidFill>
                <a:schemeClr val="tx1"/>
              </a:solidFill>
            </a:endParaRPr>
          </a:p>
          <a:p>
            <a:r>
              <a:rPr lang="uk-UA" dirty="0">
                <a:solidFill>
                  <a:schemeClr val="tx1"/>
                </a:solidFill>
              </a:rPr>
              <a:t>Аналіз трафіку: Використовує аналіз трафіку для виявлення аномалій. </a:t>
            </a:r>
            <a:endParaRPr lang="ru-RU" dirty="0">
              <a:solidFill>
                <a:schemeClr val="tx1"/>
              </a:solidFill>
            </a:endParaRPr>
          </a:p>
          <a:p>
            <a:r>
              <a:rPr lang="uk-UA" dirty="0">
                <a:solidFill>
                  <a:schemeClr val="tx1"/>
                </a:solidFill>
              </a:rPr>
              <a:t>Система </a:t>
            </a:r>
            <a:r>
              <a:rPr lang="uk-UA" dirty="0" err="1">
                <a:solidFill>
                  <a:schemeClr val="tx1"/>
                </a:solidFill>
              </a:rPr>
              <a:t>Arbor</a:t>
            </a:r>
            <a:r>
              <a:rPr lang="uk-UA" dirty="0">
                <a:solidFill>
                  <a:schemeClr val="tx1"/>
                </a:solidFill>
              </a:rPr>
              <a:t> </a:t>
            </a:r>
            <a:r>
              <a:rPr lang="uk-UA" dirty="0" err="1">
                <a:solidFill>
                  <a:schemeClr val="tx1"/>
                </a:solidFill>
              </a:rPr>
              <a:t>Networks</a:t>
            </a:r>
            <a:r>
              <a:rPr lang="uk-UA" dirty="0">
                <a:solidFill>
                  <a:schemeClr val="tx1"/>
                </a:solidFill>
              </a:rPr>
              <a:t> </a:t>
            </a:r>
            <a:r>
              <a:rPr lang="uk-UA" dirty="0" err="1">
                <a:solidFill>
                  <a:schemeClr val="tx1"/>
                </a:solidFill>
              </a:rPr>
              <a:t>Spectrum</a:t>
            </a:r>
            <a:r>
              <a:rPr lang="uk-UA" dirty="0">
                <a:solidFill>
                  <a:schemeClr val="tx1"/>
                </a:solidFill>
              </a:rPr>
              <a:t> (розробник компанія </a:t>
            </a:r>
            <a:r>
              <a:rPr lang="uk-UA" dirty="0" err="1">
                <a:solidFill>
                  <a:schemeClr val="tx1"/>
                </a:solidFill>
              </a:rPr>
              <a:t>Arbor</a:t>
            </a:r>
            <a:r>
              <a:rPr lang="uk-UA" dirty="0">
                <a:solidFill>
                  <a:schemeClr val="tx1"/>
                </a:solidFill>
              </a:rPr>
              <a:t> </a:t>
            </a:r>
            <a:r>
              <a:rPr lang="uk-UA" dirty="0" err="1">
                <a:solidFill>
                  <a:schemeClr val="tx1"/>
                </a:solidFill>
              </a:rPr>
              <a:t>Networks</a:t>
            </a:r>
            <a:r>
              <a:rPr lang="uk-UA" dirty="0">
                <a:solidFill>
                  <a:schemeClr val="tx1"/>
                </a:solidFill>
              </a:rPr>
              <a:t>, </a:t>
            </a:r>
            <a:r>
              <a:rPr lang="uk-UA" dirty="0" err="1">
                <a:solidFill>
                  <a:schemeClr val="tx1"/>
                </a:solidFill>
              </a:rPr>
              <a:t>Массачусетс</a:t>
            </a:r>
            <a:r>
              <a:rPr lang="uk-UA" dirty="0">
                <a:solidFill>
                  <a:schemeClr val="tx1"/>
                </a:solidFill>
              </a:rPr>
              <a:t>, США) є високопродуктивним рішенням для аналізу мережевого трафіку, визначення шкоди від інцидентів інформаційної безпеки, виявлення вторгнень за допомогою поєднання статистичного, динамічного та сигнатурного методів аналізу. Основним функціоналом </a:t>
            </a:r>
            <a:r>
              <a:rPr lang="uk-UA" dirty="0" err="1">
                <a:solidFill>
                  <a:schemeClr val="tx1"/>
                </a:solidFill>
              </a:rPr>
              <a:t>Arbor</a:t>
            </a:r>
            <a:r>
              <a:rPr lang="uk-UA" dirty="0">
                <a:solidFill>
                  <a:schemeClr val="tx1"/>
                </a:solidFill>
              </a:rPr>
              <a:t> </a:t>
            </a:r>
            <a:r>
              <a:rPr lang="uk-UA" dirty="0" err="1">
                <a:solidFill>
                  <a:schemeClr val="tx1"/>
                </a:solidFill>
              </a:rPr>
              <a:t>Networks</a:t>
            </a:r>
            <a:r>
              <a:rPr lang="uk-UA" dirty="0">
                <a:solidFill>
                  <a:schemeClr val="tx1"/>
                </a:solidFill>
              </a:rPr>
              <a:t> </a:t>
            </a:r>
            <a:r>
              <a:rPr lang="uk-UA" dirty="0" err="1">
                <a:solidFill>
                  <a:schemeClr val="tx1"/>
                </a:solidFill>
              </a:rPr>
              <a:t>Spectrum</a:t>
            </a:r>
            <a:r>
              <a:rPr lang="uk-UA" dirty="0">
                <a:solidFill>
                  <a:schemeClr val="tx1"/>
                </a:solidFill>
              </a:rPr>
              <a:t> є виявлення </a:t>
            </a:r>
            <a:r>
              <a:rPr lang="uk-UA" dirty="0" err="1">
                <a:solidFill>
                  <a:schemeClr val="tx1"/>
                </a:solidFill>
              </a:rPr>
              <a:t>DoS</a:t>
            </a:r>
            <a:r>
              <a:rPr lang="uk-UA" dirty="0">
                <a:solidFill>
                  <a:schemeClr val="tx1"/>
                </a:solidFill>
              </a:rPr>
              <a:t> і </a:t>
            </a:r>
            <a:r>
              <a:rPr lang="uk-UA" dirty="0" err="1">
                <a:solidFill>
                  <a:schemeClr val="tx1"/>
                </a:solidFill>
              </a:rPr>
              <a:t>DDoS</a:t>
            </a:r>
            <a:r>
              <a:rPr lang="uk-UA" dirty="0">
                <a:solidFill>
                  <a:schemeClr val="tx1"/>
                </a:solidFill>
              </a:rPr>
              <a:t> атак, </a:t>
            </a:r>
            <a:r>
              <a:rPr lang="uk-UA" dirty="0" err="1">
                <a:solidFill>
                  <a:schemeClr val="tx1"/>
                </a:solidFill>
              </a:rPr>
              <a:t>троянів</a:t>
            </a:r>
            <a:r>
              <a:rPr lang="uk-UA" dirty="0">
                <a:solidFill>
                  <a:schemeClr val="tx1"/>
                </a:solidFill>
              </a:rPr>
              <a:t> та їх похідних.</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261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Програмний засіб забезпечує повний перегляд всієї активності в мережі з можливістю аналізу пакетних і потокових даних в режимі реального часу. Саме це дозволяє виявляти аномалії та атаки різного рівня. За допомогою функції ATLAS кожен користувач системи може з легкістю отримувати інформацію про нові кібератаки у глобальній мережі у режимі реального часу, що і забезпечує певний рівень адаптивності даної системи. Крім інформації про кібератаки, користувач отримує оновлену політику безпеки і контрзаходи для попередження атак. Часткова відкритість </a:t>
            </a:r>
            <a:r>
              <a:rPr lang="uk-UA" dirty="0" err="1">
                <a:solidFill>
                  <a:schemeClr val="tx1"/>
                </a:solidFill>
              </a:rPr>
              <a:t>Arbor</a:t>
            </a:r>
            <a:r>
              <a:rPr lang="uk-UA" dirty="0">
                <a:solidFill>
                  <a:schemeClr val="tx1"/>
                </a:solidFill>
              </a:rPr>
              <a:t> </a:t>
            </a:r>
            <a:r>
              <a:rPr lang="uk-UA" dirty="0" err="1">
                <a:solidFill>
                  <a:schemeClr val="tx1"/>
                </a:solidFill>
              </a:rPr>
              <a:t>Networks</a:t>
            </a:r>
            <a:r>
              <a:rPr lang="uk-UA" dirty="0">
                <a:solidFill>
                  <a:schemeClr val="tx1"/>
                </a:solidFill>
              </a:rPr>
              <a:t> </a:t>
            </a:r>
            <a:r>
              <a:rPr lang="uk-UA" dirty="0" err="1">
                <a:solidFill>
                  <a:schemeClr val="tx1"/>
                </a:solidFill>
              </a:rPr>
              <a:t>Spectrum</a:t>
            </a:r>
            <a:r>
              <a:rPr lang="uk-UA" dirty="0">
                <a:solidFill>
                  <a:schemeClr val="tx1"/>
                </a:solidFill>
              </a:rPr>
              <a:t> дозволяє покращувати адаптивність системи до нових кібератак, хоча повне оновлення і удосконалення різних модулів централізовано здійснюється розробниками. Система використовує статистичний, динамічний та сигнатурний методи виявлення атак і має централізоване управління за допомогою зручного інтерфейсу </a:t>
            </a:r>
            <a:r>
              <a:rPr lang="uk-UA" dirty="0" err="1">
                <a:solidFill>
                  <a:schemeClr val="tx1"/>
                </a:solidFill>
              </a:rPr>
              <a:t>Arbor</a:t>
            </a:r>
            <a:r>
              <a:rPr lang="uk-UA" dirty="0">
                <a:solidFill>
                  <a:schemeClr val="tx1"/>
                </a:solidFill>
              </a:rPr>
              <a:t> 49 </a:t>
            </a:r>
            <a:r>
              <a:rPr lang="uk-UA" dirty="0" err="1">
                <a:solidFill>
                  <a:schemeClr val="tx1"/>
                </a:solidFill>
              </a:rPr>
              <a:t>Spectrum</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8650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lvl="0"/>
            <a:r>
              <a:rPr lang="uk-UA" b="1" dirty="0" err="1">
                <a:solidFill>
                  <a:schemeClr val="tx1"/>
                </a:solidFill>
              </a:rPr>
              <a:t>InfoWatch</a:t>
            </a:r>
            <a:r>
              <a:rPr lang="uk-UA" b="1" dirty="0">
                <a:solidFill>
                  <a:schemeClr val="tx1"/>
                </a:solidFill>
              </a:rPr>
              <a:t> ASAP:</a:t>
            </a:r>
            <a:endParaRPr lang="ru-RU" dirty="0">
              <a:solidFill>
                <a:schemeClr val="tx1"/>
              </a:solidFill>
            </a:endParaRPr>
          </a:p>
          <a:p>
            <a:r>
              <a:rPr lang="uk-UA" dirty="0">
                <a:solidFill>
                  <a:schemeClr val="tx1"/>
                </a:solidFill>
              </a:rPr>
              <a:t>Тип: Програмний.</a:t>
            </a:r>
            <a:endParaRPr lang="ru-RU" dirty="0">
              <a:solidFill>
                <a:schemeClr val="tx1"/>
              </a:solidFill>
            </a:endParaRPr>
          </a:p>
          <a:p>
            <a:r>
              <a:rPr lang="uk-UA" dirty="0">
                <a:solidFill>
                  <a:schemeClr val="tx1"/>
                </a:solidFill>
              </a:rPr>
              <a:t>Основні властивості:</a:t>
            </a:r>
            <a:endParaRPr lang="ru-RU" dirty="0">
              <a:solidFill>
                <a:schemeClr val="tx1"/>
              </a:solidFill>
            </a:endParaRPr>
          </a:p>
          <a:p>
            <a:r>
              <a:rPr lang="uk-UA" dirty="0">
                <a:solidFill>
                  <a:schemeClr val="tx1"/>
                </a:solidFill>
              </a:rPr>
              <a:t>Витік інформації: Спрямований на виявлення та запобігання витоку конфіденційної інформації.</a:t>
            </a:r>
            <a:endParaRPr lang="ru-RU" dirty="0">
              <a:solidFill>
                <a:schemeClr val="tx1"/>
              </a:solidFill>
            </a:endParaRPr>
          </a:p>
          <a:p>
            <a:r>
              <a:rPr lang="uk-UA" dirty="0">
                <a:solidFill>
                  <a:schemeClr val="tx1"/>
                </a:solidFill>
              </a:rPr>
              <a:t>Аналіз контенту: Використовує аналіз контенту для виявлення витоків даних. </a:t>
            </a:r>
            <a:endParaRPr lang="ru-RU" dirty="0">
              <a:solidFill>
                <a:schemeClr val="tx1"/>
              </a:solidFill>
            </a:endParaRPr>
          </a:p>
          <a:p>
            <a:r>
              <a:rPr lang="uk-UA" dirty="0">
                <a:solidFill>
                  <a:schemeClr val="tx1"/>
                </a:solidFill>
              </a:rPr>
              <a:t>Спеціалізований програмно-апаратний комплекс </a:t>
            </a:r>
            <a:r>
              <a:rPr lang="uk-UA" dirty="0" err="1">
                <a:solidFill>
                  <a:schemeClr val="tx1"/>
                </a:solidFill>
              </a:rPr>
              <a:t>InfoWatch</a:t>
            </a:r>
            <a:r>
              <a:rPr lang="uk-UA" dirty="0">
                <a:solidFill>
                  <a:schemeClr val="tx1"/>
                </a:solidFill>
              </a:rPr>
              <a:t> ASAP (</a:t>
            </a:r>
            <a:r>
              <a:rPr lang="uk-UA" dirty="0" err="1">
                <a:solidFill>
                  <a:schemeClr val="tx1"/>
                </a:solidFill>
              </a:rPr>
              <a:t>InfoWatch</a:t>
            </a:r>
            <a:r>
              <a:rPr lang="uk-UA" dirty="0">
                <a:solidFill>
                  <a:schemeClr val="tx1"/>
                </a:solidFill>
              </a:rPr>
              <a:t> </a:t>
            </a:r>
            <a:r>
              <a:rPr lang="uk-UA" dirty="0" err="1">
                <a:solidFill>
                  <a:schemeClr val="tx1"/>
                </a:solidFill>
              </a:rPr>
              <a:t>Automation</a:t>
            </a:r>
            <a:r>
              <a:rPr lang="uk-UA" dirty="0">
                <a:solidFill>
                  <a:schemeClr val="tx1"/>
                </a:solidFill>
              </a:rPr>
              <a:t> </a:t>
            </a:r>
            <a:r>
              <a:rPr lang="uk-UA" dirty="0" err="1">
                <a:solidFill>
                  <a:schemeClr val="tx1"/>
                </a:solidFill>
              </a:rPr>
              <a:t>System</a:t>
            </a:r>
            <a:r>
              <a:rPr lang="uk-UA" dirty="0">
                <a:solidFill>
                  <a:schemeClr val="tx1"/>
                </a:solidFill>
              </a:rPr>
              <a:t> </a:t>
            </a:r>
            <a:r>
              <a:rPr lang="uk-UA" dirty="0" err="1">
                <a:solidFill>
                  <a:schemeClr val="tx1"/>
                </a:solidFill>
              </a:rPr>
              <a:t>Advanced</a:t>
            </a:r>
            <a:r>
              <a:rPr lang="uk-UA" dirty="0">
                <a:solidFill>
                  <a:schemeClr val="tx1"/>
                </a:solidFill>
              </a:rPr>
              <a:t> </a:t>
            </a:r>
            <a:r>
              <a:rPr lang="uk-UA" dirty="0" err="1">
                <a:solidFill>
                  <a:schemeClr val="tx1"/>
                </a:solidFill>
              </a:rPr>
              <a:t>Protector</a:t>
            </a:r>
            <a:r>
              <a:rPr lang="uk-UA" dirty="0">
                <a:solidFill>
                  <a:schemeClr val="tx1"/>
                </a:solidFill>
              </a:rPr>
              <a:t>, розробник компанія </a:t>
            </a:r>
            <a:r>
              <a:rPr lang="uk-UA" dirty="0" err="1">
                <a:solidFill>
                  <a:schemeClr val="tx1"/>
                </a:solidFill>
              </a:rPr>
              <a:t>InfoWatch</a:t>
            </a:r>
            <a:r>
              <a:rPr lang="uk-UA" dirty="0">
                <a:solidFill>
                  <a:schemeClr val="tx1"/>
                </a:solidFill>
              </a:rPr>
              <a:t>, Росія) позиціонує себе, як інтелектуальне рішення для виявлення і запобігання кібератак, спрямованих на інформаційну інфраструктуру систем автоматичного управління виробничими і технологічними процесами. Завдяки запропонованому підходу і запатентованим технологіям захисту, рішення має низку переваг перед штатними засобами запобігання вторгнень, які реалізуються виробниками сучасного обладнання. </a:t>
            </a:r>
            <a:endParaRPr lang="ru-RU" dirty="0">
              <a:solidFill>
                <a:schemeClr val="tx1"/>
              </a:solidFill>
            </a:endParaRPr>
          </a:p>
        </p:txBody>
      </p:sp>
    </p:spTree>
    <p:extLst>
      <p:ext uri="{BB962C8B-B14F-4D97-AF65-F5344CB8AC3E}">
        <p14:creationId xmlns:p14="http://schemas.microsoft.com/office/powerpoint/2010/main" val="163812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uk-UA" dirty="0">
                <a:solidFill>
                  <a:schemeClr val="tx1"/>
                </a:solidFill>
              </a:rPr>
              <a:t>Комплекс </a:t>
            </a:r>
            <a:r>
              <a:rPr lang="uk-UA" dirty="0" err="1">
                <a:solidFill>
                  <a:schemeClr val="tx1"/>
                </a:solidFill>
              </a:rPr>
              <a:t>InfoWatch</a:t>
            </a:r>
            <a:r>
              <a:rPr lang="uk-UA" dirty="0">
                <a:solidFill>
                  <a:schemeClr val="tx1"/>
                </a:solidFill>
              </a:rPr>
              <a:t> ASAP призначений для створення систем безпеки, адаптований до використання в технологічних мережах і здатний виявляти: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цілеспрямовані атаки на рівні автоматичного управління та введення або виведення даних виконавчими пристроями;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вторгнення (сигнатурний і статистичний аналіз) та аномалії в характеристиках технологічної ІС;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команди для зміни налаштувань і мікропрограм технологічного обладнання;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несанкціоновані підключення до мережі;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витік інформації щодо стану технологічного процесу;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уразливості в технологічних ІС. </a:t>
            </a:r>
            <a:endParaRPr lang="ru-RU" dirty="0">
              <a:solidFill>
                <a:schemeClr val="tx1"/>
              </a:solidFill>
            </a:endParaRPr>
          </a:p>
          <a:p>
            <a:r>
              <a:rPr lang="uk-UA" dirty="0">
                <a:solidFill>
                  <a:schemeClr val="tx1"/>
                </a:solidFill>
              </a:rPr>
              <a:t>Важливою складовою </a:t>
            </a:r>
            <a:r>
              <a:rPr lang="uk-UA" dirty="0" err="1">
                <a:solidFill>
                  <a:schemeClr val="tx1"/>
                </a:solidFill>
              </a:rPr>
              <a:t>InfoWatch</a:t>
            </a:r>
            <a:r>
              <a:rPr lang="uk-UA" dirty="0">
                <a:solidFill>
                  <a:schemeClr val="tx1"/>
                </a:solidFill>
              </a:rPr>
              <a:t> ASAP є методологічна база, що дозволяє будувати засоби захисту та ефективно протидіяти реально існуючим загрозам. Перевагою комплексу є захист від атак на всіх 50 рівнях, незалежно від точки її виникнення. Комплексом підтримується більше 20 протоколів (з урахуванням галузевої специфіки), а також методологія аудиту та побудова моделі загроз, що забезпечує ефективний захист від кібератак.</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19675483"/>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TotalTime>
  <Words>1588</Words>
  <Application>Microsoft Office PowerPoint</Application>
  <PresentationFormat>Широкоэкранный</PresentationFormat>
  <Paragraphs>50</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Calibri</vt:lpstr>
      <vt:lpstr>Calibri Light</vt:lpstr>
      <vt:lpstr>Symbol</vt:lpstr>
      <vt:lpstr>Ретро</vt:lpstr>
      <vt:lpstr>Технології забезпечення конфіденційності та цілісності інформаційних ресурсів</vt:lpstr>
      <vt:lpstr>Розглянемо деякі програмні та програмно-апаратні засоби виявлення вторгнень: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4</cp:revision>
  <dcterms:created xsi:type="dcterms:W3CDTF">2023-11-18T12:59:55Z</dcterms:created>
  <dcterms:modified xsi:type="dcterms:W3CDTF">2023-11-18T13:28:08Z</dcterms:modified>
</cp:coreProperties>
</file>