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7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8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0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9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28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9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1F394-9D2C-4593-B9CD-553D45491560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27A864-E338-495E-BBA7-C7BCE63AB50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11. ПРОГРАМНІ ТА ПРОГРАМНО-АПАРАТНІ ЗАСОБИ ВИЯВЛЕННЯ ВТОРГНЕНЬ (IPS, </a:t>
            </a:r>
            <a:r>
              <a:rPr lang="uk-UA" b="1" dirty="0" err="1">
                <a:solidFill>
                  <a:schemeClr val="tx1"/>
                </a:solidFill>
              </a:rPr>
              <a:t>Tipping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r>
              <a:rPr lang="uk-UA" b="1" dirty="0" err="1">
                <a:solidFill>
                  <a:schemeClr val="tx1"/>
                </a:solidFill>
              </a:rPr>
              <a:t>Poing</a:t>
            </a:r>
            <a:r>
              <a:rPr lang="uk-UA" b="1" dirty="0">
                <a:solidFill>
                  <a:schemeClr val="tx1"/>
                </a:solidFill>
              </a:rPr>
              <a:t> NGIPS, </a:t>
            </a:r>
            <a:r>
              <a:rPr lang="uk-UA" b="1" dirty="0" err="1">
                <a:solidFill>
                  <a:schemeClr val="tx1"/>
                </a:solidFill>
              </a:rPr>
              <a:t>Axoft</a:t>
            </a:r>
            <a:r>
              <a:rPr lang="uk-UA" b="1" dirty="0">
                <a:solidFill>
                  <a:schemeClr val="tx1"/>
                </a:solidFill>
              </a:rPr>
              <a:t> </a:t>
            </a:r>
            <a:r>
              <a:rPr lang="uk-UA" b="1" dirty="0" err="1">
                <a:solidFill>
                  <a:schemeClr val="tx1"/>
                </a:solidFill>
              </a:rPr>
              <a:t>invGUARD</a:t>
            </a:r>
            <a:r>
              <a:rPr lang="uk-UA" b="1" dirty="0">
                <a:solidFill>
                  <a:schemeClr val="tx1"/>
                </a:solidFill>
              </a:rPr>
              <a:t>, </a:t>
            </a:r>
            <a:r>
              <a:rPr lang="uk-UA" b="1" dirty="0" err="1">
                <a:solidFill>
                  <a:schemeClr val="tx1"/>
                </a:solidFill>
              </a:rPr>
              <a:t>DefensePro</a:t>
            </a:r>
            <a:r>
              <a:rPr lang="uk-UA" b="1" dirty="0">
                <a:solidFill>
                  <a:schemeClr val="tx1"/>
                </a:solidFill>
              </a:rPr>
              <a:t>, KATA </a:t>
            </a:r>
            <a:r>
              <a:rPr lang="uk-UA" b="1" dirty="0" err="1">
                <a:solidFill>
                  <a:schemeClr val="tx1"/>
                </a:solidFill>
              </a:rPr>
              <a:t>Platform</a:t>
            </a:r>
            <a:r>
              <a:rPr lang="uk-UA" b="1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1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Для збору первинної інформації про аномалії в KATA </a:t>
            </a:r>
            <a:r>
              <a:rPr lang="uk-UA" dirty="0" err="1">
                <a:solidFill>
                  <a:schemeClr val="tx1"/>
                </a:solidFill>
              </a:rPr>
              <a:t>Platform</a:t>
            </a:r>
            <a:r>
              <a:rPr lang="uk-UA" dirty="0">
                <a:solidFill>
                  <a:schemeClr val="tx1"/>
                </a:solidFill>
              </a:rPr>
              <a:t> використовуються сенсори (спеціальні агенти), які аналізують IP, веб і e-</a:t>
            </a:r>
            <a:r>
              <a:rPr lang="uk-UA" dirty="0" err="1">
                <a:solidFill>
                  <a:schemeClr val="tx1"/>
                </a:solidFill>
              </a:rPr>
              <a:t>mail</a:t>
            </a:r>
            <a:r>
              <a:rPr lang="uk-UA" dirty="0">
                <a:solidFill>
                  <a:schemeClr val="tx1"/>
                </a:solidFill>
              </a:rPr>
              <a:t> трафік та події на робочих станціях і серверах. Агенти KATA </a:t>
            </a:r>
            <a:r>
              <a:rPr lang="uk-UA" dirty="0" err="1">
                <a:solidFill>
                  <a:schemeClr val="tx1"/>
                </a:solidFill>
              </a:rPr>
              <a:t>Platform</a:t>
            </a:r>
            <a:r>
              <a:rPr lang="uk-UA" dirty="0">
                <a:solidFill>
                  <a:schemeClr val="tx1"/>
                </a:solidFill>
              </a:rPr>
              <a:t> сумісні з іншим програмними засобами захисту і здійснюють мінімальний вплив на продуктивність мережі та комп'ютерів.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7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Узагальнення результатів: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>
                <a:solidFill>
                  <a:schemeClr val="tx1"/>
                </a:solidFill>
              </a:rPr>
              <a:t>Сигнатурний </a:t>
            </a:r>
            <a:r>
              <a:rPr lang="uk-UA" dirty="0">
                <a:solidFill>
                  <a:schemeClr val="tx1"/>
                </a:solidFill>
              </a:rPr>
              <a:t>аналіз: Більшість засобів використовують сигнатурний аналіз для виявлення відомих атак.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Аномальний аналіз: Багато інструментів також використовують аномальний аналіз для виявлення нових загроз та незвичайних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Блокування: Деякі інструменти, зокрема IPS та </a:t>
            </a:r>
            <a:r>
              <a:rPr lang="uk-UA" dirty="0" err="1">
                <a:solidFill>
                  <a:schemeClr val="tx1"/>
                </a:solidFill>
              </a:rPr>
              <a:t>DefensePro</a:t>
            </a:r>
            <a:r>
              <a:rPr lang="uk-UA" dirty="0">
                <a:solidFill>
                  <a:schemeClr val="tx1"/>
                </a:solidFill>
              </a:rPr>
              <a:t>, мають можливість блокувати атаки в реальному часі.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uk-UA" dirty="0">
                <a:solidFill>
                  <a:schemeClr val="tx1"/>
                </a:solidFill>
              </a:rPr>
              <a:t>Захист від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: Деякі програмно-апаратні рішення, такі як </a:t>
            </a:r>
            <a:r>
              <a:rPr lang="uk-UA" dirty="0" err="1">
                <a:solidFill>
                  <a:schemeClr val="tx1"/>
                </a:solidFill>
              </a:rPr>
              <a:t>Tipping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Point</a:t>
            </a:r>
            <a:r>
              <a:rPr lang="uk-UA" dirty="0">
                <a:solidFill>
                  <a:schemeClr val="tx1"/>
                </a:solidFill>
              </a:rPr>
              <a:t> NGIPS та </a:t>
            </a:r>
            <a:r>
              <a:rPr lang="uk-UA" dirty="0" err="1">
                <a:solidFill>
                  <a:schemeClr val="tx1"/>
                </a:solidFill>
              </a:rPr>
              <a:t>Axoft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, спеціалізуються на захисті від розподілених атак </a:t>
            </a:r>
            <a:r>
              <a:rPr lang="uk-UA" dirty="0" err="1">
                <a:solidFill>
                  <a:schemeClr val="tx1"/>
                </a:solidFill>
              </a:rPr>
              <a:t>обігрування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З урахуванням проведених досліджень </a:t>
            </a:r>
            <a:r>
              <a:rPr lang="uk-UA" dirty="0" err="1">
                <a:solidFill>
                  <a:schemeClr val="tx1"/>
                </a:solidFill>
              </a:rPr>
              <a:t>узагальнемо</a:t>
            </a:r>
            <a:r>
              <a:rPr lang="uk-UA" dirty="0">
                <a:solidFill>
                  <a:schemeClr val="tx1"/>
                </a:solidFill>
              </a:rPr>
              <a:t> результати аналізу відкритих СВВ та програмних і програмно-апаратних засобів виявлення вторгнень. При цьому, розглядались можливості систем щодо реалізації методів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Відповідно до проведеного аналізу можна зазначити, що сучасні СВВ аномального принципу, в основному, засновані на математичних моделях, що потребують багато часу для отримання статистичних даних, реалізацію процесу навчання (в основному для </a:t>
            </a:r>
            <a:r>
              <a:rPr lang="uk-UA" dirty="0" err="1">
                <a:solidFill>
                  <a:schemeClr val="tx1"/>
                </a:solidFill>
              </a:rPr>
              <a:t>нейромережевих</a:t>
            </a:r>
            <a:r>
              <a:rPr lang="uk-UA" dirty="0">
                <a:solidFill>
                  <a:schemeClr val="tx1"/>
                </a:solidFill>
              </a:rPr>
              <a:t> систем) та здійснення інших складних і довготривалих підготовчих процедур, також, в жодній з проаналізованих систем не використовуються методи нечітких множин які показали свою ефективність при вирішенні такого класу задач.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2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Одним з недоліків аномальних СВВ є закладений в неї процес створення відповідного профіля нормального стану ІС, а при її модифікації та інших змінах набрана статистика не має необхідної повноти та є неактуальною. Більш ефективні у цьому відношенні є експертні підходи, що засновані на використанні знань та досвіду спеціалістів відповідної предметної області.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Крім того, побудова відповідних методів, технічних рішень та створення засобів (СВВ, виявлення кібератак та інші), орієнтованих на обробку </a:t>
            </a:r>
            <a:r>
              <a:rPr lang="uk-UA" dirty="0" err="1">
                <a:solidFill>
                  <a:schemeClr val="tx1"/>
                </a:solidFill>
              </a:rPr>
              <a:t>слабкоструктурованих</a:t>
            </a:r>
            <a:r>
              <a:rPr lang="uk-UA" dirty="0">
                <a:solidFill>
                  <a:schemeClr val="tx1"/>
                </a:solidFill>
              </a:rPr>
              <a:t> даних з метою встановлення фактів несанкціонованого доступу до РІС є основою для успішної протидії відповідним кібератакам.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Більшість СВВ достатньо дорогі, мають закритий код, потребують кваліфікованого налаштування (під певні вимоги організації та сервіси), яке можуть здійснити тільки висококваліфіковані фахівці.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64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Такі системи переважно не орієнтовані на виявлення раніше невідомих кібератак (0-day атак), а їх спроможність реалізувати таку можливість тільки декларується і теоретично не обґрунтовується та не розкривається сам механізм виявлення таких кібератак.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Тому, для побудови таких систем необхідний відповідний математичний апарат, наприклад, з використанням теорії нечітких множим, який би дав можливість вирішити проблему виявлення нових типів кібератак.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1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Зазначена проблема обумовлюється об'єктивним протиріччям між існуючою необхідністю моніторингу та блокування нових видів кібератак за максимально короткий час і високою інерційністю існуючих СВВ щодо їх адаптації до виявлення аномалій, що породжуються реалізацією нових типів загроз РІС. Практика показує, що на сьогодні існуючі засоби не є ефективними проти нових типів вторгнень. Тому, розробка відповідних методів ідентифікації аномальних станів для СВВ з метою розширення їх функціональних можливостей (за рахунок засобів, що використовують відповідний математичний апарат, наприклад, нечітких множим), дозволить цим системам бути дієвими щодо виявлення нових типів кібератак (у тому числі 0-day атак), які характеризуються невстановленими або нечітко визначеними критеріями у відповідному гетерогенному середовищі. Такі розширені можливості СВВ дозволять їм, фактично, залишатися функціональними у потенційно небезпечному оточенні характерному впливам різноманітних загроз.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/>
              <a:t>Дякую за увагу!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3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036" y="1845733"/>
            <a:ext cx="11785600" cy="449041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uk-UA" dirty="0">
                <a:solidFill>
                  <a:schemeClr val="tx1"/>
                </a:solidFill>
              </a:rPr>
              <a:t>IPS (</a:t>
            </a:r>
            <a:r>
              <a:rPr lang="uk-UA" dirty="0" err="1">
                <a:solidFill>
                  <a:schemeClr val="tx1"/>
                </a:solidFill>
              </a:rPr>
              <a:t>Intrusion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Prevention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System</a:t>
            </a:r>
            <a:r>
              <a:rPr lang="uk-UA" dirty="0">
                <a:solidFill>
                  <a:schemeClr val="tx1"/>
                </a:solidFill>
              </a:rPr>
              <a:t>):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Тип: Програмний.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Основні властивості: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Сигнатурний аналіз: Виявлення відомих загроз на основі сигнатур.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Аномальний аналіз: Виявлення незвичайних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 трафіку.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Блокування: Можливість блокувати атаки в реальному часі.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Система IPS (</a:t>
            </a:r>
            <a:r>
              <a:rPr lang="uk-UA" dirty="0" err="1">
                <a:solidFill>
                  <a:schemeClr val="tx1"/>
                </a:solidFill>
              </a:rPr>
              <a:t>Intrusion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Prevention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System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Software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Blade</a:t>
            </a:r>
            <a:r>
              <a:rPr lang="uk-UA" dirty="0">
                <a:solidFill>
                  <a:schemeClr val="tx1"/>
                </a:solidFill>
              </a:rPr>
              <a:t>, розробник компанія </a:t>
            </a:r>
            <a:r>
              <a:rPr lang="uk-UA" dirty="0" err="1">
                <a:solidFill>
                  <a:schemeClr val="tx1"/>
                </a:solidFill>
              </a:rPr>
              <a:t>CheckPoint</a:t>
            </a:r>
            <a:r>
              <a:rPr lang="uk-UA" dirty="0">
                <a:solidFill>
                  <a:schemeClr val="tx1"/>
                </a:solidFill>
              </a:rPr>
              <a:t>, США) призначена для запобігання вторгнень та орієнтована на доповнення функцій безпеки </a:t>
            </a:r>
            <a:r>
              <a:rPr lang="uk-UA" dirty="0" err="1">
                <a:solidFill>
                  <a:schemeClr val="tx1"/>
                </a:solidFill>
              </a:rPr>
              <a:t>міжмережевих</a:t>
            </a:r>
            <a:r>
              <a:rPr lang="uk-UA" dirty="0">
                <a:solidFill>
                  <a:schemeClr val="tx1"/>
                </a:solidFill>
              </a:rPr>
              <a:t> екранів для захисту від шкідливого та небажаного мережевого трафіку, включаючи </a:t>
            </a:r>
            <a:r>
              <a:rPr lang="uk-UA" dirty="0" err="1">
                <a:solidFill>
                  <a:schemeClr val="tx1"/>
                </a:solidFill>
              </a:rPr>
              <a:t>DoS</a:t>
            </a:r>
            <a:r>
              <a:rPr lang="uk-UA" dirty="0">
                <a:solidFill>
                  <a:schemeClr val="tx1"/>
                </a:solidFill>
              </a:rPr>
              <a:t>- та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-атаки, уразливості в додатках і серверах (</a:t>
            </a:r>
            <a:r>
              <a:rPr lang="uk-UA" dirty="0" err="1">
                <a:solidFill>
                  <a:schemeClr val="tx1"/>
                </a:solidFill>
              </a:rPr>
              <a:t>Application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and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server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vulnerabilities</a:t>
            </a:r>
            <a:r>
              <a:rPr lang="uk-UA" dirty="0">
                <a:solidFill>
                  <a:schemeClr val="tx1"/>
                </a:solidFill>
              </a:rPr>
              <a:t>), </a:t>
            </a:r>
            <a:r>
              <a:rPr lang="uk-UA" dirty="0" err="1">
                <a:solidFill>
                  <a:schemeClr val="tx1"/>
                </a:solidFill>
              </a:rPr>
              <a:t>інсайдерські</a:t>
            </a:r>
            <a:r>
              <a:rPr lang="uk-UA" dirty="0">
                <a:solidFill>
                  <a:schemeClr val="tx1"/>
                </a:solidFill>
              </a:rPr>
              <a:t> загрози тощо. </a:t>
            </a:r>
            <a:r>
              <a:rPr lang="uk-UA" dirty="0" err="1">
                <a:solidFill>
                  <a:schemeClr val="tx1"/>
                </a:solidFill>
              </a:rPr>
              <a:t>Intrusion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Protection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System</a:t>
            </a:r>
            <a:r>
              <a:rPr lang="uk-UA" dirty="0">
                <a:solidFill>
                  <a:schemeClr val="tx1"/>
                </a:solidFill>
              </a:rPr>
              <a:t> забезпечує повне та активне попередження вторгнень і складається з базового продукту IPS та низки додаткових програмних модулів </a:t>
            </a:r>
            <a:r>
              <a:rPr lang="uk-UA" dirty="0" err="1">
                <a:solidFill>
                  <a:schemeClr val="tx1"/>
                </a:solidFill>
              </a:rPr>
              <a:t>Check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Point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Software</a:t>
            </a:r>
            <a:r>
              <a:rPr lang="uk-UA" dirty="0">
                <a:solidFill>
                  <a:schemeClr val="tx1"/>
                </a:solidFill>
              </a:rPr>
              <a:t>. За їх допомогою достатньо легко можна масштабувати та адаптувати систему під потреби мережі. Також IPS дозволяє здійснювати автоматичну активацію мережевого і системного захисту, навіть за відсутності адміністративного контролю. Система також забезпечує комплексний захист мережі (без погіршення продуктивності шлюзу) від небажаного трафіку в IM і P2P, у тому числі виявлення та попередження існуючих </a:t>
            </a:r>
            <a:r>
              <a:rPr lang="uk-UA" dirty="0" err="1">
                <a:solidFill>
                  <a:schemeClr val="tx1"/>
                </a:solidFill>
              </a:rPr>
              <a:t>експлойтів</a:t>
            </a:r>
            <a:r>
              <a:rPr lang="uk-UA" dirty="0">
                <a:solidFill>
                  <a:schemeClr val="tx1"/>
                </a:solidFill>
              </a:rPr>
              <a:t>, відомих і не відомих </a:t>
            </a:r>
            <a:r>
              <a:rPr lang="uk-UA" dirty="0" err="1">
                <a:solidFill>
                  <a:schemeClr val="tx1"/>
                </a:solidFill>
              </a:rPr>
              <a:t>уразливостей</a:t>
            </a:r>
            <a:r>
              <a:rPr lang="uk-UA" dirty="0">
                <a:solidFill>
                  <a:schemeClr val="tx1"/>
                </a:solidFill>
              </a:rPr>
              <a:t>, спроб </a:t>
            </a:r>
            <a:r>
              <a:rPr lang="uk-UA" dirty="0" err="1">
                <a:solidFill>
                  <a:schemeClr val="tx1"/>
                </a:solidFill>
              </a:rPr>
              <a:t>тунелювання</a:t>
            </a:r>
            <a:r>
              <a:rPr lang="uk-UA" dirty="0">
                <a:solidFill>
                  <a:schemeClr val="tx1"/>
                </a:solidFill>
              </a:rPr>
              <a:t> (які можуть свідчити про витік даних), а також виявлення і запобігання неправильному використанню протоколу, що може вказувати на потенційні загрози та стороннє ПЗ. Також забезпечує захист від </a:t>
            </a:r>
            <a:r>
              <a:rPr lang="uk-UA" dirty="0" err="1">
                <a:solidFill>
                  <a:schemeClr val="tx1"/>
                </a:solidFill>
              </a:rPr>
              <a:t>інсайдерських</a:t>
            </a:r>
            <a:r>
              <a:rPr lang="uk-UA" dirty="0">
                <a:solidFill>
                  <a:schemeClr val="tx1"/>
                </a:solidFill>
              </a:rPr>
              <a:t> загроз та </a:t>
            </a:r>
            <a:r>
              <a:rPr lang="uk-UA" dirty="0" err="1">
                <a:solidFill>
                  <a:schemeClr val="tx1"/>
                </a:solidFill>
              </a:rPr>
              <a:t>уразливостей</a:t>
            </a:r>
            <a:r>
              <a:rPr lang="uk-UA" dirty="0">
                <a:solidFill>
                  <a:schemeClr val="tx1"/>
                </a:solidFill>
              </a:rPr>
              <a:t> додатків і серверів.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 err="1">
                <a:solidFill>
                  <a:schemeClr val="tx1"/>
                </a:solidFill>
              </a:rPr>
              <a:t>Tipping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Point</a:t>
            </a:r>
            <a:r>
              <a:rPr lang="uk-UA" dirty="0">
                <a:solidFill>
                  <a:schemeClr val="tx1"/>
                </a:solidFill>
              </a:rPr>
              <a:t> NGIPS: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Тип: Програмно-апаратний.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Основні властивості: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Сигнатурний аналіз: Використовує сигнатури для виявлення відомих атак.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Аномальний аналіз: Використовує машинне навчання для виявлення незвичайних </a:t>
            </a:r>
            <a:r>
              <a:rPr lang="uk-UA" dirty="0" err="1">
                <a:solidFill>
                  <a:schemeClr val="tx1"/>
                </a:solidFill>
              </a:rPr>
              <a:t>патернів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Захист від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: Спрямований на захист від розподілених атак </a:t>
            </a:r>
            <a:r>
              <a:rPr lang="uk-UA" dirty="0" err="1">
                <a:solidFill>
                  <a:schemeClr val="tx1"/>
                </a:solidFill>
              </a:rPr>
              <a:t>обігрування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Система </a:t>
            </a:r>
            <a:r>
              <a:rPr lang="uk-UA" dirty="0" err="1">
                <a:solidFill>
                  <a:schemeClr val="tx1"/>
                </a:solidFill>
              </a:rPr>
              <a:t>TippingPoing</a:t>
            </a:r>
            <a:r>
              <a:rPr lang="uk-UA" dirty="0">
                <a:solidFill>
                  <a:schemeClr val="tx1"/>
                </a:solidFill>
              </a:rPr>
              <a:t> NGIPS (</a:t>
            </a:r>
            <a:r>
              <a:rPr lang="uk-UA" dirty="0" err="1">
                <a:solidFill>
                  <a:schemeClr val="tx1"/>
                </a:solidFill>
              </a:rPr>
              <a:t>TippingPoing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Next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Generation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Intrution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Prevention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System</a:t>
            </a:r>
            <a:r>
              <a:rPr lang="uk-UA" dirty="0">
                <a:solidFill>
                  <a:schemeClr val="tx1"/>
                </a:solidFill>
              </a:rPr>
              <a:t>, розробка компанії </a:t>
            </a:r>
            <a:r>
              <a:rPr lang="uk-UA" dirty="0" err="1">
                <a:solidFill>
                  <a:schemeClr val="tx1"/>
                </a:solidFill>
              </a:rPr>
              <a:t>TrendMicro</a:t>
            </a:r>
            <a:r>
              <a:rPr lang="uk-UA" dirty="0">
                <a:solidFill>
                  <a:schemeClr val="tx1"/>
                </a:solidFill>
              </a:rPr>
              <a:t>, США) є продуктом нового покоління, призначеним для попередження та запобігання вторгнень. Використовується для мережевої безпеки і реалізує комплексний захист від відомих та невідомих </a:t>
            </a:r>
            <a:r>
              <a:rPr lang="uk-UA" dirty="0" err="1">
                <a:solidFill>
                  <a:schemeClr val="tx1"/>
                </a:solidFill>
              </a:rPr>
              <a:t>уразливостей</a:t>
            </a:r>
            <a:r>
              <a:rPr lang="uk-UA" dirty="0">
                <a:solidFill>
                  <a:schemeClr val="tx1"/>
                </a:solidFill>
              </a:rPr>
              <a:t>, запобігає цілеспрямованим атакам, блокує загрози й шкідливі програми, що впроваджуються або поширюються в дата-центрах і корпоративних мережах.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0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Система </a:t>
            </a:r>
            <a:r>
              <a:rPr lang="uk-UA" dirty="0" err="1">
                <a:solidFill>
                  <a:schemeClr val="tx1"/>
                </a:solidFill>
              </a:rPr>
              <a:t>TippingPoing</a:t>
            </a:r>
            <a:r>
              <a:rPr lang="uk-UA" dirty="0">
                <a:solidFill>
                  <a:schemeClr val="tx1"/>
                </a:solidFill>
              </a:rPr>
              <a:t> NGIPS є гнучкою та високопродуктивною і інтегрує технології захисту різних поколінь, включаючи глибокий аналіз пакетів, загроз, репутації URL-адрес та шкідливого ПЗ для клієнтських платформ і додатків. Даний продукт розрахований на масштабні комп’ютерні мережі та має високу адаптивність. Серія </a:t>
            </a:r>
            <a:r>
              <a:rPr lang="uk-UA" dirty="0" err="1">
                <a:solidFill>
                  <a:schemeClr val="tx1"/>
                </a:solidFill>
              </a:rPr>
              <a:t>TippingPoint</a:t>
            </a:r>
            <a:r>
              <a:rPr lang="uk-UA" dirty="0">
                <a:solidFill>
                  <a:schemeClr val="tx1"/>
                </a:solidFill>
              </a:rPr>
              <a:t> NX допомагає зменшити витрати часу на адміністрування і розставити пріоритети щодо мережевої безпеки за допомогою рішення </a:t>
            </a:r>
            <a:r>
              <a:rPr lang="uk-UA" dirty="0" err="1">
                <a:solidFill>
                  <a:schemeClr val="tx1"/>
                </a:solidFill>
              </a:rPr>
              <a:t>Enterprise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Vulnerability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Remediation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eVR</a:t>
            </a:r>
            <a:r>
              <a:rPr lang="uk-UA" dirty="0">
                <a:solidFill>
                  <a:schemeClr val="tx1"/>
                </a:solidFill>
              </a:rPr>
              <a:t>), яке дозволяє клієнтам імпортувати дані сканерів </a:t>
            </a:r>
            <a:r>
              <a:rPr lang="uk-UA" dirty="0" err="1">
                <a:solidFill>
                  <a:schemeClr val="tx1"/>
                </a:solidFill>
              </a:rPr>
              <a:t>уразливостей</a:t>
            </a:r>
            <a:r>
              <a:rPr lang="uk-UA" dirty="0">
                <a:solidFill>
                  <a:schemeClr val="tx1"/>
                </a:solidFill>
              </a:rPr>
              <a:t> в </a:t>
            </a:r>
            <a:r>
              <a:rPr lang="uk-UA" dirty="0" err="1">
                <a:solidFill>
                  <a:schemeClr val="tx1"/>
                </a:solidFill>
              </a:rPr>
              <a:t>TippingPoint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Security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Management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System</a:t>
            </a:r>
            <a:r>
              <a:rPr lang="uk-UA" dirty="0">
                <a:solidFill>
                  <a:schemeClr val="tx1"/>
                </a:solidFill>
              </a:rPr>
              <a:t>, провести їх через фільтри служби цифрової вакцинації </a:t>
            </a:r>
            <a:r>
              <a:rPr lang="uk-UA" dirty="0" err="1">
                <a:solidFill>
                  <a:schemeClr val="tx1"/>
                </a:solidFill>
              </a:rPr>
              <a:t>Digital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Vaccine</a:t>
            </a:r>
            <a:r>
              <a:rPr lang="uk-UA" dirty="0">
                <a:solidFill>
                  <a:schemeClr val="tx1"/>
                </a:solidFill>
              </a:rPr>
              <a:t> і </a:t>
            </a:r>
            <a:r>
              <a:rPr lang="uk-UA" dirty="0" err="1">
                <a:solidFill>
                  <a:schemeClr val="tx1"/>
                </a:solidFill>
              </a:rPr>
              <a:t>оперативно</a:t>
            </a:r>
            <a:r>
              <a:rPr lang="uk-UA" dirty="0">
                <a:solidFill>
                  <a:schemeClr val="tx1"/>
                </a:solidFill>
              </a:rPr>
              <a:t> вжити відповідні заходи. Реалізований в системі аналіз загроз забезпечує такий рівень прозорості, який необхідний для оптимізації стану інформаційної безпеки в межах всієї організації.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uk-UA" dirty="0" err="1">
                <a:solidFill>
                  <a:schemeClr val="tx1"/>
                </a:solidFill>
              </a:rPr>
              <a:t>Axoft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Тип: Програмно-апаратний.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Основні властивості: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Сигнатурний аналіз: Виявлення атак на основі відомих сигнатур.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Аномальний аналіз: Використовує аналіз трафіку для виявлення незвичайних </a:t>
            </a:r>
            <a:r>
              <a:rPr lang="uk-UA" dirty="0" err="1">
                <a:solidFill>
                  <a:schemeClr val="tx1"/>
                </a:solidFill>
              </a:rPr>
              <a:t>активностей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Захист від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: Захист від атак типу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Програмно-апаратний комплекс </a:t>
            </a:r>
            <a:r>
              <a:rPr lang="uk-UA" dirty="0" err="1">
                <a:solidFill>
                  <a:schemeClr val="tx1"/>
                </a:solidFill>
              </a:rPr>
              <a:t>Axoft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 (розробка компанії </a:t>
            </a:r>
            <a:r>
              <a:rPr lang="uk-UA" dirty="0" err="1">
                <a:solidFill>
                  <a:schemeClr val="tx1"/>
                </a:solidFill>
              </a:rPr>
              <a:t>Axoft</a:t>
            </a:r>
            <a:r>
              <a:rPr lang="uk-UA" dirty="0">
                <a:solidFill>
                  <a:schemeClr val="tx1"/>
                </a:solidFill>
              </a:rPr>
              <a:t>, Росія) здійснює моніторинг мережевого трафіку за допомогою протоколів SNMP, </a:t>
            </a:r>
            <a:r>
              <a:rPr lang="uk-UA" dirty="0" err="1">
                <a:solidFill>
                  <a:schemeClr val="tx1"/>
                </a:solidFill>
              </a:rPr>
              <a:t>NetFlow</a:t>
            </a:r>
            <a:r>
              <a:rPr lang="uk-UA" dirty="0">
                <a:solidFill>
                  <a:schemeClr val="tx1"/>
                </a:solidFill>
              </a:rPr>
              <a:t>, BGP та </a:t>
            </a:r>
            <a:r>
              <a:rPr lang="uk-UA" dirty="0" err="1">
                <a:solidFill>
                  <a:schemeClr val="tx1"/>
                </a:solidFill>
              </a:rPr>
              <a:t>детектує</a:t>
            </a:r>
            <a:r>
              <a:rPr lang="uk-UA" dirty="0">
                <a:solidFill>
                  <a:schemeClr val="tx1"/>
                </a:solidFill>
              </a:rPr>
              <a:t> аномалії і мережеві атаки.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Він складається з двох базових компонент: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система програмно-апаратного комплексу аналізу мережевого трафіку (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 AS);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система фільтрації та очищення мережевого трафіку (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 CS/CS-01). </a:t>
            </a:r>
            <a:r>
              <a:rPr lang="uk-UA" dirty="0" err="1">
                <a:solidFill>
                  <a:schemeClr val="tx1"/>
                </a:solidFill>
              </a:rPr>
              <a:t>Axoft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 орієнтований на аналіз вхідних потоків даних, що надходять в ІС через мережу з метою виявлення DOS- і </a:t>
            </a:r>
            <a:r>
              <a:rPr lang="uk-UA" dirty="0" err="1">
                <a:solidFill>
                  <a:schemeClr val="tx1"/>
                </a:solidFill>
              </a:rPr>
              <a:t>DDOSатак</a:t>
            </a:r>
            <a:r>
              <a:rPr lang="uk-UA" dirty="0">
                <a:solidFill>
                  <a:schemeClr val="tx1"/>
                </a:solidFill>
              </a:rPr>
              <a:t>, BGP і SNMP аномалій, кібератак на інфраструктуру мережі, широкомовних пакетів та атак на програмні додатки.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>
                <a:solidFill>
                  <a:schemeClr val="tx1"/>
                </a:solidFill>
              </a:rPr>
              <a:t>До основних функцій </a:t>
            </a:r>
            <a:r>
              <a:rPr lang="uk-UA" dirty="0" err="1">
                <a:solidFill>
                  <a:schemeClr val="tx1"/>
                </a:solidFill>
              </a:rPr>
              <a:t>invGUARD</a:t>
            </a:r>
            <a:r>
              <a:rPr lang="uk-UA" dirty="0">
                <a:solidFill>
                  <a:schemeClr val="tx1"/>
                </a:solidFill>
              </a:rPr>
              <a:t> відносять: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неперервний моніторинг і аналіз трафіку;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очищення вхідного трафіку з використанням статистичних та сигнатурних моделей;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блокування зовнішніх мережевих атак на підзахисні сегменти мережі;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забезпечення функціонування підзахисних сегментів мережі при реалізованих загрозах безпеки;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централізація управління;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можливість масштабування та адаптації комплексу до особливостей побудови і сфери функціонування мережі;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розбір трафіку прикладних протоколів для блокування кібератак, пов'язаних з впливами на веб-інтерфейси і прикладну частину ІС;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  <a:sym typeface="Symbol" panose="05050102010706020507" pitchFamily="18" charset="2"/>
              </a:rPr>
              <a:t></a:t>
            </a:r>
            <a:r>
              <a:rPr lang="uk-UA" dirty="0">
                <a:solidFill>
                  <a:schemeClr val="tx1"/>
                </a:solidFill>
              </a:rPr>
              <a:t> формування звітів за різною інформацією.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uk-UA" dirty="0" err="1">
                <a:solidFill>
                  <a:schemeClr val="tx1"/>
                </a:solidFill>
              </a:rPr>
              <a:t>DefensePro</a:t>
            </a:r>
            <a:r>
              <a:rPr lang="uk-UA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Тип: Програмно-апаратний.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Основні властивості: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Сигнатурний аналіз: Виявлення відомих атак на основі сигнатур.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Аномальний аналіз: Використовує машинне навчання для виявлення аномалій.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Блокування: Можливість активного блокування загроз.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Програмно-апаратний засіб </a:t>
            </a:r>
            <a:r>
              <a:rPr lang="uk-UA" dirty="0" err="1">
                <a:solidFill>
                  <a:schemeClr val="tx1"/>
                </a:solidFill>
              </a:rPr>
              <a:t>DefensePro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DefensePro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Defense</a:t>
            </a:r>
            <a:r>
              <a:rPr lang="uk-UA" dirty="0">
                <a:solidFill>
                  <a:schemeClr val="tx1"/>
                </a:solidFill>
              </a:rPr>
              <a:t> &amp;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Prevention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Device</a:t>
            </a:r>
            <a:r>
              <a:rPr lang="uk-UA" dirty="0">
                <a:solidFill>
                  <a:schemeClr val="tx1"/>
                </a:solidFill>
              </a:rPr>
              <a:t>, розробник компанія </a:t>
            </a:r>
            <a:r>
              <a:rPr lang="uk-UA" dirty="0" err="1">
                <a:solidFill>
                  <a:schemeClr val="tx1"/>
                </a:solidFill>
              </a:rPr>
              <a:t>RadWare</a:t>
            </a:r>
            <a:r>
              <a:rPr lang="uk-UA" dirty="0">
                <a:solidFill>
                  <a:schemeClr val="tx1"/>
                </a:solidFill>
              </a:rPr>
              <a:t>, Ізраїль) призначений для попередження і запобігання мережевим вторгненням та атакам у режимі реального часу, що забезпечує неперервність роботи мережі і додатків (рис. 1.27). Він захищає від використання </a:t>
            </a:r>
            <a:r>
              <a:rPr lang="uk-UA" dirty="0" err="1">
                <a:solidFill>
                  <a:schemeClr val="tx1"/>
                </a:solidFill>
              </a:rPr>
              <a:t>уразливостей</a:t>
            </a:r>
            <a:r>
              <a:rPr lang="uk-UA" dirty="0">
                <a:solidFill>
                  <a:schemeClr val="tx1"/>
                </a:solidFill>
              </a:rPr>
              <a:t> додатків (неправильне використання додатків), поширення шкідливого ПЗ, мережевих аномалій, шкідливих доменів та IP-адрес, крадіжки інформації, </a:t>
            </a:r>
            <a:r>
              <a:rPr lang="uk-UA" dirty="0" err="1">
                <a:solidFill>
                  <a:schemeClr val="tx1"/>
                </a:solidFill>
              </a:rPr>
              <a:t>троянів</a:t>
            </a:r>
            <a:r>
              <a:rPr lang="uk-UA" dirty="0">
                <a:solidFill>
                  <a:schemeClr val="tx1"/>
                </a:solidFill>
              </a:rPr>
              <a:t> та від кібератак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DoS</a:t>
            </a:r>
            <a:r>
              <a:rPr lang="uk-UA" dirty="0">
                <a:solidFill>
                  <a:schemeClr val="tx1"/>
                </a:solidFill>
              </a:rPr>
              <a:t>), </a:t>
            </a:r>
            <a:r>
              <a:rPr lang="uk-UA" dirty="0" err="1">
                <a:solidFill>
                  <a:schemeClr val="tx1"/>
                </a:solidFill>
              </a:rPr>
              <a:t>спуфінг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фішинг</a:t>
            </a:r>
            <a:r>
              <a:rPr lang="uk-UA" dirty="0">
                <a:solidFill>
                  <a:schemeClr val="tx1"/>
                </a:solidFill>
              </a:rPr>
              <a:t>, нульового дня, на основі SSL і сторінки авторизації та CDN.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В </a:t>
            </a:r>
            <a:r>
              <a:rPr lang="uk-UA" dirty="0" err="1">
                <a:solidFill>
                  <a:schemeClr val="tx1"/>
                </a:solidFill>
              </a:rPr>
              <a:t>DefensePro</a:t>
            </a:r>
            <a:r>
              <a:rPr lang="uk-UA" dirty="0">
                <a:solidFill>
                  <a:schemeClr val="tx1"/>
                </a:solidFill>
              </a:rPr>
              <a:t> вбудовано два апаратних компонента, перший з яких </a:t>
            </a:r>
            <a:r>
              <a:rPr lang="uk-UA" dirty="0" err="1">
                <a:solidFill>
                  <a:schemeClr val="tx1"/>
                </a:solidFill>
              </a:rPr>
              <a:t>DoS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Mitigation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Engine</a:t>
            </a:r>
            <a:r>
              <a:rPr lang="uk-UA" dirty="0">
                <a:solidFill>
                  <a:schemeClr val="tx1"/>
                </a:solidFill>
              </a:rPr>
              <a:t> (DME), що призначений для відбиття масованих </a:t>
            </a:r>
            <a:r>
              <a:rPr lang="uk-UA" dirty="0" err="1">
                <a:solidFill>
                  <a:schemeClr val="tx1"/>
                </a:solidFill>
              </a:rPr>
              <a:t>DoS</a:t>
            </a:r>
            <a:r>
              <a:rPr lang="uk-UA" dirty="0">
                <a:solidFill>
                  <a:schemeClr val="tx1"/>
                </a:solidFill>
              </a:rPr>
              <a:t>- і </a:t>
            </a:r>
            <a:r>
              <a:rPr lang="uk-UA" dirty="0" err="1">
                <a:solidFill>
                  <a:schemeClr val="tx1"/>
                </a:solidFill>
              </a:rPr>
              <a:t>DDoS</a:t>
            </a:r>
            <a:r>
              <a:rPr lang="uk-UA" dirty="0">
                <a:solidFill>
                  <a:schemeClr val="tx1"/>
                </a:solidFill>
              </a:rPr>
              <a:t>-атак без впливу на нормальний трафік комп’ютерної мережі, а другий – </a:t>
            </a:r>
            <a:r>
              <a:rPr lang="uk-UA" dirty="0" err="1">
                <a:solidFill>
                  <a:schemeClr val="tx1"/>
                </a:solidFill>
              </a:rPr>
              <a:t>StringMatch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Engine</a:t>
            </a:r>
            <a:r>
              <a:rPr lang="uk-UA" dirty="0">
                <a:solidFill>
                  <a:schemeClr val="tx1"/>
                </a:solidFill>
              </a:rPr>
              <a:t> (SME), який направлений на прискорення виявлення сигнатур, що є характерними для певної комп’ютерної мережі.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Також комплекс захищає онлайн послуги, що базуються на </a:t>
            </a:r>
            <a:r>
              <a:rPr lang="uk-UA" dirty="0" err="1">
                <a:solidFill>
                  <a:schemeClr val="tx1"/>
                </a:solidFill>
              </a:rPr>
              <a:t>вебдодатках</a:t>
            </a:r>
            <a:r>
              <a:rPr lang="uk-UA" dirty="0">
                <a:solidFill>
                  <a:schemeClr val="tx1"/>
                </a:solidFill>
              </a:rPr>
              <a:t> та працює з іншими засобами забезпечення безпеки, що дозволяє підвищити рівень захищеності всіх сервісів і додатків.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4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dirty="0">
                <a:solidFill>
                  <a:schemeClr val="tx1"/>
                </a:solidFill>
              </a:rPr>
              <a:t>KATA </a:t>
            </a:r>
            <a:r>
              <a:rPr lang="uk-UA" dirty="0" err="1">
                <a:solidFill>
                  <a:schemeClr val="tx1"/>
                </a:solidFill>
              </a:rPr>
              <a:t>Platform</a:t>
            </a:r>
            <a:r>
              <a:rPr lang="uk-UA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Тип: Програмний.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Основні властивості: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Сигнатурний аналіз: Виявлення відомих атак за допомогою сигнатур.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Аномальний аналіз: Використовує інтелектуальний аналіз для виявлення нових загроз.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Система KATA </a:t>
            </a:r>
            <a:r>
              <a:rPr lang="uk-UA" dirty="0" err="1">
                <a:solidFill>
                  <a:schemeClr val="tx1"/>
                </a:solidFill>
              </a:rPr>
              <a:t>Platform</a:t>
            </a:r>
            <a:r>
              <a:rPr lang="uk-UA" dirty="0">
                <a:solidFill>
                  <a:schemeClr val="tx1"/>
                </a:solidFill>
              </a:rPr>
              <a:t> (</a:t>
            </a:r>
            <a:r>
              <a:rPr lang="uk-UA" dirty="0" err="1">
                <a:solidFill>
                  <a:schemeClr val="tx1"/>
                </a:solidFill>
              </a:rPr>
              <a:t>Kaspersky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Anti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Targeted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Attack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Platform</a:t>
            </a:r>
            <a:r>
              <a:rPr lang="uk-UA" dirty="0">
                <a:solidFill>
                  <a:schemeClr val="tx1"/>
                </a:solidFill>
              </a:rPr>
              <a:t>, розробка компанії </a:t>
            </a:r>
            <a:r>
              <a:rPr lang="uk-UA" dirty="0" err="1">
                <a:solidFill>
                  <a:schemeClr val="tx1"/>
                </a:solidFill>
              </a:rPr>
              <a:t>Kaspersky</a:t>
            </a:r>
            <a:r>
              <a:rPr lang="uk-UA" dirty="0">
                <a:solidFill>
                  <a:schemeClr val="tx1"/>
                </a:solidFill>
              </a:rPr>
              <a:t>, Росія) орієнтована на розвиток новітніх технологій у сфері корпоративних комп’ютерних мереж і використовується для захисту від комплексних цільових атак будь-якої складності. Рішення KATA </a:t>
            </a:r>
            <a:r>
              <a:rPr lang="uk-UA" dirty="0" err="1">
                <a:solidFill>
                  <a:schemeClr val="tx1"/>
                </a:solidFill>
              </a:rPr>
              <a:t>Platform</a:t>
            </a:r>
            <a:r>
              <a:rPr lang="uk-UA" dirty="0">
                <a:solidFill>
                  <a:schemeClr val="tx1"/>
                </a:solidFill>
              </a:rPr>
              <a:t> інтегрує новітні технології та глобальну аналітику, що дозволяє своєчасно реагувати на цілеспрямовані дії НАС, а також протидіяти атакам на всіх етапах їх реалізації. Програмний засіб реалізує функції контролю мережевої активності, аналізу поводження об’єктів системи, виявлення комплексних цільових кібератак та аналіз аномалій в комп’ютерних мережах.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6001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1596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Symbol</vt:lpstr>
      <vt:lpstr>Ретро</vt:lpstr>
      <vt:lpstr>Технології забезпечення конфіденційності та цілісності інформаційних ресурсів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Узагальнення результатів: 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1</cp:revision>
  <dcterms:created xsi:type="dcterms:W3CDTF">2023-11-20T09:42:59Z</dcterms:created>
  <dcterms:modified xsi:type="dcterms:W3CDTF">2023-11-20T09:47:52Z</dcterms:modified>
</cp:coreProperties>
</file>