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19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05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6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4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8A3C74-D833-42C5-AD91-8988B7B2A20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E561D7-F86E-437C-AD8A-235CC28B312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12. СУЧАСНІ СИСТЕМИ ВІРТУАЛЬНИХ ПРИМАНОК НА ОСНОВІ ТЕХНОЛОГІЇ HONEYPOT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комерційний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засіб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створений</a:t>
            </a:r>
            <a:r>
              <a:rPr lang="ru-RU" dirty="0">
                <a:solidFill>
                  <a:schemeClr val="tx1"/>
                </a:solidFill>
              </a:rPr>
              <a:t>  й  </a:t>
            </a:r>
            <a:r>
              <a:rPr lang="ru-RU" dirty="0" err="1">
                <a:solidFill>
                  <a:schemeClr val="tx1"/>
                </a:solidFill>
              </a:rPr>
              <a:t>підтримуваний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компанією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NetSec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Концепція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  схожа  з  BOF  – </a:t>
            </a:r>
            <a:r>
              <a:rPr lang="ru-RU" dirty="0" err="1">
                <a:solidFill>
                  <a:schemeClr val="tx1"/>
                </a:solidFill>
              </a:rPr>
              <a:t>зловмисникові</a:t>
            </a:r>
            <a:r>
              <a:rPr lang="ru-RU" dirty="0">
                <a:solidFill>
                  <a:schemeClr val="tx1"/>
                </a:solidFill>
              </a:rPr>
              <a:t>  не  </a:t>
            </a:r>
            <a:r>
              <a:rPr lang="ru-RU" dirty="0" err="1">
                <a:solidFill>
                  <a:schemeClr val="tx1"/>
                </a:solidFill>
              </a:rPr>
              <a:t>надається</a:t>
            </a:r>
            <a:r>
              <a:rPr lang="ru-RU" dirty="0">
                <a:solidFill>
                  <a:schemeClr val="tx1"/>
                </a:solidFill>
              </a:rPr>
              <a:t>  доступ  до  </a:t>
            </a:r>
            <a:r>
              <a:rPr lang="ru-RU" dirty="0" err="1">
                <a:solidFill>
                  <a:schemeClr val="tx1"/>
                </a:solidFill>
              </a:rPr>
              <a:t>реальної</a:t>
            </a:r>
            <a:r>
              <a:rPr lang="ru-RU" dirty="0">
                <a:solidFill>
                  <a:schemeClr val="tx1"/>
                </a:solidFill>
              </a:rPr>
              <a:t>  ОС. </a:t>
            </a:r>
            <a:r>
              <a:rPr lang="ru-RU" dirty="0" err="1">
                <a:solidFill>
                  <a:schemeClr val="tx1"/>
                </a:solidFill>
              </a:rPr>
              <a:t>Програма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встановлюється</a:t>
            </a:r>
            <a:r>
              <a:rPr lang="ru-RU" dirty="0">
                <a:solidFill>
                  <a:schemeClr val="tx1"/>
                </a:solidFill>
              </a:rPr>
              <a:t>  в  систему  й  </a:t>
            </a:r>
            <a:r>
              <a:rPr lang="ru-RU" dirty="0" err="1">
                <a:solidFill>
                  <a:schemeClr val="tx1"/>
                </a:solidFill>
              </a:rPr>
              <a:t>імітує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набір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,  з  </a:t>
            </a:r>
            <a:r>
              <a:rPr lang="ru-RU" dirty="0" err="1">
                <a:solidFill>
                  <a:schemeClr val="tx1"/>
                </a:solidFill>
              </a:rPr>
              <a:t>якими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взаємодіяти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обмежений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функціональністю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наданою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широкі</a:t>
            </a:r>
            <a:r>
              <a:rPr lang="ru-RU" dirty="0">
                <a:solidFill>
                  <a:schemeClr val="tx1"/>
                </a:solidFill>
              </a:rPr>
              <a:t>:  </a:t>
            </a:r>
            <a:r>
              <a:rPr lang="ru-RU" dirty="0" err="1">
                <a:solidFill>
                  <a:schemeClr val="tx1"/>
                </a:solidFill>
              </a:rPr>
              <a:t>моніторинг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ведеться</a:t>
            </a:r>
            <a:r>
              <a:rPr lang="ru-RU" dirty="0">
                <a:solidFill>
                  <a:schemeClr val="tx1"/>
                </a:solidFill>
              </a:rPr>
              <a:t>  на  13-ти  </a:t>
            </a:r>
            <a:r>
              <a:rPr lang="ru-RU" dirty="0" err="1">
                <a:solidFill>
                  <a:schemeClr val="tx1"/>
                </a:solidFill>
              </a:rPr>
              <a:t>визначених</a:t>
            </a:r>
            <a:r>
              <a:rPr lang="ru-RU" dirty="0">
                <a:solidFill>
                  <a:schemeClr val="tx1"/>
                </a:solidFill>
              </a:rPr>
              <a:t>  і  одному  </a:t>
            </a:r>
            <a:r>
              <a:rPr lang="ru-RU" dirty="0" err="1">
                <a:solidFill>
                  <a:schemeClr val="tx1"/>
                </a:solidFill>
              </a:rPr>
              <a:t>вибірковому</a:t>
            </a:r>
            <a:r>
              <a:rPr lang="ru-RU" dirty="0">
                <a:solidFill>
                  <a:schemeClr val="tx1"/>
                </a:solidFill>
              </a:rPr>
              <a:t> портах. </a:t>
            </a:r>
            <a:r>
              <a:rPr lang="ru-RU" dirty="0" err="1">
                <a:solidFill>
                  <a:schemeClr val="tx1"/>
                </a:solidFill>
              </a:rPr>
              <a:t>Покриваючи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виявити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число </a:t>
            </a:r>
            <a:r>
              <a:rPr lang="ru-RU" dirty="0" err="1">
                <a:solidFill>
                  <a:schemeClr val="tx1"/>
                </a:solidFill>
              </a:rPr>
              <a:t>різних</a:t>
            </a:r>
            <a:r>
              <a:rPr lang="ru-RU" dirty="0">
                <a:solidFill>
                  <a:schemeClr val="tx1"/>
                </a:solidFill>
              </a:rPr>
              <a:t> атак.  Друга </a:t>
            </a:r>
            <a:r>
              <a:rPr lang="ru-RU" dirty="0" err="1">
                <a:solidFill>
                  <a:schemeClr val="tx1"/>
                </a:solidFill>
              </a:rPr>
              <a:t>відмінність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 </a:t>
            </a:r>
            <a:r>
              <a:rPr lang="ru-RU" dirty="0" err="1">
                <a:solidFill>
                  <a:schemeClr val="tx1"/>
                </a:solidFill>
              </a:rPr>
              <a:t>тім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, як  і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імітує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відповіді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куди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більший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вбудований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реалізм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ніж</a:t>
            </a:r>
            <a:r>
              <a:rPr lang="ru-RU" dirty="0">
                <a:solidFill>
                  <a:schemeClr val="tx1"/>
                </a:solidFill>
              </a:rPr>
              <a:t>  у  BOF.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при  </a:t>
            </a:r>
            <a:r>
              <a:rPr lang="ru-RU" dirty="0" err="1">
                <a:solidFill>
                  <a:schemeClr val="tx1"/>
                </a:solidFill>
              </a:rPr>
              <a:t>підключенні</a:t>
            </a:r>
            <a:r>
              <a:rPr lang="ru-RU" dirty="0">
                <a:solidFill>
                  <a:schemeClr val="tx1"/>
                </a:solidFill>
              </a:rPr>
              <a:t> до  </a:t>
            </a:r>
            <a:r>
              <a:rPr lang="ru-RU" dirty="0" err="1">
                <a:solidFill>
                  <a:schemeClr val="tx1"/>
                </a:solidFill>
              </a:rPr>
              <a:t>імітованого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сервісу</a:t>
            </a:r>
            <a:r>
              <a:rPr lang="ru-RU" dirty="0">
                <a:solidFill>
                  <a:schemeClr val="tx1"/>
                </a:solidFill>
              </a:rPr>
              <a:t> HTTP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справжній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-сервер з  </a:t>
            </a:r>
            <a:r>
              <a:rPr lang="ru-RU" dirty="0" err="1">
                <a:solidFill>
                  <a:schemeClr val="tx1"/>
                </a:solidFill>
              </a:rPr>
              <a:t>Web-сторінками</a:t>
            </a:r>
            <a:r>
              <a:rPr lang="ru-RU" dirty="0">
                <a:solidFill>
                  <a:schemeClr val="tx1"/>
                </a:solidFill>
              </a:rPr>
              <a:t>,  з  </a:t>
            </a:r>
            <a:r>
              <a:rPr lang="ru-RU" dirty="0" err="1">
                <a:solidFill>
                  <a:schemeClr val="tx1"/>
                </a:solidFill>
              </a:rPr>
              <a:t>якими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взаємодіяти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.  Таким  чином, 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сторінок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додаванням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потрібного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змісту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створюючи</a:t>
            </a:r>
            <a:r>
              <a:rPr lang="ru-RU" dirty="0">
                <a:solidFill>
                  <a:schemeClr val="tx1"/>
                </a:solidFill>
              </a:rPr>
              <a:t>  при 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реалістичні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зловмисника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особливістю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засобу</a:t>
            </a:r>
            <a:r>
              <a:rPr lang="ru-RU" dirty="0">
                <a:solidFill>
                  <a:schemeClr val="tx1"/>
                </a:solidFill>
              </a:rPr>
              <a:t> є не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імітація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,  але  й  </a:t>
            </a:r>
            <a:r>
              <a:rPr lang="ru-RU" dirty="0" err="1">
                <a:solidFill>
                  <a:schemeClr val="tx1"/>
                </a:solidFill>
              </a:rPr>
              <a:t>надання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додаткової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зловмисником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скачати</a:t>
            </a:r>
            <a:r>
              <a:rPr lang="ru-RU" dirty="0">
                <a:solidFill>
                  <a:schemeClr val="tx1"/>
                </a:solidFill>
              </a:rPr>
              <a:t>  файл 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 і  бути  </a:t>
            </a:r>
            <a:r>
              <a:rPr lang="ru-RU" dirty="0" err="1">
                <a:solidFill>
                  <a:schemeClr val="tx1"/>
                </a:solidFill>
              </a:rPr>
              <a:t>впевненим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заволодів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інформацією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даний</a:t>
            </a:r>
            <a:r>
              <a:rPr lang="ru-RU" dirty="0">
                <a:solidFill>
                  <a:schemeClr val="tx1"/>
                </a:solidFill>
              </a:rPr>
              <a:t> файл буде </a:t>
            </a:r>
            <a:r>
              <a:rPr lang="ru-RU" dirty="0" err="1">
                <a:solidFill>
                  <a:schemeClr val="tx1"/>
                </a:solidFill>
              </a:rPr>
              <a:t>спеціально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підготовленим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того, 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імітації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великої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кількості</a:t>
            </a:r>
            <a:r>
              <a:rPr lang="ru-RU" dirty="0">
                <a:solidFill>
                  <a:schemeClr val="tx1"/>
                </a:solidFill>
              </a:rPr>
              <a:t>  (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 десяти)  ОС. Дана  </a:t>
            </a:r>
            <a:r>
              <a:rPr lang="ru-RU" dirty="0" err="1">
                <a:solidFill>
                  <a:schemeClr val="tx1"/>
                </a:solidFill>
              </a:rPr>
              <a:t>імітація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виражається</a:t>
            </a:r>
            <a:r>
              <a:rPr lang="ru-RU" dirty="0">
                <a:solidFill>
                  <a:schemeClr val="tx1"/>
                </a:solidFill>
              </a:rPr>
              <a:t>  в  </a:t>
            </a:r>
            <a:r>
              <a:rPr lang="ru-RU" dirty="0" err="1">
                <a:solidFill>
                  <a:schemeClr val="tx1"/>
                </a:solidFill>
              </a:rPr>
              <a:t>системних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відповідях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обраних</a:t>
            </a:r>
            <a:r>
              <a:rPr lang="ru-RU" dirty="0">
                <a:solidFill>
                  <a:schemeClr val="tx1"/>
                </a:solidFill>
              </a:rPr>
              <a:t>  служб.  Таким  чином,  коло  атак,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виявляються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істотно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розширюється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записувати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взаємодію</a:t>
            </a:r>
            <a:r>
              <a:rPr lang="ru-RU" dirty="0">
                <a:solidFill>
                  <a:schemeClr val="tx1"/>
                </a:solidFill>
              </a:rPr>
              <a:t> на одному, </a:t>
            </a:r>
            <a:r>
              <a:rPr lang="ru-RU" dirty="0" err="1">
                <a:solidFill>
                  <a:schemeClr val="tx1"/>
                </a:solidFill>
              </a:rPr>
              <a:t>обумовленому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користувачем</a:t>
            </a:r>
            <a:r>
              <a:rPr lang="ru-RU" dirty="0">
                <a:solidFill>
                  <a:schemeClr val="tx1"/>
                </a:solidFill>
              </a:rPr>
              <a:t>, порту.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2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</a:t>
            </a:r>
            <a:r>
              <a:rPr lang="ru-RU" b="1" dirty="0" err="1">
                <a:solidFill>
                  <a:schemeClr val="tx1"/>
                </a:solidFill>
              </a:rPr>
              <a:t>oneyd</a:t>
            </a:r>
            <a:r>
              <a:rPr lang="ru-RU" dirty="0">
                <a:solidFill>
                  <a:schemeClr val="tx1"/>
                </a:solidFill>
              </a:rPr>
              <a:t>  – </a:t>
            </a:r>
            <a:r>
              <a:rPr lang="ru-RU" dirty="0" err="1">
                <a:solidFill>
                  <a:schemeClr val="tx1"/>
                </a:solidFill>
              </a:rPr>
              <a:t>засіб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розроблений</a:t>
            </a:r>
            <a:r>
              <a:rPr lang="ru-RU" dirty="0">
                <a:solidFill>
                  <a:schemeClr val="tx1"/>
                </a:solidFill>
              </a:rPr>
              <a:t>  і  </a:t>
            </a:r>
            <a:r>
              <a:rPr lang="ru-RU" dirty="0" err="1">
                <a:solidFill>
                  <a:schemeClr val="tx1"/>
                </a:solidFill>
              </a:rPr>
              <a:t>підтримується</a:t>
            </a:r>
            <a:r>
              <a:rPr lang="ru-RU" dirty="0">
                <a:solidFill>
                  <a:schemeClr val="tx1"/>
                </a:solidFill>
              </a:rPr>
              <a:t>  Н. </a:t>
            </a:r>
            <a:r>
              <a:rPr lang="ru-RU" dirty="0" err="1">
                <a:solidFill>
                  <a:schemeClr val="tx1"/>
                </a:solidFill>
              </a:rPr>
              <a:t>Провасом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Уперше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випущений</a:t>
            </a:r>
            <a:r>
              <a:rPr lang="ru-RU" dirty="0">
                <a:solidFill>
                  <a:schemeClr val="tx1"/>
                </a:solidFill>
              </a:rPr>
              <a:t>  у </a:t>
            </a:r>
            <a:r>
              <a:rPr lang="ru-RU" dirty="0" err="1">
                <a:solidFill>
                  <a:schemeClr val="tx1"/>
                </a:solidFill>
              </a:rPr>
              <a:t>квітні</a:t>
            </a:r>
            <a:r>
              <a:rPr lang="ru-RU" dirty="0">
                <a:solidFill>
                  <a:schemeClr val="tx1"/>
                </a:solidFill>
              </a:rPr>
              <a:t>  2002  року,  </a:t>
            </a:r>
            <a:r>
              <a:rPr lang="ru-RU" dirty="0" err="1">
                <a:solidFill>
                  <a:schemeClr val="tx1"/>
                </a:solidFill>
              </a:rPr>
              <a:t>Honeyd</a:t>
            </a:r>
            <a:r>
              <a:rPr lang="ru-RU" dirty="0">
                <a:solidFill>
                  <a:schemeClr val="tx1"/>
                </a:solidFill>
              </a:rPr>
              <a:t>  є  </a:t>
            </a:r>
            <a:r>
              <a:rPr lang="ru-RU" dirty="0" err="1">
                <a:solidFill>
                  <a:schemeClr val="tx1"/>
                </a:solidFill>
              </a:rPr>
              <a:t>Open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Source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 для  UNIX  платформ.  </a:t>
            </a:r>
            <a:r>
              <a:rPr lang="ru-RU" dirty="0" err="1">
                <a:solidFill>
                  <a:schemeClr val="tx1"/>
                </a:solidFill>
              </a:rPr>
              <a:t>Honeyd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був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розроблений</a:t>
            </a:r>
            <a:r>
              <a:rPr lang="ru-RU" dirty="0">
                <a:solidFill>
                  <a:schemeClr val="tx1"/>
                </a:solidFill>
              </a:rPr>
              <a:t>  як  </a:t>
            </a:r>
            <a:r>
              <a:rPr lang="ru-RU" dirty="0" err="1">
                <a:solidFill>
                  <a:schemeClr val="tx1"/>
                </a:solidFill>
              </a:rPr>
              <a:t>виробничий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використовуваний</a:t>
            </a:r>
            <a:r>
              <a:rPr lang="ru-RU" dirty="0">
                <a:solidFill>
                  <a:schemeClr val="tx1"/>
                </a:solidFill>
              </a:rPr>
              <a:t>  для 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 атак 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несанкціонованої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активності</a:t>
            </a:r>
            <a:r>
              <a:rPr lang="ru-RU" dirty="0">
                <a:solidFill>
                  <a:schemeClr val="tx1"/>
                </a:solidFill>
              </a:rPr>
              <a:t>.  У  </a:t>
            </a:r>
            <a:r>
              <a:rPr lang="ru-RU" dirty="0" err="1">
                <a:solidFill>
                  <a:schemeClr val="tx1"/>
                </a:solidFill>
              </a:rPr>
              <a:t>зв'язку</a:t>
            </a:r>
            <a:r>
              <a:rPr lang="ru-RU" dirty="0">
                <a:solidFill>
                  <a:schemeClr val="tx1"/>
                </a:solidFill>
              </a:rPr>
              <a:t>  з 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даний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надає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відкриті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вихідні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тексти</a:t>
            </a:r>
            <a:r>
              <a:rPr lang="ru-RU" dirty="0">
                <a:solidFill>
                  <a:schemeClr val="tx1"/>
                </a:solidFill>
              </a:rPr>
              <a:t>,  то 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власного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внутрішнього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настроювання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додавання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імітованих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взаємодіяти</a:t>
            </a:r>
            <a:r>
              <a:rPr lang="ru-RU" dirty="0">
                <a:solidFill>
                  <a:schemeClr val="tx1"/>
                </a:solidFill>
              </a:rPr>
              <a:t> через будь-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порт. </a:t>
            </a:r>
            <a:r>
              <a:rPr lang="ru-RU" dirty="0" err="1">
                <a:solidFill>
                  <a:schemeClr val="tx1"/>
                </a:solidFill>
              </a:rPr>
              <a:t>Honeyd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активність</a:t>
            </a:r>
            <a:r>
              <a:rPr lang="ru-RU" dirty="0">
                <a:solidFill>
                  <a:schemeClr val="tx1"/>
                </a:solidFill>
              </a:rPr>
              <a:t> на 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TCP-портах; а  </a:t>
            </a:r>
            <a:r>
              <a:rPr lang="ru-RU" dirty="0" err="1">
                <a:solidFill>
                  <a:schemeClr val="tx1"/>
                </a:solidFill>
              </a:rPr>
              <a:t>імітовані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спроектовані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введення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зловмисника</a:t>
            </a:r>
            <a:r>
              <a:rPr lang="ru-RU" dirty="0">
                <a:solidFill>
                  <a:schemeClr val="tx1"/>
                </a:solidFill>
              </a:rPr>
              <a:t>  в  </a:t>
            </a:r>
            <a:r>
              <a:rPr lang="ru-RU" dirty="0" err="1">
                <a:solidFill>
                  <a:schemeClr val="tx1"/>
                </a:solidFill>
              </a:rPr>
              <a:t>оману</a:t>
            </a:r>
            <a:r>
              <a:rPr lang="ru-RU" dirty="0">
                <a:solidFill>
                  <a:schemeClr val="tx1"/>
                </a:solidFill>
              </a:rPr>
              <a:t> й  </a:t>
            </a:r>
            <a:r>
              <a:rPr lang="ru-RU" dirty="0" err="1">
                <a:solidFill>
                  <a:schemeClr val="tx1"/>
                </a:solidFill>
              </a:rPr>
              <a:t>збору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активності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Honeyd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представляє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концепцій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По-перше</a:t>
            </a:r>
            <a:r>
              <a:rPr lang="ru-RU" dirty="0">
                <a:solidFill>
                  <a:schemeClr val="tx1"/>
                </a:solidFill>
              </a:rPr>
              <a:t>,  не  </a:t>
            </a:r>
            <a:r>
              <a:rPr lang="ru-RU" dirty="0" err="1">
                <a:solidFill>
                  <a:schemeClr val="tx1"/>
                </a:solidFill>
              </a:rPr>
              <a:t>виявляються</a:t>
            </a:r>
            <a:r>
              <a:rPr lang="ru-RU" dirty="0">
                <a:solidFill>
                  <a:schemeClr val="tx1"/>
                </a:solidFill>
              </a:rPr>
              <a:t>  атаки,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виходять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 IP-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 самого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(на </a:t>
            </a:r>
            <a:r>
              <a:rPr lang="ru-RU" dirty="0" err="1">
                <a:solidFill>
                  <a:schemeClr val="tx1"/>
                </a:solidFill>
              </a:rPr>
              <a:t>відміну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BOF і 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).  </a:t>
            </a:r>
            <a:r>
              <a:rPr lang="ru-RU" dirty="0" err="1">
                <a:solidFill>
                  <a:schemeClr val="tx1"/>
                </a:solidFill>
              </a:rPr>
              <a:t>По-друге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Honeyd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зробити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імітацію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цілої</a:t>
            </a:r>
            <a:r>
              <a:rPr lang="ru-RU" dirty="0">
                <a:solidFill>
                  <a:schemeClr val="tx1"/>
                </a:solidFill>
              </a:rPr>
              <a:t> ІКС: 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налаштувати</a:t>
            </a:r>
            <a:r>
              <a:rPr lang="ru-RU" dirty="0">
                <a:solidFill>
                  <a:schemeClr val="tx1"/>
                </a:solidFill>
              </a:rPr>
              <a:t> IP-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 й  ОС, 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їм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будуть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зіставлятися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Підтримується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 число  ОС –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Windows-подібних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реалізацій</a:t>
            </a:r>
            <a:r>
              <a:rPr lang="ru-RU" dirty="0">
                <a:solidFill>
                  <a:schemeClr val="tx1"/>
                </a:solidFill>
              </a:rPr>
              <a:t>  до  </a:t>
            </a:r>
            <a:r>
              <a:rPr lang="ru-RU" dirty="0" err="1">
                <a:solidFill>
                  <a:schemeClr val="tx1"/>
                </a:solidFill>
              </a:rPr>
              <a:t>Unix</a:t>
            </a:r>
            <a:r>
              <a:rPr lang="ru-RU" dirty="0">
                <a:solidFill>
                  <a:schemeClr val="tx1"/>
                </a:solidFill>
              </a:rPr>
              <a:t>-Систем </a:t>
            </a:r>
            <a:r>
              <a:rPr lang="ru-RU" dirty="0" err="1">
                <a:solidFill>
                  <a:schemeClr val="tx1"/>
                </a:solidFill>
              </a:rPr>
              <a:t>маршрутизаторів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Honeyd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імітує</a:t>
            </a:r>
            <a:r>
              <a:rPr lang="ru-RU" dirty="0">
                <a:solidFill>
                  <a:schemeClr val="tx1"/>
                </a:solidFill>
              </a:rPr>
              <a:t>  систему  не 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 на прикладному 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,  а 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 на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IP-стека.  При 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успішної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ідентифікації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різко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зменшується</a:t>
            </a:r>
            <a:r>
              <a:rPr lang="ru-RU" dirty="0">
                <a:solidFill>
                  <a:schemeClr val="tx1"/>
                </a:solidFill>
              </a:rPr>
              <a:t>. Таким чином, </a:t>
            </a:r>
            <a:r>
              <a:rPr lang="ru-RU" dirty="0" err="1">
                <a:solidFill>
                  <a:schemeClr val="tx1"/>
                </a:solidFill>
              </a:rPr>
              <a:t>Honeyd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зловмисником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віднести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3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Віртуальні</a:t>
            </a:r>
            <a:r>
              <a:rPr lang="ru-RU" dirty="0">
                <a:solidFill>
                  <a:schemeClr val="tx1"/>
                </a:solidFill>
              </a:rPr>
              <a:t> приманки </a:t>
            </a:r>
            <a:r>
              <a:rPr lang="ru-RU" dirty="0" err="1">
                <a:solidFill>
                  <a:schemeClr val="tx1"/>
                </a:solidFill>
              </a:rPr>
              <a:t>високого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крайній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honeypot-технологій</a:t>
            </a:r>
            <a:r>
              <a:rPr lang="ru-RU" dirty="0">
                <a:solidFill>
                  <a:schemeClr val="tx1"/>
                </a:solidFill>
              </a:rPr>
              <a:t>. Вони </a:t>
            </a:r>
            <a:r>
              <a:rPr lang="ru-RU" dirty="0" err="1">
                <a:solidFill>
                  <a:schemeClr val="tx1"/>
                </a:solidFill>
              </a:rPr>
              <a:t>надають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обширну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про атаку, але, в той же час, є </a:t>
            </a:r>
            <a:r>
              <a:rPr lang="ru-RU" dirty="0" err="1">
                <a:solidFill>
                  <a:schemeClr val="tx1"/>
                </a:solidFill>
              </a:rPr>
              <a:t>надзвичайно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вимогливими</a:t>
            </a:r>
            <a:r>
              <a:rPr lang="ru-RU" dirty="0">
                <a:solidFill>
                  <a:schemeClr val="tx1"/>
                </a:solidFill>
              </a:rPr>
              <a:t>  в  </a:t>
            </a:r>
            <a:r>
              <a:rPr lang="ru-RU" dirty="0" err="1">
                <a:solidFill>
                  <a:schemeClr val="tx1"/>
                </a:solidFill>
              </a:rPr>
              <a:t>плані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будівництва</a:t>
            </a:r>
            <a:r>
              <a:rPr lang="ru-RU" dirty="0">
                <a:solidFill>
                  <a:schemeClr val="tx1"/>
                </a:solidFill>
              </a:rPr>
              <a:t>  і  </a:t>
            </a:r>
            <a:r>
              <a:rPr lang="ru-RU" dirty="0" err="1">
                <a:solidFill>
                  <a:schemeClr val="tx1"/>
                </a:solidFill>
              </a:rPr>
              <a:t>обслуговування</a:t>
            </a:r>
            <a:r>
              <a:rPr lang="ru-RU" dirty="0">
                <a:solidFill>
                  <a:schemeClr val="tx1"/>
                </a:solidFill>
              </a:rPr>
              <a:t>,  а 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приносять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найвищий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ризику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Завдання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високорівневих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-приманок  – </a:t>
            </a:r>
            <a:r>
              <a:rPr lang="ru-RU" dirty="0" err="1">
                <a:solidFill>
                  <a:schemeClr val="tx1"/>
                </a:solidFill>
              </a:rPr>
              <a:t>надати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зловмиснику</a:t>
            </a:r>
            <a:r>
              <a:rPr lang="ru-RU" dirty="0">
                <a:solidFill>
                  <a:schemeClr val="tx1"/>
                </a:solidFill>
              </a:rPr>
              <a:t>  доступ  до </a:t>
            </a:r>
            <a:r>
              <a:rPr lang="ru-RU" dirty="0" err="1">
                <a:solidFill>
                  <a:schemeClr val="tx1"/>
                </a:solidFill>
              </a:rPr>
              <a:t>справжньої</a:t>
            </a:r>
            <a:r>
              <a:rPr lang="ru-RU" dirty="0">
                <a:solidFill>
                  <a:schemeClr val="tx1"/>
                </a:solidFill>
              </a:rPr>
              <a:t>  ОС,  де  </a:t>
            </a:r>
            <a:r>
              <a:rPr lang="ru-RU" dirty="0" err="1">
                <a:solidFill>
                  <a:schemeClr val="tx1"/>
                </a:solidFill>
              </a:rPr>
              <a:t>нічого</a:t>
            </a:r>
            <a:r>
              <a:rPr lang="ru-RU" dirty="0">
                <a:solidFill>
                  <a:schemeClr val="tx1"/>
                </a:solidFill>
              </a:rPr>
              <a:t>  не  </a:t>
            </a:r>
            <a:r>
              <a:rPr lang="ru-RU" dirty="0" err="1">
                <a:solidFill>
                  <a:schemeClr val="tx1"/>
                </a:solidFill>
              </a:rPr>
              <a:t>емулюється</a:t>
            </a:r>
            <a:r>
              <a:rPr lang="ru-RU" dirty="0">
                <a:solidFill>
                  <a:schemeClr val="tx1"/>
                </a:solidFill>
              </a:rPr>
              <a:t>  і  не  </a:t>
            </a:r>
            <a:r>
              <a:rPr lang="ru-RU" dirty="0" err="1">
                <a:solidFill>
                  <a:schemeClr val="tx1"/>
                </a:solidFill>
              </a:rPr>
              <a:t>обмежується</a:t>
            </a:r>
            <a:r>
              <a:rPr lang="ru-RU" dirty="0">
                <a:solidFill>
                  <a:schemeClr val="tx1"/>
                </a:solidFill>
              </a:rPr>
              <a:t>.  Вони 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 детально </a:t>
            </a:r>
            <a:r>
              <a:rPr lang="ru-RU" dirty="0" err="1">
                <a:solidFill>
                  <a:schemeClr val="tx1"/>
                </a:solidFill>
              </a:rPr>
              <a:t>дослідити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злому, </a:t>
            </a:r>
            <a:r>
              <a:rPr lang="ru-RU" dirty="0" err="1">
                <a:solidFill>
                  <a:schemeClr val="tx1"/>
                </a:solidFill>
              </a:rPr>
              <a:t>визначити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вразливості</a:t>
            </a:r>
            <a:r>
              <a:rPr lang="ru-RU" dirty="0">
                <a:solidFill>
                  <a:schemeClr val="tx1"/>
                </a:solidFill>
              </a:rPr>
              <a:t> ОС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ПЗ і </a:t>
            </a:r>
            <a:r>
              <a:rPr lang="ru-RU" dirty="0" err="1">
                <a:solidFill>
                  <a:schemeClr val="tx1"/>
                </a:solidFill>
              </a:rPr>
              <a:t>вивчити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зв’язку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зловмисників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 собою. </a:t>
            </a:r>
            <a:r>
              <a:rPr lang="ru-RU" dirty="0" err="1">
                <a:solidFill>
                  <a:schemeClr val="tx1"/>
                </a:solidFill>
              </a:rPr>
              <a:t>Найчастіше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високорівневі</a:t>
            </a:r>
            <a:r>
              <a:rPr lang="ru-RU" dirty="0">
                <a:solidFill>
                  <a:schemeClr val="tx1"/>
                </a:solidFill>
              </a:rPr>
              <a:t>  приманки  </a:t>
            </a:r>
            <a:r>
              <a:rPr lang="ru-RU" dirty="0" err="1">
                <a:solidFill>
                  <a:schemeClr val="tx1"/>
                </a:solidFill>
              </a:rPr>
              <a:t>розміщуються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всередині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контрольованого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середовища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  за  </a:t>
            </a:r>
            <a:r>
              <a:rPr lang="ru-RU" dirty="0" err="1">
                <a:solidFill>
                  <a:schemeClr val="tx1"/>
                </a:solidFill>
              </a:rPr>
              <a:t>мережевим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екраном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архітектура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складна  в  </a:t>
            </a:r>
            <a:r>
              <a:rPr lang="ru-RU" dirty="0" err="1">
                <a:solidFill>
                  <a:schemeClr val="tx1"/>
                </a:solidFill>
              </a:rPr>
              <a:t>розгортанні</a:t>
            </a:r>
            <a:r>
              <a:rPr lang="ru-RU" dirty="0">
                <a:solidFill>
                  <a:schemeClr val="tx1"/>
                </a:solidFill>
              </a:rPr>
              <a:t>  і  </a:t>
            </a:r>
            <a:r>
              <a:rPr lang="ru-RU" dirty="0" err="1">
                <a:solidFill>
                  <a:schemeClr val="tx1"/>
                </a:solidFill>
              </a:rPr>
              <a:t>обслуговуванні</a:t>
            </a:r>
            <a:r>
              <a:rPr lang="ru-RU" dirty="0">
                <a:solidFill>
                  <a:schemeClr val="tx1"/>
                </a:solidFill>
              </a:rPr>
              <a:t>,  особливо  за  </a:t>
            </a:r>
            <a:r>
              <a:rPr lang="ru-RU" dirty="0" err="1">
                <a:solidFill>
                  <a:schemeClr val="tx1"/>
                </a:solidFill>
              </a:rPr>
              <a:t>умови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 не  повинен </a:t>
            </a:r>
            <a:r>
              <a:rPr lang="ru-RU" dirty="0" err="1">
                <a:solidFill>
                  <a:schemeClr val="tx1"/>
                </a:solidFill>
              </a:rPr>
              <a:t>здогадатися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спостереження</a:t>
            </a:r>
            <a:r>
              <a:rPr lang="ru-RU" dirty="0">
                <a:solidFill>
                  <a:schemeClr val="tx1"/>
                </a:solidFill>
              </a:rPr>
              <a:t> і контроль. 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6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Тому,  </a:t>
            </a:r>
            <a:r>
              <a:rPr lang="ru-RU" dirty="0" err="1">
                <a:solidFill>
                  <a:schemeClr val="tx1"/>
                </a:solidFill>
              </a:rPr>
              <a:t>вимагається</a:t>
            </a:r>
            <a:r>
              <a:rPr lang="ru-RU" dirty="0">
                <a:solidFill>
                  <a:schemeClr val="tx1"/>
                </a:solidFill>
              </a:rPr>
              <a:t>  великий  </a:t>
            </a:r>
            <a:r>
              <a:rPr lang="ru-RU" dirty="0" err="1">
                <a:solidFill>
                  <a:schemeClr val="tx1"/>
                </a:solidFill>
              </a:rPr>
              <a:t>об’єм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робіт</a:t>
            </a:r>
            <a:r>
              <a:rPr lang="ru-RU" dirty="0">
                <a:solidFill>
                  <a:schemeClr val="tx1"/>
                </a:solidFill>
              </a:rPr>
              <a:t>  для  </a:t>
            </a:r>
            <a:r>
              <a:rPr lang="ru-RU" dirty="0" err="1">
                <a:solidFill>
                  <a:schemeClr val="tx1"/>
                </a:solidFill>
              </a:rPr>
              <a:t>побудови</a:t>
            </a:r>
            <a:r>
              <a:rPr lang="ru-RU" dirty="0">
                <a:solidFill>
                  <a:schemeClr val="tx1"/>
                </a:solidFill>
              </a:rPr>
              <a:t>  такого 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екрану</a:t>
            </a:r>
            <a:r>
              <a:rPr lang="ru-RU" dirty="0">
                <a:solidFill>
                  <a:schemeClr val="tx1"/>
                </a:solidFill>
              </a:rPr>
              <a:t>  з </a:t>
            </a:r>
            <a:r>
              <a:rPr lang="ru-RU" dirty="0" err="1">
                <a:solidFill>
                  <a:schemeClr val="tx1"/>
                </a:solidFill>
              </a:rPr>
              <a:t>необхідною</a:t>
            </a:r>
            <a:r>
              <a:rPr lang="ru-RU" dirty="0">
                <a:solidFill>
                  <a:schemeClr val="tx1"/>
                </a:solidFill>
              </a:rPr>
              <a:t>  базою  правил. Через  </a:t>
            </a:r>
            <a:r>
              <a:rPr lang="ru-RU" dirty="0" err="1">
                <a:solidFill>
                  <a:schemeClr val="tx1"/>
                </a:solidFill>
              </a:rPr>
              <a:t>надзвичайно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громіздкий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 контролю,  </a:t>
            </a:r>
            <a:r>
              <a:rPr lang="ru-RU" dirty="0" err="1">
                <a:solidFill>
                  <a:schemeClr val="tx1"/>
                </a:solidFill>
              </a:rPr>
              <a:t>високо-рівневі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-приманки 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вимагають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багато</a:t>
            </a:r>
            <a:r>
              <a:rPr lang="ru-RU" dirty="0">
                <a:solidFill>
                  <a:schemeClr val="tx1"/>
                </a:solidFill>
              </a:rPr>
              <a:t>  часу  та </a:t>
            </a:r>
            <a:r>
              <a:rPr lang="ru-RU" dirty="0" err="1">
                <a:solidFill>
                  <a:schemeClr val="tx1"/>
                </a:solidFill>
              </a:rPr>
              <a:t>зусиль</a:t>
            </a:r>
            <a:r>
              <a:rPr lang="ru-RU" dirty="0">
                <a:solidFill>
                  <a:schemeClr val="tx1"/>
                </a:solidFill>
              </a:rPr>
              <a:t>  для  установки  і </a:t>
            </a:r>
            <a:r>
              <a:rPr lang="ru-RU" dirty="0" err="1">
                <a:solidFill>
                  <a:schemeClr val="tx1"/>
                </a:solidFill>
              </a:rPr>
              <a:t>налаштування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обслуговування</a:t>
            </a:r>
            <a:r>
              <a:rPr lang="ru-RU" dirty="0">
                <a:solidFill>
                  <a:schemeClr val="tx1"/>
                </a:solidFill>
              </a:rPr>
              <a:t>,  в  свою  </a:t>
            </a:r>
            <a:r>
              <a:rPr lang="ru-RU" dirty="0" err="1">
                <a:solidFill>
                  <a:schemeClr val="tx1"/>
                </a:solidFill>
              </a:rPr>
              <a:t>чергу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вимагає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значних</a:t>
            </a:r>
            <a:r>
              <a:rPr lang="ru-RU" dirty="0">
                <a:solidFill>
                  <a:schemeClr val="tx1"/>
                </a:solidFill>
              </a:rPr>
              <a:t>  затрат  часу  і </a:t>
            </a:r>
            <a:r>
              <a:rPr lang="ru-RU" dirty="0" err="1">
                <a:solidFill>
                  <a:schemeClr val="tx1"/>
                </a:solidFill>
              </a:rPr>
              <a:t>ресурсів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включає</a:t>
            </a:r>
            <a:r>
              <a:rPr lang="ru-RU" dirty="0">
                <a:solidFill>
                  <a:schemeClr val="tx1"/>
                </a:solidFill>
              </a:rPr>
              <a:t>  в  себе 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 правил  </a:t>
            </a:r>
            <a:r>
              <a:rPr lang="ru-RU" dirty="0" err="1">
                <a:solidFill>
                  <a:schemeClr val="tx1"/>
                </a:solidFill>
              </a:rPr>
              <a:t>фільтрації</a:t>
            </a:r>
            <a:r>
              <a:rPr lang="ru-RU" dirty="0">
                <a:solidFill>
                  <a:schemeClr val="tx1"/>
                </a:solidFill>
              </a:rPr>
              <a:t>  і  сигнатур,  а 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постійний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моніторинг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активності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віртуальній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приманці</a:t>
            </a:r>
            <a:r>
              <a:rPr lang="ru-RU" dirty="0">
                <a:solidFill>
                  <a:schemeClr val="tx1"/>
                </a:solidFill>
              </a:rPr>
              <a:t>.  </a:t>
            </a:r>
          </a:p>
          <a:p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складність</a:t>
            </a:r>
            <a:r>
              <a:rPr lang="ru-RU" dirty="0">
                <a:solidFill>
                  <a:schemeClr val="tx1"/>
                </a:solidFill>
              </a:rPr>
              <a:t>  приносить  </a:t>
            </a:r>
            <a:r>
              <a:rPr lang="ru-RU" dirty="0" err="1">
                <a:solidFill>
                  <a:schemeClr val="tx1"/>
                </a:solidFill>
              </a:rPr>
              <a:t>колосальний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ризику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слід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зазначити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правильно  </a:t>
            </a:r>
            <a:r>
              <a:rPr lang="ru-RU" dirty="0" err="1">
                <a:solidFill>
                  <a:schemeClr val="tx1"/>
                </a:solidFill>
              </a:rPr>
              <a:t>реалізована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-приманка  </a:t>
            </a:r>
            <a:r>
              <a:rPr lang="ru-RU" dirty="0" err="1">
                <a:solidFill>
                  <a:schemeClr val="tx1"/>
                </a:solidFill>
              </a:rPr>
              <a:t>високого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проникнути</a:t>
            </a:r>
            <a:r>
              <a:rPr lang="ru-RU" dirty="0">
                <a:solidFill>
                  <a:schemeClr val="tx1"/>
                </a:solidFill>
              </a:rPr>
              <a:t>  в суть  атаки  як  не  одна  </a:t>
            </a:r>
            <a:r>
              <a:rPr lang="ru-RU" dirty="0" err="1">
                <a:solidFill>
                  <a:schemeClr val="tx1"/>
                </a:solidFill>
              </a:rPr>
              <a:t>інша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-система. Прикладом  </a:t>
            </a:r>
            <a:r>
              <a:rPr lang="ru-RU" dirty="0" err="1">
                <a:solidFill>
                  <a:schemeClr val="tx1"/>
                </a:solidFill>
              </a:rPr>
              <a:t>високорівневої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віртуальної</a:t>
            </a:r>
            <a:r>
              <a:rPr lang="ru-RU" dirty="0">
                <a:solidFill>
                  <a:schemeClr val="tx1"/>
                </a:solidFill>
              </a:rPr>
              <a:t> приманки є </a:t>
            </a:r>
            <a:r>
              <a:rPr lang="ru-RU" dirty="0" err="1">
                <a:solidFill>
                  <a:schemeClr val="tx1"/>
                </a:solidFill>
              </a:rPr>
              <a:t>комерційне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ManTrap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створене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Recourse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Technologies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Gen</a:t>
            </a:r>
            <a:r>
              <a:rPr lang="ru-RU" b="1" dirty="0">
                <a:solidFill>
                  <a:schemeClr val="tx1"/>
                </a:solidFill>
              </a:rPr>
              <a:t> I </a:t>
            </a:r>
            <a:r>
              <a:rPr lang="ru-RU" b="1" dirty="0" err="1">
                <a:solidFill>
                  <a:schemeClr val="tx1"/>
                </a:solidFill>
              </a:rPr>
              <a:t>Honeynets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Honeynet-мережі</a:t>
            </a:r>
            <a:r>
              <a:rPr lang="ru-RU" dirty="0">
                <a:solidFill>
                  <a:schemeClr val="tx1"/>
                </a:solidFill>
              </a:rPr>
              <a:t> І-ого </a:t>
            </a:r>
            <a:r>
              <a:rPr lang="ru-RU" dirty="0" err="1">
                <a:solidFill>
                  <a:schemeClr val="tx1"/>
                </a:solidFill>
              </a:rPr>
              <a:t>покоління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обмежені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можливостях</a:t>
            </a:r>
            <a:r>
              <a:rPr lang="ru-RU" dirty="0">
                <a:solidFill>
                  <a:schemeClr val="tx1"/>
                </a:solidFill>
              </a:rPr>
              <a:t> контролю та  </a:t>
            </a:r>
            <a:r>
              <a:rPr lang="ru-RU" dirty="0" err="1">
                <a:solidFill>
                  <a:schemeClr val="tx1"/>
                </a:solidFill>
              </a:rPr>
              <a:t>приборкування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зловмисників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 вони  </a:t>
            </a:r>
            <a:r>
              <a:rPr lang="ru-RU" dirty="0" err="1">
                <a:solidFill>
                  <a:schemeClr val="tx1"/>
                </a:solidFill>
              </a:rPr>
              <a:t>демонструють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достатню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ефективність</a:t>
            </a:r>
            <a:r>
              <a:rPr lang="ru-RU" dirty="0">
                <a:solidFill>
                  <a:schemeClr val="tx1"/>
                </a:solidFill>
              </a:rPr>
              <a:t>  у </a:t>
            </a:r>
            <a:r>
              <a:rPr lang="ru-RU" dirty="0" err="1">
                <a:solidFill>
                  <a:schemeClr val="tx1"/>
                </a:solidFill>
              </a:rPr>
              <a:t>виявленні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автоматизованих</a:t>
            </a:r>
            <a:r>
              <a:rPr lang="ru-RU" dirty="0">
                <a:solidFill>
                  <a:schemeClr val="tx1"/>
                </a:solidFill>
              </a:rPr>
              <a:t> атак і атак </a:t>
            </a:r>
            <a:r>
              <a:rPr lang="ru-RU" dirty="0" err="1">
                <a:solidFill>
                  <a:schemeClr val="tx1"/>
                </a:solidFill>
              </a:rPr>
              <a:t>початківців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Передусім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Gen</a:t>
            </a:r>
            <a:r>
              <a:rPr lang="ru-RU" dirty="0">
                <a:solidFill>
                  <a:schemeClr val="tx1"/>
                </a:solidFill>
              </a:rPr>
              <a:t> I </a:t>
            </a:r>
            <a:r>
              <a:rPr lang="ru-RU" dirty="0" err="1">
                <a:solidFill>
                  <a:schemeClr val="tx1"/>
                </a:solidFill>
              </a:rPr>
              <a:t>Honeynets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фокусуються</a:t>
            </a:r>
            <a:r>
              <a:rPr lang="ru-RU" dirty="0">
                <a:solidFill>
                  <a:schemeClr val="tx1"/>
                </a:solidFill>
              </a:rPr>
              <a:t> на атаках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можливостей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-приманки </a:t>
            </a:r>
            <a:r>
              <a:rPr lang="ru-RU" dirty="0" err="1">
                <a:solidFill>
                  <a:schemeClr val="tx1"/>
                </a:solidFill>
              </a:rPr>
              <a:t>достатньо</a:t>
            </a:r>
            <a:r>
              <a:rPr lang="ru-RU" dirty="0">
                <a:solidFill>
                  <a:schemeClr val="tx1"/>
                </a:solidFill>
              </a:rPr>
              <a:t> легко </a:t>
            </a:r>
            <a:r>
              <a:rPr lang="ru-RU" dirty="0" err="1">
                <a:solidFill>
                  <a:schemeClr val="tx1"/>
                </a:solidFill>
              </a:rPr>
              <a:t>ідентифікуються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Gen</a:t>
            </a:r>
            <a:r>
              <a:rPr lang="ru-RU" b="1" dirty="0">
                <a:solidFill>
                  <a:schemeClr val="tx1"/>
                </a:solidFill>
              </a:rPr>
              <a:t> II  </a:t>
            </a:r>
            <a:r>
              <a:rPr lang="ru-RU" b="1" dirty="0" err="1">
                <a:solidFill>
                  <a:schemeClr val="tx1"/>
                </a:solidFill>
              </a:rPr>
              <a:t>Honeynets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Gen</a:t>
            </a:r>
            <a:r>
              <a:rPr lang="ru-RU" dirty="0">
                <a:solidFill>
                  <a:schemeClr val="tx1"/>
                </a:solidFill>
              </a:rPr>
              <a:t> II  </a:t>
            </a:r>
            <a:r>
              <a:rPr lang="ru-RU" dirty="0" err="1">
                <a:solidFill>
                  <a:schemeClr val="tx1"/>
                </a:solidFill>
              </a:rPr>
              <a:t>була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розроблена</a:t>
            </a:r>
            <a:r>
              <a:rPr lang="ru-RU" dirty="0">
                <a:solidFill>
                  <a:schemeClr val="tx1"/>
                </a:solidFill>
              </a:rPr>
              <a:t>  в  2002 р.  і  направлена  на </a:t>
            </a:r>
            <a:r>
              <a:rPr lang="ru-RU" dirty="0" err="1">
                <a:solidFill>
                  <a:schemeClr val="tx1"/>
                </a:solidFill>
              </a:rPr>
              <a:t>усунення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недоліків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попередньої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Honeynet-мережі</a:t>
            </a:r>
            <a:r>
              <a:rPr lang="ru-RU" dirty="0">
                <a:solidFill>
                  <a:schemeClr val="tx1"/>
                </a:solidFill>
              </a:rPr>
              <a:t> ІІ-ого </a:t>
            </a:r>
            <a:r>
              <a:rPr lang="ru-RU" dirty="0" err="1">
                <a:solidFill>
                  <a:schemeClr val="tx1"/>
                </a:solidFill>
              </a:rPr>
              <a:t>покоління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простіші</a:t>
            </a:r>
            <a:r>
              <a:rPr lang="ru-RU" dirty="0">
                <a:solidFill>
                  <a:schemeClr val="tx1"/>
                </a:solidFill>
              </a:rPr>
              <a:t> в  </a:t>
            </a:r>
            <a:r>
              <a:rPr lang="ru-RU" dirty="0" err="1">
                <a:solidFill>
                  <a:schemeClr val="tx1"/>
                </a:solidFill>
              </a:rPr>
              <a:t>розгортанні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складніші</a:t>
            </a:r>
            <a:r>
              <a:rPr lang="ru-RU" dirty="0">
                <a:solidFill>
                  <a:schemeClr val="tx1"/>
                </a:solidFill>
              </a:rPr>
              <a:t>  у </a:t>
            </a:r>
            <a:r>
              <a:rPr lang="ru-RU" dirty="0" err="1">
                <a:solidFill>
                  <a:schemeClr val="tx1"/>
                </a:solidFill>
              </a:rPr>
              <a:t>виявленні</a:t>
            </a:r>
            <a:r>
              <a:rPr lang="ru-RU" dirty="0">
                <a:solidFill>
                  <a:schemeClr val="tx1"/>
                </a:solidFill>
              </a:rPr>
              <a:t> . Як  </a:t>
            </a:r>
            <a:r>
              <a:rPr lang="ru-RU" dirty="0" err="1">
                <a:solidFill>
                  <a:schemeClr val="tx1"/>
                </a:solidFill>
              </a:rPr>
              <a:t>описувалося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вище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Gen</a:t>
            </a:r>
            <a:r>
              <a:rPr lang="ru-RU" dirty="0">
                <a:solidFill>
                  <a:schemeClr val="tx1"/>
                </a:solidFill>
              </a:rPr>
              <a:t> I  </a:t>
            </a:r>
            <a:r>
              <a:rPr lang="ru-RU" dirty="0" err="1">
                <a:solidFill>
                  <a:schemeClr val="tx1"/>
                </a:solidFill>
              </a:rPr>
              <a:t>виконувала</a:t>
            </a:r>
            <a:r>
              <a:rPr lang="ru-RU" dirty="0">
                <a:solidFill>
                  <a:schemeClr val="tx1"/>
                </a:solidFill>
              </a:rPr>
              <a:t>  контроль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 за 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екрану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обмежував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можливих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вихідних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підключень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Незважаючи</a:t>
            </a:r>
            <a:r>
              <a:rPr lang="ru-RU" dirty="0">
                <a:solidFill>
                  <a:schemeClr val="tx1"/>
                </a:solidFill>
              </a:rPr>
              <a:t>  на  свою  </a:t>
            </a:r>
            <a:r>
              <a:rPr lang="ru-RU" dirty="0" err="1">
                <a:solidFill>
                  <a:schemeClr val="tx1"/>
                </a:solidFill>
              </a:rPr>
              <a:t>відносну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ефективність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таке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 є  </a:t>
            </a:r>
            <a:r>
              <a:rPr lang="ru-RU" dirty="0" err="1">
                <a:solidFill>
                  <a:schemeClr val="tx1"/>
                </a:solidFill>
              </a:rPr>
              <a:t>недостатньо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гнучким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легке</a:t>
            </a:r>
            <a:r>
              <a:rPr lang="ru-RU" dirty="0">
                <a:solidFill>
                  <a:schemeClr val="tx1"/>
                </a:solidFill>
              </a:rPr>
              <a:t> «</a:t>
            </a:r>
            <a:r>
              <a:rPr lang="ru-RU" dirty="0" err="1">
                <a:solidFill>
                  <a:schemeClr val="tx1"/>
                </a:solidFill>
              </a:rPr>
              <a:t>зняття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зліпку</a:t>
            </a:r>
            <a:r>
              <a:rPr lang="ru-RU" dirty="0">
                <a:solidFill>
                  <a:schemeClr val="tx1"/>
                </a:solidFill>
              </a:rPr>
              <a:t>».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1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ru-RU" b="1" dirty="0" err="1">
                <a:solidFill>
                  <a:schemeClr val="tx1"/>
                </a:solidFill>
              </a:rPr>
              <a:t>en</a:t>
            </a:r>
            <a:r>
              <a:rPr lang="ru-RU" b="1" dirty="0">
                <a:solidFill>
                  <a:schemeClr val="tx1"/>
                </a:solidFill>
              </a:rPr>
              <a:t> III </a:t>
            </a:r>
            <a:r>
              <a:rPr lang="ru-RU" b="1" dirty="0" err="1">
                <a:solidFill>
                  <a:schemeClr val="tx1"/>
                </a:solidFill>
              </a:rPr>
              <a:t>Honeynets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Gen</a:t>
            </a:r>
            <a:r>
              <a:rPr lang="ru-RU" dirty="0">
                <a:solidFill>
                  <a:schemeClr val="tx1"/>
                </a:solidFill>
              </a:rPr>
              <a:t> III </a:t>
            </a:r>
            <a:r>
              <a:rPr lang="ru-RU" dirty="0" err="1">
                <a:solidFill>
                  <a:schemeClr val="tx1"/>
                </a:solidFill>
              </a:rPr>
              <a:t>реалізує</a:t>
            </a:r>
            <a:r>
              <a:rPr lang="ru-RU" dirty="0">
                <a:solidFill>
                  <a:schemeClr val="tx1"/>
                </a:solidFill>
              </a:rPr>
              <a:t> подальше </a:t>
            </a:r>
            <a:r>
              <a:rPr lang="ru-RU" dirty="0" err="1">
                <a:solidFill>
                  <a:schemeClr val="tx1"/>
                </a:solidFill>
              </a:rPr>
              <a:t>удосконалення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розширення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можливостей</a:t>
            </a:r>
            <a:r>
              <a:rPr lang="ru-RU" dirty="0">
                <a:solidFill>
                  <a:schemeClr val="tx1"/>
                </a:solidFill>
              </a:rPr>
              <a:t> контролю і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Модель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базується</a:t>
            </a:r>
            <a:r>
              <a:rPr lang="ru-RU" dirty="0">
                <a:solidFill>
                  <a:schemeClr val="tx1"/>
                </a:solidFill>
              </a:rPr>
              <a:t> на таки </a:t>
            </a:r>
            <a:r>
              <a:rPr lang="ru-RU" dirty="0" err="1">
                <a:solidFill>
                  <a:schemeClr val="tx1"/>
                </a:solidFill>
              </a:rPr>
              <a:t>абстракціях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хости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процеси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мережеві</a:t>
            </a:r>
            <a:r>
              <a:rPr lang="ru-RU" dirty="0">
                <a:solidFill>
                  <a:schemeClr val="tx1"/>
                </a:solidFill>
              </a:rPr>
              <a:t> потоки  і  </a:t>
            </a:r>
            <a:r>
              <a:rPr lang="ru-RU" dirty="0" err="1">
                <a:solidFill>
                  <a:schemeClr val="tx1"/>
                </a:solidFill>
              </a:rPr>
              <a:t>файли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реалізується</a:t>
            </a:r>
            <a:r>
              <a:rPr lang="ru-RU" dirty="0">
                <a:solidFill>
                  <a:schemeClr val="tx1"/>
                </a:solidFill>
              </a:rPr>
              <a:t>  на 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Honeywall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розроблений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фахівцями</a:t>
            </a:r>
            <a:r>
              <a:rPr lang="ru-RU" dirty="0">
                <a:solidFill>
                  <a:schemeClr val="tx1"/>
                </a:solidFill>
              </a:rPr>
              <a:t> проекту </a:t>
            </a:r>
            <a:r>
              <a:rPr lang="ru-RU" dirty="0" err="1">
                <a:solidFill>
                  <a:schemeClr val="tx1"/>
                </a:solidFill>
              </a:rPr>
              <a:t>Honeynet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Project</a:t>
            </a:r>
            <a:r>
              <a:rPr lang="ru-RU" dirty="0">
                <a:solidFill>
                  <a:schemeClr val="tx1"/>
                </a:solidFill>
              </a:rPr>
              <a:t>. Для контролю  </a:t>
            </a:r>
            <a:r>
              <a:rPr lang="ru-RU" dirty="0" err="1">
                <a:solidFill>
                  <a:schemeClr val="tx1"/>
                </a:solidFill>
              </a:rPr>
              <a:t>підключень</a:t>
            </a:r>
            <a:r>
              <a:rPr lang="ru-RU" dirty="0">
                <a:solidFill>
                  <a:schemeClr val="tx1"/>
                </a:solidFill>
              </a:rPr>
              <a:t>  і 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застосовується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 IP  </a:t>
            </a:r>
            <a:r>
              <a:rPr lang="ru-RU" dirty="0" err="1">
                <a:solidFill>
                  <a:schemeClr val="tx1"/>
                </a:solidFill>
              </a:rPr>
              <a:t>Performance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Measerment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Working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Group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 в  </a:t>
            </a:r>
            <a:r>
              <a:rPr lang="ru-RU" dirty="0" err="1">
                <a:solidFill>
                  <a:schemeClr val="tx1"/>
                </a:solidFill>
              </a:rPr>
              <a:t>моніторингу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потоків</a:t>
            </a:r>
            <a:r>
              <a:rPr lang="ru-RU" dirty="0">
                <a:solidFill>
                  <a:schemeClr val="tx1"/>
                </a:solidFill>
              </a:rPr>
              <a:t>.  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Honeywall</a:t>
            </a:r>
            <a:r>
              <a:rPr lang="ru-RU" dirty="0">
                <a:solidFill>
                  <a:schemeClr val="tx1"/>
                </a:solidFill>
              </a:rPr>
              <a:t>  для 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застосовується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Argus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Іншим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удосконаленням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пасивного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зняття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зліпку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 (</a:t>
            </a:r>
            <a:r>
              <a:rPr lang="ru-RU" dirty="0" err="1">
                <a:solidFill>
                  <a:schemeClr val="tx1"/>
                </a:solidFill>
              </a:rPr>
              <a:t>passive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fingerprinting</a:t>
            </a:r>
            <a:r>
              <a:rPr lang="ru-RU" dirty="0">
                <a:solidFill>
                  <a:schemeClr val="tx1"/>
                </a:solidFill>
              </a:rPr>
              <a:t>),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ініціює</a:t>
            </a:r>
            <a:r>
              <a:rPr lang="ru-RU" dirty="0">
                <a:solidFill>
                  <a:schemeClr val="tx1"/>
                </a:solidFill>
              </a:rPr>
              <a:t>  ТСР-</a:t>
            </a:r>
            <a:r>
              <a:rPr lang="ru-RU" dirty="0" err="1">
                <a:solidFill>
                  <a:schemeClr val="tx1"/>
                </a:solidFill>
              </a:rPr>
              <a:t>підключення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об’єднання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типів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 (</a:t>
            </a:r>
            <a:r>
              <a:rPr lang="ru-RU" dirty="0" err="1">
                <a:solidFill>
                  <a:schemeClr val="tx1"/>
                </a:solidFill>
              </a:rPr>
              <a:t>активність</a:t>
            </a:r>
            <a:r>
              <a:rPr lang="ru-RU" dirty="0">
                <a:solidFill>
                  <a:schemeClr val="tx1"/>
                </a:solidFill>
              </a:rPr>
              <a:t>  в  ІКС і </a:t>
            </a:r>
            <a:r>
              <a:rPr lang="ru-RU" dirty="0" err="1">
                <a:solidFill>
                  <a:schemeClr val="tx1"/>
                </a:solidFill>
              </a:rPr>
              <a:t>процесів</a:t>
            </a:r>
            <a:r>
              <a:rPr lang="ru-RU" dirty="0">
                <a:solidFill>
                  <a:schemeClr val="tx1"/>
                </a:solidFill>
              </a:rPr>
              <a:t>  на  </a:t>
            </a:r>
            <a:r>
              <a:rPr lang="ru-RU" dirty="0" err="1">
                <a:solidFill>
                  <a:schemeClr val="tx1"/>
                </a:solidFill>
              </a:rPr>
              <a:t>хості</a:t>
            </a:r>
            <a:r>
              <a:rPr lang="ru-RU" dirty="0">
                <a:solidFill>
                  <a:schemeClr val="tx1"/>
                </a:solidFill>
              </a:rPr>
              <a:t>)  </a:t>
            </a:r>
            <a:r>
              <a:rPr lang="ru-RU" dirty="0" err="1">
                <a:solidFill>
                  <a:schemeClr val="tx1"/>
                </a:solidFill>
              </a:rPr>
              <a:t>навколо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суцільної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картини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концепції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потоків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зв’язуючу</a:t>
            </a:r>
            <a:r>
              <a:rPr lang="ru-RU" dirty="0">
                <a:solidFill>
                  <a:schemeClr val="tx1"/>
                </a:solidFill>
              </a:rPr>
              <a:t> ланку.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0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dirty="0" smtClean="0">
                <a:solidFill>
                  <a:schemeClr val="tx1"/>
                </a:solidFill>
              </a:rPr>
              <a:t>Дякую за увагу!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2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Достатньо  довго  в  протистоянні  «напад-захист»  практикувалася  своєрідна покрокова  стратегія  – зловмисники  користувалися  однією  «діркою»  захисту  і  з  часом  її закривали, тоді вони шукали іншу – її згодом також закривали і </a:t>
            </a:r>
            <a:r>
              <a:rPr lang="uk-UA" dirty="0" err="1">
                <a:solidFill>
                  <a:schemeClr val="tx1"/>
                </a:solidFill>
              </a:rPr>
              <a:t>т.п</a:t>
            </a:r>
            <a:r>
              <a:rPr lang="uk-UA" dirty="0">
                <a:solidFill>
                  <a:schemeClr val="tx1"/>
                </a:solidFill>
              </a:rPr>
              <a:t>. Такий аналог гри в шахи, де партія  може  тривати як  завгодно  довго, вимагає  від  захисту  колосальних  витрат  часу  і ресурсів,  тим  паче  в  нападника  майже  завжди  є  можливість  адекватно  відреагувати  на захисні  заходи.  Зважаючи  на  це,  сторона  захисту  повинна  «грати  на  попередження»,  цим самим  мінімізуючи  ризик  вторгнення.  Саме  реалізація  такої  ідеї  лежить  в  основі використання  віртуальних приманок  – так  званих,  </a:t>
            </a:r>
            <a:r>
              <a:rPr lang="uk-UA" dirty="0" err="1">
                <a:solidFill>
                  <a:schemeClr val="tx1"/>
                </a:solidFill>
              </a:rPr>
              <a:t>honeypot</a:t>
            </a:r>
            <a:r>
              <a:rPr lang="uk-UA" dirty="0">
                <a:solidFill>
                  <a:schemeClr val="tx1"/>
                </a:solidFill>
              </a:rPr>
              <a:t>-систем (від  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  – «горщик з медом»). Мета їх функціонування – бути атакованими або сканованими зловмисниками для вивчення  стратегії  останніх,  визначення  кола  їх  засобів,  за  допомогою  яких  можуть  бути нанесені  удари  по  реальних  об’єктах  безпеки.  Метод  реалізації  віртуальної  приманки  не принциповий  – це  може  бути  як  спеціально  розгорнута цілісна  мережа  так  і  один  єдиний </a:t>
            </a:r>
            <a:r>
              <a:rPr lang="uk-UA" dirty="0" err="1">
                <a:solidFill>
                  <a:schemeClr val="tx1"/>
                </a:solidFill>
              </a:rPr>
              <a:t>емульваний</a:t>
            </a:r>
            <a:r>
              <a:rPr lang="uk-UA" dirty="0">
                <a:solidFill>
                  <a:schemeClr val="tx1"/>
                </a:solidFill>
              </a:rPr>
              <a:t>  мережевий  сервіс,  основним  і першочерговим  завданням  якого  є зацікавлення (привернення уваги) порушника.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Пошук  ознак  для  класифікації  систем  </a:t>
            </a:r>
            <a:r>
              <a:rPr lang="uk-UA" dirty="0" err="1">
                <a:solidFill>
                  <a:schemeClr val="tx1"/>
                </a:solidFill>
              </a:rPr>
              <a:t>honeypot</a:t>
            </a:r>
            <a:r>
              <a:rPr lang="uk-UA" dirty="0">
                <a:solidFill>
                  <a:schemeClr val="tx1"/>
                </a:solidFill>
              </a:rPr>
              <a:t>. Віртуальна  пастка  має  бути видимою  і  доступною  для  нападника  – в  цьому  її  користь,  у  іншому  випадку  не  буде отримано корисної інформації. З  іншого боку – ніяка атака на </a:t>
            </a:r>
            <a:r>
              <a:rPr lang="uk-UA" dirty="0" err="1">
                <a:solidFill>
                  <a:schemeClr val="tx1"/>
                </a:solidFill>
              </a:rPr>
              <a:t>honeypot</a:t>
            </a:r>
            <a:r>
              <a:rPr lang="uk-UA" dirty="0">
                <a:solidFill>
                  <a:schemeClr val="tx1"/>
                </a:solidFill>
              </a:rPr>
              <a:t> не відобразиться на захищеній  ІКС.  Для  виділення  необхідної  інформації  використовуються  різні  технології пасивного прослуховування (</a:t>
            </a:r>
            <a:r>
              <a:rPr lang="uk-UA" dirty="0" err="1">
                <a:solidFill>
                  <a:schemeClr val="tx1"/>
                </a:solidFill>
              </a:rPr>
              <a:t>sniffing</a:t>
            </a:r>
            <a:r>
              <a:rPr lang="uk-UA" dirty="0">
                <a:solidFill>
                  <a:schemeClr val="tx1"/>
                </a:solidFill>
              </a:rPr>
              <a:t>) і реєстрації (</a:t>
            </a:r>
            <a:r>
              <a:rPr lang="uk-UA" dirty="0" err="1">
                <a:solidFill>
                  <a:schemeClr val="tx1"/>
                </a:solidFill>
              </a:rPr>
              <a:t>logging</a:t>
            </a:r>
            <a:r>
              <a:rPr lang="uk-UA" dirty="0">
                <a:solidFill>
                  <a:schemeClr val="tx1"/>
                </a:solidFill>
              </a:rPr>
              <a:t>). Варто виділити такі дві групи </a:t>
            </a:r>
            <a:r>
              <a:rPr lang="uk-UA" dirty="0" err="1">
                <a:solidFill>
                  <a:schemeClr val="tx1"/>
                </a:solidFill>
              </a:rPr>
              <a:t>honeypot</a:t>
            </a:r>
            <a:r>
              <a:rPr lang="uk-UA" dirty="0">
                <a:solidFill>
                  <a:schemeClr val="tx1"/>
                </a:solidFill>
              </a:rPr>
              <a:t>-систем (за метою функціонування):  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виробничі  пастки-приманки  (</a:t>
            </a:r>
            <a:r>
              <a:rPr lang="uk-UA" dirty="0" err="1">
                <a:solidFill>
                  <a:schemeClr val="tx1"/>
                </a:solidFill>
              </a:rPr>
              <a:t>production</a:t>
            </a:r>
            <a:r>
              <a:rPr lang="uk-UA" dirty="0">
                <a:solidFill>
                  <a:schemeClr val="tx1"/>
                </a:solidFill>
              </a:rPr>
              <a:t>  </a:t>
            </a:r>
            <a:r>
              <a:rPr lang="uk-UA" dirty="0" err="1">
                <a:solidFill>
                  <a:schemeClr val="tx1"/>
                </a:solidFill>
              </a:rPr>
              <a:t>honeypots</a:t>
            </a:r>
            <a:r>
              <a:rPr lang="uk-UA" dirty="0">
                <a:solidFill>
                  <a:schemeClr val="tx1"/>
                </a:solidFill>
              </a:rPr>
              <a:t>) – прості  у  використанні, фіксують лише обмежену інформацію і застосовуються, переважно, великими компаніями  і комерційними організаціями; 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дослідні  віртуальні  пастки  (</a:t>
            </a:r>
            <a:r>
              <a:rPr lang="uk-UA" dirty="0" err="1">
                <a:solidFill>
                  <a:schemeClr val="tx1"/>
                </a:solidFill>
              </a:rPr>
              <a:t>research</a:t>
            </a:r>
            <a:r>
              <a:rPr lang="uk-UA" dirty="0">
                <a:solidFill>
                  <a:schemeClr val="tx1"/>
                </a:solidFill>
              </a:rPr>
              <a:t>  </a:t>
            </a:r>
            <a:r>
              <a:rPr lang="uk-UA" dirty="0" err="1">
                <a:solidFill>
                  <a:schemeClr val="tx1"/>
                </a:solidFill>
              </a:rPr>
              <a:t>honeypots</a:t>
            </a:r>
            <a:r>
              <a:rPr lang="uk-UA" dirty="0">
                <a:solidFill>
                  <a:schemeClr val="tx1"/>
                </a:solidFill>
              </a:rPr>
              <a:t>)  – набагато  складніші  в розгортанні  і  обслуговуванні,  детально  фіксують  усю  інформацію  і  використовуються, переважно, дослідними військовими чи урядовими організаціями.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Те,  </a:t>
            </a:r>
            <a:r>
              <a:rPr lang="ru-RU" dirty="0" err="1">
                <a:solidFill>
                  <a:schemeClr val="tx1"/>
                </a:solidFill>
              </a:rPr>
              <a:t>яким</a:t>
            </a:r>
            <a:r>
              <a:rPr lang="ru-RU" dirty="0">
                <a:solidFill>
                  <a:schemeClr val="tx1"/>
                </a:solidFill>
              </a:rPr>
              <a:t> чином буде  </a:t>
            </a:r>
            <a:r>
              <a:rPr lang="ru-RU" dirty="0" err="1">
                <a:solidFill>
                  <a:schemeClr val="tx1"/>
                </a:solidFill>
              </a:rPr>
              <a:t>спроектована</a:t>
            </a:r>
            <a:r>
              <a:rPr lang="ru-RU" dirty="0">
                <a:solidFill>
                  <a:schemeClr val="tx1"/>
                </a:solidFill>
              </a:rPr>
              <a:t>  система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завдань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вона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вирішувати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вивчити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мотивації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їхніх</a:t>
            </a:r>
            <a:r>
              <a:rPr lang="ru-RU" dirty="0">
                <a:solidFill>
                  <a:schemeClr val="tx1"/>
                </a:solidFill>
              </a:rPr>
              <a:t> атак  і 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 –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побудувати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складну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надає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повноцінну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операційну</a:t>
            </a:r>
            <a:r>
              <a:rPr lang="ru-RU" dirty="0">
                <a:solidFill>
                  <a:schemeClr val="tx1"/>
                </a:solidFill>
              </a:rPr>
              <a:t> систему (ОС), з </a:t>
            </a:r>
            <a:r>
              <a:rPr lang="ru-RU" dirty="0" err="1">
                <a:solidFill>
                  <a:schemeClr val="tx1"/>
                </a:solidFill>
              </a:rPr>
              <a:t>якою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взаємодіяти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протоколювання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виявити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несанкціоновану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активність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таку</a:t>
            </a:r>
            <a:r>
              <a:rPr lang="ru-RU" dirty="0">
                <a:solidFill>
                  <a:schemeClr val="tx1"/>
                </a:solidFill>
              </a:rPr>
              <a:t>  як </a:t>
            </a:r>
            <a:r>
              <a:rPr lang="ru-RU" dirty="0" err="1">
                <a:solidFill>
                  <a:schemeClr val="tx1"/>
                </a:solidFill>
              </a:rPr>
              <a:t>сканування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то для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побудувати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імітувати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мінімальні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 й  </a:t>
            </a:r>
            <a:r>
              <a:rPr lang="ru-RU" dirty="0" err="1">
                <a:solidFill>
                  <a:schemeClr val="tx1"/>
                </a:solidFill>
              </a:rPr>
              <a:t>операції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записуючи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лише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команди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зловмисником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стоїть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завдання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виявити</a:t>
            </a:r>
            <a:r>
              <a:rPr lang="ru-RU" dirty="0">
                <a:solidFill>
                  <a:schemeClr val="tx1"/>
                </a:solidFill>
              </a:rPr>
              <a:t> мережного </a:t>
            </a:r>
            <a:r>
              <a:rPr lang="ru-RU" dirty="0" err="1">
                <a:solidFill>
                  <a:schemeClr val="tx1"/>
                </a:solidFill>
              </a:rPr>
              <a:t>черв’яка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побудувати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гнучкий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 буде  </a:t>
            </a:r>
            <a:r>
              <a:rPr lang="ru-RU" dirty="0" err="1">
                <a:solidFill>
                  <a:schemeClr val="tx1"/>
                </a:solidFill>
              </a:rPr>
              <a:t>взаємодіяти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черв’яком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збираючи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елементи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активності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Наведені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приклади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демонструють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диференційовану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-систем,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підкреслюють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ознаки</a:t>
            </a:r>
            <a:r>
              <a:rPr lang="ru-RU" dirty="0">
                <a:solidFill>
                  <a:schemeClr val="tx1"/>
                </a:solidFill>
              </a:rPr>
              <a:t> (рис. 1), за </a:t>
            </a:r>
            <a:r>
              <a:rPr lang="ru-RU" dirty="0" err="1">
                <a:solidFill>
                  <a:schemeClr val="tx1"/>
                </a:solidFill>
              </a:rPr>
              <a:t>якими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класифікувати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6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  </a:t>
            </a:r>
            <a:r>
              <a:rPr lang="ru-RU" dirty="0" err="1">
                <a:solidFill>
                  <a:schemeClr val="tx1"/>
                </a:solidFill>
              </a:rPr>
              <a:t>рівнем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зловмисником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класифікувати</a:t>
            </a:r>
            <a:r>
              <a:rPr lang="ru-RU" dirty="0">
                <a:solidFill>
                  <a:schemeClr val="tx1"/>
                </a:solidFill>
              </a:rPr>
              <a:t>  таким чином, як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представлено у табл. 1.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представляє</a:t>
            </a:r>
            <a:r>
              <a:rPr lang="ru-RU" dirty="0">
                <a:solidFill>
                  <a:schemeClr val="tx1"/>
                </a:solidFill>
              </a:rPr>
              <a:t> собою </a:t>
            </a:r>
            <a:r>
              <a:rPr lang="ru-RU" dirty="0" err="1">
                <a:solidFill>
                  <a:schemeClr val="tx1"/>
                </a:solidFill>
              </a:rPr>
              <a:t>своєрідну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міру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визначати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порівнювати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honeypot-системи</a:t>
            </a:r>
            <a:r>
              <a:rPr lang="ru-RU" dirty="0">
                <a:solidFill>
                  <a:schemeClr val="tx1"/>
                </a:solidFill>
              </a:rPr>
              <a:t>. Чим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приманка, і </a:t>
            </a:r>
            <a:r>
              <a:rPr lang="ru-RU" dirty="0" err="1">
                <a:solidFill>
                  <a:schemeClr val="tx1"/>
                </a:solidFill>
              </a:rPr>
              <a:t>чим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 поле  </a:t>
            </a:r>
            <a:r>
              <a:rPr lang="ru-RU" dirty="0" err="1">
                <a:solidFill>
                  <a:schemeClr val="tx1"/>
                </a:solidFill>
              </a:rPr>
              <a:t>діяльності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зловмисника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серйозніша</a:t>
            </a:r>
            <a:r>
              <a:rPr lang="ru-RU" dirty="0">
                <a:solidFill>
                  <a:schemeClr val="tx1"/>
                </a:solidFill>
              </a:rPr>
              <a:t>  (</a:t>
            </a:r>
            <a:r>
              <a:rPr lang="ru-RU" dirty="0" err="1">
                <a:solidFill>
                  <a:schemeClr val="tx1"/>
                </a:solidFill>
              </a:rPr>
              <a:t>критичніша</a:t>
            </a:r>
            <a:r>
              <a:rPr lang="ru-RU" dirty="0">
                <a:solidFill>
                  <a:schemeClr val="tx1"/>
                </a:solidFill>
              </a:rPr>
              <a:t>)  </a:t>
            </a:r>
            <a:r>
              <a:rPr lang="ru-RU" dirty="0" err="1">
                <a:solidFill>
                  <a:schemeClr val="tx1"/>
                </a:solidFill>
              </a:rPr>
              <a:t>інформація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 бути </a:t>
            </a:r>
            <a:r>
              <a:rPr lang="ru-RU" dirty="0" err="1">
                <a:solidFill>
                  <a:schemeClr val="tx1"/>
                </a:solidFill>
              </a:rPr>
              <a:t>виділена</a:t>
            </a:r>
            <a:r>
              <a:rPr lang="ru-RU" dirty="0">
                <a:solidFill>
                  <a:schemeClr val="tx1"/>
                </a:solidFill>
              </a:rPr>
              <a:t>.  З  </a:t>
            </a:r>
            <a:r>
              <a:rPr lang="ru-RU" dirty="0" err="1">
                <a:solidFill>
                  <a:schemeClr val="tx1"/>
                </a:solidFill>
              </a:rPr>
              <a:t>іншої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сторони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чим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дозволено  </a:t>
            </a:r>
            <a:r>
              <a:rPr lang="ru-RU" dirty="0" err="1">
                <a:solidFill>
                  <a:schemeClr val="tx1"/>
                </a:solidFill>
              </a:rPr>
              <a:t>нападнику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більшу</a:t>
            </a:r>
            <a:r>
              <a:rPr lang="ru-RU" dirty="0">
                <a:solidFill>
                  <a:schemeClr val="tx1"/>
                </a:solidFill>
              </a:rPr>
              <a:t>  шкоду 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заподіяти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Низькорівневі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віртуальні</a:t>
            </a:r>
            <a:r>
              <a:rPr lang="ru-RU" dirty="0">
                <a:solidFill>
                  <a:schemeClr val="tx1"/>
                </a:solidFill>
              </a:rPr>
              <a:t> приманки є </a:t>
            </a:r>
            <a:r>
              <a:rPr lang="ru-RU" dirty="0" err="1">
                <a:solidFill>
                  <a:schemeClr val="tx1"/>
                </a:solidFill>
              </a:rPr>
              <a:t>найлегшими</a:t>
            </a:r>
            <a:r>
              <a:rPr lang="ru-RU" dirty="0">
                <a:solidFill>
                  <a:schemeClr val="tx1"/>
                </a:solidFill>
              </a:rPr>
              <a:t>  в  </a:t>
            </a:r>
            <a:r>
              <a:rPr lang="ru-RU" dirty="0" err="1">
                <a:solidFill>
                  <a:schemeClr val="tx1"/>
                </a:solidFill>
              </a:rPr>
              <a:t>установці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налаштуванні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розгортанні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обслуговуванні</a:t>
            </a:r>
            <a:r>
              <a:rPr lang="ru-RU" dirty="0">
                <a:solidFill>
                  <a:schemeClr val="tx1"/>
                </a:solidFill>
              </a:rPr>
              <a:t> через свою простоту і </a:t>
            </a:r>
            <a:r>
              <a:rPr lang="ru-RU" dirty="0" err="1">
                <a:solidFill>
                  <a:schemeClr val="tx1"/>
                </a:solidFill>
              </a:rPr>
              <a:t>базову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функціональність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емуляції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.  </a:t>
            </a:r>
          </a:p>
          <a:p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,  у  свою  </a:t>
            </a:r>
            <a:r>
              <a:rPr lang="ru-RU" dirty="0" err="1">
                <a:solidFill>
                  <a:schemeClr val="tx1"/>
                </a:solidFill>
              </a:rPr>
              <a:t>чергу</a:t>
            </a:r>
            <a:r>
              <a:rPr lang="ru-RU" dirty="0">
                <a:solidFill>
                  <a:schemeClr val="tx1"/>
                </a:solidFill>
              </a:rPr>
              <a:t>,  </a:t>
            </a:r>
            <a:r>
              <a:rPr lang="ru-RU" dirty="0" err="1">
                <a:solidFill>
                  <a:schemeClr val="tx1"/>
                </a:solidFill>
              </a:rPr>
              <a:t>обмежений</a:t>
            </a:r>
            <a:r>
              <a:rPr lang="ru-RU" dirty="0">
                <a:solidFill>
                  <a:schemeClr val="tx1"/>
                </a:solidFill>
              </a:rPr>
              <a:t>  у  </a:t>
            </a:r>
            <a:r>
              <a:rPr lang="ru-RU" dirty="0" err="1">
                <a:solidFill>
                  <a:schemeClr val="tx1"/>
                </a:solidFill>
              </a:rPr>
              <a:t>своїх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діях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взаємодією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лише</a:t>
            </a:r>
            <a:r>
              <a:rPr lang="ru-RU" dirty="0">
                <a:solidFill>
                  <a:schemeClr val="tx1"/>
                </a:solidFill>
              </a:rPr>
              <a:t>  з  </a:t>
            </a:r>
            <a:r>
              <a:rPr lang="ru-RU" dirty="0" err="1">
                <a:solidFill>
                  <a:schemeClr val="tx1"/>
                </a:solidFill>
              </a:rPr>
              <a:t>даними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сервісами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Першочерговим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завданням</a:t>
            </a:r>
            <a:r>
              <a:rPr lang="ru-RU" dirty="0">
                <a:solidFill>
                  <a:schemeClr val="tx1"/>
                </a:solidFill>
              </a:rPr>
              <a:t>  таких  </a:t>
            </a:r>
            <a:r>
              <a:rPr lang="ru-RU" dirty="0" err="1">
                <a:solidFill>
                  <a:schemeClr val="tx1"/>
                </a:solidFill>
              </a:rPr>
              <a:t>низькорівневих</a:t>
            </a:r>
            <a:r>
              <a:rPr lang="ru-RU" dirty="0">
                <a:solidFill>
                  <a:schemeClr val="tx1"/>
                </a:solidFill>
              </a:rPr>
              <a:t>  систем  є 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прихованого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сканування</a:t>
            </a:r>
            <a:r>
              <a:rPr lang="ru-RU" dirty="0">
                <a:solidFill>
                  <a:schemeClr val="tx1"/>
                </a:solidFill>
              </a:rPr>
              <a:t>  і  </a:t>
            </a:r>
            <a:r>
              <a:rPr lang="ru-RU" dirty="0" err="1">
                <a:solidFill>
                  <a:schemeClr val="tx1"/>
                </a:solidFill>
              </a:rPr>
              <a:t>спроб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несанкціонованого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підключення</a:t>
            </a:r>
            <a:r>
              <a:rPr lang="ru-RU" dirty="0">
                <a:solidFill>
                  <a:schemeClr val="tx1"/>
                </a:solidFill>
              </a:rPr>
              <a:t>.  Через  свою  </a:t>
            </a:r>
            <a:r>
              <a:rPr lang="ru-RU" dirty="0" err="1">
                <a:solidFill>
                  <a:schemeClr val="tx1"/>
                </a:solidFill>
              </a:rPr>
              <a:t>обмежену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функціональність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більшість</a:t>
            </a:r>
            <a:r>
              <a:rPr lang="ru-RU" dirty="0">
                <a:solidFill>
                  <a:schemeClr val="tx1"/>
                </a:solidFill>
              </a:rPr>
              <a:t> з них </a:t>
            </a:r>
            <a:r>
              <a:rPr lang="ru-RU" dirty="0" err="1">
                <a:solidFill>
                  <a:schemeClr val="tx1"/>
                </a:solidFill>
              </a:rPr>
              <a:t>емулюються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6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1. </a:t>
            </a:r>
            <a:r>
              <a:rPr lang="ru-RU" dirty="0" err="1">
                <a:solidFill>
                  <a:schemeClr val="tx1"/>
                </a:solidFill>
              </a:rPr>
              <a:t>Базові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класифікації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-систем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534017" cy="33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 </a:t>
            </a:r>
            <a:r>
              <a:rPr lang="ru-RU" dirty="0" err="1">
                <a:solidFill>
                  <a:schemeClr val="tx1"/>
                </a:solidFill>
              </a:rPr>
              <a:t>огляду</a:t>
            </a:r>
            <a:r>
              <a:rPr lang="ru-RU" dirty="0">
                <a:solidFill>
                  <a:schemeClr val="tx1"/>
                </a:solidFill>
              </a:rPr>
              <a:t> на  простоту, </a:t>
            </a:r>
            <a:r>
              <a:rPr lang="ru-RU" dirty="0" err="1">
                <a:solidFill>
                  <a:schemeClr val="tx1"/>
                </a:solidFill>
              </a:rPr>
              <a:t>низькорівневі</a:t>
            </a:r>
            <a:r>
              <a:rPr lang="ru-RU" dirty="0">
                <a:solidFill>
                  <a:schemeClr val="tx1"/>
                </a:solidFill>
              </a:rPr>
              <a:t> приманки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найменший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ризиків</a:t>
            </a:r>
            <a:r>
              <a:rPr lang="ru-RU" dirty="0">
                <a:solidFill>
                  <a:schemeClr val="tx1"/>
                </a:solidFill>
              </a:rPr>
              <a:t>. За </a:t>
            </a:r>
            <a:r>
              <a:rPr lang="ru-RU" dirty="0" err="1">
                <a:solidFill>
                  <a:schemeClr val="tx1"/>
                </a:solidFill>
              </a:rPr>
              <a:t>відсутності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функціональної</a:t>
            </a:r>
            <a:r>
              <a:rPr lang="ru-RU" dirty="0">
                <a:solidFill>
                  <a:schemeClr val="tx1"/>
                </a:solidFill>
              </a:rPr>
              <a:t>  ОС,  </a:t>
            </a:r>
            <a:r>
              <a:rPr lang="ru-RU" dirty="0" err="1">
                <a:solidFill>
                  <a:schemeClr val="tx1"/>
                </a:solidFill>
              </a:rPr>
              <a:t>віртуальна</a:t>
            </a:r>
            <a:r>
              <a:rPr lang="ru-RU" dirty="0">
                <a:solidFill>
                  <a:schemeClr val="tx1"/>
                </a:solidFill>
              </a:rPr>
              <a:t>  приманка  не 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 бути  </a:t>
            </a:r>
            <a:r>
              <a:rPr lang="ru-RU" dirty="0" err="1">
                <a:solidFill>
                  <a:schemeClr val="tx1"/>
                </a:solidFill>
              </a:rPr>
              <a:t>використана</a:t>
            </a:r>
            <a:r>
              <a:rPr lang="ru-RU" dirty="0">
                <a:solidFill>
                  <a:schemeClr val="tx1"/>
                </a:solidFill>
              </a:rPr>
              <a:t>  для </a:t>
            </a:r>
            <a:r>
              <a:rPr lang="ru-RU" dirty="0" err="1">
                <a:solidFill>
                  <a:schemeClr val="tx1"/>
                </a:solidFill>
              </a:rPr>
              <a:t>моніторингу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 атаки 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 систем.  Прикладами 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-приманок  </a:t>
            </a:r>
            <a:r>
              <a:rPr lang="ru-RU" dirty="0" err="1">
                <a:solidFill>
                  <a:schemeClr val="tx1"/>
                </a:solidFill>
              </a:rPr>
              <a:t>низького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програми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BackOfficer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Friendly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відкрита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програма</a:t>
            </a:r>
            <a:r>
              <a:rPr lang="ru-RU" dirty="0">
                <a:solidFill>
                  <a:schemeClr val="tx1"/>
                </a:solidFill>
              </a:rPr>
              <a:t>) і </a:t>
            </a:r>
            <a:r>
              <a:rPr lang="ru-RU" dirty="0" err="1">
                <a:solidFill>
                  <a:schemeClr val="tx1"/>
                </a:solidFill>
              </a:rPr>
              <a:t>Specter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комерційне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9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err="1">
                <a:solidFill>
                  <a:schemeClr val="tx1"/>
                </a:solidFill>
              </a:rPr>
              <a:t>Таблиця</a:t>
            </a:r>
            <a:r>
              <a:rPr lang="ru-RU" dirty="0">
                <a:solidFill>
                  <a:schemeClr val="tx1"/>
                </a:solidFill>
              </a:rPr>
              <a:t> 1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764" y="1011981"/>
            <a:ext cx="7956463" cy="50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6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Back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Officer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Friendly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надалі</a:t>
            </a:r>
            <a:r>
              <a:rPr lang="ru-RU" dirty="0">
                <a:solidFill>
                  <a:schemeClr val="tx1"/>
                </a:solidFill>
              </a:rPr>
              <a:t>, BOF) – один з </a:t>
            </a:r>
            <a:r>
              <a:rPr lang="ru-RU" dirty="0" err="1">
                <a:solidFill>
                  <a:schemeClr val="tx1"/>
                </a:solidFill>
              </a:rPr>
              <a:t>найпростіших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варіантів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honeypot</a:t>
            </a:r>
            <a:r>
              <a:rPr lang="ru-RU" dirty="0">
                <a:solidFill>
                  <a:schemeClr val="tx1"/>
                </a:solidFill>
              </a:rPr>
              <a:t>, перша </a:t>
            </a:r>
            <a:r>
              <a:rPr lang="ru-RU" dirty="0" err="1">
                <a:solidFill>
                  <a:schemeClr val="tx1"/>
                </a:solidFill>
              </a:rPr>
              <a:t>версія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була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розроблена</a:t>
            </a:r>
            <a:r>
              <a:rPr lang="ru-RU" dirty="0">
                <a:solidFill>
                  <a:schemeClr val="tx1"/>
                </a:solidFill>
              </a:rPr>
              <a:t>  в  1998  </a:t>
            </a:r>
            <a:r>
              <a:rPr lang="ru-RU" dirty="0" err="1">
                <a:solidFill>
                  <a:schemeClr val="tx1"/>
                </a:solidFill>
              </a:rPr>
              <a:t>році</a:t>
            </a:r>
            <a:r>
              <a:rPr lang="ru-RU" dirty="0">
                <a:solidFill>
                  <a:schemeClr val="tx1"/>
                </a:solidFill>
              </a:rPr>
              <a:t>  М. </a:t>
            </a:r>
            <a:r>
              <a:rPr lang="ru-RU" dirty="0" err="1">
                <a:solidFill>
                  <a:schemeClr val="tx1"/>
                </a:solidFill>
              </a:rPr>
              <a:t>Ранумом</a:t>
            </a:r>
            <a:r>
              <a:rPr lang="ru-RU" dirty="0">
                <a:solidFill>
                  <a:schemeClr val="tx1"/>
                </a:solidFill>
              </a:rPr>
              <a:t>.  Система  BOF  є  </a:t>
            </a:r>
            <a:r>
              <a:rPr lang="ru-RU" dirty="0" err="1">
                <a:solidFill>
                  <a:schemeClr val="tx1"/>
                </a:solidFill>
              </a:rPr>
              <a:t>функціонально</a:t>
            </a:r>
            <a:r>
              <a:rPr lang="ru-RU" dirty="0">
                <a:solidFill>
                  <a:schemeClr val="tx1"/>
                </a:solidFill>
              </a:rPr>
              <a:t> простою й </a:t>
            </a:r>
            <a:r>
              <a:rPr lang="ru-RU" dirty="0" err="1">
                <a:solidFill>
                  <a:schemeClr val="tx1"/>
                </a:solidFill>
              </a:rPr>
              <a:t>зрозумілою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недосвідчених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Засіб</a:t>
            </a:r>
            <a:r>
              <a:rPr lang="ru-RU" dirty="0">
                <a:solidFill>
                  <a:schemeClr val="tx1"/>
                </a:solidFill>
              </a:rPr>
              <a:t>  BOF 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 бути  </a:t>
            </a:r>
            <a:r>
              <a:rPr lang="ru-RU" dirty="0" err="1">
                <a:solidFill>
                  <a:schemeClr val="tx1"/>
                </a:solidFill>
              </a:rPr>
              <a:t>запущений</a:t>
            </a:r>
            <a:r>
              <a:rPr lang="ru-RU" dirty="0">
                <a:solidFill>
                  <a:schemeClr val="tx1"/>
                </a:solidFill>
              </a:rPr>
              <a:t>  як  на  UNIX,  так  і  на  </a:t>
            </a:r>
            <a:r>
              <a:rPr lang="ru-RU" dirty="0" err="1">
                <a:solidFill>
                  <a:schemeClr val="tx1"/>
                </a:solidFill>
              </a:rPr>
              <a:t>Windows</a:t>
            </a:r>
            <a:r>
              <a:rPr lang="ru-RU" dirty="0">
                <a:solidFill>
                  <a:schemeClr val="tx1"/>
                </a:solidFill>
              </a:rPr>
              <a:t>  платформах  з </a:t>
            </a:r>
            <a:r>
              <a:rPr lang="ru-RU" dirty="0" err="1">
                <a:solidFill>
                  <a:schemeClr val="tx1"/>
                </a:solidFill>
              </a:rPr>
              <a:t>можливістю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імітації</a:t>
            </a:r>
            <a:r>
              <a:rPr lang="ru-RU" dirty="0">
                <a:solidFill>
                  <a:schemeClr val="tx1"/>
                </a:solidFill>
              </a:rPr>
              <a:t>  таких  служб:  FTP,  SMTP,  IMAP,  POP3,  HTTP,  TELNET,  а 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троянського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Back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Orifice</a:t>
            </a:r>
            <a:r>
              <a:rPr lang="ru-RU" dirty="0">
                <a:solidFill>
                  <a:schemeClr val="tx1"/>
                </a:solidFill>
              </a:rPr>
              <a:t> – для </a:t>
            </a:r>
            <a:r>
              <a:rPr lang="ru-RU" dirty="0" err="1">
                <a:solidFill>
                  <a:schemeClr val="tx1"/>
                </a:solidFill>
              </a:rPr>
              <a:t>дистанційного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комп'ютера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BOF </a:t>
            </a:r>
            <a:r>
              <a:rPr lang="ru-RU" dirty="0" err="1">
                <a:solidFill>
                  <a:schemeClr val="tx1"/>
                </a:solidFill>
              </a:rPr>
              <a:t>немає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якого-небудь</a:t>
            </a:r>
            <a:r>
              <a:rPr lang="ru-RU" dirty="0">
                <a:solidFill>
                  <a:schemeClr val="tx1"/>
                </a:solidFill>
              </a:rPr>
              <a:t> детального </a:t>
            </a:r>
            <a:r>
              <a:rPr lang="ru-RU" dirty="0" err="1">
                <a:solidFill>
                  <a:schemeClr val="tx1"/>
                </a:solidFill>
              </a:rPr>
              <a:t>настроювання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тому вона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проста у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. Одна з </a:t>
            </a:r>
            <a:r>
              <a:rPr lang="ru-RU" dirty="0" err="1">
                <a:solidFill>
                  <a:schemeClr val="tx1"/>
                </a:solidFill>
              </a:rPr>
              <a:t>головних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засобу</a:t>
            </a:r>
            <a:r>
              <a:rPr lang="ru-RU" dirty="0">
                <a:solidFill>
                  <a:schemeClr val="tx1"/>
                </a:solidFill>
              </a:rPr>
              <a:t> BOF –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ціна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безкоштовним</a:t>
            </a:r>
            <a:r>
              <a:rPr lang="ru-RU" dirty="0">
                <a:solidFill>
                  <a:schemeClr val="tx1"/>
                </a:solidFill>
              </a:rPr>
              <a:t>. Система BOF  не  </a:t>
            </a:r>
            <a:r>
              <a:rPr lang="ru-RU" dirty="0" err="1">
                <a:solidFill>
                  <a:schemeClr val="tx1"/>
                </a:solidFill>
              </a:rPr>
              <a:t>здійснює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детальну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імітацію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  – як 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відбувається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з'єднання</a:t>
            </a:r>
            <a:r>
              <a:rPr lang="ru-RU" dirty="0">
                <a:solidFill>
                  <a:schemeClr val="tx1"/>
                </a:solidFill>
              </a:rPr>
              <a:t>,  BOF </a:t>
            </a:r>
            <a:r>
              <a:rPr lang="ru-RU" dirty="0" err="1">
                <a:solidFill>
                  <a:schemeClr val="tx1"/>
                </a:solidFill>
              </a:rPr>
              <a:t>виводить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недоступність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служби</a:t>
            </a:r>
            <a:r>
              <a:rPr lang="ru-RU" dirty="0">
                <a:solidFill>
                  <a:schemeClr val="tx1"/>
                </a:solidFill>
              </a:rPr>
              <a:t> й через невеликий тайм-аут </a:t>
            </a:r>
            <a:r>
              <a:rPr lang="ru-RU" dirty="0" err="1">
                <a:solidFill>
                  <a:schemeClr val="tx1"/>
                </a:solidFill>
              </a:rPr>
              <a:t>робить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розрив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з'єднання</a:t>
            </a:r>
            <a:r>
              <a:rPr lang="ru-RU" dirty="0">
                <a:solidFill>
                  <a:schemeClr val="tx1"/>
                </a:solidFill>
              </a:rPr>
              <a:t>.  </a:t>
            </a:r>
            <a:r>
              <a:rPr lang="ru-RU" dirty="0" err="1">
                <a:solidFill>
                  <a:schemeClr val="tx1"/>
                </a:solidFill>
              </a:rPr>
              <a:t>Ціль</a:t>
            </a:r>
            <a:r>
              <a:rPr lang="ru-RU" dirty="0">
                <a:solidFill>
                  <a:schemeClr val="tx1"/>
                </a:solidFill>
              </a:rPr>
              <a:t>  BOF  – </a:t>
            </a:r>
            <a:r>
              <a:rPr lang="ru-RU" dirty="0" err="1">
                <a:solidFill>
                  <a:schemeClr val="tx1"/>
                </a:solidFill>
              </a:rPr>
              <a:t>моніторинг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подій</a:t>
            </a:r>
            <a:r>
              <a:rPr lang="ru-RU" dirty="0">
                <a:solidFill>
                  <a:schemeClr val="tx1"/>
                </a:solidFill>
              </a:rPr>
              <a:t>  і  </a:t>
            </a:r>
            <a:r>
              <a:rPr lang="ru-RU" dirty="0" err="1">
                <a:solidFill>
                  <a:schemeClr val="tx1"/>
                </a:solidFill>
              </a:rPr>
              <a:t>збереження</a:t>
            </a:r>
            <a:r>
              <a:rPr lang="ru-RU" dirty="0">
                <a:solidFill>
                  <a:schemeClr val="tx1"/>
                </a:solidFill>
              </a:rPr>
              <a:t>  протоколу 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41076" y="4863118"/>
            <a:ext cx="6570808" cy="1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1059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1762</Words>
  <Application>Microsoft Office PowerPoint</Application>
  <PresentationFormat>Широкоэкранный</PresentationFormat>
  <Paragraphs>31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Courier New</vt:lpstr>
      <vt:lpstr>Ретро</vt:lpstr>
      <vt:lpstr>Технології забезпечення конфіденційності та цілісності інформаційних ресурсів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Таблиця 1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2</cp:revision>
  <dcterms:created xsi:type="dcterms:W3CDTF">2023-11-20T09:48:23Z</dcterms:created>
  <dcterms:modified xsi:type="dcterms:W3CDTF">2023-11-20T09:52:29Z</dcterms:modified>
</cp:coreProperties>
</file>