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F997EF8D-0DE5-4BD5-ADF7-12F19B1D37C3}" type="datetimeFigureOut">
              <a:rPr lang="ru-RU" smtClean="0"/>
              <a:t>20.11.2023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EFA376A-2038-4B7C-9004-C402E155F3DF}"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689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997EF8D-0DE5-4BD5-ADF7-12F19B1D37C3}" type="datetimeFigureOut">
              <a:rPr lang="ru-RU" smtClean="0"/>
              <a:t>20.11.2023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EFA376A-2038-4B7C-9004-C402E155F3DF}" type="slidenum">
              <a:rPr lang="ru-RU" smtClean="0"/>
              <a:t>‹#›</a:t>
            </a:fld>
            <a:endParaRPr lang="ru-RU"/>
          </a:p>
        </p:txBody>
      </p:sp>
    </p:spTree>
    <p:extLst>
      <p:ext uri="{BB962C8B-B14F-4D97-AF65-F5344CB8AC3E}">
        <p14:creationId xmlns:p14="http://schemas.microsoft.com/office/powerpoint/2010/main" val="2826536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997EF8D-0DE5-4BD5-ADF7-12F19B1D37C3}" type="datetimeFigureOut">
              <a:rPr lang="ru-RU" smtClean="0"/>
              <a:t>20.11.2023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EFA376A-2038-4B7C-9004-C402E155F3DF}" type="slidenum">
              <a:rPr lang="ru-RU" smtClean="0"/>
              <a:t>‹#›</a:t>
            </a:fld>
            <a:endParaRPr lang="ru-RU"/>
          </a:p>
        </p:txBody>
      </p:sp>
    </p:spTree>
    <p:extLst>
      <p:ext uri="{BB962C8B-B14F-4D97-AF65-F5344CB8AC3E}">
        <p14:creationId xmlns:p14="http://schemas.microsoft.com/office/powerpoint/2010/main" val="2508718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997EF8D-0DE5-4BD5-ADF7-12F19B1D37C3}" type="datetimeFigureOut">
              <a:rPr lang="ru-RU" smtClean="0"/>
              <a:t>20.11.2023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EFA376A-2038-4B7C-9004-C402E155F3DF}" type="slidenum">
              <a:rPr lang="ru-RU" smtClean="0"/>
              <a:t>‹#›</a:t>
            </a:fld>
            <a:endParaRPr lang="ru-RU"/>
          </a:p>
        </p:txBody>
      </p:sp>
    </p:spTree>
    <p:extLst>
      <p:ext uri="{BB962C8B-B14F-4D97-AF65-F5344CB8AC3E}">
        <p14:creationId xmlns:p14="http://schemas.microsoft.com/office/powerpoint/2010/main" val="3759985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997EF8D-0DE5-4BD5-ADF7-12F19B1D37C3}" type="datetimeFigureOut">
              <a:rPr lang="ru-RU" smtClean="0"/>
              <a:t>20.11.2023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EFA376A-2038-4B7C-9004-C402E155F3DF}"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986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F997EF8D-0DE5-4BD5-ADF7-12F19B1D37C3}" type="datetimeFigureOut">
              <a:rPr lang="ru-RU" smtClean="0"/>
              <a:t>20.11.2023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EFA376A-2038-4B7C-9004-C402E155F3DF}" type="slidenum">
              <a:rPr lang="ru-RU" smtClean="0"/>
              <a:t>‹#›</a:t>
            </a:fld>
            <a:endParaRPr lang="ru-RU"/>
          </a:p>
        </p:txBody>
      </p:sp>
    </p:spTree>
    <p:extLst>
      <p:ext uri="{BB962C8B-B14F-4D97-AF65-F5344CB8AC3E}">
        <p14:creationId xmlns:p14="http://schemas.microsoft.com/office/powerpoint/2010/main" val="231717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F997EF8D-0DE5-4BD5-ADF7-12F19B1D37C3}" type="datetimeFigureOut">
              <a:rPr lang="ru-RU" smtClean="0"/>
              <a:t>20.11.2023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EFA376A-2038-4B7C-9004-C402E155F3DF}" type="slidenum">
              <a:rPr lang="ru-RU" smtClean="0"/>
              <a:t>‹#›</a:t>
            </a:fld>
            <a:endParaRPr lang="ru-RU"/>
          </a:p>
        </p:txBody>
      </p:sp>
    </p:spTree>
    <p:extLst>
      <p:ext uri="{BB962C8B-B14F-4D97-AF65-F5344CB8AC3E}">
        <p14:creationId xmlns:p14="http://schemas.microsoft.com/office/powerpoint/2010/main" val="428643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997EF8D-0DE5-4BD5-ADF7-12F19B1D37C3}" type="datetimeFigureOut">
              <a:rPr lang="ru-RU" smtClean="0"/>
              <a:t>20.11.2023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EFA376A-2038-4B7C-9004-C402E155F3DF}" type="slidenum">
              <a:rPr lang="ru-RU" smtClean="0"/>
              <a:t>‹#›</a:t>
            </a:fld>
            <a:endParaRPr lang="ru-RU"/>
          </a:p>
        </p:txBody>
      </p:sp>
    </p:spTree>
    <p:extLst>
      <p:ext uri="{BB962C8B-B14F-4D97-AF65-F5344CB8AC3E}">
        <p14:creationId xmlns:p14="http://schemas.microsoft.com/office/powerpoint/2010/main" val="290882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97EF8D-0DE5-4BD5-ADF7-12F19B1D37C3}" type="datetimeFigureOut">
              <a:rPr lang="ru-RU" smtClean="0"/>
              <a:t>20.11.2023</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3EFA376A-2038-4B7C-9004-C402E155F3DF}" type="slidenum">
              <a:rPr lang="ru-RU" smtClean="0"/>
              <a:t>‹#›</a:t>
            </a:fld>
            <a:endParaRPr lang="ru-RU"/>
          </a:p>
        </p:txBody>
      </p:sp>
    </p:spTree>
    <p:extLst>
      <p:ext uri="{BB962C8B-B14F-4D97-AF65-F5344CB8AC3E}">
        <p14:creationId xmlns:p14="http://schemas.microsoft.com/office/powerpoint/2010/main" val="121424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997EF8D-0DE5-4BD5-ADF7-12F19B1D37C3}" type="datetimeFigureOut">
              <a:rPr lang="ru-RU" smtClean="0"/>
              <a:t>20.11.2023</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EFA376A-2038-4B7C-9004-C402E155F3DF}" type="slidenum">
              <a:rPr lang="ru-RU" smtClean="0"/>
              <a:t>‹#›</a:t>
            </a:fld>
            <a:endParaRPr lang="ru-RU"/>
          </a:p>
        </p:txBody>
      </p:sp>
    </p:spTree>
    <p:extLst>
      <p:ext uri="{BB962C8B-B14F-4D97-AF65-F5344CB8AC3E}">
        <p14:creationId xmlns:p14="http://schemas.microsoft.com/office/powerpoint/2010/main" val="1632191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997EF8D-0DE5-4BD5-ADF7-12F19B1D37C3}" type="datetimeFigureOut">
              <a:rPr lang="ru-RU" smtClean="0"/>
              <a:t>20.11.2023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EFA376A-2038-4B7C-9004-C402E155F3DF}" type="slidenum">
              <a:rPr lang="ru-RU" smtClean="0"/>
              <a:t>‹#›</a:t>
            </a:fld>
            <a:endParaRPr lang="ru-RU"/>
          </a:p>
        </p:txBody>
      </p:sp>
    </p:spTree>
    <p:extLst>
      <p:ext uri="{BB962C8B-B14F-4D97-AF65-F5344CB8AC3E}">
        <p14:creationId xmlns:p14="http://schemas.microsoft.com/office/powerpoint/2010/main" val="7639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997EF8D-0DE5-4BD5-ADF7-12F19B1D37C3}" type="datetimeFigureOut">
              <a:rPr lang="ru-RU" smtClean="0"/>
              <a:t>20.11.2023</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EFA376A-2038-4B7C-9004-C402E155F3DF}"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5275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uk.wikipedia.org/wiki/%D0%9F%D1%80%D1%8F%D0%BC%D0%B0_%D1%81%D0%B5%D0%BA%D1%80%D0%B5%D1%82%D0%BD%D1%96%D1%81%D1%82%D1%8C" TargetMode="External"/><Relationship Id="rId2" Type="http://schemas.openxmlformats.org/officeDocument/2006/relationships/hyperlink" Target="https://uk.wikipedia.org/wiki/%D0%9F%D1%80%D0%BE%D1%82%D0%BE%D0%BA%D0%BE%D0%BB_%D1%83%D0%B7%D0%B3%D0%BE%D0%B4%D0%B6%D0%B5%D0%BD%D0%BD%D1%8F_%D0%BA%D0%BB%D1%8E%D1%87%D1%96%D0%B2"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uk.wikipedia.org/wiki/Transport_Layer_Securit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uk.wikipedia.org/wiki/%D0%90%D0%BD%D0%B3%D0%BB%D1%96%D0%B9%D1%81%D1%8C%D0%BA%D0%B0_%D0%BC%D0%BE%D0%B2%D0%B0" TargetMode="External"/><Relationship Id="rId2" Type="http://schemas.openxmlformats.org/officeDocument/2006/relationships/hyperlink" Target="https://uk.wikipedia.org/wiki/%D0%9F%D1%96%D0%B4%D0%BF%D1%80%D0%BE%D0%B3%D1%80%D0%B0%D0%BC%D0%B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uk.wikipedia.org/wiki/%D0%94%D0%9D%D0%9A" TargetMode="External"/><Relationship Id="rId7" Type="http://schemas.openxmlformats.org/officeDocument/2006/relationships/hyperlink" Target="https://uk.wikipedia.org/wiki/%D0%90%D1%83%D1%82%D0%B5%D0%BD%D1%82%D0%B8%D1%84%D1%96%D0%BA%D0%B0%D1%86%D1%96%D1%8F_%D0%BF%D0%BE%D0%B2%D1%96%D0%B4%D0%BE%D0%BC%D0%BB%D0%B5%D0%BD%D1%8C" TargetMode="External"/><Relationship Id="rId2" Type="http://schemas.openxmlformats.org/officeDocument/2006/relationships/hyperlink" Target="https://uk.wikipedia.org/wiki/%D0%A5%D0%B5%D1%88-%D1%82%D0%B0%D0%B1%D0%BB%D0%B8%D1%86%D1%8F" TargetMode="External"/><Relationship Id="rId1" Type="http://schemas.openxmlformats.org/officeDocument/2006/relationships/slideLayout" Target="../slideLayouts/slideLayout2.xml"/><Relationship Id="rId6" Type="http://schemas.openxmlformats.org/officeDocument/2006/relationships/hyperlink" Target="https://uk.wikipedia.org/wiki/HMAC" TargetMode="External"/><Relationship Id="rId5" Type="http://schemas.openxmlformats.org/officeDocument/2006/relationships/hyperlink" Target="https://uk.wikipedia.org/wiki/%D0%A6%D1%96%D0%BB%D1%96%D1%81%D0%BD%D1%96%D1%81%D1%82%D1%8C_%D1%96%D0%BD%D1%84%D0%BE%D1%80%D0%BC%D0%B0%D1%86%D1%96%D1%97" TargetMode="External"/><Relationship Id="rId4" Type="http://schemas.openxmlformats.org/officeDocument/2006/relationships/hyperlink" Target="https://uk.wikipedia.org/wiki/%D0%9A%D1%80%D0%B8%D0%BF%D1%82%D0%BE%D0%B3%D1%80%D0%B0%D1%84%D1%96%D1%87%D0%BD%D0%B0_%D0%B3%D0%B5%D1%88-%D1%84%D1%83%D0%BD%D0%BA%D1%86%D1%96%D1%8F"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uk.wikipedia.org/wiki/%D0%92%D1%96%D0%B4%D0%B1%D0%B8%D1%82%D0%BA%D0%B8_%D0%BF%D0%B0%D0%BB%D1%8C%D1%86%D1%96%D0%B2_(%D1%96%D0%BD%D1%84%D0%BE%D1%80%D0%BC%D0%B0%D1%82%D0%B8%D0%BA%D0%B0)" TargetMode="External"/><Relationship Id="rId2" Type="http://schemas.openxmlformats.org/officeDocument/2006/relationships/hyperlink" Target="https://uk.wikipedia.org/wiki/%D0%9A%D0%BE%D0%BD%D1%82%D1%80%D0%BE%D0%BB%D1%8C%D0%BD%D0%B0_%D1%81%D1%83%D0%BC%D0%B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uk.wikipedia.org/wiki/%D0%A0%D0%B0%D0%BD%D0%B4%D0%BE%D0%BC%D1%96%D0%B7%D0%B0%D1%86%D1%96%D1%8F_%D1%84%D1%83%D0%BD%D0%BA%D1%86%D1%96%D1%97"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uk.wikipedia.org/wiki/%D0%9C%D0%B0%D1%80%D1%82%D1%96%D0%BD_%D0%93%D0%B5%D0%BB%D0%BB%D0%BC%D0%B0%D0%BD" TargetMode="External"/><Relationship Id="rId3" Type="http://schemas.openxmlformats.org/officeDocument/2006/relationships/hyperlink" Target="https://uk.wikipedia.org/wiki/%D0%9A%D0%BB%D1%8E%D1%87_(%D0%BA%D1%80%D0%B8%D0%BF%D1%82%D0%BE%D0%B3%D1%80%D0%B0%D1%84%D1%96%D1%8F)" TargetMode="External"/><Relationship Id="rId7" Type="http://schemas.openxmlformats.org/officeDocument/2006/relationships/hyperlink" Target="https://uk.wikipedia.org/wiki/%D0%92%D1%96%D1%82%D1%84%D1%96%D0%BB%D0%B4_%D0%94%D1%96%D1%84%D1%84%D1%96" TargetMode="External"/><Relationship Id="rId2" Type="http://schemas.openxmlformats.org/officeDocument/2006/relationships/hyperlink" Target="https://uk.wikipedia.org/wiki/%D0%90%D0%BD%D0%B3%D0%BB%D1%96%D0%B9%D1%81%D1%8C%D0%BA%D0%B0_%D0%BC%D0%BE%D0%B2%D0%B0" TargetMode="External"/><Relationship Id="rId1" Type="http://schemas.openxmlformats.org/officeDocument/2006/relationships/slideLayout" Target="../slideLayouts/slideLayout2.xml"/><Relationship Id="rId6" Type="http://schemas.openxmlformats.org/officeDocument/2006/relationships/hyperlink" Target="https://uk.wikipedia.org/wiki/%D0%A8%D0%B8%D1%84%D1%80%D1%83%D0%B2%D0%B0%D0%BD%D0%BD%D1%8F_%D0%B7_%D1%81%D0%B8%D0%BC%D0%B5%D1%82%D1%80%D0%B8%D1%87%D0%BD%D0%B8%D0%BC%D0%B8_%D0%BA%D0%BB%D1%8E%D1%87%D0%B0%D0%BC%D0%B8" TargetMode="External"/><Relationship Id="rId11" Type="http://schemas.openxmlformats.org/officeDocument/2006/relationships/hyperlink" Target="https://uk.wikipedia.org/wiki/%D0%90%D1%81%D0%B8%D0%BC%D0%B5%D1%82%D1%80%D0%B8%D1%87%D0%BD%D1%96_%D0%B0%D0%BB%D0%B3%D0%BE%D1%80%D0%B8%D1%82%D0%BC%D0%B8_%D1%88%D0%B8%D1%84%D1%80%D1%83%D0%B2%D0%B0%D0%BD%D0%BD%D1%8F" TargetMode="External"/><Relationship Id="rId5" Type="http://schemas.openxmlformats.org/officeDocument/2006/relationships/hyperlink" Target="https://uk.wikipedia.org/wiki/%D0%9A%D0%B0%D0%BD%D0%B0%D0%BB_%D0%B7%D0%B2%27%D1%8F%D0%B7%D0%BA%D1%83" TargetMode="External"/><Relationship Id="rId10" Type="http://schemas.openxmlformats.org/officeDocument/2006/relationships/hyperlink" Target="https://uk.wikipedia.org/wiki/%D0%A0%D0%B0%D0%BB%D1%8C%D1%84_%D0%9C%D0%B5%D1%80%D0%BA%D0%BB%D0%B5" TargetMode="External"/><Relationship Id="rId4" Type="http://schemas.openxmlformats.org/officeDocument/2006/relationships/hyperlink" Target="https://uk.wikipedia.org/wiki/%D0%9F%D1%80%D0%BE%D1%82%D0%BE%D0%BA%D0%BE%D0%BB_%D1%83%D0%B7%D0%B3%D0%BE%D0%B4%D0%B6%D0%B5%D0%BD%D0%BD%D1%8F_%D0%BA%D0%BB%D1%8E%D1%87%D1%96%D0%B2" TargetMode="External"/><Relationship Id="rId9" Type="http://schemas.openxmlformats.org/officeDocument/2006/relationships/hyperlink" Target="https://uk.wikipedia.org/wiki/GCHQ"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uk-UA">
                <a:solidFill>
                  <a:schemeClr val="tx1"/>
                </a:solidFill>
              </a:rPr>
              <a:t>Технології забезпечення конфіденційності та цілісності інформаційних ресурсів</a:t>
            </a:r>
            <a:endParaRPr lang="ru-RU"/>
          </a:p>
        </p:txBody>
      </p:sp>
      <p:sp>
        <p:nvSpPr>
          <p:cNvPr id="3" name="Подзаголовок 2"/>
          <p:cNvSpPr>
            <a:spLocks noGrp="1"/>
          </p:cNvSpPr>
          <p:nvPr>
            <p:ph type="subTitle" idx="1"/>
          </p:nvPr>
        </p:nvSpPr>
        <p:spPr/>
        <p:txBody>
          <a:bodyPr/>
          <a:lstStyle/>
          <a:p>
            <a:r>
              <a:rPr lang="uk-UA" b="1">
                <a:solidFill>
                  <a:schemeClr val="tx1"/>
                </a:solidFill>
              </a:rPr>
              <a:t>ЛЕКЦІЯ 13. </a:t>
            </a:r>
            <a:r>
              <a:rPr lang="uk-UA" b="1" dirty="0">
                <a:solidFill>
                  <a:schemeClr val="tx1"/>
                </a:solidFill>
              </a:rPr>
              <a:t>СУЧАСНІ ТЕХНОЛОГІЇ КРИПТОГРАФІЧНОГО ЗАХИСТУ ДЛЯ ЗАБЕЗПЕЧЕННЯ КОНФІДЕНЦІЙНОСТІ ТА ЦІЛІСНОСТІ ІНФОРМАЦІЙНИХ РЕСУРСІВ </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921568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1097280" y="1737360"/>
            <a:ext cx="10058400" cy="4765040"/>
          </a:xfrm>
        </p:spPr>
        <p:txBody>
          <a:bodyPr/>
          <a:lstStyle/>
          <a:p>
            <a:r>
              <a:rPr lang="uk-UA" dirty="0">
                <a:solidFill>
                  <a:schemeClr val="tx1"/>
                </a:solidFill>
              </a:rPr>
              <a:t>Хоча протокол </a:t>
            </a:r>
            <a:r>
              <a:rPr lang="uk-UA" dirty="0" err="1">
                <a:solidFill>
                  <a:schemeClr val="tx1"/>
                </a:solidFill>
              </a:rPr>
              <a:t>Діффі</a:t>
            </a:r>
            <a:r>
              <a:rPr lang="uk-UA" dirty="0">
                <a:solidFill>
                  <a:schemeClr val="tx1"/>
                </a:solidFill>
              </a:rPr>
              <a:t> —</a:t>
            </a:r>
            <a:r>
              <a:rPr lang="uk-UA" dirty="0" err="1">
                <a:solidFill>
                  <a:schemeClr val="tx1"/>
                </a:solidFill>
              </a:rPr>
              <a:t>Геллмана</a:t>
            </a:r>
            <a:r>
              <a:rPr lang="uk-UA" dirty="0">
                <a:solidFill>
                  <a:schemeClr val="tx1"/>
                </a:solidFill>
              </a:rPr>
              <a:t> є анонімним (без автентифікації) </a:t>
            </a:r>
            <a:r>
              <a:rPr lang="uk-UA" u="sng" dirty="0">
                <a:solidFill>
                  <a:schemeClr val="tx1"/>
                </a:solidFill>
                <a:hlinkClick r:id="rId2" tooltip="Протокол узгодження ключів"/>
              </a:rPr>
              <a:t>протоколом встановлення ключа</a:t>
            </a:r>
            <a:r>
              <a:rPr lang="uk-UA" dirty="0">
                <a:solidFill>
                  <a:schemeClr val="tx1"/>
                </a:solidFill>
              </a:rPr>
              <a:t>, він забезпечує базу для різноманітних протоколів з автентифікацією, і використовується для забезпечення </a:t>
            </a:r>
            <a:r>
              <a:rPr lang="uk-UA" u="sng" dirty="0">
                <a:solidFill>
                  <a:schemeClr val="tx1"/>
                </a:solidFill>
                <a:hlinkClick r:id="rId3" tooltip="Пряма секретність"/>
              </a:rPr>
              <a:t>цілковитої прямої секретності</a:t>
            </a:r>
            <a:r>
              <a:rPr lang="uk-UA" dirty="0">
                <a:solidFill>
                  <a:schemeClr val="tx1"/>
                </a:solidFill>
              </a:rPr>
              <a:t> в недовговічних режимах </a:t>
            </a:r>
            <a:r>
              <a:rPr lang="uk-UA" u="sng" dirty="0" err="1">
                <a:solidFill>
                  <a:schemeClr val="tx1"/>
                </a:solidFill>
                <a:hlinkClick r:id="rId4" tooltip="Transport Layer Security"/>
              </a:rPr>
              <a:t>Transport</a:t>
            </a:r>
            <a:r>
              <a:rPr lang="uk-UA" u="sng" dirty="0">
                <a:solidFill>
                  <a:schemeClr val="tx1"/>
                </a:solidFill>
                <a:hlinkClick r:id="rId4" tooltip="Transport Layer Security"/>
              </a:rPr>
              <a:t> </a:t>
            </a:r>
            <a:r>
              <a:rPr lang="uk-UA" u="sng" dirty="0" err="1">
                <a:solidFill>
                  <a:schemeClr val="tx1"/>
                </a:solidFill>
                <a:hlinkClick r:id="rId4" tooltip="Transport Layer Security"/>
              </a:rPr>
              <a:t>Layer</a:t>
            </a:r>
            <a:r>
              <a:rPr lang="uk-UA" u="sng" dirty="0">
                <a:solidFill>
                  <a:schemeClr val="tx1"/>
                </a:solidFill>
                <a:hlinkClick r:id="rId4" tooltip="Transport Layer Security"/>
              </a:rPr>
              <a:t> </a:t>
            </a:r>
            <a:r>
              <a:rPr lang="uk-UA" u="sng" dirty="0" err="1">
                <a:solidFill>
                  <a:schemeClr val="tx1"/>
                </a:solidFill>
                <a:hlinkClick r:id="rId4" tooltip="Transport Layer Security"/>
              </a:rPr>
              <a:t>Security</a:t>
            </a:r>
            <a:r>
              <a:rPr lang="uk-UA" dirty="0">
                <a:solidFill>
                  <a:schemeClr val="tx1"/>
                </a:solidFill>
              </a:rPr>
              <a:t> (відомих як EDH або DHE залежно від комплектації шифру).</a:t>
            </a:r>
            <a:endParaRPr lang="ru-RU" dirty="0">
              <a:solidFill>
                <a:schemeClr val="tx1"/>
              </a:solidFill>
            </a:endParaRPr>
          </a:p>
          <a:p>
            <a:endParaRPr lang="uk-UA"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r>
              <a:rPr lang="uk-UA" dirty="0">
                <a:solidFill>
                  <a:schemeClr val="tx1"/>
                </a:solidFill>
              </a:rPr>
              <a:t>Рисунок 2 – приклад алгоритму </a:t>
            </a:r>
            <a:r>
              <a:rPr lang="uk-UA" dirty="0" err="1">
                <a:solidFill>
                  <a:schemeClr val="tx1"/>
                </a:solidFill>
              </a:rPr>
              <a:t>Діффі-Геллмана</a:t>
            </a:r>
            <a:endParaRPr lang="ru-RU">
              <a:solidFill>
                <a:schemeClr val="tx1"/>
              </a:solidFill>
            </a:endParaRPr>
          </a:p>
          <a:p>
            <a:endParaRPr lang="ru-RU" dirty="0">
              <a:solidFill>
                <a:schemeClr val="tx1"/>
              </a:solidFill>
            </a:endParaRPr>
          </a:p>
        </p:txBody>
      </p:sp>
      <p:pic>
        <p:nvPicPr>
          <p:cNvPr id="1026" name="Picture 2" descr="Діффі-Геллман_Обмін"/>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1185" y="2912295"/>
            <a:ext cx="1997942" cy="3000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9924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lvl="0"/>
            <a:r>
              <a:rPr lang="uk-UA">
                <a:solidFill>
                  <a:schemeClr val="tx1"/>
                </a:solidFill>
              </a:rPr>
              <a:t>RSA:</a:t>
            </a:r>
            <a:endParaRPr lang="ru-RU">
              <a:solidFill>
                <a:schemeClr val="tx1"/>
              </a:solidFill>
            </a:endParaRPr>
          </a:p>
          <a:p>
            <a:r>
              <a:rPr lang="uk-UA">
                <a:solidFill>
                  <a:schemeClr val="tx1"/>
                </a:solidFill>
              </a:rPr>
              <a:t>Опис: Алгоритм асиметричного шифрування та підпису, заснований на проблемі факторизації великих простих чисел.</a:t>
            </a:r>
            <a:endParaRPr lang="ru-RU">
              <a:solidFill>
                <a:schemeClr val="tx1"/>
              </a:solidFill>
            </a:endParaRPr>
          </a:p>
          <a:p>
            <a:r>
              <a:rPr lang="uk-UA">
                <a:solidFill>
                  <a:schemeClr val="tx1"/>
                </a:solidFill>
              </a:rPr>
              <a:t>RSA (абревіатура від прізвищ Rivest, Shamir та Adleman) — криптографічний алгоритм з відкритим ключем, що базується на обчислювальній складності задачі факторизації великих цілих чисел.</a:t>
            </a:r>
            <a:endParaRPr lang="ru-RU">
              <a:solidFill>
                <a:schemeClr val="tx1"/>
              </a:solidFill>
            </a:endParaRPr>
          </a:p>
          <a:p>
            <a:r>
              <a:rPr lang="uk-UA">
                <a:solidFill>
                  <a:schemeClr val="tx1"/>
                </a:solidFill>
              </a:rPr>
              <a:t>RSA став першим алгоритмом такого типу, придатним і для шифрування, і для цифрового підпису. </a:t>
            </a:r>
            <a:r>
              <a:rPr lang="uk-UA" dirty="0">
                <a:solidFill>
                  <a:schemeClr val="tx1"/>
                </a:solidFill>
              </a:rPr>
              <a:t>Алгоритм застосовується до великої кількості криптографічних застосунків.</a:t>
            </a:r>
            <a:endParaRPr lang="ru-RU">
              <a:solidFill>
                <a:schemeClr val="tx1"/>
              </a:solidFill>
            </a:endParaRPr>
          </a:p>
          <a:p>
            <a:r>
              <a:rPr lang="uk-UA">
                <a:solidFill>
                  <a:schemeClr val="tx1"/>
                </a:solidFill>
              </a:rPr>
              <a:t>Опис RSA було опубліковано у 1977 році Рональдом Райвестом, Аді Шаміром і Леонардом Адлеманом з Массачусетського технологічного інституту (MIT).</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901556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10000"/>
          </a:bodyPr>
          <a:lstStyle/>
          <a:p>
            <a:r>
              <a:rPr lang="uk-UA"/>
              <a:t>Британський математик Кліфорд Кокс[en] (англ. </a:t>
            </a:r>
            <a:r>
              <a:rPr lang="uk-UA" dirty="0" err="1"/>
              <a:t>Clifford</a:t>
            </a:r>
            <a:r>
              <a:rPr lang="uk-UA" dirty="0"/>
              <a:t> </a:t>
            </a:r>
            <a:r>
              <a:rPr lang="uk-UA" dirty="0" err="1"/>
              <a:t>Cocks</a:t>
            </a:r>
            <a:r>
              <a:rPr lang="uk-UA" dirty="0"/>
              <a:t>), що працював в центрі урядового зв'язку (GCHQ) Великої Британії, описав аналогічну систему в 1973 році у внутрішніх документах центру, але ця робота не була розкрита до 1997 року, тож </a:t>
            </a:r>
            <a:r>
              <a:rPr lang="uk-UA" dirty="0" err="1"/>
              <a:t>Райвест</a:t>
            </a:r>
            <a:r>
              <a:rPr lang="uk-UA" dirty="0"/>
              <a:t>, </a:t>
            </a:r>
            <a:r>
              <a:rPr lang="uk-UA" dirty="0" err="1"/>
              <a:t>Шамір</a:t>
            </a:r>
            <a:r>
              <a:rPr lang="uk-UA" dirty="0"/>
              <a:t> і </a:t>
            </a:r>
            <a:r>
              <a:rPr lang="uk-UA" dirty="0" err="1"/>
              <a:t>Адлеман</a:t>
            </a:r>
            <a:r>
              <a:rPr lang="uk-UA" dirty="0"/>
              <a:t> розробили RSA незалежно від роботи </a:t>
            </a:r>
            <a:r>
              <a:rPr lang="uk-UA" dirty="0" err="1"/>
              <a:t>Кокса</a:t>
            </a:r>
            <a:r>
              <a:rPr lang="uk-UA" dirty="0"/>
              <a:t>.</a:t>
            </a:r>
            <a:endParaRPr lang="ru-RU"/>
          </a:p>
          <a:p>
            <a:r>
              <a:rPr lang="uk-UA"/>
              <a:t>В 1983 році був виданий патент 4405829 [Архівовано 16 жовтня 2007 у Wayback Machine.] США, термін дії якого минув 21 вересня 2000 року.</a:t>
            </a:r>
            <a:endParaRPr lang="ru-RU"/>
          </a:p>
          <a:p>
            <a:r>
              <a:rPr lang="uk-UA"/>
              <a:t>Алгоритм </a:t>
            </a:r>
            <a:r>
              <a:rPr lang="ru-RU"/>
              <a:t>RSA</a:t>
            </a:r>
            <a:r>
              <a:rPr lang="uk-UA"/>
              <a:t> складається з 4 етапів: генерації ключів, шифрування, розшифрування та розповсюдження ключів.</a:t>
            </a:r>
            <a:endParaRPr lang="ru-RU"/>
          </a:p>
          <a:p>
            <a:r>
              <a:rPr lang="ru-RU" dirty="0" err="1"/>
              <a:t>Безпека</a:t>
            </a:r>
            <a:r>
              <a:rPr lang="ru-RU" dirty="0"/>
              <a:t> алгоритму RSA </a:t>
            </a:r>
            <a:r>
              <a:rPr lang="ru-RU" dirty="0" err="1"/>
              <a:t>побудована</a:t>
            </a:r>
            <a:r>
              <a:rPr lang="ru-RU" dirty="0"/>
              <a:t> на </a:t>
            </a:r>
            <a:r>
              <a:rPr lang="ru-RU" dirty="0" err="1"/>
              <a:t>принципі</a:t>
            </a:r>
            <a:r>
              <a:rPr lang="ru-RU" dirty="0"/>
              <a:t> </a:t>
            </a:r>
            <a:r>
              <a:rPr lang="ru-RU" dirty="0" err="1"/>
              <a:t>складності</a:t>
            </a:r>
            <a:r>
              <a:rPr lang="ru-RU" dirty="0"/>
              <a:t> </a:t>
            </a:r>
            <a:r>
              <a:rPr lang="ru-RU" dirty="0" err="1"/>
              <a:t>факторизації</a:t>
            </a:r>
            <a:r>
              <a:rPr lang="ru-RU" dirty="0"/>
              <a:t> </a:t>
            </a:r>
            <a:r>
              <a:rPr lang="ru-RU" dirty="0" err="1"/>
              <a:t>цілих</a:t>
            </a:r>
            <a:r>
              <a:rPr lang="ru-RU" dirty="0"/>
              <a:t> чисел. Алгоритм </a:t>
            </a:r>
            <a:r>
              <a:rPr lang="ru-RU" dirty="0" err="1"/>
              <a:t>використовує</a:t>
            </a:r>
            <a:r>
              <a:rPr lang="ru-RU" dirty="0"/>
              <a:t> два </a:t>
            </a:r>
            <a:r>
              <a:rPr lang="ru-RU" dirty="0" err="1"/>
              <a:t>ключі</a:t>
            </a:r>
            <a:r>
              <a:rPr lang="ru-RU" dirty="0"/>
              <a:t> — </a:t>
            </a:r>
            <a:r>
              <a:rPr lang="ru-RU" dirty="0" err="1"/>
              <a:t>відкритий</a:t>
            </a:r>
            <a:r>
              <a:rPr lang="ru-RU" dirty="0"/>
              <a:t> (</a:t>
            </a:r>
            <a:r>
              <a:rPr lang="ru-RU" dirty="0" err="1"/>
              <a:t>public</a:t>
            </a:r>
            <a:r>
              <a:rPr lang="ru-RU" dirty="0"/>
              <a:t>) і </a:t>
            </a:r>
            <a:r>
              <a:rPr lang="ru-RU" dirty="0" err="1"/>
              <a:t>секретний</a:t>
            </a:r>
            <a:r>
              <a:rPr lang="ru-RU" dirty="0"/>
              <a:t> (</a:t>
            </a:r>
            <a:r>
              <a:rPr lang="ru-RU" dirty="0" err="1"/>
              <a:t>private</a:t>
            </a:r>
            <a:r>
              <a:rPr lang="ru-RU" dirty="0"/>
              <a:t>), разом </a:t>
            </a:r>
            <a:r>
              <a:rPr lang="ru-RU" dirty="0" err="1"/>
              <a:t>відкритий</a:t>
            </a:r>
            <a:r>
              <a:rPr lang="ru-RU" dirty="0"/>
              <a:t> і </a:t>
            </a:r>
            <a:r>
              <a:rPr lang="ru-RU" dirty="0" err="1"/>
              <a:t>відповідний</a:t>
            </a:r>
            <a:r>
              <a:rPr lang="ru-RU" dirty="0"/>
              <a:t> </a:t>
            </a:r>
            <a:r>
              <a:rPr lang="ru-RU" dirty="0" err="1"/>
              <a:t>йому</a:t>
            </a:r>
            <a:r>
              <a:rPr lang="ru-RU" dirty="0"/>
              <a:t> </a:t>
            </a:r>
            <a:r>
              <a:rPr lang="ru-RU" dirty="0" err="1"/>
              <a:t>секретний</a:t>
            </a:r>
            <a:r>
              <a:rPr lang="ru-RU" dirty="0"/>
              <a:t> </a:t>
            </a:r>
            <a:r>
              <a:rPr lang="ru-RU" dirty="0" err="1"/>
              <a:t>ключі</a:t>
            </a:r>
            <a:r>
              <a:rPr lang="ru-RU" dirty="0"/>
              <a:t> </a:t>
            </a:r>
            <a:r>
              <a:rPr lang="ru-RU" dirty="0" err="1"/>
              <a:t>утворюють</a:t>
            </a:r>
            <a:r>
              <a:rPr lang="ru-RU" dirty="0"/>
              <a:t> пари </a:t>
            </a:r>
            <a:r>
              <a:rPr lang="ru-RU" dirty="0" err="1"/>
              <a:t>ключів</a:t>
            </a:r>
            <a:r>
              <a:rPr lang="ru-RU" dirty="0"/>
              <a:t> (</a:t>
            </a:r>
            <a:r>
              <a:rPr lang="ru-RU" dirty="0" err="1"/>
              <a:t>keypair</a:t>
            </a:r>
            <a:r>
              <a:rPr lang="ru-RU" dirty="0"/>
              <a:t>). </a:t>
            </a:r>
            <a:r>
              <a:rPr lang="ru-RU" dirty="0" err="1"/>
              <a:t>Відкритий</a:t>
            </a:r>
            <a:r>
              <a:rPr lang="ru-RU" dirty="0"/>
              <a:t> ключ не </a:t>
            </a:r>
            <a:r>
              <a:rPr lang="ru-RU" dirty="0" err="1"/>
              <a:t>потрібно</a:t>
            </a:r>
            <a:r>
              <a:rPr lang="ru-RU" dirty="0"/>
              <a:t> </a:t>
            </a:r>
            <a:r>
              <a:rPr lang="ru-RU" dirty="0" err="1"/>
              <a:t>зберігати</a:t>
            </a:r>
            <a:r>
              <a:rPr lang="ru-RU" dirty="0"/>
              <a:t> в </a:t>
            </a:r>
            <a:r>
              <a:rPr lang="ru-RU" dirty="0" err="1"/>
              <a:t>таємниці</a:t>
            </a:r>
            <a:r>
              <a:rPr lang="ru-RU" dirty="0"/>
              <a:t>, </a:t>
            </a:r>
            <a:r>
              <a:rPr lang="ru-RU" dirty="0" err="1"/>
              <a:t>він</a:t>
            </a:r>
            <a:r>
              <a:rPr lang="ru-RU" dirty="0"/>
              <a:t> </a:t>
            </a:r>
            <a:r>
              <a:rPr lang="ru-RU" dirty="0" err="1"/>
              <a:t>використовується</a:t>
            </a:r>
            <a:r>
              <a:rPr lang="ru-RU" dirty="0"/>
              <a:t> для </a:t>
            </a:r>
            <a:r>
              <a:rPr lang="ru-RU" dirty="0" err="1"/>
              <a:t>шифрування</a:t>
            </a:r>
            <a:r>
              <a:rPr lang="ru-RU" dirty="0"/>
              <a:t> </a:t>
            </a:r>
            <a:r>
              <a:rPr lang="ru-RU" dirty="0" err="1"/>
              <a:t>даних</a:t>
            </a:r>
            <a:r>
              <a:rPr lang="ru-RU" dirty="0"/>
              <a:t>. </a:t>
            </a:r>
            <a:r>
              <a:rPr lang="ru-RU" dirty="0" err="1"/>
              <a:t>Якщо</a:t>
            </a:r>
            <a:r>
              <a:rPr lang="ru-RU" dirty="0"/>
              <a:t> </a:t>
            </a:r>
            <a:r>
              <a:rPr lang="ru-RU" dirty="0" err="1"/>
              <a:t>повідомлення</a:t>
            </a:r>
            <a:r>
              <a:rPr lang="ru-RU" dirty="0"/>
              <a:t> </a:t>
            </a:r>
            <a:r>
              <a:rPr lang="ru-RU" dirty="0" err="1"/>
              <a:t>було</a:t>
            </a:r>
            <a:r>
              <a:rPr lang="ru-RU" dirty="0"/>
              <a:t> зашифровано </a:t>
            </a:r>
            <a:r>
              <a:rPr lang="ru-RU" dirty="0" err="1"/>
              <a:t>відкритим</a:t>
            </a:r>
            <a:r>
              <a:rPr lang="ru-RU" dirty="0"/>
              <a:t> </a:t>
            </a:r>
            <a:r>
              <a:rPr lang="ru-RU" dirty="0" err="1"/>
              <a:t>ключем</a:t>
            </a:r>
            <a:r>
              <a:rPr lang="ru-RU" dirty="0"/>
              <a:t>, то </a:t>
            </a:r>
            <a:r>
              <a:rPr lang="ru-RU" dirty="0" err="1"/>
              <a:t>розшифрувати</a:t>
            </a:r>
            <a:r>
              <a:rPr lang="ru-RU" dirty="0"/>
              <a:t> </a:t>
            </a:r>
            <a:r>
              <a:rPr lang="ru-RU" dirty="0" err="1"/>
              <a:t>його</a:t>
            </a:r>
            <a:r>
              <a:rPr lang="ru-RU" dirty="0"/>
              <a:t> </a:t>
            </a:r>
            <a:r>
              <a:rPr lang="ru-RU" dirty="0" err="1"/>
              <a:t>можна</a:t>
            </a:r>
            <a:r>
              <a:rPr lang="ru-RU" dirty="0"/>
              <a:t> </a:t>
            </a:r>
            <a:r>
              <a:rPr lang="ru-RU" dirty="0" err="1"/>
              <a:t>тільки</a:t>
            </a:r>
            <a:r>
              <a:rPr lang="ru-RU" dirty="0"/>
              <a:t> </a:t>
            </a:r>
            <a:r>
              <a:rPr lang="ru-RU" dirty="0" err="1"/>
              <a:t>відповідним</a:t>
            </a:r>
            <a:r>
              <a:rPr lang="ru-RU" dirty="0"/>
              <a:t> </a:t>
            </a:r>
            <a:r>
              <a:rPr lang="ru-RU" dirty="0" err="1"/>
              <a:t>секретним</a:t>
            </a:r>
            <a:r>
              <a:rPr lang="ru-RU" dirty="0"/>
              <a:t> </a:t>
            </a:r>
            <a:r>
              <a:rPr lang="ru-RU" dirty="0" err="1"/>
              <a:t>ключем</a:t>
            </a:r>
            <a:r>
              <a:rPr lang="ru-RU" dirty="0"/>
              <a:t>.</a:t>
            </a:r>
          </a:p>
          <a:p>
            <a:endParaRPr lang="ru-RU" dirty="0"/>
          </a:p>
        </p:txBody>
      </p:sp>
    </p:spTree>
    <p:extLst>
      <p:ext uri="{BB962C8B-B14F-4D97-AF65-F5344CB8AC3E}">
        <p14:creationId xmlns:p14="http://schemas.microsoft.com/office/powerpoint/2010/main" val="164068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uk-UA"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r>
              <a:rPr lang="uk-UA" dirty="0">
                <a:solidFill>
                  <a:schemeClr val="tx1"/>
                </a:solidFill>
              </a:rPr>
              <a:t>Рисунок 3 – приклад алгоритму </a:t>
            </a:r>
            <a:r>
              <a:rPr lang="en-US">
                <a:solidFill>
                  <a:schemeClr val="tx1"/>
                </a:solidFill>
              </a:rPr>
              <a:t>RSA</a:t>
            </a:r>
            <a:endParaRPr lang="ru-RU">
              <a:solidFill>
                <a:schemeClr val="tx1"/>
              </a:solidFill>
            </a:endParaRPr>
          </a:p>
          <a:p>
            <a:endParaRPr lang="ru-RU" dirty="0">
              <a:solidFill>
                <a:schemeClr val="tx1"/>
              </a:solidFill>
            </a:endParaRPr>
          </a:p>
        </p:txBody>
      </p:sp>
      <p:pic>
        <p:nvPicPr>
          <p:cNvPr id="4" name="Рисунок 3" descr="https://upload.wikimedia.org/wikipedia/commons/thumb/a/af/Shifrovannyi-tonnel-dlya-obsheniya-cherez-VK-%28RSA--GreaseMonkey%29-2-ukr.jpg/468px-Shifrovannyi-tonnel-dlya-obsheniya-cherez-VK-%28RSA--GreaseMonkey%29-2-ukr.jpg"/>
          <p:cNvPicPr/>
          <p:nvPr/>
        </p:nvPicPr>
        <p:blipFill>
          <a:blip r:embed="rId2">
            <a:extLst>
              <a:ext uri="{28A0092B-C50C-407E-A947-70E740481C1C}">
                <a14:useLocalDpi xmlns:a14="http://schemas.microsoft.com/office/drawing/2010/main" val="0"/>
              </a:ext>
            </a:extLst>
          </a:blip>
          <a:srcRect/>
          <a:stretch>
            <a:fillRect/>
          </a:stretch>
        </p:blipFill>
        <p:spPr bwMode="auto">
          <a:xfrm>
            <a:off x="3195319" y="1958721"/>
            <a:ext cx="4883266" cy="3029868"/>
          </a:xfrm>
          <a:prstGeom prst="rect">
            <a:avLst/>
          </a:prstGeom>
          <a:noFill/>
          <a:ln>
            <a:noFill/>
          </a:ln>
        </p:spPr>
      </p:pic>
    </p:spTree>
    <p:extLst>
      <p:ext uri="{BB962C8B-B14F-4D97-AF65-F5344CB8AC3E}">
        <p14:creationId xmlns:p14="http://schemas.microsoft.com/office/powerpoint/2010/main" val="753953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lvl="0"/>
            <a:r>
              <a:rPr lang="uk-UA">
                <a:solidFill>
                  <a:schemeClr val="tx1"/>
                </a:solidFill>
              </a:rPr>
              <a:t>AES (Advanced Encryption Standard):</a:t>
            </a:r>
            <a:endParaRPr lang="ru-RU">
              <a:solidFill>
                <a:schemeClr val="tx1"/>
              </a:solidFill>
            </a:endParaRPr>
          </a:p>
          <a:p>
            <a:r>
              <a:rPr lang="uk-UA">
                <a:solidFill>
                  <a:schemeClr val="tx1"/>
                </a:solidFill>
              </a:rPr>
              <a:t>Опис: Симетричний шифр, який використовується для шифрування і розшифрування інформації. </a:t>
            </a:r>
            <a:r>
              <a:rPr lang="uk-UA" dirty="0">
                <a:solidFill>
                  <a:schemeClr val="tx1"/>
                </a:solidFill>
              </a:rPr>
              <a:t>Широко застосовується в різних областях, включаючи захист даних в мережах.</a:t>
            </a:r>
            <a:endParaRPr lang="ru-RU">
              <a:solidFill>
                <a:schemeClr val="tx1"/>
              </a:solidFill>
            </a:endParaRPr>
          </a:p>
          <a:p>
            <a:r>
              <a:rPr lang="uk-UA">
                <a:solidFill>
                  <a:schemeClr val="tx1"/>
                </a:solidFill>
              </a:rPr>
              <a:t>Advanced Encryption Standard (AES), також відомий під назвою Rijndael — симетричний алгоритм блочного шифрування (розмір блока 128 біт, ключ 128/192/256 біт). </a:t>
            </a:r>
            <a:r>
              <a:rPr lang="uk-UA" dirty="0">
                <a:solidFill>
                  <a:schemeClr val="tx1"/>
                </a:solidFill>
              </a:rPr>
              <a:t>Фіналіст конкурсу AES, прийнятий як американський стандарт шифрування урядом США. Вибір припав на AES з розрахуванням на широке використання та активний аналіз алгоритму, як це було із його попередником, DES. Державний інститут стандартів і технологій (</a:t>
            </a:r>
            <a:r>
              <a:rPr lang="uk-UA" dirty="0" err="1">
                <a:solidFill>
                  <a:schemeClr val="tx1"/>
                </a:solidFill>
              </a:rPr>
              <a:t>англ</a:t>
            </a:r>
            <a:r>
              <a:rPr lang="uk-UA" dirty="0">
                <a:solidFill>
                  <a:schemeClr val="tx1"/>
                </a:solidFill>
              </a:rPr>
              <a:t>. </a:t>
            </a:r>
            <a:r>
              <a:rPr lang="uk-UA" dirty="0" err="1">
                <a:solidFill>
                  <a:schemeClr val="tx1"/>
                </a:solidFill>
              </a:rPr>
              <a:t>National</a:t>
            </a:r>
            <a:r>
              <a:rPr lang="uk-UA" dirty="0">
                <a:solidFill>
                  <a:schemeClr val="tx1"/>
                </a:solidFill>
              </a:rPr>
              <a:t> </a:t>
            </a:r>
            <a:r>
              <a:rPr lang="uk-UA" dirty="0" err="1">
                <a:solidFill>
                  <a:schemeClr val="tx1"/>
                </a:solidFill>
              </a:rPr>
              <a:t>Institute</a:t>
            </a:r>
            <a:r>
              <a:rPr lang="uk-UA" dirty="0">
                <a:solidFill>
                  <a:schemeClr val="tx1"/>
                </a:solidFill>
              </a:rPr>
              <a:t> </a:t>
            </a:r>
            <a:r>
              <a:rPr lang="uk-UA" dirty="0" err="1">
                <a:solidFill>
                  <a:schemeClr val="tx1"/>
                </a:solidFill>
              </a:rPr>
              <a:t>of</a:t>
            </a:r>
            <a:r>
              <a:rPr lang="uk-UA" dirty="0">
                <a:solidFill>
                  <a:schemeClr val="tx1"/>
                </a:solidFill>
              </a:rPr>
              <a:t> </a:t>
            </a:r>
            <a:r>
              <a:rPr lang="uk-UA" dirty="0" err="1">
                <a:solidFill>
                  <a:schemeClr val="tx1"/>
                </a:solidFill>
              </a:rPr>
              <a:t>Standards</a:t>
            </a:r>
            <a:r>
              <a:rPr lang="uk-UA" dirty="0">
                <a:solidFill>
                  <a:schemeClr val="tx1"/>
                </a:solidFill>
              </a:rPr>
              <a:t> </a:t>
            </a:r>
            <a:r>
              <a:rPr lang="uk-UA" dirty="0" err="1">
                <a:solidFill>
                  <a:schemeClr val="tx1"/>
                </a:solidFill>
              </a:rPr>
              <a:t>and</a:t>
            </a:r>
            <a:r>
              <a:rPr lang="uk-UA" dirty="0">
                <a:solidFill>
                  <a:schemeClr val="tx1"/>
                </a:solidFill>
              </a:rPr>
              <a:t> </a:t>
            </a:r>
            <a:r>
              <a:rPr lang="uk-UA" dirty="0" err="1">
                <a:solidFill>
                  <a:schemeClr val="tx1"/>
                </a:solidFill>
              </a:rPr>
              <a:t>Technology</a:t>
            </a:r>
            <a:r>
              <a:rPr lang="uk-UA" dirty="0">
                <a:solidFill>
                  <a:schemeClr val="tx1"/>
                </a:solidFill>
              </a:rPr>
              <a:t>, NIST) США опублікував попередню специфікацію AES 26 жовтня 2001 року, після п'ятилітньої підготовки. 26 травня 2002 року AES оголошено стандартом шифрування. Станом на 2009 рік AES є одним із найпоширеніших алгоритмів симетричного шифрування.</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740957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lnSpcReduction="10000"/>
          </a:bodyPr>
          <a:lstStyle/>
          <a:p>
            <a:r>
              <a:rPr lang="uk-UA">
                <a:solidFill>
                  <a:schemeClr val="tx1"/>
                </a:solidFill>
              </a:rPr>
              <a:t>Потреба у новому стандарті шифрування постала у середині 1990-х років. </a:t>
            </a:r>
            <a:r>
              <a:rPr lang="uk-UA" dirty="0">
                <a:solidFill>
                  <a:schemeClr val="tx1"/>
                </a:solidFill>
              </a:rPr>
              <a:t>Наявний тоді стандарт DES, довжиною ключа 56 біт, давав змогу застосувати метод грубої сили для дешифрування даних. Успішні злами даних відбулись уже наприкінці 1990-х. Крім того, архітектура DES орієнтувалась на апаратну реалізацію, а програмна реалізація на платформах з обмеженими ресурсами не давала необхідної швидкості застосування. Модифікація DES 3-DES мала достатню довжину ключа, але при цьому була ще повільнішою.</a:t>
            </a:r>
            <a:endParaRPr lang="ru-RU">
              <a:solidFill>
                <a:schemeClr val="tx1"/>
              </a:solidFill>
            </a:endParaRPr>
          </a:p>
          <a:p>
            <a:r>
              <a:rPr lang="uk-UA">
                <a:solidFill>
                  <a:schemeClr val="tx1"/>
                </a:solidFill>
              </a:rPr>
              <a:t>12 жовтня 1997 р. </a:t>
            </a:r>
            <a:r>
              <a:rPr lang="uk-UA" dirty="0">
                <a:solidFill>
                  <a:schemeClr val="tx1"/>
                </a:solidFill>
              </a:rPr>
              <a:t>NIST оголосив конкурс на обрання спадкоємця для DES, що був американським стандартом ще з 1977 року. Перед претендентами поставили такі основні вимоги</a:t>
            </a:r>
            <a:r>
              <a:rPr lang="en-US">
                <a:solidFill>
                  <a:schemeClr val="tx1"/>
                </a:solidFill>
              </a:rPr>
              <a:t>:</a:t>
            </a:r>
            <a:endParaRPr lang="ru-RU">
              <a:solidFill>
                <a:schemeClr val="tx1"/>
              </a:solidFill>
            </a:endParaRPr>
          </a:p>
          <a:p>
            <a:pPr lvl="0"/>
            <a:r>
              <a:rPr lang="uk-UA">
                <a:solidFill>
                  <a:schemeClr val="tx1"/>
                </a:solidFill>
              </a:rPr>
              <a:t>блочний шифр</a:t>
            </a:r>
            <a:endParaRPr lang="ru-RU">
              <a:solidFill>
                <a:schemeClr val="tx1"/>
              </a:solidFill>
            </a:endParaRPr>
          </a:p>
          <a:p>
            <a:pPr lvl="0"/>
            <a:r>
              <a:rPr lang="uk-UA">
                <a:solidFill>
                  <a:schemeClr val="tx1"/>
                </a:solidFill>
              </a:rPr>
              <a:t>довжина блоку 128 біт</a:t>
            </a:r>
            <a:endParaRPr lang="ru-RU">
              <a:solidFill>
                <a:schemeClr val="tx1"/>
              </a:solidFill>
            </a:endParaRPr>
          </a:p>
          <a:p>
            <a:pPr lvl="0"/>
            <a:r>
              <a:rPr lang="uk-UA">
                <a:solidFill>
                  <a:schemeClr val="tx1"/>
                </a:solidFill>
              </a:rPr>
              <a:t>ключі довжиною 128, 192 і 256 біт.</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712417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lnSpcReduction="10000"/>
          </a:bodyPr>
          <a:lstStyle/>
          <a:p>
            <a:r>
              <a:rPr lang="uk-UA">
                <a:solidFill>
                  <a:schemeClr val="tx1"/>
                </a:solidFill>
              </a:rPr>
              <a:t>Вибір алгоритму проходив у три етапи. </a:t>
            </a:r>
            <a:r>
              <a:rPr lang="uk-UA" dirty="0">
                <a:solidFill>
                  <a:schemeClr val="tx1"/>
                </a:solidFill>
              </a:rPr>
              <a:t>20 серпня 1998 року на 1-й конференції AES було оголошено список з 15 кандидатів. У серпні 1999 року на 2-й конференції AES список скоротився до п'яти фіналістів: MARS, RC6, </a:t>
            </a:r>
            <a:r>
              <a:rPr lang="uk-UA" dirty="0" err="1">
                <a:solidFill>
                  <a:schemeClr val="tx1"/>
                </a:solidFill>
              </a:rPr>
              <a:t>Rijndael</a:t>
            </a:r>
            <a:r>
              <a:rPr lang="uk-UA" dirty="0">
                <a:solidFill>
                  <a:schemeClr val="tx1"/>
                </a:solidFill>
              </a:rPr>
              <a:t>, </a:t>
            </a:r>
            <a:r>
              <a:rPr lang="uk-UA" dirty="0" err="1">
                <a:solidFill>
                  <a:schemeClr val="tx1"/>
                </a:solidFill>
              </a:rPr>
              <a:t>Serpent</a:t>
            </a:r>
            <a:r>
              <a:rPr lang="uk-UA" dirty="0">
                <a:solidFill>
                  <a:schemeClr val="tx1"/>
                </a:solidFill>
              </a:rPr>
              <a:t> і </a:t>
            </a:r>
            <a:r>
              <a:rPr lang="uk-UA" dirty="0" err="1">
                <a:solidFill>
                  <a:schemeClr val="tx1"/>
                </a:solidFill>
              </a:rPr>
              <a:t>Twofish</a:t>
            </a:r>
            <a:r>
              <a:rPr lang="uk-UA" dirty="0">
                <a:solidFill>
                  <a:schemeClr val="tx1"/>
                </a:solidFill>
              </a:rPr>
              <a:t>. За результатами доповідей 3-ї конференції, що проходила у Нью-Йорку 13—14 квітня 2000 року, 2 жовтня 2000 алгоритм, запропонований бельгійськими </a:t>
            </a:r>
            <a:r>
              <a:rPr lang="uk-UA" dirty="0" err="1">
                <a:solidFill>
                  <a:schemeClr val="tx1"/>
                </a:solidFill>
              </a:rPr>
              <a:t>криптографами</a:t>
            </a:r>
            <a:r>
              <a:rPr lang="uk-UA" dirty="0">
                <a:solidFill>
                  <a:schemeClr val="tx1"/>
                </a:solidFill>
              </a:rPr>
              <a:t> Д. </a:t>
            </a:r>
            <a:r>
              <a:rPr lang="uk-UA" dirty="0" err="1">
                <a:solidFill>
                  <a:schemeClr val="tx1"/>
                </a:solidFill>
              </a:rPr>
              <a:t>Деймоном</a:t>
            </a:r>
            <a:r>
              <a:rPr lang="uk-UA" dirty="0">
                <a:solidFill>
                  <a:schemeClr val="tx1"/>
                </a:solidFill>
              </a:rPr>
              <a:t> та В. </a:t>
            </a:r>
            <a:r>
              <a:rPr lang="uk-UA" dirty="0" err="1">
                <a:solidFill>
                  <a:schemeClr val="tx1"/>
                </a:solidFill>
              </a:rPr>
              <a:t>Ріджменом</a:t>
            </a:r>
            <a:r>
              <a:rPr lang="uk-UA" dirty="0">
                <a:solidFill>
                  <a:schemeClr val="tx1"/>
                </a:solidFill>
              </a:rPr>
              <a:t>, був оголошений переможцем конкурсу і почалась процедура стандартизації[2]. 26 травня 2002 року AES був прийнятий як стандарт.</a:t>
            </a:r>
            <a:endParaRPr lang="ru-RU">
              <a:solidFill>
                <a:schemeClr val="tx1"/>
              </a:solidFill>
            </a:endParaRPr>
          </a:p>
          <a:p>
            <a:r>
              <a:rPr lang="uk-UA">
                <a:solidFill>
                  <a:schemeClr val="tx1"/>
                </a:solidFill>
              </a:rPr>
              <a:t>У принципі алгоритм, запропонований Рейменом і Дейцменом, і AES не одне і те ж. </a:t>
            </a:r>
            <a:r>
              <a:rPr lang="uk-UA" dirty="0">
                <a:solidFill>
                  <a:schemeClr val="tx1"/>
                </a:solidFill>
              </a:rPr>
              <a:t>Алгоритм </a:t>
            </a:r>
            <a:r>
              <a:rPr lang="uk-UA" dirty="0" err="1">
                <a:solidFill>
                  <a:schemeClr val="tx1"/>
                </a:solidFill>
              </a:rPr>
              <a:t>Рейндол</a:t>
            </a:r>
            <a:r>
              <a:rPr lang="uk-UA" dirty="0">
                <a:solidFill>
                  <a:schemeClr val="tx1"/>
                </a:solidFill>
              </a:rPr>
              <a:t>[3] підтримує широкий діапазон розміру блоку та ключа. AES має фіксовану довжину у 128 біт, а розмір ключа може приймати значення 128, 192 або 256 біт. У той час як </a:t>
            </a:r>
            <a:r>
              <a:rPr lang="uk-UA" dirty="0" err="1">
                <a:solidFill>
                  <a:schemeClr val="tx1"/>
                </a:solidFill>
              </a:rPr>
              <a:t>Рейндол</a:t>
            </a:r>
            <a:r>
              <a:rPr lang="uk-UA" dirty="0">
                <a:solidFill>
                  <a:schemeClr val="tx1"/>
                </a:solidFill>
              </a:rPr>
              <a:t> підтримує розмірність блоку та ключа із кроком 32 біт у діапазоні від 128 до 256. Через фіксований розмір блоку AES оперує із масивом 4 × 4 байт, що називається станом (версії алгоритму із більшим розміром блоку мають додаткові колонки).</a:t>
            </a:r>
            <a:endParaRPr lang="ru-RU">
              <a:solidFill>
                <a:schemeClr val="tx1"/>
              </a:solidFill>
            </a:endParaRPr>
          </a:p>
        </p:txBody>
      </p:sp>
    </p:spTree>
    <p:extLst>
      <p:ext uri="{BB962C8B-B14F-4D97-AF65-F5344CB8AC3E}">
        <p14:creationId xmlns:p14="http://schemas.microsoft.com/office/powerpoint/2010/main" val="2180524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uk-UA"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r>
              <a:rPr lang="uk-UA" dirty="0">
                <a:solidFill>
                  <a:schemeClr val="tx1"/>
                </a:solidFill>
              </a:rPr>
              <a:t>Рисунок 4 – приклад алгоритму </a:t>
            </a:r>
            <a:r>
              <a:rPr lang="en-US">
                <a:solidFill>
                  <a:schemeClr val="tx1"/>
                </a:solidFill>
              </a:rPr>
              <a:t>AES</a:t>
            </a:r>
            <a:endParaRPr lang="ru-RU">
              <a:solidFill>
                <a:schemeClr val="tx1"/>
              </a:solidFill>
            </a:endParaRPr>
          </a:p>
          <a:p>
            <a:endParaRPr lang="ru-RU" dirty="0">
              <a:solidFill>
                <a:schemeClr val="tx1"/>
              </a:solidFill>
            </a:endParaRPr>
          </a:p>
        </p:txBody>
      </p:sp>
      <p:pic>
        <p:nvPicPr>
          <p:cNvPr id="4" name="Рисунок 3" descr="https://upload.wikimedia.org/wikipedia/commons/thumb/a/a4/AES-SubBytes.svg/270px-AES-SubBytes.svg.png"/>
          <p:cNvPicPr/>
          <p:nvPr/>
        </p:nvPicPr>
        <p:blipFill>
          <a:blip r:embed="rId2">
            <a:extLst>
              <a:ext uri="{28A0092B-C50C-407E-A947-70E740481C1C}">
                <a14:useLocalDpi xmlns:a14="http://schemas.microsoft.com/office/drawing/2010/main" val="0"/>
              </a:ext>
            </a:extLst>
          </a:blip>
          <a:srcRect/>
          <a:stretch>
            <a:fillRect/>
          </a:stretch>
        </p:blipFill>
        <p:spPr bwMode="auto">
          <a:xfrm>
            <a:off x="3528292" y="2086906"/>
            <a:ext cx="4381615" cy="2268415"/>
          </a:xfrm>
          <a:prstGeom prst="rect">
            <a:avLst/>
          </a:prstGeom>
          <a:noFill/>
          <a:ln>
            <a:noFill/>
          </a:ln>
        </p:spPr>
      </p:pic>
    </p:spTree>
    <p:extLst>
      <p:ext uri="{BB962C8B-B14F-4D97-AF65-F5344CB8AC3E}">
        <p14:creationId xmlns:p14="http://schemas.microsoft.com/office/powerpoint/2010/main" val="3759343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lvl="0"/>
            <a:r>
              <a:rPr lang="uk-UA">
                <a:solidFill>
                  <a:schemeClr val="tx1"/>
                </a:solidFill>
              </a:rPr>
              <a:t>Elliptic Curve Cryptography (ECC):</a:t>
            </a:r>
            <a:endParaRPr lang="ru-RU">
              <a:solidFill>
                <a:schemeClr val="tx1"/>
              </a:solidFill>
            </a:endParaRPr>
          </a:p>
          <a:p>
            <a:r>
              <a:rPr lang="uk-UA">
                <a:solidFill>
                  <a:schemeClr val="tx1"/>
                </a:solidFill>
              </a:rPr>
              <a:t>Опис: Асиметричний криптографічний метод, який використовує математичні властивості еліптичних кривих для створення безпечних ключів.</a:t>
            </a:r>
            <a:endParaRPr lang="ru-RU">
              <a:solidFill>
                <a:schemeClr val="tx1"/>
              </a:solidFill>
            </a:endParaRPr>
          </a:p>
          <a:p>
            <a:r>
              <a:rPr lang="uk-UA">
                <a:solidFill>
                  <a:schemeClr val="tx1"/>
                </a:solidFill>
              </a:rPr>
              <a:t>Еліптична криптографія — розділ криптографії, який вивчає асиметричні криптосистеми, засновані на еліптичних кривих над кінцевими полями. </a:t>
            </a:r>
            <a:r>
              <a:rPr lang="uk-UA" dirty="0">
                <a:solidFill>
                  <a:schemeClr val="tx1"/>
                </a:solidFill>
              </a:rPr>
              <a:t>Головна перевага еліптичної криптографії полягає в тому, що на сьогодні є невідомим існування </a:t>
            </a:r>
            <a:r>
              <a:rPr lang="uk-UA" dirty="0" err="1">
                <a:solidFill>
                  <a:schemeClr val="tx1"/>
                </a:solidFill>
              </a:rPr>
              <a:t>субекспоненціальних</a:t>
            </a:r>
            <a:r>
              <a:rPr lang="uk-UA" dirty="0">
                <a:solidFill>
                  <a:schemeClr val="tx1"/>
                </a:solidFill>
              </a:rPr>
              <a:t> алгоритмів вирішення завдань дискретного логарифмування. Використання еліптичних кривих для створення криптосистем було незалежно запропоновано (Нілом </a:t>
            </a:r>
            <a:r>
              <a:rPr lang="uk-UA" dirty="0" err="1">
                <a:solidFill>
                  <a:schemeClr val="tx1"/>
                </a:solidFill>
              </a:rPr>
              <a:t>Коблицем</a:t>
            </a:r>
            <a:r>
              <a:rPr lang="uk-UA" dirty="0">
                <a:solidFill>
                  <a:schemeClr val="tx1"/>
                </a:solidFill>
              </a:rPr>
              <a:t>) та (Віктором Міллером) у 1985 році.</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879031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a:solidFill>
                  <a:schemeClr val="tx1"/>
                </a:solidFill>
              </a:rPr>
              <a:t>Асиметрична криптографія заснована на складності рішення деяких математичних задач. </a:t>
            </a:r>
            <a:r>
              <a:rPr lang="uk-UA" dirty="0">
                <a:solidFill>
                  <a:schemeClr val="tx1"/>
                </a:solidFill>
              </a:rPr>
              <a:t>Ранні криптосистеми з відкритим ключем, такі як алгоритм RSA, </a:t>
            </a:r>
            <a:r>
              <a:rPr lang="uk-UA" dirty="0" err="1">
                <a:solidFill>
                  <a:schemeClr val="tx1"/>
                </a:solidFill>
              </a:rPr>
              <a:t>криптостійкі</a:t>
            </a:r>
            <a:r>
              <a:rPr lang="uk-UA" dirty="0">
                <a:solidFill>
                  <a:schemeClr val="tx1"/>
                </a:solidFill>
              </a:rPr>
              <a:t> завдяки тому, що складно розкласти велике число на прості множники. При використанні алгоритмів на еліптичних кривих припускається, що не існує </a:t>
            </a:r>
            <a:r>
              <a:rPr lang="uk-UA" dirty="0" err="1">
                <a:solidFill>
                  <a:schemeClr val="tx1"/>
                </a:solidFill>
              </a:rPr>
              <a:t>субекспоненційних</a:t>
            </a:r>
            <a:r>
              <a:rPr lang="uk-UA" dirty="0">
                <a:solidFill>
                  <a:schemeClr val="tx1"/>
                </a:solidFill>
              </a:rPr>
              <a:t> алгоритмів для вирішення завдання дискретного логарифмування в групах їх точок. При цьому порядок групи точок еліптичної кривої визначає складність завдання. Вважається, що для досягнення такого ж рівня </a:t>
            </a:r>
            <a:r>
              <a:rPr lang="uk-UA" dirty="0" err="1">
                <a:solidFill>
                  <a:schemeClr val="tx1"/>
                </a:solidFill>
              </a:rPr>
              <a:t>криптостійкості</a:t>
            </a:r>
            <a:r>
              <a:rPr lang="uk-UA" dirty="0">
                <a:solidFill>
                  <a:schemeClr val="tx1"/>
                </a:solidFill>
              </a:rPr>
              <a:t> як і в RSA, потрібні групи менших порядків, що зменшує витрати на зберігання та передачу інформації. Наприклад, на конференції RSA 2005 Агентство національної безпеки оголосила про створення «</a:t>
            </a:r>
            <a:r>
              <a:rPr lang="uk-UA" dirty="0" err="1">
                <a:solidFill>
                  <a:schemeClr val="tx1"/>
                </a:solidFill>
              </a:rPr>
              <a:t>Suite</a:t>
            </a:r>
            <a:r>
              <a:rPr lang="uk-UA" dirty="0">
                <a:solidFill>
                  <a:schemeClr val="tx1"/>
                </a:solidFill>
              </a:rPr>
              <a:t> B», у якому використовуються виключно алгоритми еліптичної криптографії, причому для захисту інформації класифікованої до «</a:t>
            </a:r>
            <a:r>
              <a:rPr lang="uk-UA" dirty="0" err="1">
                <a:solidFill>
                  <a:schemeClr val="tx1"/>
                </a:solidFill>
              </a:rPr>
              <a:t>Top</a:t>
            </a:r>
            <a:r>
              <a:rPr lang="uk-UA" dirty="0">
                <a:solidFill>
                  <a:schemeClr val="tx1"/>
                </a:solidFill>
              </a:rPr>
              <a:t> </a:t>
            </a:r>
            <a:r>
              <a:rPr lang="uk-UA" dirty="0" err="1">
                <a:solidFill>
                  <a:schemeClr val="tx1"/>
                </a:solidFill>
              </a:rPr>
              <a:t>Secret</a:t>
            </a:r>
            <a:r>
              <a:rPr lang="uk-UA" dirty="0">
                <a:solidFill>
                  <a:schemeClr val="tx1"/>
                </a:solidFill>
              </a:rPr>
              <a:t>» використовуються всього лише 384-бітові ключі.</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8191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a:solidFill>
                  <a:schemeClr val="tx1"/>
                </a:solidFill>
              </a:rPr>
              <a:t>Розвиток нових інформаційних технологій і впровадження комп‘ютерних систем в усі сфери людської діяльності стали причиною різкого зростання інтересу широкого кола користувачів до проблеми інформаційного захисту. </a:t>
            </a:r>
            <a:endParaRPr lang="ru-RU">
              <a:solidFill>
                <a:schemeClr val="tx1"/>
              </a:solidFill>
            </a:endParaRPr>
          </a:p>
          <a:p>
            <a:r>
              <a:rPr lang="uk-UA">
                <a:solidFill>
                  <a:schemeClr val="tx1"/>
                </a:solidFill>
              </a:rPr>
              <a:t>Захист інформації – це сукупність методів і засобів, що забезпечують цілісність, конфіденційність і доступність інформації за умови впливу на неї загроз природного або штучного характеру, реалізація яких може призвести до завдання шкоди власникам і користувачам інформації. </a:t>
            </a:r>
            <a:r>
              <a:rPr lang="uk-UA" dirty="0">
                <a:solidFill>
                  <a:schemeClr val="tx1"/>
                </a:solidFill>
              </a:rPr>
              <a:t>Провідна роль у забезпеченні інформаційної безпеки в інформаційно-телекомунікаційних системах відводиться криптографії, одними із головних задач є: забезпечення конфіденційності, цілісність та автентичність даних, що передаються. </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861594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a:solidFill>
                  <a:schemeClr val="tx1"/>
                </a:solidFill>
              </a:rPr>
              <a:t>Еліптичні криві є одним з основних об'єктів вивчення в сучасній теорії чисел і криптографії. </a:t>
            </a:r>
            <a:r>
              <a:rPr lang="uk-UA" dirty="0">
                <a:solidFill>
                  <a:schemeClr val="tx1"/>
                </a:solidFill>
              </a:rPr>
              <a:t>Наприклад, вони були використані при доведенні Великої теореми Ферма. Еліптична криптографія є самостійним розділом криптографії, що присвячений вивченню криптосистем на базі еліптичних кривих. Еліптичні криві також застосовуються в деяких алгоритмах </a:t>
            </a:r>
            <a:r>
              <a:rPr lang="uk-UA" dirty="0" err="1">
                <a:solidFill>
                  <a:schemeClr val="tx1"/>
                </a:solidFill>
              </a:rPr>
              <a:t>факторизації</a:t>
            </a:r>
            <a:r>
              <a:rPr lang="uk-UA" dirty="0">
                <a:solidFill>
                  <a:schemeClr val="tx1"/>
                </a:solidFill>
              </a:rPr>
              <a:t> (наприклад Алгоритм </a:t>
            </a:r>
            <a:r>
              <a:rPr lang="uk-UA" dirty="0" err="1">
                <a:solidFill>
                  <a:schemeClr val="tx1"/>
                </a:solidFill>
              </a:rPr>
              <a:t>Ленстри</a:t>
            </a:r>
            <a:r>
              <a:rPr lang="uk-UA" dirty="0">
                <a:solidFill>
                  <a:schemeClr val="tx1"/>
                </a:solidFill>
              </a:rPr>
              <a:t>[</a:t>
            </a:r>
            <a:r>
              <a:rPr lang="uk-UA" dirty="0" err="1">
                <a:solidFill>
                  <a:schemeClr val="tx1"/>
                </a:solidFill>
              </a:rPr>
              <a:t>en</a:t>
            </a:r>
            <a:r>
              <a:rPr lang="uk-UA" dirty="0">
                <a:solidFill>
                  <a:schemeClr val="tx1"/>
                </a:solidFill>
              </a:rPr>
              <a:t>]) і тестування простоти чисел. Зокрема, у класичній </a:t>
            </a:r>
            <a:r>
              <a:rPr lang="uk-UA" dirty="0" err="1">
                <a:solidFill>
                  <a:schemeClr val="tx1"/>
                </a:solidFill>
              </a:rPr>
              <a:t>механіці</a:t>
            </a:r>
            <a:r>
              <a:rPr lang="uk-UA" dirty="0">
                <a:solidFill>
                  <a:schemeClr val="tx1"/>
                </a:solidFill>
              </a:rPr>
              <a:t> за допомогою їх можна описати рух дзиґи.[1]</a:t>
            </a:r>
            <a:endParaRPr lang="ru-RU">
              <a:solidFill>
                <a:schemeClr val="tx1"/>
              </a:solidFill>
            </a:endParaRPr>
          </a:p>
          <a:p>
            <a:r>
              <a:rPr lang="uk-UA">
                <a:solidFill>
                  <a:schemeClr val="tx1"/>
                </a:solidFill>
              </a:rPr>
              <a:t>Еліпс не є еліптичною кривою. </a:t>
            </a:r>
            <a:r>
              <a:rPr lang="uk-UA" dirty="0">
                <a:solidFill>
                  <a:schemeClr val="tx1"/>
                </a:solidFill>
              </a:rPr>
              <a:t>Термін «еліптична крива» походить від терміну «еліптичний інтеграл».</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310486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uk-UA"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smtClean="0">
              <a:solidFill>
                <a:schemeClr val="tx1"/>
              </a:solidFill>
            </a:endParaRPr>
          </a:p>
          <a:p>
            <a:r>
              <a:rPr lang="uk-UA" dirty="0" smtClean="0">
                <a:solidFill>
                  <a:schemeClr val="tx1"/>
                </a:solidFill>
              </a:rPr>
              <a:t>Рисунок </a:t>
            </a:r>
            <a:r>
              <a:rPr lang="uk-UA" dirty="0">
                <a:solidFill>
                  <a:schemeClr val="tx1"/>
                </a:solidFill>
              </a:rPr>
              <a:t>5 – приклад еліптичних кривих</a:t>
            </a:r>
            <a:endParaRPr lang="ru-RU">
              <a:solidFill>
                <a:schemeClr val="tx1"/>
              </a:solidFill>
            </a:endParaRPr>
          </a:p>
          <a:p>
            <a:endParaRPr lang="ru-RU" dirty="0">
              <a:solidFill>
                <a:schemeClr val="tx1"/>
              </a:solidFill>
            </a:endParaRPr>
          </a:p>
        </p:txBody>
      </p:sp>
      <p:pic>
        <p:nvPicPr>
          <p:cNvPr id="4" name="Рисунок 3" descr="https://upload.wikimedia.org/wikipedia/commons/thumb/d/db/EllipticCurveCatalog.svg/392px-EllipticCurveCatalog.svg.png"/>
          <p:cNvPicPr/>
          <p:nvPr/>
        </p:nvPicPr>
        <p:blipFill>
          <a:blip r:embed="rId2">
            <a:extLst>
              <a:ext uri="{28A0092B-C50C-407E-A947-70E740481C1C}">
                <a14:useLocalDpi xmlns:a14="http://schemas.microsoft.com/office/drawing/2010/main" val="0"/>
              </a:ext>
            </a:extLst>
          </a:blip>
          <a:srcRect/>
          <a:stretch>
            <a:fillRect/>
          </a:stretch>
        </p:blipFill>
        <p:spPr bwMode="auto">
          <a:xfrm>
            <a:off x="4341091" y="1199124"/>
            <a:ext cx="4367414" cy="4224672"/>
          </a:xfrm>
          <a:prstGeom prst="rect">
            <a:avLst/>
          </a:prstGeom>
          <a:noFill/>
          <a:ln>
            <a:noFill/>
          </a:ln>
        </p:spPr>
      </p:pic>
    </p:spTree>
    <p:extLst>
      <p:ext uri="{BB962C8B-B14F-4D97-AF65-F5344CB8AC3E}">
        <p14:creationId xmlns:p14="http://schemas.microsoft.com/office/powerpoint/2010/main" val="832960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b="1">
                <a:solidFill>
                  <a:schemeClr val="tx1"/>
                </a:solidFill>
              </a:rPr>
              <a:t>Контроль цілісності програмних та інформаційних </a:t>
            </a:r>
            <a:r>
              <a:rPr lang="uk-UA" b="1">
                <a:solidFill>
                  <a:schemeClr val="tx1"/>
                </a:solidFill>
              </a:rPr>
              <a:t>ресурсів</a:t>
            </a:r>
            <a:r>
              <a:rPr lang="uk-UA" b="1" smtClean="0">
                <a:solidFill>
                  <a:schemeClr val="tx1"/>
                </a:solidFill>
              </a:rPr>
              <a:t>:</a:t>
            </a:r>
            <a:endParaRPr lang="ru-RU">
              <a:solidFill>
                <a:schemeClr val="tx1"/>
              </a:solidFill>
            </a:endParaRPr>
          </a:p>
        </p:txBody>
      </p:sp>
      <p:sp>
        <p:nvSpPr>
          <p:cNvPr id="3" name="Объект 2"/>
          <p:cNvSpPr>
            <a:spLocks noGrp="1"/>
          </p:cNvSpPr>
          <p:nvPr>
            <p:ph idx="1"/>
          </p:nvPr>
        </p:nvSpPr>
        <p:spPr/>
        <p:txBody>
          <a:bodyPr/>
          <a:lstStyle/>
          <a:p>
            <a:pPr lvl="0"/>
            <a:r>
              <a:rPr lang="uk-UA">
                <a:solidFill>
                  <a:schemeClr val="tx1"/>
                </a:solidFill>
              </a:rPr>
              <a:t>Цифровий підпис:</a:t>
            </a:r>
            <a:endParaRPr lang="ru-RU">
              <a:solidFill>
                <a:schemeClr val="tx1"/>
              </a:solidFill>
            </a:endParaRPr>
          </a:p>
          <a:p>
            <a:r>
              <a:rPr lang="uk-UA">
                <a:solidFill>
                  <a:schemeClr val="tx1"/>
                </a:solidFill>
              </a:rPr>
              <a:t>Опис: Використовується для перевірки автентичності та цілісності повідомлень. </a:t>
            </a:r>
            <a:r>
              <a:rPr lang="uk-UA" dirty="0">
                <a:solidFill>
                  <a:schemeClr val="tx1"/>
                </a:solidFill>
              </a:rPr>
              <a:t>Дані підписуються приватним ключем і перевіряються за допомогою відкритого ключа.</a:t>
            </a:r>
            <a:endParaRPr lang="ru-RU">
              <a:solidFill>
                <a:schemeClr val="tx1"/>
              </a:solidFill>
            </a:endParaRPr>
          </a:p>
          <a:p>
            <a:r>
              <a:rPr lang="uk-UA">
                <a:solidFill>
                  <a:schemeClr val="tx1"/>
                </a:solidFill>
              </a:rPr>
              <a:t>Електро́нний цифрови́й пі́дпис (ЕЦП) (англ. </a:t>
            </a:r>
            <a:r>
              <a:rPr lang="uk-UA" dirty="0" err="1">
                <a:solidFill>
                  <a:schemeClr val="tx1"/>
                </a:solidFill>
              </a:rPr>
              <a:t>digital</a:t>
            </a:r>
            <a:r>
              <a:rPr lang="uk-UA" dirty="0">
                <a:solidFill>
                  <a:schemeClr val="tx1"/>
                </a:solidFill>
              </a:rPr>
              <a:t> </a:t>
            </a:r>
            <a:r>
              <a:rPr lang="uk-UA" dirty="0" err="1">
                <a:solidFill>
                  <a:schemeClr val="tx1"/>
                </a:solidFill>
              </a:rPr>
              <a:t>signature</a:t>
            </a:r>
            <a:r>
              <a:rPr lang="uk-UA" dirty="0">
                <a:solidFill>
                  <a:schemeClr val="tx1"/>
                </a:solidFill>
              </a:rPr>
              <a:t>) — вид електронного підпису, отриманого за результатом криптографічного перетворення набору електронних даних, який додається до цього набору або </a:t>
            </a:r>
            <a:r>
              <a:rPr lang="uk-UA" dirty="0" err="1">
                <a:solidFill>
                  <a:schemeClr val="tx1"/>
                </a:solidFill>
              </a:rPr>
              <a:t>логічно</a:t>
            </a:r>
            <a:r>
              <a:rPr lang="uk-UA" dirty="0">
                <a:solidFill>
                  <a:schemeClr val="tx1"/>
                </a:solidFill>
              </a:rPr>
              <a:t> з ним поєднується і дає змогу підтвердити його цілісність та ідентифікувати </a:t>
            </a:r>
            <a:r>
              <a:rPr lang="uk-UA" dirty="0" err="1">
                <a:solidFill>
                  <a:schemeClr val="tx1"/>
                </a:solidFill>
              </a:rPr>
              <a:t>підписувача</a:t>
            </a:r>
            <a:r>
              <a:rPr lang="uk-UA" dirty="0">
                <a:solidFill>
                  <a:schemeClr val="tx1"/>
                </a:solidFill>
              </a:rPr>
              <a:t>. Електронний цифровий підпис накладається за допомогою особистого ключа та перевіряється за допомогою відкритого ключа.</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746410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a:solidFill>
                  <a:schemeClr val="tx1"/>
                </a:solidFill>
              </a:rPr>
              <a:t>Надійний засіб електронного цифрового підпису — засіб електронного цифрового підпису, що має сертифікат відповідності або позитивний експертний висновок за результатами державної експертизи у сфері криптографічного захисту інформації.</a:t>
            </a:r>
            <a:endParaRPr lang="ru-RU">
              <a:solidFill>
                <a:schemeClr val="tx1"/>
              </a:solidFill>
            </a:endParaRPr>
          </a:p>
          <a:p>
            <a:r>
              <a:rPr lang="uk-UA">
                <a:solidFill>
                  <a:schemeClr val="tx1"/>
                </a:solidFill>
              </a:rPr>
              <a:t>Одним з елементів обов'язкового реквізиту є електронний підпис, який використовується для аутентифікації автора та/або підписувача електронного документа іншими суб'єктами електронного документообігу.</a:t>
            </a:r>
            <a:endParaRPr lang="ru-RU">
              <a:solidFill>
                <a:schemeClr val="tx1"/>
              </a:solidFill>
            </a:endParaRPr>
          </a:p>
          <a:p>
            <a:r>
              <a:rPr lang="uk-UA">
                <a:solidFill>
                  <a:schemeClr val="tx1"/>
                </a:solidFill>
              </a:rPr>
              <a:t>Оригіналом електронного документа вважається електронний примірник з електронним цифровим підписом автора.</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4222905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a:solidFill>
                  <a:schemeClr val="tx1"/>
                </a:solidFill>
              </a:rPr>
              <a:t>Електронний цифровий підпис є складовою частиною інфраструктури відкритих ключів.</a:t>
            </a:r>
            <a:endParaRPr lang="ru-RU">
              <a:solidFill>
                <a:schemeClr val="tx1"/>
              </a:solidFill>
            </a:endParaRPr>
          </a:p>
          <a:p>
            <a:r>
              <a:rPr lang="ru-RU" dirty="0" err="1">
                <a:solidFill>
                  <a:schemeClr val="tx1"/>
                </a:solidFill>
              </a:rPr>
              <a:t>Електронний</a:t>
            </a:r>
            <a:r>
              <a:rPr lang="ru-RU" dirty="0">
                <a:solidFill>
                  <a:schemeClr val="tx1"/>
                </a:solidFill>
              </a:rPr>
              <a:t> </a:t>
            </a:r>
            <a:r>
              <a:rPr lang="ru-RU" dirty="0" err="1">
                <a:solidFill>
                  <a:schemeClr val="tx1"/>
                </a:solidFill>
              </a:rPr>
              <a:t>цифровий</a:t>
            </a:r>
            <a:r>
              <a:rPr lang="ru-RU" dirty="0">
                <a:solidFill>
                  <a:schemeClr val="tx1"/>
                </a:solidFill>
              </a:rPr>
              <a:t> </a:t>
            </a:r>
            <a:r>
              <a:rPr lang="ru-RU" dirty="0" err="1">
                <a:solidFill>
                  <a:schemeClr val="tx1"/>
                </a:solidFill>
              </a:rPr>
              <a:t>підпис</a:t>
            </a:r>
            <a:r>
              <a:rPr lang="ru-RU" dirty="0">
                <a:solidFill>
                  <a:schemeClr val="tx1"/>
                </a:solidFill>
              </a:rPr>
              <a:t> </a:t>
            </a:r>
            <a:r>
              <a:rPr lang="ru-RU" dirty="0" err="1">
                <a:solidFill>
                  <a:schemeClr val="tx1"/>
                </a:solidFill>
              </a:rPr>
              <a:t>призначений</a:t>
            </a:r>
            <a:r>
              <a:rPr lang="ru-RU" dirty="0">
                <a:solidFill>
                  <a:schemeClr val="tx1"/>
                </a:solidFill>
              </a:rPr>
              <a:t> для </a:t>
            </a:r>
            <a:r>
              <a:rPr lang="ru-RU" dirty="0" err="1">
                <a:solidFill>
                  <a:schemeClr val="tx1"/>
                </a:solidFill>
              </a:rPr>
              <a:t>використання</a:t>
            </a:r>
            <a:r>
              <a:rPr lang="ru-RU" dirty="0">
                <a:solidFill>
                  <a:schemeClr val="tx1"/>
                </a:solidFill>
              </a:rPr>
              <a:t> </a:t>
            </a:r>
            <a:r>
              <a:rPr lang="ru-RU" dirty="0" err="1">
                <a:solidFill>
                  <a:schemeClr val="tx1"/>
                </a:solidFill>
              </a:rPr>
              <a:t>фізичними</a:t>
            </a:r>
            <a:r>
              <a:rPr lang="ru-RU" dirty="0">
                <a:solidFill>
                  <a:schemeClr val="tx1"/>
                </a:solidFill>
              </a:rPr>
              <a:t> та </a:t>
            </a:r>
            <a:r>
              <a:rPr lang="ru-RU" dirty="0" err="1">
                <a:solidFill>
                  <a:schemeClr val="tx1"/>
                </a:solidFill>
              </a:rPr>
              <a:t>юридичними</a:t>
            </a:r>
            <a:r>
              <a:rPr lang="ru-RU" dirty="0">
                <a:solidFill>
                  <a:schemeClr val="tx1"/>
                </a:solidFill>
              </a:rPr>
              <a:t> особами — </a:t>
            </a:r>
            <a:r>
              <a:rPr lang="ru-RU" dirty="0" err="1">
                <a:solidFill>
                  <a:schemeClr val="tx1"/>
                </a:solidFill>
              </a:rPr>
              <a:t>суб'єктами</a:t>
            </a:r>
            <a:r>
              <a:rPr lang="ru-RU" dirty="0">
                <a:solidFill>
                  <a:schemeClr val="tx1"/>
                </a:solidFill>
              </a:rPr>
              <a:t> </a:t>
            </a:r>
            <a:r>
              <a:rPr lang="ru-RU" dirty="0" err="1">
                <a:solidFill>
                  <a:schemeClr val="tx1"/>
                </a:solidFill>
              </a:rPr>
              <a:t>електронного</a:t>
            </a:r>
            <a:r>
              <a:rPr lang="ru-RU" dirty="0">
                <a:solidFill>
                  <a:schemeClr val="tx1"/>
                </a:solidFill>
              </a:rPr>
              <a:t> </a:t>
            </a:r>
            <a:r>
              <a:rPr lang="ru-RU" dirty="0" err="1">
                <a:solidFill>
                  <a:schemeClr val="tx1"/>
                </a:solidFill>
              </a:rPr>
              <a:t>документообігу</a:t>
            </a:r>
            <a:r>
              <a:rPr lang="ru-RU" dirty="0">
                <a:solidFill>
                  <a:schemeClr val="tx1"/>
                </a:solidFill>
              </a:rPr>
              <a:t>:</a:t>
            </a:r>
          </a:p>
          <a:p>
            <a:pPr lvl="0"/>
            <a:r>
              <a:rPr lang="ru-RU" dirty="0">
                <a:solidFill>
                  <a:schemeClr val="tx1"/>
                </a:solidFill>
              </a:rPr>
              <a:t>для </a:t>
            </a:r>
            <a:r>
              <a:rPr lang="ru-RU" dirty="0" err="1">
                <a:solidFill>
                  <a:schemeClr val="tx1"/>
                </a:solidFill>
              </a:rPr>
              <a:t>аутентифікації</a:t>
            </a:r>
            <a:r>
              <a:rPr lang="ru-RU" dirty="0">
                <a:solidFill>
                  <a:schemeClr val="tx1"/>
                </a:solidFill>
              </a:rPr>
              <a:t> </a:t>
            </a:r>
            <a:r>
              <a:rPr lang="ru-RU" dirty="0" err="1">
                <a:solidFill>
                  <a:schemeClr val="tx1"/>
                </a:solidFill>
              </a:rPr>
              <a:t>підписувача</a:t>
            </a:r>
            <a:r>
              <a:rPr lang="ru-RU" dirty="0">
                <a:solidFill>
                  <a:schemeClr val="tx1"/>
                </a:solidFill>
              </a:rPr>
              <a:t>;</a:t>
            </a:r>
          </a:p>
          <a:p>
            <a:pPr lvl="0"/>
            <a:r>
              <a:rPr lang="ru-RU" dirty="0">
                <a:solidFill>
                  <a:schemeClr val="tx1"/>
                </a:solidFill>
              </a:rPr>
              <a:t>для </a:t>
            </a:r>
            <a:r>
              <a:rPr lang="ru-RU" dirty="0" err="1">
                <a:solidFill>
                  <a:schemeClr val="tx1"/>
                </a:solidFill>
              </a:rPr>
              <a:t>підтвердження</a:t>
            </a:r>
            <a:r>
              <a:rPr lang="ru-RU" dirty="0">
                <a:solidFill>
                  <a:schemeClr val="tx1"/>
                </a:solidFill>
              </a:rPr>
              <a:t> </a:t>
            </a:r>
            <a:r>
              <a:rPr lang="ru-RU" dirty="0" err="1">
                <a:solidFill>
                  <a:schemeClr val="tx1"/>
                </a:solidFill>
              </a:rPr>
              <a:t>цілісності</a:t>
            </a:r>
            <a:r>
              <a:rPr lang="ru-RU" dirty="0">
                <a:solidFill>
                  <a:schemeClr val="tx1"/>
                </a:solidFill>
              </a:rPr>
              <a:t> </a:t>
            </a:r>
            <a:r>
              <a:rPr lang="ru-RU" dirty="0" err="1">
                <a:solidFill>
                  <a:schemeClr val="tx1"/>
                </a:solidFill>
              </a:rPr>
              <a:t>даних</a:t>
            </a:r>
            <a:r>
              <a:rPr lang="ru-RU" dirty="0">
                <a:solidFill>
                  <a:schemeClr val="tx1"/>
                </a:solidFill>
              </a:rPr>
              <a:t> в </a:t>
            </a:r>
            <a:r>
              <a:rPr lang="ru-RU" dirty="0" err="1">
                <a:solidFill>
                  <a:schemeClr val="tx1"/>
                </a:solidFill>
              </a:rPr>
              <a:t>електронній</a:t>
            </a:r>
            <a:r>
              <a:rPr lang="ru-RU" dirty="0">
                <a:solidFill>
                  <a:schemeClr val="tx1"/>
                </a:solidFill>
              </a:rPr>
              <a:t> </a:t>
            </a:r>
            <a:r>
              <a:rPr lang="ru-RU" dirty="0" err="1">
                <a:solidFill>
                  <a:schemeClr val="tx1"/>
                </a:solidFill>
              </a:rPr>
              <a:t>формі</a:t>
            </a:r>
            <a:r>
              <a:rPr lang="ru-RU" dirty="0">
                <a:solidFill>
                  <a:schemeClr val="tx1"/>
                </a:solidFill>
              </a:rPr>
              <a:t>.</a:t>
            </a:r>
          </a:p>
          <a:p>
            <a:r>
              <a:rPr lang="ru-RU" dirty="0">
                <a:solidFill>
                  <a:schemeClr val="tx1"/>
                </a:solidFill>
              </a:rPr>
              <a:t>ЕЦП як </a:t>
            </a:r>
            <a:r>
              <a:rPr lang="ru-RU" dirty="0" err="1">
                <a:solidFill>
                  <a:schemeClr val="tx1"/>
                </a:solidFill>
              </a:rPr>
              <a:t>спосіб</a:t>
            </a:r>
            <a:r>
              <a:rPr lang="ru-RU" dirty="0">
                <a:solidFill>
                  <a:schemeClr val="tx1"/>
                </a:solidFill>
              </a:rPr>
              <a:t> </a:t>
            </a:r>
            <a:r>
              <a:rPr lang="ru-RU" dirty="0" err="1">
                <a:solidFill>
                  <a:schemeClr val="tx1"/>
                </a:solidFill>
              </a:rPr>
              <a:t>ідентифікації</a:t>
            </a:r>
            <a:r>
              <a:rPr lang="ru-RU" dirty="0">
                <a:solidFill>
                  <a:schemeClr val="tx1"/>
                </a:solidFill>
              </a:rPr>
              <a:t> </a:t>
            </a:r>
            <a:r>
              <a:rPr lang="ru-RU" dirty="0" err="1">
                <a:solidFill>
                  <a:schemeClr val="tx1"/>
                </a:solidFill>
              </a:rPr>
              <a:t>підписувача</a:t>
            </a:r>
            <a:r>
              <a:rPr lang="ru-RU" dirty="0">
                <a:solidFill>
                  <a:schemeClr val="tx1"/>
                </a:solidFill>
              </a:rPr>
              <a:t> </a:t>
            </a:r>
            <a:r>
              <a:rPr lang="ru-RU" dirty="0" err="1">
                <a:solidFill>
                  <a:schemeClr val="tx1"/>
                </a:solidFill>
              </a:rPr>
              <a:t>електронного</a:t>
            </a:r>
            <a:r>
              <a:rPr lang="ru-RU" dirty="0">
                <a:solidFill>
                  <a:schemeClr val="tx1"/>
                </a:solidFill>
              </a:rPr>
              <a:t> документа, </a:t>
            </a:r>
            <a:r>
              <a:rPr lang="ru-RU" dirty="0" err="1">
                <a:solidFill>
                  <a:schemeClr val="tx1"/>
                </a:solidFill>
              </a:rPr>
              <a:t>дозволяє</a:t>
            </a:r>
            <a:r>
              <a:rPr lang="ru-RU" dirty="0">
                <a:solidFill>
                  <a:schemeClr val="tx1"/>
                </a:solidFill>
              </a:rPr>
              <a:t> однозначно </a:t>
            </a:r>
            <a:r>
              <a:rPr lang="ru-RU" dirty="0" err="1">
                <a:solidFill>
                  <a:schemeClr val="tx1"/>
                </a:solidFill>
              </a:rPr>
              <a:t>визначати</a:t>
            </a:r>
            <a:r>
              <a:rPr lang="ru-RU" dirty="0">
                <a:solidFill>
                  <a:schemeClr val="tx1"/>
                </a:solidFill>
              </a:rPr>
              <a:t> </a:t>
            </a:r>
            <a:r>
              <a:rPr lang="ru-RU" dirty="0" err="1">
                <a:solidFill>
                  <a:schemeClr val="tx1"/>
                </a:solidFill>
              </a:rPr>
              <a:t>походження</a:t>
            </a:r>
            <a:r>
              <a:rPr lang="ru-RU" dirty="0">
                <a:solidFill>
                  <a:schemeClr val="tx1"/>
                </a:solidFill>
              </a:rPr>
              <a:t> </a:t>
            </a:r>
            <a:r>
              <a:rPr lang="ru-RU" dirty="0" err="1">
                <a:solidFill>
                  <a:schemeClr val="tx1"/>
                </a:solidFill>
              </a:rPr>
              <a:t>інформації</a:t>
            </a:r>
            <a:r>
              <a:rPr lang="ru-RU" dirty="0">
                <a:solidFill>
                  <a:schemeClr val="tx1"/>
                </a:solidFill>
              </a:rPr>
              <a:t> (</a:t>
            </a:r>
            <a:r>
              <a:rPr lang="ru-RU" dirty="0" err="1">
                <a:solidFill>
                  <a:schemeClr val="tx1"/>
                </a:solidFill>
              </a:rPr>
              <a:t>джерело</a:t>
            </a:r>
            <a:r>
              <a:rPr lang="ru-RU" dirty="0">
                <a:solidFill>
                  <a:schemeClr val="tx1"/>
                </a:solidFill>
              </a:rPr>
              <a:t> </a:t>
            </a:r>
            <a:r>
              <a:rPr lang="ru-RU" dirty="0" err="1">
                <a:solidFill>
                  <a:schemeClr val="tx1"/>
                </a:solidFill>
              </a:rPr>
              <a:t>інформації</a:t>
            </a:r>
            <a:r>
              <a:rPr lang="ru-RU" dirty="0">
                <a:solidFill>
                  <a:schemeClr val="tx1"/>
                </a:solidFill>
              </a:rPr>
              <a:t>), </a:t>
            </a:r>
            <a:r>
              <a:rPr lang="ru-RU" dirty="0" err="1">
                <a:solidFill>
                  <a:schemeClr val="tx1"/>
                </a:solidFill>
              </a:rPr>
              <a:t>що</a:t>
            </a:r>
            <a:r>
              <a:rPr lang="ru-RU" dirty="0">
                <a:solidFill>
                  <a:schemeClr val="tx1"/>
                </a:solidFill>
              </a:rPr>
              <a:t> </a:t>
            </a:r>
            <a:r>
              <a:rPr lang="ru-RU" dirty="0" err="1">
                <a:solidFill>
                  <a:schemeClr val="tx1"/>
                </a:solidFill>
              </a:rPr>
              <a:t>міститься</a:t>
            </a:r>
            <a:r>
              <a:rPr lang="ru-RU" dirty="0">
                <a:solidFill>
                  <a:schemeClr val="tx1"/>
                </a:solidFill>
              </a:rPr>
              <a:t> у </a:t>
            </a:r>
            <a:r>
              <a:rPr lang="ru-RU" dirty="0" err="1">
                <a:solidFill>
                  <a:schemeClr val="tx1"/>
                </a:solidFill>
              </a:rPr>
              <a:t>документі</a:t>
            </a:r>
            <a:r>
              <a:rPr lang="ru-RU" dirty="0">
                <a:solidFill>
                  <a:schemeClr val="tx1"/>
                </a:solidFill>
              </a:rPr>
              <a:t>. </a:t>
            </a:r>
            <a:r>
              <a:rPr lang="ru-RU" dirty="0" err="1">
                <a:solidFill>
                  <a:schemeClr val="tx1"/>
                </a:solidFill>
              </a:rPr>
              <a:t>Завдяки</a:t>
            </a:r>
            <a:r>
              <a:rPr lang="ru-RU" dirty="0">
                <a:solidFill>
                  <a:schemeClr val="tx1"/>
                </a:solidFill>
              </a:rPr>
              <a:t> </a:t>
            </a:r>
            <a:r>
              <a:rPr lang="ru-RU" dirty="0" err="1">
                <a:solidFill>
                  <a:schemeClr val="tx1"/>
                </a:solidFill>
              </a:rPr>
              <a:t>цьому</a:t>
            </a:r>
            <a:r>
              <a:rPr lang="ru-RU" dirty="0">
                <a:solidFill>
                  <a:schemeClr val="tx1"/>
                </a:solidFill>
              </a:rPr>
              <a:t> ЕЦП є </a:t>
            </a:r>
            <a:r>
              <a:rPr lang="ru-RU" dirty="0" err="1">
                <a:solidFill>
                  <a:schemeClr val="tx1"/>
                </a:solidFill>
              </a:rPr>
              <a:t>також</a:t>
            </a:r>
            <a:r>
              <a:rPr lang="ru-RU" dirty="0">
                <a:solidFill>
                  <a:schemeClr val="tx1"/>
                </a:solidFill>
              </a:rPr>
              <a:t> </a:t>
            </a:r>
            <a:r>
              <a:rPr lang="ru-RU" dirty="0" err="1">
                <a:solidFill>
                  <a:schemeClr val="tx1"/>
                </a:solidFill>
              </a:rPr>
              <a:t>надійним</a:t>
            </a:r>
            <a:r>
              <a:rPr lang="ru-RU" dirty="0">
                <a:solidFill>
                  <a:schemeClr val="tx1"/>
                </a:solidFill>
              </a:rPr>
              <a:t> </a:t>
            </a:r>
            <a:r>
              <a:rPr lang="ru-RU" dirty="0" err="1">
                <a:solidFill>
                  <a:schemeClr val="tx1"/>
                </a:solidFill>
              </a:rPr>
              <a:t>засобом</a:t>
            </a:r>
            <a:r>
              <a:rPr lang="ru-RU" dirty="0">
                <a:solidFill>
                  <a:schemeClr val="tx1"/>
                </a:solidFill>
              </a:rPr>
              <a:t> </a:t>
            </a:r>
            <a:r>
              <a:rPr lang="ru-RU" dirty="0" err="1">
                <a:solidFill>
                  <a:schemeClr val="tx1"/>
                </a:solidFill>
              </a:rPr>
              <a:t>розмежування</a:t>
            </a:r>
            <a:r>
              <a:rPr lang="ru-RU" dirty="0">
                <a:solidFill>
                  <a:schemeClr val="tx1"/>
                </a:solidFill>
              </a:rPr>
              <a:t> </a:t>
            </a:r>
            <a:r>
              <a:rPr lang="ru-RU" dirty="0" err="1">
                <a:solidFill>
                  <a:schemeClr val="tx1"/>
                </a:solidFill>
              </a:rPr>
              <a:t>відповідальності</a:t>
            </a:r>
            <a:r>
              <a:rPr lang="ru-RU" dirty="0">
                <a:solidFill>
                  <a:schemeClr val="tx1"/>
                </a:solidFill>
              </a:rPr>
              <a:t> за </a:t>
            </a:r>
            <a:r>
              <a:rPr lang="ru-RU" dirty="0" err="1">
                <a:solidFill>
                  <a:schemeClr val="tx1"/>
                </a:solidFill>
              </a:rPr>
              <a:t>інформаційну</a:t>
            </a:r>
            <a:r>
              <a:rPr lang="ru-RU" dirty="0">
                <a:solidFill>
                  <a:schemeClr val="tx1"/>
                </a:solidFill>
              </a:rPr>
              <a:t> </a:t>
            </a:r>
            <a:r>
              <a:rPr lang="ru-RU" dirty="0" err="1">
                <a:solidFill>
                  <a:schemeClr val="tx1"/>
                </a:solidFill>
              </a:rPr>
              <a:t>діяльність</a:t>
            </a:r>
            <a:r>
              <a:rPr lang="ru-RU" dirty="0">
                <a:solidFill>
                  <a:schemeClr val="tx1"/>
                </a:solidFill>
              </a:rPr>
              <a:t> у </a:t>
            </a:r>
            <a:r>
              <a:rPr lang="ru-RU" dirty="0" err="1">
                <a:solidFill>
                  <a:schemeClr val="tx1"/>
                </a:solidFill>
              </a:rPr>
              <a:t>суспільстві</a:t>
            </a:r>
            <a:r>
              <a:rPr lang="ru-RU" dirty="0">
                <a:solidFill>
                  <a:schemeClr val="tx1"/>
                </a:solidFill>
              </a:rPr>
              <a:t>, </a:t>
            </a:r>
            <a:r>
              <a:rPr lang="ru-RU" dirty="0" err="1">
                <a:solidFill>
                  <a:schemeClr val="tx1"/>
                </a:solidFill>
              </a:rPr>
              <a:t>зокрема</a:t>
            </a:r>
            <a:r>
              <a:rPr lang="ru-RU" dirty="0">
                <a:solidFill>
                  <a:schemeClr val="tx1"/>
                </a:solidFill>
              </a:rPr>
              <a:t>, </a:t>
            </a:r>
            <a:r>
              <a:rPr lang="ru-RU" dirty="0" err="1">
                <a:solidFill>
                  <a:schemeClr val="tx1"/>
                </a:solidFill>
              </a:rPr>
              <a:t>відповідальності</a:t>
            </a:r>
            <a:r>
              <a:rPr lang="ru-RU" dirty="0">
                <a:solidFill>
                  <a:schemeClr val="tx1"/>
                </a:solidFill>
              </a:rPr>
              <a:t> за </a:t>
            </a:r>
            <a:r>
              <a:rPr lang="ru-RU" dirty="0" err="1">
                <a:solidFill>
                  <a:schemeClr val="tx1"/>
                </a:solidFill>
              </a:rPr>
              <a:t>дезінформування</a:t>
            </a:r>
            <a:r>
              <a:rPr lang="ru-RU" dirty="0">
                <a:solidFill>
                  <a:schemeClr val="tx1"/>
                </a:solidFill>
              </a:rPr>
              <a:t>.</a:t>
            </a:r>
          </a:p>
        </p:txBody>
      </p:sp>
    </p:spTree>
    <p:extLst>
      <p:ext uri="{BB962C8B-B14F-4D97-AF65-F5344CB8AC3E}">
        <p14:creationId xmlns:p14="http://schemas.microsoft.com/office/powerpoint/2010/main" val="1939361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1097280" y="1845734"/>
            <a:ext cx="10058400" cy="4444230"/>
          </a:xfrm>
        </p:spPr>
        <p:txBody>
          <a:bodyPr>
            <a:normAutofit fontScale="92500" lnSpcReduction="10000"/>
          </a:bodyPr>
          <a:lstStyle/>
          <a:p>
            <a:pPr lvl="0"/>
            <a:r>
              <a:rPr lang="uk-UA">
                <a:solidFill>
                  <a:schemeClr val="tx1"/>
                </a:solidFill>
              </a:rPr>
              <a:t>Hash-based Message Authentication Code (HMAC):</a:t>
            </a:r>
            <a:endParaRPr lang="ru-RU">
              <a:solidFill>
                <a:schemeClr val="tx1"/>
              </a:solidFill>
            </a:endParaRPr>
          </a:p>
          <a:p>
            <a:r>
              <a:rPr lang="uk-UA">
                <a:solidFill>
                  <a:schemeClr val="tx1"/>
                </a:solidFill>
              </a:rPr>
              <a:t>Опис: Використовується для обчислення кодів аутентифікації повідомлень з використанням хеш-функцій та спільного ключа.</a:t>
            </a:r>
            <a:endParaRPr lang="ru-RU">
              <a:solidFill>
                <a:schemeClr val="tx1"/>
              </a:solidFill>
            </a:endParaRPr>
          </a:p>
          <a:p>
            <a:r>
              <a:rPr lang="uk-UA">
                <a:solidFill>
                  <a:schemeClr val="tx1"/>
                </a:solidFill>
              </a:rPr>
              <a:t>HMAC (скорочення від англ. </a:t>
            </a:r>
            <a:r>
              <a:rPr lang="uk-UA" dirty="0" err="1">
                <a:solidFill>
                  <a:schemeClr val="tx1"/>
                </a:solidFill>
              </a:rPr>
              <a:t>hash-based</a:t>
            </a:r>
            <a:r>
              <a:rPr lang="uk-UA" dirty="0">
                <a:solidFill>
                  <a:schemeClr val="tx1"/>
                </a:solidFill>
              </a:rPr>
              <a:t> </a:t>
            </a:r>
            <a:r>
              <a:rPr lang="uk-UA" dirty="0" err="1">
                <a:solidFill>
                  <a:schemeClr val="tx1"/>
                </a:solidFill>
              </a:rPr>
              <a:t>message</a:t>
            </a:r>
            <a:r>
              <a:rPr lang="uk-UA" dirty="0">
                <a:solidFill>
                  <a:schemeClr val="tx1"/>
                </a:solidFill>
              </a:rPr>
              <a:t> </a:t>
            </a:r>
            <a:r>
              <a:rPr lang="uk-UA" dirty="0" err="1">
                <a:solidFill>
                  <a:schemeClr val="tx1"/>
                </a:solidFill>
              </a:rPr>
              <a:t>authentication</a:t>
            </a:r>
            <a:r>
              <a:rPr lang="uk-UA" dirty="0">
                <a:solidFill>
                  <a:schemeClr val="tx1"/>
                </a:solidFill>
              </a:rPr>
              <a:t> </a:t>
            </a:r>
            <a:r>
              <a:rPr lang="uk-UA" dirty="0" err="1">
                <a:solidFill>
                  <a:schemeClr val="tx1"/>
                </a:solidFill>
              </a:rPr>
              <a:t>code</a:t>
            </a:r>
            <a:r>
              <a:rPr lang="uk-UA" dirty="0">
                <a:solidFill>
                  <a:schemeClr val="tx1"/>
                </a:solidFill>
              </a:rPr>
              <a:t>, код автентифікації повідомлень на основі хешування, або від </a:t>
            </a:r>
            <a:r>
              <a:rPr lang="uk-UA" dirty="0" err="1">
                <a:solidFill>
                  <a:schemeClr val="tx1"/>
                </a:solidFill>
              </a:rPr>
              <a:t>англ</a:t>
            </a:r>
            <a:r>
              <a:rPr lang="uk-UA" dirty="0">
                <a:solidFill>
                  <a:schemeClr val="tx1"/>
                </a:solidFill>
              </a:rPr>
              <a:t>. </a:t>
            </a:r>
            <a:r>
              <a:rPr lang="uk-UA" dirty="0" err="1">
                <a:solidFill>
                  <a:schemeClr val="tx1"/>
                </a:solidFill>
              </a:rPr>
              <a:t>keyed-hash</a:t>
            </a:r>
            <a:r>
              <a:rPr lang="uk-UA" dirty="0">
                <a:solidFill>
                  <a:schemeClr val="tx1"/>
                </a:solidFill>
              </a:rPr>
              <a:t> </a:t>
            </a:r>
            <a:r>
              <a:rPr lang="uk-UA" dirty="0" err="1">
                <a:solidFill>
                  <a:schemeClr val="tx1"/>
                </a:solidFill>
              </a:rPr>
              <a:t>message</a:t>
            </a:r>
            <a:r>
              <a:rPr lang="uk-UA" dirty="0">
                <a:solidFill>
                  <a:schemeClr val="tx1"/>
                </a:solidFill>
              </a:rPr>
              <a:t> </a:t>
            </a:r>
            <a:r>
              <a:rPr lang="uk-UA" dirty="0" err="1">
                <a:solidFill>
                  <a:schemeClr val="tx1"/>
                </a:solidFill>
              </a:rPr>
              <a:t>authentication</a:t>
            </a:r>
            <a:r>
              <a:rPr lang="uk-UA" dirty="0">
                <a:solidFill>
                  <a:schemeClr val="tx1"/>
                </a:solidFill>
              </a:rPr>
              <a:t> </a:t>
            </a:r>
            <a:r>
              <a:rPr lang="uk-UA" dirty="0" err="1">
                <a:solidFill>
                  <a:schemeClr val="tx1"/>
                </a:solidFill>
              </a:rPr>
              <a:t>code</a:t>
            </a:r>
            <a:r>
              <a:rPr lang="uk-UA" dirty="0">
                <a:solidFill>
                  <a:schemeClr val="tx1"/>
                </a:solidFill>
              </a:rPr>
              <a:t>, код автентифікації повідомлень на основі хешування з ключем) — механізм перевірки цілісності інформації, що передається або зберігається в ненадійному середовищі. Подібні способи є невід'ємною і необхідною частиною світу відкритих обчислень і комунікацій. HMAC використовує хеш-функцію разом з секретним ключем, що дозволяє створити унікальний код для кожного повідомлення, який можна використовувати для перевірки автентичності повідомлення. Хеш-функція використовується для створення контрольної суми повідомлення, а секретний ключ додає додатковий рівень безпеки, так як лише особа з доступом до секретного ключа зможе створити коректний HMAC. Механізми, які надають такі перевірки цілісності на основі секретного ключа, зазвичай називають кодом автентичності повідомлення (MAC). Як правило, МАС використовується між двома сторонами, які поділяють секретний ключ для перевірки автентичності інформації, переданої між цими сторонами. Цей стандарт визначає MAC.</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850560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85000" lnSpcReduction="10000"/>
          </a:bodyPr>
          <a:lstStyle/>
          <a:p>
            <a:pPr lvl="0"/>
            <a:r>
              <a:rPr lang="uk-UA">
                <a:solidFill>
                  <a:schemeClr val="tx1"/>
                </a:solidFill>
              </a:rPr>
              <a:t>Цифровий сертифікат:</a:t>
            </a:r>
            <a:endParaRPr lang="ru-RU">
              <a:solidFill>
                <a:schemeClr val="tx1"/>
              </a:solidFill>
            </a:endParaRPr>
          </a:p>
          <a:p>
            <a:r>
              <a:rPr lang="uk-UA">
                <a:solidFill>
                  <a:schemeClr val="tx1"/>
                </a:solidFill>
              </a:rPr>
              <a:t>Опис: Використовується для встановлення автентичності суб'єкта та надання даних про його ключі в центрі довіри.</a:t>
            </a:r>
            <a:endParaRPr lang="ru-RU">
              <a:solidFill>
                <a:schemeClr val="tx1"/>
              </a:solidFill>
            </a:endParaRPr>
          </a:p>
          <a:p>
            <a:r>
              <a:rPr lang="uk-UA">
                <a:solidFill>
                  <a:schemeClr val="tx1"/>
                </a:solidFill>
              </a:rPr>
              <a:t>Цифрови́й сертифіка́т — цифровий документ, який є одним із засобів підтвердження відкритого (публічного) ключа приналежності його власникові, суб'єкту матеріального світу. </a:t>
            </a:r>
            <a:r>
              <a:rPr lang="uk-UA" dirty="0">
                <a:solidFill>
                  <a:schemeClr val="tx1"/>
                </a:solidFill>
              </a:rPr>
              <a:t>Найчастіше електронний сертифікат додається до підписаного ЕЦП електронного документа та використовується для перевірки, що відкритий ключ належить саме тому власнику, чиї дані зазначено в ньому.</a:t>
            </a:r>
            <a:endParaRPr lang="ru-RU">
              <a:solidFill>
                <a:schemeClr val="tx1"/>
              </a:solidFill>
            </a:endParaRPr>
          </a:p>
          <a:p>
            <a:r>
              <a:rPr lang="uk-UA">
                <a:solidFill>
                  <a:schemeClr val="tx1"/>
                </a:solidFill>
              </a:rPr>
              <a:t>Існує дві моделі організації інфраструктури сертифікатів:</a:t>
            </a:r>
            <a:endParaRPr lang="ru-RU">
              <a:solidFill>
                <a:schemeClr val="tx1"/>
              </a:solidFill>
            </a:endParaRPr>
          </a:p>
          <a:p>
            <a:pPr lvl="0"/>
            <a:r>
              <a:rPr lang="uk-UA">
                <a:solidFill>
                  <a:schemeClr val="tx1"/>
                </a:solidFill>
              </a:rPr>
              <a:t>централізована або інфраструктура відкритих ключів (англ. </a:t>
            </a:r>
            <a:r>
              <a:rPr lang="uk-UA" dirty="0">
                <a:solidFill>
                  <a:schemeClr val="tx1"/>
                </a:solidFill>
              </a:rPr>
              <a:t>PKI) — в цій моделі всі користувачі довіряють тільки тим сертифікатам, які підписані </a:t>
            </a:r>
            <a:r>
              <a:rPr lang="uk-UA" dirty="0" err="1">
                <a:solidFill>
                  <a:schemeClr val="tx1"/>
                </a:solidFill>
              </a:rPr>
              <a:t>корневими</a:t>
            </a:r>
            <a:r>
              <a:rPr lang="uk-UA" dirty="0">
                <a:solidFill>
                  <a:schemeClr val="tx1"/>
                </a:solidFill>
              </a:rPr>
              <a:t> центрами сертифікації;</a:t>
            </a:r>
            <a:endParaRPr lang="ru-RU">
              <a:solidFill>
                <a:schemeClr val="tx1"/>
              </a:solidFill>
            </a:endParaRPr>
          </a:p>
          <a:p>
            <a:r>
              <a:rPr lang="uk-UA">
                <a:solidFill>
                  <a:schemeClr val="tx1"/>
                </a:solidFill>
              </a:rPr>
              <a:t>децентралізована — кожен користувач самостійно обирає, яким сертифікатам довіряти та в якій </a:t>
            </a:r>
            <a:r>
              <a:rPr lang="uk-UA">
                <a:solidFill>
                  <a:schemeClr val="tx1"/>
                </a:solidFill>
              </a:rPr>
              <a:t>ступень</a:t>
            </a:r>
            <a:r>
              <a:rPr lang="uk-UA" smtClean="0">
                <a:solidFill>
                  <a:schemeClr val="tx1"/>
                </a:solidFill>
              </a:rPr>
              <a:t>.</a:t>
            </a:r>
            <a:r>
              <a:rPr lang="uk-UA">
                <a:solidFill>
                  <a:schemeClr val="tx1"/>
                </a:solidFill>
              </a:rPr>
              <a:t> </a:t>
            </a:r>
            <a:r>
              <a:rPr lang="uk-UA" dirty="0">
                <a:solidFill>
                  <a:schemeClr val="tx1"/>
                </a:solidFill>
              </a:rPr>
              <a:t>Найчастіше файл сертифіката являє собою файл стандарту X.509 в DER або PEM форматі (*.</a:t>
            </a:r>
            <a:r>
              <a:rPr lang="uk-UA" dirty="0" err="1">
                <a:solidFill>
                  <a:schemeClr val="tx1"/>
                </a:solidFill>
              </a:rPr>
              <a:t>cer</a:t>
            </a:r>
            <a:r>
              <a:rPr lang="uk-UA" dirty="0">
                <a:solidFill>
                  <a:schemeClr val="tx1"/>
                </a:solidFill>
              </a:rPr>
              <a:t>), який містить відкритий ключ та ідентифікаційні дані власника ключа та підписаний цифровим підписом центра сертифікації.</a:t>
            </a:r>
            <a:endParaRPr lang="ru-RU">
              <a:solidFill>
                <a:schemeClr val="tx1"/>
              </a:solidFill>
            </a:endParaRPr>
          </a:p>
          <a:p>
            <a:pPr lvl="0"/>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45094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b="1">
                <a:solidFill>
                  <a:schemeClr val="tx1"/>
                </a:solidFill>
              </a:rPr>
              <a:t>Нові стандарти криптографічного захисту </a:t>
            </a:r>
            <a:r>
              <a:rPr lang="uk-UA" b="1">
                <a:solidFill>
                  <a:schemeClr val="tx1"/>
                </a:solidFill>
              </a:rPr>
              <a:t>інформації</a:t>
            </a:r>
            <a:r>
              <a:rPr lang="uk-UA" b="1" smtClean="0">
                <a:solidFill>
                  <a:schemeClr val="tx1"/>
                </a:solidFill>
              </a:rPr>
              <a:t>:</a:t>
            </a:r>
            <a:endParaRPr lang="ru-RU">
              <a:solidFill>
                <a:schemeClr val="tx1"/>
              </a:solidFill>
            </a:endParaRPr>
          </a:p>
        </p:txBody>
      </p:sp>
      <p:sp>
        <p:nvSpPr>
          <p:cNvPr id="3" name="Объект 2"/>
          <p:cNvSpPr>
            <a:spLocks noGrp="1"/>
          </p:cNvSpPr>
          <p:nvPr>
            <p:ph idx="1"/>
          </p:nvPr>
        </p:nvSpPr>
        <p:spPr/>
        <p:txBody>
          <a:bodyPr>
            <a:normAutofit lnSpcReduction="10000"/>
          </a:bodyPr>
          <a:lstStyle/>
          <a:p>
            <a:pPr lvl="0"/>
            <a:r>
              <a:rPr lang="uk-UA">
                <a:solidFill>
                  <a:schemeClr val="tx1"/>
                </a:solidFill>
              </a:rPr>
              <a:t>Post-Quantum Cryptography:</a:t>
            </a:r>
            <a:endParaRPr lang="ru-RU">
              <a:solidFill>
                <a:schemeClr val="tx1"/>
              </a:solidFill>
            </a:endParaRPr>
          </a:p>
          <a:p>
            <a:r>
              <a:rPr lang="uk-UA">
                <a:solidFill>
                  <a:schemeClr val="tx1"/>
                </a:solidFill>
              </a:rPr>
              <a:t>Опис: Розробка алгоритмів, які залишаються стійкими навіть у випадку використання квантового комп'ютера. </a:t>
            </a:r>
            <a:r>
              <a:rPr lang="uk-UA" dirty="0">
                <a:solidFill>
                  <a:schemeClr val="tx1"/>
                </a:solidFill>
              </a:rPr>
              <a:t>Зокрема, NIST веде ініціативу по стандартизації криптографічних алгоритмів, стійких до квантового </a:t>
            </a:r>
            <a:r>
              <a:rPr lang="uk-UA" dirty="0" err="1">
                <a:solidFill>
                  <a:schemeClr val="tx1"/>
                </a:solidFill>
              </a:rPr>
              <a:t>взлому</a:t>
            </a:r>
            <a:r>
              <a:rPr lang="uk-UA" dirty="0">
                <a:solidFill>
                  <a:schemeClr val="tx1"/>
                </a:solidFill>
              </a:rPr>
              <a:t>.</a:t>
            </a:r>
            <a:endParaRPr lang="ru-RU">
              <a:solidFill>
                <a:schemeClr val="tx1"/>
              </a:solidFill>
            </a:endParaRPr>
          </a:p>
          <a:p>
            <a:r>
              <a:rPr lang="uk-UA">
                <a:solidFill>
                  <a:schemeClr val="tx1"/>
                </a:solidFill>
              </a:rPr>
              <a:t>Постквантова криптографія — частина криптографії, яка залишається актуальною після появи квантових комп'ютерів і квантових атак. </a:t>
            </a:r>
            <a:r>
              <a:rPr lang="uk-UA" dirty="0">
                <a:solidFill>
                  <a:schemeClr val="tx1"/>
                </a:solidFill>
              </a:rPr>
              <a:t>Оскільки за швидкістю обчислення традиційних криптографічних алгоритмів квантові комп'ютери значно перевершують класичні комп'ютерні архітектури, сучасні криптографічні системи стають потенційно вразливими для криптографічних атак. Більшість традиційних криптосистем спирається на задачі </a:t>
            </a:r>
            <a:r>
              <a:rPr lang="uk-UA" dirty="0" err="1">
                <a:solidFill>
                  <a:schemeClr val="tx1"/>
                </a:solidFill>
              </a:rPr>
              <a:t>факторизації</a:t>
            </a:r>
            <a:r>
              <a:rPr lang="uk-UA" dirty="0">
                <a:solidFill>
                  <a:schemeClr val="tx1"/>
                </a:solidFill>
              </a:rPr>
              <a:t> цілих чисел або задачі дискретного логарифмування, які легко можна розв'язати на достатньо великих квантових комп'ютерах, що використовують алгоритм </a:t>
            </a:r>
            <a:r>
              <a:rPr lang="uk-UA" dirty="0" err="1">
                <a:solidFill>
                  <a:schemeClr val="tx1"/>
                </a:solidFill>
              </a:rPr>
              <a:t>Шора</a:t>
            </a:r>
            <a:r>
              <a:rPr lang="uk-UA" dirty="0">
                <a:solidFill>
                  <a:schemeClr val="tx1"/>
                </a:solidFill>
              </a:rPr>
              <a:t>. Багато </a:t>
            </a:r>
            <a:r>
              <a:rPr lang="uk-UA" dirty="0" err="1">
                <a:solidFill>
                  <a:schemeClr val="tx1"/>
                </a:solidFill>
              </a:rPr>
              <a:t>криптографів</a:t>
            </a:r>
            <a:r>
              <a:rPr lang="uk-UA" dirty="0">
                <a:solidFill>
                  <a:schemeClr val="tx1"/>
                </a:solidFill>
              </a:rPr>
              <a:t> нині розробляють алгоритми, незалежні від квантових обчислень, тобто стійкі до квантових атак.</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551332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a:solidFill>
                  <a:schemeClr val="tx1"/>
                </a:solidFill>
              </a:rPr>
              <a:t>Існують класичні криптосистеми, які спираються на обчислювально складні завдання та мають низку суттєвих відмінностей від зазначених вище систем, через що їх значно складніше вирішити. </a:t>
            </a:r>
            <a:r>
              <a:rPr lang="uk-UA" dirty="0">
                <a:solidFill>
                  <a:schemeClr val="tx1"/>
                </a:solidFill>
              </a:rPr>
              <a:t>Ці системи незалежні від квантових обчислень, і, отже, їх вважають квантово-стійкими (</a:t>
            </a:r>
            <a:r>
              <a:rPr lang="uk-UA" dirty="0" err="1">
                <a:solidFill>
                  <a:schemeClr val="tx1"/>
                </a:solidFill>
              </a:rPr>
              <a:t>quantum-resistant</a:t>
            </a:r>
            <a:r>
              <a:rPr lang="uk-UA" dirty="0">
                <a:solidFill>
                  <a:schemeClr val="tx1"/>
                </a:solidFill>
              </a:rPr>
              <a:t>), або </a:t>
            </a:r>
            <a:r>
              <a:rPr lang="uk-UA" dirty="0" err="1">
                <a:solidFill>
                  <a:schemeClr val="tx1"/>
                </a:solidFill>
              </a:rPr>
              <a:t>постквантовими</a:t>
            </a:r>
            <a:r>
              <a:rPr lang="uk-UA" dirty="0">
                <a:solidFill>
                  <a:schemeClr val="tx1"/>
                </a:solidFill>
              </a:rPr>
              <a:t> криптосистемами.</a:t>
            </a:r>
            <a:endParaRPr lang="ru-RU">
              <a:solidFill>
                <a:schemeClr val="tx1"/>
              </a:solidFill>
            </a:endParaRPr>
          </a:p>
          <a:p>
            <a:r>
              <a:rPr lang="uk-UA">
                <a:solidFill>
                  <a:schemeClr val="tx1"/>
                </a:solidFill>
              </a:rPr>
              <a:t>Постквантова криптографія у свою чергу відрізняється від квантової криптографії, яка займається методами захисту комунікацій, заснованих на принципах квантової фізики.</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822266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lnSpcReduction="10000"/>
          </a:bodyPr>
          <a:lstStyle/>
          <a:p>
            <a:pPr lvl="0"/>
            <a:r>
              <a:rPr lang="uk-UA">
                <a:solidFill>
                  <a:schemeClr val="tx1"/>
                </a:solidFill>
              </a:rPr>
              <a:t>Homomorphic Encryption:</a:t>
            </a:r>
            <a:endParaRPr lang="ru-RU">
              <a:solidFill>
                <a:schemeClr val="tx1"/>
              </a:solidFill>
            </a:endParaRPr>
          </a:p>
          <a:p>
            <a:r>
              <a:rPr lang="uk-UA">
                <a:solidFill>
                  <a:schemeClr val="tx1"/>
                </a:solidFill>
              </a:rPr>
              <a:t>Опис: Техніка, яка дозволяє обчислювати операції на зашифрованих даних, не розшифровуючи їх. </a:t>
            </a:r>
            <a:r>
              <a:rPr lang="uk-UA" dirty="0">
                <a:solidFill>
                  <a:schemeClr val="tx1"/>
                </a:solidFill>
              </a:rPr>
              <a:t>Використовується для безпечних обчислень у хмарних середовищах.</a:t>
            </a:r>
            <a:endParaRPr lang="ru-RU">
              <a:solidFill>
                <a:schemeClr val="tx1"/>
              </a:solidFill>
            </a:endParaRPr>
          </a:p>
          <a:p>
            <a:r>
              <a:rPr lang="uk-UA">
                <a:solidFill>
                  <a:schemeClr val="tx1"/>
                </a:solidFill>
              </a:rPr>
              <a:t>Гомоморфне шифрування — така модель шифрування, яка дозволяє виконувати певні математичні дії з зашифрованим текстом і отримувати зашифрований результат, який відповідає результату аналогічної операції, що проводиться з відкритим текстом.</a:t>
            </a:r>
            <a:endParaRPr lang="ru-RU">
              <a:solidFill>
                <a:schemeClr val="tx1"/>
              </a:solidFill>
            </a:endParaRPr>
          </a:p>
          <a:p>
            <a:r>
              <a:rPr lang="uk-UA">
                <a:solidFill>
                  <a:schemeClr val="tx1"/>
                </a:solidFill>
              </a:rPr>
              <a:t>Сучасні гомоморфні системи шифрування ділять на 2 класи:</a:t>
            </a:r>
            <a:endParaRPr lang="ru-RU">
              <a:solidFill>
                <a:schemeClr val="tx1"/>
              </a:solidFill>
            </a:endParaRPr>
          </a:p>
          <a:p>
            <a:pPr lvl="0"/>
            <a:r>
              <a:rPr lang="uk-UA">
                <a:solidFill>
                  <a:schemeClr val="tx1"/>
                </a:solidFill>
              </a:rPr>
              <a:t>частково гомоморфні системи, та</a:t>
            </a:r>
            <a:endParaRPr lang="ru-RU">
              <a:solidFill>
                <a:schemeClr val="tx1"/>
              </a:solidFill>
            </a:endParaRPr>
          </a:p>
          <a:p>
            <a:pPr lvl="0"/>
            <a:r>
              <a:rPr lang="uk-UA">
                <a:solidFill>
                  <a:schemeClr val="tx1"/>
                </a:solidFill>
              </a:rPr>
              <a:t>повністю гомоморфні системи.</a:t>
            </a:r>
            <a:endParaRPr lang="ru-RU">
              <a:solidFill>
                <a:schemeClr val="tx1"/>
              </a:solidFill>
            </a:endParaRPr>
          </a:p>
          <a:p>
            <a:r>
              <a:rPr lang="uk-UA">
                <a:solidFill>
                  <a:schemeClr val="tx1"/>
                </a:solidFill>
              </a:rPr>
              <a:t>Під поняттям частково гомоморфні системи розуміють такі криптосистеми, які гомоморфні відносно тільки одної математичної функції (додавання або множення).</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62840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a:solidFill>
                  <a:schemeClr val="tx1"/>
                </a:solidFill>
              </a:rPr>
              <a:t>Криптографія – наука про математичні методи забезпечення конфіденційності (неможливості прочитання інформації сторонніми) і автентичності (цілісності і справжності автора) інформації. </a:t>
            </a:r>
            <a:r>
              <a:rPr lang="uk-UA" dirty="0">
                <a:solidFill>
                  <a:schemeClr val="tx1"/>
                </a:solidFill>
              </a:rPr>
              <a:t>На сьогодні криптографія, як галузь знань, та криптографічний захист інформації, як окрема галузь діяльності, стосується: питань шифрувальної справи, новітніх технологій електронної торгівлі, систем автоматизованого управління, звітування та контролю тощо. Формування високопродуктивних методів шифрування(розшифрування) з високою криптографічною стійкістю є важливою складовою у вирішенні питання інформаційної безпеки. </a:t>
            </a:r>
            <a:endParaRPr lang="ru-RU">
              <a:solidFill>
                <a:schemeClr val="tx1"/>
              </a:solidFill>
            </a:endParaRPr>
          </a:p>
          <a:p>
            <a:r>
              <a:rPr lang="uk-UA">
                <a:solidFill>
                  <a:schemeClr val="tx1"/>
                </a:solidFill>
              </a:rPr>
              <a:t>Методи криптографічного захисту інформації – це системи шифрування інформації, алгоритми захисту від нав‘язування фальшивої інформації (МАС-коди та алгоритми електронного цифрового підпису) та криптографічні протоколи розподілу ключів, автентифікації та підтвердження факту прийому (передачі) інформації. </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626042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a:solidFill>
                  <a:schemeClr val="tx1"/>
                </a:solidFill>
              </a:rPr>
              <a:t>Вперше поняття «гомоморфне шифрування» було використане в 1978 році після розробки асиметричного алгоритму RSA його авторами Рональдом Рівестом, Аді Шаміром та Леонардом Адлеманом, але їх перші спроби обґрунтувати необхідність та можливість практичного застосування гомоморфного шифрування були невдалими. </a:t>
            </a:r>
            <a:r>
              <a:rPr lang="uk-UA" dirty="0">
                <a:solidFill>
                  <a:schemeClr val="tx1"/>
                </a:solidFill>
              </a:rPr>
              <a:t>В 2009 році співробітником IBM </a:t>
            </a:r>
            <a:r>
              <a:rPr lang="uk-UA" dirty="0" err="1">
                <a:solidFill>
                  <a:schemeClr val="tx1"/>
                </a:solidFill>
              </a:rPr>
              <a:t>Крейгом</a:t>
            </a:r>
            <a:r>
              <a:rPr lang="uk-UA" dirty="0">
                <a:solidFill>
                  <a:schemeClr val="tx1"/>
                </a:solidFill>
              </a:rPr>
              <a:t> </a:t>
            </a:r>
            <a:r>
              <a:rPr lang="uk-UA" dirty="0" err="1">
                <a:solidFill>
                  <a:schemeClr val="tx1"/>
                </a:solidFill>
              </a:rPr>
              <a:t>Джентрі</a:t>
            </a:r>
            <a:r>
              <a:rPr lang="uk-UA" dirty="0">
                <a:solidFill>
                  <a:schemeClr val="tx1"/>
                </a:solidFill>
              </a:rPr>
              <a:t> була запропонована модель повністю </a:t>
            </a:r>
            <a:r>
              <a:rPr lang="uk-UA" dirty="0" err="1">
                <a:solidFill>
                  <a:schemeClr val="tx1"/>
                </a:solidFill>
              </a:rPr>
              <a:t>гомоморфної</a:t>
            </a:r>
            <a:r>
              <a:rPr lang="uk-UA" dirty="0">
                <a:solidFill>
                  <a:schemeClr val="tx1"/>
                </a:solidFill>
              </a:rPr>
              <a:t> криптографічної системи, за допомогою якої стало можливим реалізувати операції додавання та множення над зашифрованими даними без їх попереднього розшифрування.</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995804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lnSpcReduction="10000"/>
          </a:bodyPr>
          <a:lstStyle/>
          <a:p>
            <a:pPr lvl="0"/>
            <a:r>
              <a:rPr lang="uk-UA">
                <a:solidFill>
                  <a:schemeClr val="tx1"/>
                </a:solidFill>
              </a:rPr>
              <a:t>Blockchain-based Cryptography:</a:t>
            </a:r>
            <a:endParaRPr lang="ru-RU">
              <a:solidFill>
                <a:schemeClr val="tx1"/>
              </a:solidFill>
            </a:endParaRPr>
          </a:p>
          <a:p>
            <a:r>
              <a:rPr lang="uk-UA">
                <a:solidFill>
                  <a:schemeClr val="tx1"/>
                </a:solidFill>
              </a:rPr>
              <a:t>Опис: Використання криптографії для забезпечення безпеки блокчейн-технологій та криптовалют.</a:t>
            </a:r>
            <a:endParaRPr lang="ru-RU">
              <a:solidFill>
                <a:schemeClr val="tx1"/>
              </a:solidFill>
            </a:endParaRPr>
          </a:p>
          <a:p>
            <a:r>
              <a:rPr lang="uk-UA">
                <a:solidFill>
                  <a:schemeClr val="tx1"/>
                </a:solidFill>
              </a:rPr>
              <a:t>Блокчейн (англ. </a:t>
            </a:r>
            <a:r>
              <a:rPr lang="uk-UA" dirty="0" err="1">
                <a:solidFill>
                  <a:schemeClr val="tx1"/>
                </a:solidFill>
              </a:rPr>
              <a:t>blockchain</a:t>
            </a:r>
            <a:r>
              <a:rPr lang="uk-UA" dirty="0">
                <a:solidFill>
                  <a:schemeClr val="tx1"/>
                </a:solidFill>
              </a:rPr>
              <a:t>, </a:t>
            </a:r>
            <a:r>
              <a:rPr lang="uk-UA" dirty="0" err="1">
                <a:solidFill>
                  <a:schemeClr val="tx1"/>
                </a:solidFill>
              </a:rPr>
              <a:t>block</a:t>
            </a:r>
            <a:r>
              <a:rPr lang="uk-UA" dirty="0">
                <a:solidFill>
                  <a:schemeClr val="tx1"/>
                </a:solidFill>
              </a:rPr>
              <a:t> </a:t>
            </a:r>
            <a:r>
              <a:rPr lang="uk-UA" dirty="0" err="1">
                <a:solidFill>
                  <a:schemeClr val="tx1"/>
                </a:solidFill>
              </a:rPr>
              <a:t>chain</a:t>
            </a:r>
            <a:r>
              <a:rPr lang="uk-UA" dirty="0">
                <a:solidFill>
                  <a:schemeClr val="tx1"/>
                </a:solidFill>
              </a:rPr>
              <a:t>[1] від </a:t>
            </a:r>
            <a:r>
              <a:rPr lang="uk-UA" dirty="0" err="1">
                <a:solidFill>
                  <a:schemeClr val="tx1"/>
                </a:solidFill>
              </a:rPr>
              <a:t>block</a:t>
            </a:r>
            <a:r>
              <a:rPr lang="uk-UA" dirty="0">
                <a:solidFill>
                  <a:schemeClr val="tx1"/>
                </a:solidFill>
              </a:rPr>
              <a:t> — блок, </a:t>
            </a:r>
            <a:r>
              <a:rPr lang="uk-UA" dirty="0" err="1">
                <a:solidFill>
                  <a:schemeClr val="tx1"/>
                </a:solidFill>
              </a:rPr>
              <a:t>chain</a:t>
            </a:r>
            <a:r>
              <a:rPr lang="uk-UA" dirty="0">
                <a:solidFill>
                  <a:schemeClr val="tx1"/>
                </a:solidFill>
              </a:rPr>
              <a:t> — ланцюг, тобто ланцюжок блоків) — розподілена база даних, що зберігає впорядкований ланцюжок записів (так званих блоків), що постійно довшає. Кожен блок містить часову позначку, хеш попереднього блоку та дані транзакцій, подані як хеш-дерево. Інформація про транзакції зазвичай надається відкритою, не шифрованою. Захистом від підробки та спотворення слугує включення хешу всього блоку у наступний блок. Тому внесення змін в один з блоків вимагає відповідних змін в усіх блоках після нього, що зазвичай виявляється або дуже складно, або дуже коштовно.</a:t>
            </a:r>
            <a:endParaRPr lang="ru-RU">
              <a:solidFill>
                <a:schemeClr val="tx1"/>
              </a:solidFill>
            </a:endParaRPr>
          </a:p>
          <a:p>
            <a:r>
              <a:rPr lang="uk-UA">
                <a:solidFill>
                  <a:schemeClr val="tx1"/>
                </a:solidFill>
              </a:rPr>
              <a:t>Таку розподілену базу даних закладено в основу криптовалюти Bitcoin (вона була описана 2008 і реалізована 2009 року). </a:t>
            </a:r>
            <a:r>
              <a:rPr lang="uk-UA" dirty="0">
                <a:solidFill>
                  <a:schemeClr val="tx1"/>
                </a:solidFill>
              </a:rPr>
              <a:t>По суті, це своєрідна книга обліку всіх операцій.</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402441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85000" lnSpcReduction="10000"/>
          </a:bodyPr>
          <a:lstStyle/>
          <a:p>
            <a:pPr lvl="0"/>
            <a:r>
              <a:rPr lang="uk-UA">
                <a:solidFill>
                  <a:schemeClr val="tx1"/>
                </a:solidFill>
              </a:rPr>
              <a:t>Zero-Knowledge Proofs:</a:t>
            </a:r>
            <a:endParaRPr lang="ru-RU">
              <a:solidFill>
                <a:schemeClr val="tx1"/>
              </a:solidFill>
            </a:endParaRPr>
          </a:p>
          <a:p>
            <a:r>
              <a:rPr lang="uk-UA">
                <a:solidFill>
                  <a:schemeClr val="tx1"/>
                </a:solidFill>
              </a:rPr>
              <a:t>Опис: Протоколи, які дозволяють одній стороні довести іншій, що вона володіє певною інформацією без розкриття цієї інформації.</a:t>
            </a:r>
            <a:endParaRPr lang="ru-RU">
              <a:solidFill>
                <a:schemeClr val="tx1"/>
              </a:solidFill>
            </a:endParaRPr>
          </a:p>
          <a:p>
            <a:r>
              <a:rPr lang="uk-UA">
                <a:solidFill>
                  <a:schemeClr val="tx1"/>
                </a:solidFill>
              </a:rPr>
              <a:t>Доказ з нульовим розголошенням (інформації) в криптографії (англ. </a:t>
            </a:r>
            <a:r>
              <a:rPr lang="uk-UA" dirty="0" err="1">
                <a:solidFill>
                  <a:schemeClr val="tx1"/>
                </a:solidFill>
              </a:rPr>
              <a:t>Zero-knowledge</a:t>
            </a:r>
            <a:r>
              <a:rPr lang="uk-UA" dirty="0">
                <a:solidFill>
                  <a:schemeClr val="tx1"/>
                </a:solidFill>
              </a:rPr>
              <a:t> </a:t>
            </a:r>
            <a:r>
              <a:rPr lang="uk-UA" dirty="0" err="1">
                <a:solidFill>
                  <a:schemeClr val="tx1"/>
                </a:solidFill>
              </a:rPr>
              <a:t>proof</a:t>
            </a:r>
            <a:r>
              <a:rPr lang="uk-UA" dirty="0">
                <a:solidFill>
                  <a:schemeClr val="tx1"/>
                </a:solidFill>
              </a:rPr>
              <a:t>) — інтерактивний криптографічний протокол, що дозволяє одній із сторін, що взаємодіють («</a:t>
            </a:r>
            <a:r>
              <a:rPr lang="uk-UA" dirty="0" err="1">
                <a:solidFill>
                  <a:schemeClr val="tx1"/>
                </a:solidFill>
              </a:rPr>
              <a:t>The</a:t>
            </a:r>
            <a:r>
              <a:rPr lang="uk-UA" dirty="0">
                <a:solidFill>
                  <a:schemeClr val="tx1"/>
                </a:solidFill>
              </a:rPr>
              <a:t> </a:t>
            </a:r>
            <a:r>
              <a:rPr lang="uk-UA" dirty="0" err="1">
                <a:solidFill>
                  <a:schemeClr val="tx1"/>
                </a:solidFill>
              </a:rPr>
              <a:t>verifier</a:t>
            </a:r>
            <a:r>
              <a:rPr lang="uk-UA" dirty="0">
                <a:solidFill>
                  <a:schemeClr val="tx1"/>
                </a:solidFill>
              </a:rPr>
              <a:t>» — перевіряє) переконатися в достовірності будь-якого твердження (зазвичай математичного), не цьому жодної іншої інформації від другої сторони («</a:t>
            </a:r>
            <a:r>
              <a:rPr lang="uk-UA" dirty="0" err="1">
                <a:solidFill>
                  <a:schemeClr val="tx1"/>
                </a:solidFill>
              </a:rPr>
              <a:t>The</a:t>
            </a:r>
            <a:r>
              <a:rPr lang="uk-UA" dirty="0">
                <a:solidFill>
                  <a:schemeClr val="tx1"/>
                </a:solidFill>
              </a:rPr>
              <a:t> </a:t>
            </a:r>
            <a:r>
              <a:rPr lang="uk-UA" dirty="0" err="1">
                <a:solidFill>
                  <a:schemeClr val="tx1"/>
                </a:solidFill>
              </a:rPr>
              <a:t>prover</a:t>
            </a:r>
            <a:r>
              <a:rPr lang="uk-UA" dirty="0">
                <a:solidFill>
                  <a:schemeClr val="tx1"/>
                </a:solidFill>
              </a:rPr>
              <a:t>» - доводить). Причому остання умова є необхідною, тому що зазвичай довести, що сторона має певні відомості в більшості випадків </a:t>
            </a:r>
            <a:r>
              <a:rPr lang="uk-UA" dirty="0" err="1">
                <a:solidFill>
                  <a:schemeClr val="tx1"/>
                </a:solidFill>
              </a:rPr>
              <a:t>тривіально</a:t>
            </a:r>
            <a:r>
              <a:rPr lang="uk-UA" dirty="0">
                <a:solidFill>
                  <a:schemeClr val="tx1"/>
                </a:solidFill>
              </a:rPr>
              <a:t>, якщо вона має право просто розкрити інформацію. Уся складність у тому, щоб довести, що з сторін є інформація, не розкриваючи її зміст. Протокол повинен враховувати, що </a:t>
            </a:r>
            <a:r>
              <a:rPr lang="uk-UA" dirty="0" err="1">
                <a:solidFill>
                  <a:schemeClr val="tx1"/>
                </a:solidFill>
              </a:rPr>
              <a:t>доказуючий</a:t>
            </a:r>
            <a:r>
              <a:rPr lang="uk-UA" dirty="0">
                <a:solidFill>
                  <a:schemeClr val="tx1"/>
                </a:solidFill>
              </a:rPr>
              <a:t> зможе переконати перевіряльника лише у випадку, якщо затвердження дійсно доведене. А якщо ні, то зробити це буде неможливо, або вкрай малоймовірно через обчислювальну складність</a:t>
            </a:r>
            <a:r>
              <a:rPr lang="uk-UA" dirty="0" smtClean="0">
                <a:solidFill>
                  <a:schemeClr val="tx1"/>
                </a:solidFill>
              </a:rPr>
              <a:t>.</a:t>
            </a:r>
          </a:p>
          <a:p>
            <a:endParaRPr lang="uk-UA" dirty="0" smtClean="0">
              <a:solidFill>
                <a:schemeClr val="tx1"/>
              </a:solidFill>
            </a:endParaRPr>
          </a:p>
          <a:p>
            <a:r>
              <a:rPr lang="uk-UA" dirty="0">
                <a:solidFill>
                  <a:schemeClr val="tx1"/>
                </a:solidFill>
              </a:rPr>
              <a:t>Ці технології відображають постійний розвиток криптографії для забезпечення найвищого рівня конфіденційності та цілісності інформації в умовах сучасного цифрового середовища.</a:t>
            </a:r>
            <a:endParaRPr lang="ru-RU">
              <a:solidFill>
                <a:schemeClr val="tx1"/>
              </a:solidFill>
            </a:endParaRPr>
          </a:p>
          <a:p>
            <a:endParaRPr lang="ru-RU" dirty="0">
              <a:solidFill>
                <a:schemeClr val="tx1"/>
              </a:solidFill>
            </a:endParaRPr>
          </a:p>
          <a:p>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890216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uk-UA" sz="6000" smtClean="0"/>
              <a:t>Дякую за увагу!</a:t>
            </a:r>
            <a:endParaRPr lang="ru-RU" sz="6000"/>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13384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a:solidFill>
                  <a:schemeClr val="tx1"/>
                </a:solidFill>
              </a:rPr>
              <a:t>Криптографічна стійкість методів криптографічного захисту інформації – це властивість криптографічних алгоритмів і криптографічних протоколів, що характеризує їх здатність протистояти методам дешифрування (процес несанкціонованого відновлення оригіналу тексту повідомлення). </a:t>
            </a:r>
            <a:r>
              <a:rPr lang="uk-UA" dirty="0">
                <a:solidFill>
                  <a:schemeClr val="tx1"/>
                </a:solidFill>
              </a:rPr>
              <a:t>Для сучасної криптографії характерне використання відкритих алгоритмів шифрування, що припускають використання обчислювальних засобів. На сьогодні відомо більше десятка перевірених методів шифрування, які при використанні ключа достатньої довжини і коректної реалізації алгоритму, роблять шифрований текст недоступним для </a:t>
            </a:r>
            <a:r>
              <a:rPr lang="uk-UA" dirty="0" err="1">
                <a:solidFill>
                  <a:schemeClr val="tx1"/>
                </a:solidFill>
              </a:rPr>
              <a:t>криптоаналізу</a:t>
            </a:r>
            <a:r>
              <a:rPr lang="uk-UA" dirty="0">
                <a:solidFill>
                  <a:schemeClr val="tx1"/>
                </a:solidFill>
              </a:rPr>
              <a:t> (наука "зламування" криптографічних перетворень).</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412134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a:solidFill>
                  <a:schemeClr val="tx1"/>
                </a:solidFill>
              </a:rPr>
              <a:t>Криптографічні методи захисту інформації:</a:t>
            </a:r>
            <a:r>
              <a:rPr lang="ru-RU">
                <a:solidFill>
                  <a:schemeClr val="tx1"/>
                </a:solidFill>
              </a:rPr>
              <a:t/>
            </a:r>
            <a:br>
              <a:rPr lang="ru-RU">
                <a:solidFill>
                  <a:schemeClr val="tx1"/>
                </a:solidFill>
              </a:rPr>
            </a:br>
            <a:endParaRPr lang="ru-RU">
              <a:solidFill>
                <a:schemeClr val="tx1"/>
              </a:solidFill>
            </a:endParaRPr>
          </a:p>
        </p:txBody>
      </p:sp>
      <p:sp>
        <p:nvSpPr>
          <p:cNvPr id="3" name="Объект 2"/>
          <p:cNvSpPr>
            <a:spLocks noGrp="1"/>
          </p:cNvSpPr>
          <p:nvPr>
            <p:ph idx="1"/>
          </p:nvPr>
        </p:nvSpPr>
        <p:spPr>
          <a:xfrm>
            <a:off x="424873" y="1737361"/>
            <a:ext cx="11545453" cy="4441766"/>
          </a:xfrm>
        </p:spPr>
        <p:txBody>
          <a:bodyPr>
            <a:normAutofit fontScale="85000" lnSpcReduction="20000"/>
          </a:bodyPr>
          <a:lstStyle/>
          <a:p>
            <a:pPr lvl="0"/>
            <a:r>
              <a:rPr lang="uk-UA">
                <a:solidFill>
                  <a:schemeClr val="tx1"/>
                </a:solidFill>
              </a:rPr>
              <a:t>Шифрування:</a:t>
            </a:r>
            <a:endParaRPr lang="ru-RU">
              <a:solidFill>
                <a:schemeClr val="tx1"/>
              </a:solidFill>
            </a:endParaRPr>
          </a:p>
          <a:p>
            <a:r>
              <a:rPr lang="uk-UA">
                <a:solidFill>
                  <a:schemeClr val="tx1"/>
                </a:solidFill>
              </a:rPr>
              <a:t>Опис: Шифрування використовується для перетворення звичайного тексту в криптограму, що неможливо зрозуміти без належного ключа. </a:t>
            </a:r>
            <a:r>
              <a:rPr lang="uk-UA" dirty="0">
                <a:solidFill>
                  <a:schemeClr val="tx1"/>
                </a:solidFill>
              </a:rPr>
              <a:t>Симетричне (один ключ) та асиметричне (пара ключів) шифрування є основними підходами.</a:t>
            </a:r>
            <a:endParaRPr lang="ru-RU">
              <a:solidFill>
                <a:schemeClr val="tx1"/>
              </a:solidFill>
            </a:endParaRPr>
          </a:p>
          <a:p>
            <a:r>
              <a:rPr lang="uk-UA">
                <a:solidFill>
                  <a:schemeClr val="tx1"/>
                </a:solidFill>
              </a:rPr>
              <a:t>Шифрування — це метод перетворення даних, щоб їх могли читати лише авторизовані особи. </a:t>
            </a:r>
            <a:r>
              <a:rPr lang="uk-UA" dirty="0">
                <a:solidFill>
                  <a:schemeClr val="tx1"/>
                </a:solidFill>
              </a:rPr>
              <a:t>У процесі шифрування відкритий текст перетворюється в зашифрований за допомогою криптографічного ключа. Криптографічний ключ — це набір відомих математичних величин, погоджених як відправником, так і одержувачем.</a:t>
            </a:r>
            <a:endParaRPr lang="ru-RU">
              <a:solidFill>
                <a:schemeClr val="tx1"/>
              </a:solidFill>
            </a:endParaRPr>
          </a:p>
          <a:p>
            <a:r>
              <a:rPr lang="uk-UA">
                <a:solidFill>
                  <a:schemeClr val="tx1"/>
                </a:solidFill>
              </a:rPr>
              <a:t>Дешифрування, або перетворення зашифрованих даних, виконується будь-якою особою, що має відповідний ключ. </a:t>
            </a:r>
            <a:r>
              <a:rPr lang="uk-UA" dirty="0">
                <a:solidFill>
                  <a:schemeClr val="tx1"/>
                </a:solidFill>
              </a:rPr>
              <a:t>Саме тому фахівці з криптографії постійно займаються розробкою більш витончених і складних ключів. У більш безпечному шифруванні використовуються ключі високого рівня складності, тому хакери визнають процес вичерпного дешифрування (також відомого як метод «грубої сили») функціонально неможливим.</a:t>
            </a:r>
            <a:endParaRPr lang="ru-RU">
              <a:solidFill>
                <a:schemeClr val="tx1"/>
              </a:solidFill>
            </a:endParaRPr>
          </a:p>
          <a:p>
            <a:r>
              <a:rPr lang="uk-UA">
                <a:solidFill>
                  <a:schemeClr val="tx1"/>
                </a:solidFill>
              </a:rPr>
              <a:t>Дані можуть бути зашифровані як під час зберігання, так і під час передачі. </a:t>
            </a:r>
            <a:r>
              <a:rPr lang="uk-UA" dirty="0">
                <a:solidFill>
                  <a:schemeClr val="tx1"/>
                </a:solidFill>
              </a:rPr>
              <a:t>Двома основними видами шифрування є симетричне шифрування та асиметричне шифрування.</a:t>
            </a:r>
            <a:endParaRPr lang="ru-RU">
              <a:solidFill>
                <a:schemeClr val="tx1"/>
              </a:solidFill>
            </a:endParaRPr>
          </a:p>
          <a:p>
            <a:pPr lvl="0"/>
            <a:r>
              <a:rPr lang="uk-UA">
                <a:solidFill>
                  <a:schemeClr val="tx1"/>
                </a:solidFill>
              </a:rPr>
              <a:t>У симетричному шифруванні використовується лише один ключ, і всі сторони користуються одним і тим самим секретним ключом.</a:t>
            </a:r>
            <a:endParaRPr lang="ru-RU">
              <a:solidFill>
                <a:schemeClr val="tx1"/>
              </a:solidFill>
            </a:endParaRPr>
          </a:p>
          <a:p>
            <a:pPr lvl="0"/>
            <a:r>
              <a:rPr lang="uk-UA">
                <a:solidFill>
                  <a:schemeClr val="tx1"/>
                </a:solidFill>
              </a:rPr>
              <a:t>В асиметричному шифруванні використовується декілька ключів: один ключ для шифрування, а інший для дешифрування. </a:t>
            </a:r>
            <a:r>
              <a:rPr lang="uk-UA" dirty="0">
                <a:solidFill>
                  <a:schemeClr val="tx1"/>
                </a:solidFill>
              </a:rPr>
              <a:t>Ключ шифрування називають «відкритим ключем», а ключ дешифрування — «закритим ключем».</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4144614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lvl="0"/>
            <a:r>
              <a:rPr lang="uk-UA">
                <a:solidFill>
                  <a:schemeClr val="tx1"/>
                </a:solidFill>
              </a:rPr>
              <a:t>Хеш-функції:</a:t>
            </a:r>
            <a:endParaRPr lang="ru-RU">
              <a:solidFill>
                <a:schemeClr val="tx1"/>
              </a:solidFill>
            </a:endParaRPr>
          </a:p>
          <a:p>
            <a:r>
              <a:rPr lang="uk-UA">
                <a:solidFill>
                  <a:schemeClr val="tx1"/>
                </a:solidFill>
              </a:rPr>
              <a:t>Опис: Хеш-функції перетворюють вхідні дані будь-якої довжини в фіксоване хеш-значення. </a:t>
            </a:r>
            <a:r>
              <a:rPr lang="uk-UA" dirty="0">
                <a:solidFill>
                  <a:schemeClr val="tx1"/>
                </a:solidFill>
              </a:rPr>
              <a:t>Вони використовуються для перевірки цілісності даних та створення цифрових підписів.</a:t>
            </a:r>
            <a:endParaRPr lang="ru-RU">
              <a:solidFill>
                <a:schemeClr val="tx1"/>
              </a:solidFill>
            </a:endParaRPr>
          </a:p>
          <a:p>
            <a:r>
              <a:rPr lang="uk-UA">
                <a:solidFill>
                  <a:schemeClr val="tx1"/>
                </a:solidFill>
              </a:rPr>
              <a:t>Хеш-функція, або геш-функція — </a:t>
            </a:r>
            <a:r>
              <a:rPr lang="uk-UA" u="sng">
                <a:solidFill>
                  <a:schemeClr val="tx1"/>
                </a:solidFill>
                <a:hlinkClick r:id="rId2" tooltip="Підпрограма"/>
              </a:rPr>
              <a:t>функція</a:t>
            </a:r>
            <a:r>
              <a:rPr lang="uk-UA">
                <a:solidFill>
                  <a:schemeClr val="tx1"/>
                </a:solidFill>
              </a:rPr>
              <a:t>, що перетворює вхідні дані будь-якого (як правило великого) розміру в дані фіксованого розміру.</a:t>
            </a:r>
            <a:endParaRPr lang="ru-RU">
              <a:solidFill>
                <a:schemeClr val="tx1"/>
              </a:solidFill>
            </a:endParaRPr>
          </a:p>
          <a:p>
            <a:r>
              <a:rPr lang="uk-UA">
                <a:solidFill>
                  <a:schemeClr val="tx1"/>
                </a:solidFill>
              </a:rPr>
              <a:t>Хешування (гешування, </a:t>
            </a:r>
            <a:r>
              <a:rPr lang="uk-UA" u="sng">
                <a:solidFill>
                  <a:schemeClr val="tx1"/>
                </a:solidFill>
                <a:hlinkClick r:id="rId3" tooltip="Англійська мова"/>
              </a:rPr>
              <a:t>англ.</a:t>
            </a:r>
            <a:r>
              <a:rPr lang="uk-UA">
                <a:solidFill>
                  <a:schemeClr val="tx1"/>
                </a:solidFill>
              </a:rPr>
              <a:t> </a:t>
            </a:r>
            <a:r>
              <a:rPr lang="uk-UA" dirty="0" err="1">
                <a:solidFill>
                  <a:schemeClr val="tx1"/>
                </a:solidFill>
              </a:rPr>
              <a:t>hashing</a:t>
            </a:r>
            <a:r>
              <a:rPr lang="uk-UA" dirty="0">
                <a:solidFill>
                  <a:schemeClr val="tx1"/>
                </a:solidFill>
              </a:rPr>
              <a:t>) — перетворення вхідного масиву даних довільної довжини у вихідний бітовий рядок фіксованої довжини. Такі перетворення також називаються хеш-функціями, або функціями згортання, а їхні результати називають хешем, хеш-кодом, хеш-сумою, або дайджестом повідомлення (</a:t>
            </a:r>
            <a:r>
              <a:rPr lang="uk-UA" u="sng" dirty="0" err="1">
                <a:solidFill>
                  <a:schemeClr val="tx1"/>
                </a:solidFill>
                <a:hlinkClick r:id="rId3" tooltip="Англійська мова"/>
              </a:rPr>
              <a:t>англ</a:t>
            </a:r>
            <a:r>
              <a:rPr lang="uk-UA" u="sng" dirty="0">
                <a:solidFill>
                  <a:schemeClr val="tx1"/>
                </a:solidFill>
                <a:hlinkClick r:id="rId3" tooltip="Англійська мова"/>
              </a:rPr>
              <a:t>.</a:t>
            </a:r>
            <a:r>
              <a:rPr lang="uk-UA" dirty="0">
                <a:solidFill>
                  <a:schemeClr val="tx1"/>
                </a:solidFill>
              </a:rPr>
              <a:t> </a:t>
            </a:r>
            <a:r>
              <a:rPr lang="uk-UA" dirty="0" err="1">
                <a:solidFill>
                  <a:schemeClr val="tx1"/>
                </a:solidFill>
              </a:rPr>
              <a:t>message</a:t>
            </a:r>
            <a:r>
              <a:rPr lang="uk-UA" dirty="0">
                <a:solidFill>
                  <a:schemeClr val="tx1"/>
                </a:solidFill>
              </a:rPr>
              <a:t> </a:t>
            </a:r>
            <a:r>
              <a:rPr lang="uk-UA" dirty="0" err="1">
                <a:solidFill>
                  <a:schemeClr val="tx1"/>
                </a:solidFill>
              </a:rPr>
              <a:t>digest</a:t>
            </a:r>
            <a:r>
              <a:rPr lang="uk-UA" dirty="0">
                <a:solidFill>
                  <a:schemeClr val="tx1"/>
                </a:solidFill>
              </a:rPr>
              <a:t>).</a:t>
            </a:r>
            <a:endParaRPr lang="ru-RU">
              <a:solidFill>
                <a:schemeClr val="tx1"/>
              </a:solidFill>
            </a:endParaRPr>
          </a:p>
        </p:txBody>
      </p:sp>
    </p:spTree>
    <p:extLst>
      <p:ext uri="{BB962C8B-B14F-4D97-AF65-F5344CB8AC3E}">
        <p14:creationId xmlns:p14="http://schemas.microsoft.com/office/powerpoint/2010/main" val="2129761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a:solidFill>
                  <a:schemeClr val="tx1"/>
                </a:solidFill>
              </a:rPr>
              <a:t>Хеш-функція використовується зокрема у структурах даних — </a:t>
            </a:r>
            <a:r>
              <a:rPr lang="uk-UA" u="sng">
                <a:solidFill>
                  <a:schemeClr val="tx1"/>
                </a:solidFill>
                <a:hlinkClick r:id="rId2" tooltip="Хеш-таблиця"/>
              </a:rPr>
              <a:t>хеш-таблицях</a:t>
            </a:r>
            <a:r>
              <a:rPr lang="uk-UA">
                <a:solidFill>
                  <a:schemeClr val="tx1"/>
                </a:solidFill>
              </a:rPr>
              <a:t>, широко вживаних у програмному забезпеченні для швидкого пошуку даних. </a:t>
            </a:r>
            <a:r>
              <a:rPr lang="uk-UA" dirty="0">
                <a:solidFill>
                  <a:schemeClr val="tx1"/>
                </a:solidFill>
              </a:rPr>
              <a:t>Хеш-функції використовуються для оптимізації таблиць та баз даних користуючись з того, що в однакових записів однакові значення хеш-функції. Такий підхід пошуку дублікатів ефективний у файлах великого розміру. Прикладом цього буде знаходження подібних ділянок у послідовностях </a:t>
            </a:r>
            <a:r>
              <a:rPr lang="uk-UA" u="sng" dirty="0">
                <a:solidFill>
                  <a:schemeClr val="tx1"/>
                </a:solidFill>
                <a:hlinkClick r:id="rId3" tooltip="ДНК"/>
              </a:rPr>
              <a:t>ДНК</a:t>
            </a:r>
            <a:r>
              <a:rPr lang="uk-UA" dirty="0">
                <a:solidFill>
                  <a:schemeClr val="tx1"/>
                </a:solidFill>
              </a:rPr>
              <a:t>. </a:t>
            </a:r>
            <a:r>
              <a:rPr lang="uk-UA" u="sng" dirty="0">
                <a:solidFill>
                  <a:schemeClr val="tx1"/>
                </a:solidFill>
                <a:hlinkClick r:id="rId4" tooltip="Криптографічна геш-функція"/>
              </a:rPr>
              <a:t>Криптографічна </a:t>
            </a:r>
            <a:r>
              <a:rPr lang="uk-UA" u="sng" dirty="0" err="1">
                <a:solidFill>
                  <a:schemeClr val="tx1"/>
                </a:solidFill>
                <a:hlinkClick r:id="rId4" tooltip="Криптографічна геш-функція"/>
              </a:rPr>
              <a:t>геш</a:t>
            </a:r>
            <a:r>
              <a:rPr lang="uk-UA" u="sng" dirty="0">
                <a:solidFill>
                  <a:schemeClr val="tx1"/>
                </a:solidFill>
                <a:hlinkClick r:id="rId4" tooltip="Криптографічна геш-функція"/>
              </a:rPr>
              <a:t>-функція</a:t>
            </a:r>
            <a:r>
              <a:rPr lang="uk-UA" dirty="0">
                <a:solidFill>
                  <a:schemeClr val="tx1"/>
                </a:solidFill>
              </a:rPr>
              <a:t> дозволяє легко перевірити, що деякі вхідні дані зіставляються із заданим значенням хешу, але, якщо вхідні дані невідомі, то навмисно важко відновити вхідне значення (або еквівалентну альтернативу), знаючи збережене значення хеш-функції. Це використовується для забезпечення </a:t>
            </a:r>
            <a:r>
              <a:rPr lang="uk-UA" u="sng" dirty="0">
                <a:solidFill>
                  <a:schemeClr val="tx1"/>
                </a:solidFill>
                <a:hlinkClick r:id="rId5" tooltip="Цілісність інформації"/>
              </a:rPr>
              <a:t>цілісності</a:t>
            </a:r>
            <a:r>
              <a:rPr lang="uk-UA" dirty="0">
                <a:solidFill>
                  <a:schemeClr val="tx1"/>
                </a:solidFill>
              </a:rPr>
              <a:t> переданих даних, і є будівельним блоком для </a:t>
            </a:r>
            <a:r>
              <a:rPr lang="uk-UA" u="sng" dirty="0" err="1">
                <a:solidFill>
                  <a:schemeClr val="tx1"/>
                </a:solidFill>
                <a:hlinkClick r:id="rId6" tooltip="HMAC"/>
              </a:rPr>
              <a:t>HMACs</a:t>
            </a:r>
            <a:r>
              <a:rPr lang="uk-UA" dirty="0">
                <a:solidFill>
                  <a:schemeClr val="tx1"/>
                </a:solidFill>
              </a:rPr>
              <a:t>, які забезпечують </a:t>
            </a:r>
            <a:r>
              <a:rPr lang="uk-UA" u="sng" dirty="0" err="1">
                <a:solidFill>
                  <a:schemeClr val="tx1"/>
                </a:solidFill>
                <a:hlinkClick r:id="rId7" tooltip="Аутентифікація повідомлень"/>
              </a:rPr>
              <a:t>аутентифікацію</a:t>
            </a:r>
            <a:r>
              <a:rPr lang="uk-UA" u="sng" dirty="0">
                <a:solidFill>
                  <a:schemeClr val="tx1"/>
                </a:solidFill>
                <a:hlinkClick r:id="rId7" tooltip="Аутентифікація повідомлень"/>
              </a:rPr>
              <a:t> повідомлень</a:t>
            </a:r>
            <a:r>
              <a:rPr lang="uk-UA" dirty="0">
                <a:solidFill>
                  <a:schemeClr val="tx1"/>
                </a:solidFill>
              </a:rPr>
              <a:t>.</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44815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a:solidFill>
                  <a:schemeClr val="tx1"/>
                </a:solidFill>
              </a:rPr>
              <a:t>Хеш-функції пов'язані (і їх часто плутають) з </a:t>
            </a:r>
            <a:r>
              <a:rPr lang="uk-UA" u="sng">
                <a:solidFill>
                  <a:schemeClr val="tx1"/>
                </a:solidFill>
                <a:hlinkClick r:id="rId2" tooltip="Контрольна сума"/>
              </a:rPr>
              <a:t>контрольною сумою</a:t>
            </a:r>
            <a:r>
              <a:rPr lang="uk-UA">
                <a:solidFill>
                  <a:schemeClr val="tx1"/>
                </a:solidFill>
              </a:rPr>
              <a:t>, контрольними цифрами, </a:t>
            </a:r>
            <a:r>
              <a:rPr lang="uk-UA" u="sng">
                <a:solidFill>
                  <a:schemeClr val="tx1"/>
                </a:solidFill>
                <a:hlinkClick r:id="rId3" tooltip="Відбитки пальців (інформатика)"/>
              </a:rPr>
              <a:t>відбитками пальців</a:t>
            </a:r>
            <a:r>
              <a:rPr lang="uk-UA">
                <a:solidFill>
                  <a:schemeClr val="tx1"/>
                </a:solidFill>
              </a:rPr>
              <a:t>, </a:t>
            </a:r>
            <a:r>
              <a:rPr lang="uk-UA" u="sng">
                <a:solidFill>
                  <a:schemeClr val="tx1"/>
                </a:solidFill>
                <a:hlinkClick r:id="rId4" tooltip="Рандомізація функції"/>
              </a:rPr>
              <a:t>рандомізацією функцій</a:t>
            </a:r>
            <a:r>
              <a:rPr lang="uk-UA">
                <a:solidFill>
                  <a:schemeClr val="tx1"/>
                </a:solidFill>
              </a:rPr>
              <a:t>, кодами, що виправляють помилки, і з шифрами. </a:t>
            </a:r>
            <a:r>
              <a:rPr lang="uk-UA" dirty="0">
                <a:solidFill>
                  <a:schemeClr val="tx1"/>
                </a:solidFill>
              </a:rPr>
              <a:t>Хоча ці поняття певною мірою збігаються, кожне з них має свою власну сферу застосування і вимоги та є розробленим і оптимізованим по-різному</a:t>
            </a:r>
            <a:r>
              <a:rPr lang="uk-UA" dirty="0" smtClean="0">
                <a:solidFill>
                  <a:schemeClr val="tx1"/>
                </a:solidFill>
              </a:rPr>
              <a:t>.</a:t>
            </a: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r>
              <a:rPr lang="uk-UA" dirty="0">
                <a:solidFill>
                  <a:schemeClr val="tx1"/>
                </a:solidFill>
              </a:rPr>
              <a:t>Рисунок 1 – приклад хеш-функції</a:t>
            </a:r>
            <a:endParaRPr lang="ru-RU">
              <a:solidFill>
                <a:schemeClr val="tx1"/>
              </a:solidFill>
            </a:endParaRPr>
          </a:p>
          <a:p>
            <a:endParaRPr lang="ru-RU" dirty="0">
              <a:solidFill>
                <a:schemeClr val="tx1"/>
              </a:solidFill>
            </a:endParaRPr>
          </a:p>
          <a:p>
            <a:endParaRPr lang="ru-RU" dirty="0">
              <a:solidFill>
                <a:schemeClr val="tx1"/>
              </a:solidFill>
            </a:endParaRPr>
          </a:p>
        </p:txBody>
      </p:sp>
      <p:pic>
        <p:nvPicPr>
          <p:cNvPr id="4" name="Рисунок 3" descr="https://upload.wikimedia.org/wikipedia/commons/thumb/5/58/Hash_table_4_1_1_0_0_1_0_LL.svg/240px-Hash_table_4_1_1_0_0_1_0_LL.svg.png"/>
          <p:cNvPicPr/>
          <p:nvPr/>
        </p:nvPicPr>
        <p:blipFill>
          <a:blip r:embed="rId5">
            <a:extLst>
              <a:ext uri="{28A0092B-C50C-407E-A947-70E740481C1C}">
                <a14:useLocalDpi xmlns:a14="http://schemas.microsoft.com/office/drawing/2010/main" val="0"/>
              </a:ext>
            </a:extLst>
          </a:blip>
          <a:srcRect/>
          <a:stretch>
            <a:fillRect/>
          </a:stretch>
        </p:blipFill>
        <p:spPr bwMode="auto">
          <a:xfrm>
            <a:off x="4547061" y="2946188"/>
            <a:ext cx="2989812" cy="2124575"/>
          </a:xfrm>
          <a:prstGeom prst="rect">
            <a:avLst/>
          </a:prstGeom>
          <a:noFill/>
          <a:ln>
            <a:noFill/>
          </a:ln>
        </p:spPr>
      </p:pic>
    </p:spTree>
    <p:extLst>
      <p:ext uri="{BB962C8B-B14F-4D97-AF65-F5344CB8AC3E}">
        <p14:creationId xmlns:p14="http://schemas.microsoft.com/office/powerpoint/2010/main" val="95119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10000"/>
          </a:bodyPr>
          <a:lstStyle/>
          <a:p>
            <a:pPr lvl="0"/>
            <a:r>
              <a:rPr lang="uk-UA">
                <a:solidFill>
                  <a:schemeClr val="tx1"/>
                </a:solidFill>
              </a:rPr>
              <a:t>Диффі-Гельманн (Diffie-Hellman):</a:t>
            </a:r>
            <a:endParaRPr lang="ru-RU">
              <a:solidFill>
                <a:schemeClr val="tx1"/>
              </a:solidFill>
            </a:endParaRPr>
          </a:p>
          <a:p>
            <a:r>
              <a:rPr lang="uk-UA">
                <a:solidFill>
                  <a:schemeClr val="tx1"/>
                </a:solidFill>
              </a:rPr>
              <a:t>Опис: Протокол обміну ключами, що дозволяє двом сторонам безпечно встановити спільний секрет через ненадійний канал зв'язку.</a:t>
            </a:r>
            <a:endParaRPr lang="ru-RU">
              <a:solidFill>
                <a:schemeClr val="tx1"/>
              </a:solidFill>
            </a:endParaRPr>
          </a:p>
          <a:p>
            <a:r>
              <a:rPr lang="uk-UA">
                <a:solidFill>
                  <a:schemeClr val="tx1"/>
                </a:solidFill>
              </a:rPr>
              <a:t>Протокол Діффі —Геллмана (</a:t>
            </a:r>
            <a:r>
              <a:rPr lang="uk-UA" u="sng">
                <a:solidFill>
                  <a:schemeClr val="tx1"/>
                </a:solidFill>
                <a:hlinkClick r:id="rId2" tooltip="Англійська мова"/>
              </a:rPr>
              <a:t>англ.</a:t>
            </a:r>
            <a:r>
              <a:rPr lang="uk-UA">
                <a:solidFill>
                  <a:schemeClr val="tx1"/>
                </a:solidFill>
              </a:rPr>
              <a:t> </a:t>
            </a:r>
            <a:r>
              <a:rPr lang="uk-UA" dirty="0" err="1">
                <a:solidFill>
                  <a:schemeClr val="tx1"/>
                </a:solidFill>
              </a:rPr>
              <a:t>Diffie</a:t>
            </a:r>
            <a:r>
              <a:rPr lang="uk-UA" dirty="0">
                <a:solidFill>
                  <a:schemeClr val="tx1"/>
                </a:solidFill>
              </a:rPr>
              <a:t>–</a:t>
            </a:r>
            <a:r>
              <a:rPr lang="uk-UA" dirty="0" err="1">
                <a:solidFill>
                  <a:schemeClr val="tx1"/>
                </a:solidFill>
              </a:rPr>
              <a:t>Hellman</a:t>
            </a:r>
            <a:r>
              <a:rPr lang="uk-UA" dirty="0">
                <a:solidFill>
                  <a:schemeClr val="tx1"/>
                </a:solidFill>
              </a:rPr>
              <a:t> </a:t>
            </a:r>
            <a:r>
              <a:rPr lang="uk-UA" dirty="0" err="1">
                <a:solidFill>
                  <a:schemeClr val="tx1"/>
                </a:solidFill>
              </a:rPr>
              <a:t>key</a:t>
            </a:r>
            <a:r>
              <a:rPr lang="uk-UA" dirty="0">
                <a:solidFill>
                  <a:schemeClr val="tx1"/>
                </a:solidFill>
              </a:rPr>
              <a:t> </a:t>
            </a:r>
            <a:r>
              <a:rPr lang="uk-UA" dirty="0" err="1">
                <a:solidFill>
                  <a:schemeClr val="tx1"/>
                </a:solidFill>
              </a:rPr>
              <a:t>exchange</a:t>
            </a:r>
            <a:r>
              <a:rPr lang="uk-UA" dirty="0">
                <a:solidFill>
                  <a:schemeClr val="tx1"/>
                </a:solidFill>
              </a:rPr>
              <a:t> (D–H)) — це метод обміну </a:t>
            </a:r>
            <a:r>
              <a:rPr lang="uk-UA" u="sng" dirty="0">
                <a:solidFill>
                  <a:schemeClr val="tx1"/>
                </a:solidFill>
                <a:hlinkClick r:id="rId3" tooltip="Ключ (криптографія)"/>
              </a:rPr>
              <a:t>криптографічними ключами</a:t>
            </a:r>
            <a:r>
              <a:rPr lang="uk-UA" dirty="0">
                <a:solidFill>
                  <a:schemeClr val="tx1"/>
                </a:solidFill>
              </a:rPr>
              <a:t>. Один з перших практичних прикладів </a:t>
            </a:r>
            <a:r>
              <a:rPr lang="uk-UA" u="sng" dirty="0">
                <a:solidFill>
                  <a:schemeClr val="tx1"/>
                </a:solidFill>
                <a:hlinkClick r:id="rId4" tooltip="Протокол узгодження ключів"/>
              </a:rPr>
              <a:t>узгодження ключа</a:t>
            </a:r>
            <a:r>
              <a:rPr lang="uk-UA" dirty="0">
                <a:solidFill>
                  <a:schemeClr val="tx1"/>
                </a:solidFill>
              </a:rPr>
              <a:t>, що дозволяє двом учасникам, що не мають жодних попередніх даних один про одного, отримати спільний секретний ключ із використанням незахищеного </a:t>
            </a:r>
            <a:r>
              <a:rPr lang="uk-UA" u="sng" dirty="0">
                <a:solidFill>
                  <a:schemeClr val="tx1"/>
                </a:solidFill>
                <a:hlinkClick r:id="rId5" tooltip="Канал зв'язку"/>
              </a:rPr>
              <a:t>каналу зв'язку</a:t>
            </a:r>
            <a:r>
              <a:rPr lang="uk-UA" dirty="0">
                <a:solidFill>
                  <a:schemeClr val="tx1"/>
                </a:solidFill>
              </a:rPr>
              <a:t>. Цей ключ можна використати для шифрування наступних сеансів зв'язку, що використовують шифр з </a:t>
            </a:r>
            <a:r>
              <a:rPr lang="uk-UA" u="sng" dirty="0">
                <a:solidFill>
                  <a:schemeClr val="tx1"/>
                </a:solidFill>
                <a:hlinkClick r:id="rId6" tooltip="Шифрування з симетричними ключами"/>
              </a:rPr>
              <a:t>симетричним ключем</a:t>
            </a:r>
            <a:r>
              <a:rPr lang="uk-UA" dirty="0">
                <a:solidFill>
                  <a:schemeClr val="tx1"/>
                </a:solidFill>
              </a:rPr>
              <a:t>.</a:t>
            </a:r>
            <a:endParaRPr lang="ru-RU">
              <a:solidFill>
                <a:schemeClr val="tx1"/>
              </a:solidFill>
            </a:endParaRPr>
          </a:p>
          <a:p>
            <a:r>
              <a:rPr lang="uk-UA">
                <a:solidFill>
                  <a:schemeClr val="tx1"/>
                </a:solidFill>
              </a:rPr>
              <a:t>Схему вперше оприлюднили </a:t>
            </a:r>
            <a:r>
              <a:rPr lang="uk-UA" u="sng">
                <a:solidFill>
                  <a:schemeClr val="tx1"/>
                </a:solidFill>
                <a:hlinkClick r:id="rId7" tooltip="Вітфілд Діффі"/>
              </a:rPr>
              <a:t>Вітфілд Діффі</a:t>
            </a:r>
            <a:r>
              <a:rPr lang="uk-UA">
                <a:solidFill>
                  <a:schemeClr val="tx1"/>
                </a:solidFill>
              </a:rPr>
              <a:t> і </a:t>
            </a:r>
            <a:r>
              <a:rPr lang="uk-UA" u="sng">
                <a:solidFill>
                  <a:schemeClr val="tx1"/>
                </a:solidFill>
                <a:hlinkClick r:id="rId8" tooltip="Мартін Геллман"/>
              </a:rPr>
              <a:t>Мартін Геллман</a:t>
            </a:r>
            <a:r>
              <a:rPr lang="uk-UA">
                <a:solidFill>
                  <a:schemeClr val="tx1"/>
                </a:solidFill>
              </a:rPr>
              <a:t> у 1976, хоча пізніше стверджувалось, що її кількома роками раніше винайшов Малколм Вільямсон у </a:t>
            </a:r>
            <a:r>
              <a:rPr lang="uk-UA" u="sng">
                <a:solidFill>
                  <a:schemeClr val="tx1"/>
                </a:solidFill>
                <a:hlinkClick r:id="rId9" tooltip="GCHQ"/>
              </a:rPr>
              <a:t>GCHQ</a:t>
            </a:r>
            <a:r>
              <a:rPr lang="uk-UA">
                <a:solidFill>
                  <a:schemeClr val="tx1"/>
                </a:solidFill>
              </a:rPr>
              <a:t>, британській розвідувальній агенції. </a:t>
            </a:r>
            <a:r>
              <a:rPr lang="uk-UA" dirty="0">
                <a:solidFill>
                  <a:schemeClr val="tx1"/>
                </a:solidFill>
              </a:rPr>
              <a:t>2002 року </a:t>
            </a:r>
            <a:r>
              <a:rPr lang="uk-UA" dirty="0" err="1">
                <a:solidFill>
                  <a:schemeClr val="tx1"/>
                </a:solidFill>
              </a:rPr>
              <a:t>Геллман</a:t>
            </a:r>
            <a:r>
              <a:rPr lang="uk-UA" dirty="0">
                <a:solidFill>
                  <a:schemeClr val="tx1"/>
                </a:solidFill>
              </a:rPr>
              <a:t> запропонував називати алгоритм Обмін ключами </a:t>
            </a:r>
            <a:r>
              <a:rPr lang="uk-UA" dirty="0" err="1">
                <a:solidFill>
                  <a:schemeClr val="tx1"/>
                </a:solidFill>
              </a:rPr>
              <a:t>Діффі</a:t>
            </a:r>
            <a:r>
              <a:rPr lang="uk-UA" dirty="0">
                <a:solidFill>
                  <a:schemeClr val="tx1"/>
                </a:solidFill>
              </a:rPr>
              <a:t> — </a:t>
            </a:r>
            <a:r>
              <a:rPr lang="uk-UA" dirty="0" err="1">
                <a:solidFill>
                  <a:schemeClr val="tx1"/>
                </a:solidFill>
              </a:rPr>
              <a:t>Геллмана</a:t>
            </a:r>
            <a:r>
              <a:rPr lang="uk-UA" dirty="0">
                <a:solidFill>
                  <a:schemeClr val="tx1"/>
                </a:solidFill>
              </a:rPr>
              <a:t> —</a:t>
            </a:r>
            <a:r>
              <a:rPr lang="uk-UA" dirty="0" err="1">
                <a:solidFill>
                  <a:schemeClr val="tx1"/>
                </a:solidFill>
              </a:rPr>
              <a:t>Меркле</a:t>
            </a:r>
            <a:r>
              <a:rPr lang="uk-UA" dirty="0">
                <a:solidFill>
                  <a:schemeClr val="tx1"/>
                </a:solidFill>
              </a:rPr>
              <a:t> у визнання внеску </a:t>
            </a:r>
            <a:r>
              <a:rPr lang="uk-UA" u="sng" dirty="0" err="1">
                <a:solidFill>
                  <a:schemeClr val="tx1"/>
                </a:solidFill>
                <a:hlinkClick r:id="rId10" tooltip="Ральф Меркле"/>
              </a:rPr>
              <a:t>Ральфа</a:t>
            </a:r>
            <a:r>
              <a:rPr lang="uk-UA" u="sng" dirty="0">
                <a:solidFill>
                  <a:schemeClr val="tx1"/>
                </a:solidFill>
                <a:hlinkClick r:id="rId10" tooltip="Ральф Меркле"/>
              </a:rPr>
              <a:t> </a:t>
            </a:r>
            <a:r>
              <a:rPr lang="uk-UA" u="sng" dirty="0" err="1">
                <a:solidFill>
                  <a:schemeClr val="tx1"/>
                </a:solidFill>
                <a:hlinkClick r:id="rId10" tooltip="Ральф Меркле"/>
              </a:rPr>
              <a:t>Меркле</a:t>
            </a:r>
            <a:r>
              <a:rPr lang="uk-UA" dirty="0">
                <a:solidFill>
                  <a:schemeClr val="tx1"/>
                </a:solidFill>
              </a:rPr>
              <a:t> в винайденні </a:t>
            </a:r>
            <a:r>
              <a:rPr lang="uk-UA" u="sng" dirty="0">
                <a:solidFill>
                  <a:schemeClr val="tx1"/>
                </a:solidFill>
                <a:hlinkClick r:id="rId11" tooltip="Асиметричні алгоритми шифрування"/>
              </a:rPr>
              <a:t>криптосистем із відкритим ключем</a:t>
            </a:r>
            <a:r>
              <a:rPr lang="uk-UA" dirty="0">
                <a:solidFill>
                  <a:schemeClr val="tx1"/>
                </a:solidFill>
              </a:rPr>
              <a:t>.</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724718947"/>
      </p:ext>
    </p:extLst>
  </p:cSld>
  <p:clrMapOvr>
    <a:masterClrMapping/>
  </p:clrMapOvr>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TotalTime>
  <Words>2954</Words>
  <Application>Microsoft Office PowerPoint</Application>
  <PresentationFormat>Широкоэкранный</PresentationFormat>
  <Paragraphs>136</Paragraphs>
  <Slides>33</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33</vt:i4>
      </vt:variant>
    </vt:vector>
  </HeadingPairs>
  <TitlesOfParts>
    <vt:vector size="36" baseType="lpstr">
      <vt:lpstr>Calibri</vt:lpstr>
      <vt:lpstr>Calibri Light</vt:lpstr>
      <vt:lpstr>Ретро</vt:lpstr>
      <vt:lpstr>Технології забезпечення конфіденційності та цілісності інформаційних ресурсів</vt:lpstr>
      <vt:lpstr>Презентация PowerPoint</vt:lpstr>
      <vt:lpstr>Презентация PowerPoint</vt:lpstr>
      <vt:lpstr>Презентация PowerPoint</vt:lpstr>
      <vt:lpstr>Криптографічні методи захисту інформації: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Контроль цілісності програмних та інформаційних ресурсів:</vt:lpstr>
      <vt:lpstr>Презентация PowerPoint</vt:lpstr>
      <vt:lpstr>Презентация PowerPoint</vt:lpstr>
      <vt:lpstr>Презентация PowerPoint</vt:lpstr>
      <vt:lpstr>Презентация PowerPoint</vt:lpstr>
      <vt:lpstr>Нові стандарти криптографічного захисту інформації:</vt:lpstr>
      <vt:lpstr>Презентация PowerPoint</vt:lpstr>
      <vt:lpstr>Презентация PowerPoint</vt:lpstr>
      <vt:lpstr>Презентация PowerPoint</vt:lpstr>
      <vt:lpstr>Презентация PowerPoint</vt:lpstr>
      <vt:lpstr>Презентация PowerPoint</vt:lpstr>
      <vt:lpstr>Дякую за увагу!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Технології забезпечення конфіденційності та цілісності інформаційних ресурсів</dc:title>
  <dc:creator>Asmadey Asmadey</dc:creator>
  <cp:lastModifiedBy>Asmadey Asmadey</cp:lastModifiedBy>
  <cp:revision>1</cp:revision>
  <dcterms:created xsi:type="dcterms:W3CDTF">2023-11-20T09:52:44Z</dcterms:created>
  <dcterms:modified xsi:type="dcterms:W3CDTF">2023-11-20T10:01:10Z</dcterms:modified>
</cp:coreProperties>
</file>