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9" r:id="rId8"/>
    <p:sldId id="270" r:id="rId9"/>
    <p:sldId id="271" r:id="rId10"/>
    <p:sldId id="261" r:id="rId11"/>
    <p:sldId id="262" r:id="rId12"/>
    <p:sldId id="263" r:id="rId13"/>
    <p:sldId id="26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9D23EFE-05C9-4AF0-9719-400277804BD6}" type="datetimeFigureOut">
              <a:rPr lang="ru-RU" smtClean="0"/>
              <a:t>20.11.2023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946AF0A-17D0-45A0-AEB3-E25F1A56ECAB}"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24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9D23EFE-05C9-4AF0-9719-400277804BD6}" type="datetimeFigureOut">
              <a:rPr lang="ru-RU" smtClean="0"/>
              <a:t>20.11.2023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946AF0A-17D0-45A0-AEB3-E25F1A56ECAB}" type="slidenum">
              <a:rPr lang="ru-RU" smtClean="0"/>
              <a:t>‹#›</a:t>
            </a:fld>
            <a:endParaRPr lang="ru-RU"/>
          </a:p>
        </p:txBody>
      </p:sp>
    </p:spTree>
    <p:extLst>
      <p:ext uri="{BB962C8B-B14F-4D97-AF65-F5344CB8AC3E}">
        <p14:creationId xmlns:p14="http://schemas.microsoft.com/office/powerpoint/2010/main" val="306183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9D23EFE-05C9-4AF0-9719-400277804BD6}" type="datetimeFigureOut">
              <a:rPr lang="ru-RU" smtClean="0"/>
              <a:t>20.11.2023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946AF0A-17D0-45A0-AEB3-E25F1A56ECAB}" type="slidenum">
              <a:rPr lang="ru-RU" smtClean="0"/>
              <a:t>‹#›</a:t>
            </a:fld>
            <a:endParaRPr lang="ru-RU"/>
          </a:p>
        </p:txBody>
      </p:sp>
    </p:spTree>
    <p:extLst>
      <p:ext uri="{BB962C8B-B14F-4D97-AF65-F5344CB8AC3E}">
        <p14:creationId xmlns:p14="http://schemas.microsoft.com/office/powerpoint/2010/main" val="401068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9D23EFE-05C9-4AF0-9719-400277804BD6}" type="datetimeFigureOut">
              <a:rPr lang="ru-RU" smtClean="0"/>
              <a:t>20.11.2023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946AF0A-17D0-45A0-AEB3-E25F1A56ECAB}" type="slidenum">
              <a:rPr lang="ru-RU" smtClean="0"/>
              <a:t>‹#›</a:t>
            </a:fld>
            <a:endParaRPr lang="ru-RU"/>
          </a:p>
        </p:txBody>
      </p:sp>
    </p:spTree>
    <p:extLst>
      <p:ext uri="{BB962C8B-B14F-4D97-AF65-F5344CB8AC3E}">
        <p14:creationId xmlns:p14="http://schemas.microsoft.com/office/powerpoint/2010/main" val="38951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9D23EFE-05C9-4AF0-9719-400277804BD6}" type="datetimeFigureOut">
              <a:rPr lang="ru-RU" smtClean="0"/>
              <a:t>20.11.2023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946AF0A-17D0-45A0-AEB3-E25F1A56ECAB}"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17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D23EFE-05C9-4AF0-9719-400277804BD6}" type="datetimeFigureOut">
              <a:rPr lang="ru-RU" smtClean="0"/>
              <a:t>20.11.2023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946AF0A-17D0-45A0-AEB3-E25F1A56ECAB}" type="slidenum">
              <a:rPr lang="ru-RU" smtClean="0"/>
              <a:t>‹#›</a:t>
            </a:fld>
            <a:endParaRPr lang="ru-RU"/>
          </a:p>
        </p:txBody>
      </p:sp>
    </p:spTree>
    <p:extLst>
      <p:ext uri="{BB962C8B-B14F-4D97-AF65-F5344CB8AC3E}">
        <p14:creationId xmlns:p14="http://schemas.microsoft.com/office/powerpoint/2010/main" val="63009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9D23EFE-05C9-4AF0-9719-400277804BD6}" type="datetimeFigureOut">
              <a:rPr lang="ru-RU" smtClean="0"/>
              <a:t>20.11.2023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946AF0A-17D0-45A0-AEB3-E25F1A56ECAB}" type="slidenum">
              <a:rPr lang="ru-RU" smtClean="0"/>
              <a:t>‹#›</a:t>
            </a:fld>
            <a:endParaRPr lang="ru-RU"/>
          </a:p>
        </p:txBody>
      </p:sp>
    </p:spTree>
    <p:extLst>
      <p:ext uri="{BB962C8B-B14F-4D97-AF65-F5344CB8AC3E}">
        <p14:creationId xmlns:p14="http://schemas.microsoft.com/office/powerpoint/2010/main" val="141964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9D23EFE-05C9-4AF0-9719-400277804BD6}" type="datetimeFigureOut">
              <a:rPr lang="ru-RU" smtClean="0"/>
              <a:t>20.11.2023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946AF0A-17D0-45A0-AEB3-E25F1A56ECAB}" type="slidenum">
              <a:rPr lang="ru-RU" smtClean="0"/>
              <a:t>‹#›</a:t>
            </a:fld>
            <a:endParaRPr lang="ru-RU"/>
          </a:p>
        </p:txBody>
      </p:sp>
    </p:spTree>
    <p:extLst>
      <p:ext uri="{BB962C8B-B14F-4D97-AF65-F5344CB8AC3E}">
        <p14:creationId xmlns:p14="http://schemas.microsoft.com/office/powerpoint/2010/main" val="274463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D23EFE-05C9-4AF0-9719-400277804BD6}" type="datetimeFigureOut">
              <a:rPr lang="ru-RU" smtClean="0"/>
              <a:t>20.11.2023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4946AF0A-17D0-45A0-AEB3-E25F1A56ECAB}" type="slidenum">
              <a:rPr lang="ru-RU" smtClean="0"/>
              <a:t>‹#›</a:t>
            </a:fld>
            <a:endParaRPr lang="ru-RU"/>
          </a:p>
        </p:txBody>
      </p:sp>
    </p:spTree>
    <p:extLst>
      <p:ext uri="{BB962C8B-B14F-4D97-AF65-F5344CB8AC3E}">
        <p14:creationId xmlns:p14="http://schemas.microsoft.com/office/powerpoint/2010/main" val="25996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9D23EFE-05C9-4AF0-9719-400277804BD6}" type="datetimeFigureOut">
              <a:rPr lang="ru-RU" smtClean="0"/>
              <a:t>20.11.2023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46AF0A-17D0-45A0-AEB3-E25F1A56ECAB}" type="slidenum">
              <a:rPr lang="ru-RU" smtClean="0"/>
              <a:t>‹#›</a:t>
            </a:fld>
            <a:endParaRPr lang="ru-RU"/>
          </a:p>
        </p:txBody>
      </p:sp>
    </p:spTree>
    <p:extLst>
      <p:ext uri="{BB962C8B-B14F-4D97-AF65-F5344CB8AC3E}">
        <p14:creationId xmlns:p14="http://schemas.microsoft.com/office/powerpoint/2010/main" val="356787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9D23EFE-05C9-4AF0-9719-400277804BD6}" type="datetimeFigureOut">
              <a:rPr lang="ru-RU" smtClean="0"/>
              <a:t>20.11.2023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946AF0A-17D0-45A0-AEB3-E25F1A56ECAB}" type="slidenum">
              <a:rPr lang="ru-RU" smtClean="0"/>
              <a:t>‹#›</a:t>
            </a:fld>
            <a:endParaRPr lang="ru-RU"/>
          </a:p>
        </p:txBody>
      </p:sp>
    </p:spTree>
    <p:extLst>
      <p:ext uri="{BB962C8B-B14F-4D97-AF65-F5344CB8AC3E}">
        <p14:creationId xmlns:p14="http://schemas.microsoft.com/office/powerpoint/2010/main" val="44500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D23EFE-05C9-4AF0-9719-400277804BD6}" type="datetimeFigureOut">
              <a:rPr lang="ru-RU" smtClean="0"/>
              <a:t>20.11.2023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46AF0A-17D0-45A0-AEB3-E25F1A56ECAB}"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456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k-UA">
                <a:solidFill>
                  <a:schemeClr val="tx1"/>
                </a:solidFill>
              </a:rPr>
              <a:t>Технології забезпечення конфіденційності та цілісності інформаційних ресурсів</a:t>
            </a:r>
            <a:endParaRPr lang="ru-RU"/>
          </a:p>
        </p:txBody>
      </p:sp>
      <p:sp>
        <p:nvSpPr>
          <p:cNvPr id="3" name="Подзаголовок 2"/>
          <p:cNvSpPr>
            <a:spLocks noGrp="1"/>
          </p:cNvSpPr>
          <p:nvPr>
            <p:ph type="subTitle" idx="1"/>
          </p:nvPr>
        </p:nvSpPr>
        <p:spPr/>
        <p:txBody>
          <a:bodyPr/>
          <a:lstStyle/>
          <a:p>
            <a:r>
              <a:rPr lang="uk-UA" b="1">
                <a:solidFill>
                  <a:schemeClr val="tx1"/>
                </a:solidFill>
              </a:rPr>
              <a:t>ЛЕКЦІЯ 14. </a:t>
            </a:r>
            <a:r>
              <a:rPr lang="uk-UA" b="1" dirty="0">
                <a:solidFill>
                  <a:schemeClr val="tx1"/>
                </a:solidFill>
              </a:rPr>
              <a:t>КВАНТОВІ ТЕХНОЛОГІЇ ЗАБЕЗПЕЧЕННЯ КОНФІДЕНЦІЙНОСТІ ТА ЦІЛІСНОСТІ ІНФОРМАЦІЙНИХ РЕСУРСІВ</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35712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uk-UA">
                <a:solidFill>
                  <a:schemeClr val="tx1"/>
                </a:solidFill>
              </a:rPr>
              <a:t>Квантовий ключовий обмін (QKE):</a:t>
            </a:r>
            <a:endParaRPr lang="ru-RU">
              <a:solidFill>
                <a:schemeClr val="tx1"/>
              </a:solidFill>
            </a:endParaRPr>
          </a:p>
          <a:p>
            <a:r>
              <a:rPr lang="uk-UA">
                <a:solidFill>
                  <a:schemeClr val="tx1"/>
                </a:solidFill>
              </a:rPr>
              <a:t>Системи, що використовують принципи квантової механіки для безпечного обміну ключами.</a:t>
            </a:r>
            <a:endParaRPr lang="ru-RU">
              <a:solidFill>
                <a:schemeClr val="tx1"/>
              </a:solidFill>
            </a:endParaRPr>
          </a:p>
          <a:p>
            <a:r>
              <a:rPr lang="uk-UA">
                <a:solidFill>
                  <a:schemeClr val="tx1"/>
                </a:solidFill>
              </a:rPr>
              <a:t>Квантові технології захисту інформації є активною галуззю досліджень, і їхній розвиток може визначити майбутнє сфери кібербезпеки та безпеки інформації.</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12765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1097280" y="1845734"/>
            <a:ext cx="10058400" cy="4453466"/>
          </a:xfrm>
        </p:spPr>
        <p:txBody>
          <a:bodyPr>
            <a:normAutofit fontScale="92500" lnSpcReduction="20000"/>
          </a:bodyPr>
          <a:lstStyle/>
          <a:p>
            <a:r>
              <a:rPr lang="ru-RU" dirty="0">
                <a:solidFill>
                  <a:schemeClr val="tx1"/>
                </a:solidFill>
              </a:rPr>
              <a:t>На  </a:t>
            </a:r>
            <a:r>
              <a:rPr lang="ru-RU" dirty="0" err="1">
                <a:solidFill>
                  <a:schemeClr val="tx1"/>
                </a:solidFill>
              </a:rPr>
              <a:t>теперішній</a:t>
            </a:r>
            <a:r>
              <a:rPr lang="ru-RU" dirty="0">
                <a:solidFill>
                  <a:schemeClr val="tx1"/>
                </a:solidFill>
              </a:rPr>
              <a:t>  час  </a:t>
            </a:r>
            <a:r>
              <a:rPr lang="ru-RU" dirty="0" err="1">
                <a:solidFill>
                  <a:schemeClr val="tx1"/>
                </a:solidFill>
              </a:rPr>
              <a:t>розроблені</a:t>
            </a:r>
            <a:r>
              <a:rPr lang="ru-RU" dirty="0">
                <a:solidFill>
                  <a:schemeClr val="tx1"/>
                </a:solidFill>
              </a:rPr>
              <a:t>  </a:t>
            </a:r>
            <a:r>
              <a:rPr lang="ru-RU" dirty="0" err="1">
                <a:solidFill>
                  <a:schemeClr val="tx1"/>
                </a:solidFill>
              </a:rPr>
              <a:t>квантові</a:t>
            </a:r>
            <a:r>
              <a:rPr lang="ru-RU" dirty="0">
                <a:solidFill>
                  <a:schemeClr val="tx1"/>
                </a:solidFill>
              </a:rPr>
              <a:t>  </a:t>
            </a:r>
            <a:r>
              <a:rPr lang="ru-RU" dirty="0" err="1">
                <a:solidFill>
                  <a:schemeClr val="tx1"/>
                </a:solidFill>
              </a:rPr>
              <a:t>криптографічні</a:t>
            </a:r>
            <a:r>
              <a:rPr lang="ru-RU" dirty="0">
                <a:solidFill>
                  <a:schemeClr val="tx1"/>
                </a:solidFill>
              </a:rPr>
              <a:t>  </a:t>
            </a:r>
            <a:r>
              <a:rPr lang="ru-RU" dirty="0" err="1">
                <a:solidFill>
                  <a:schemeClr val="tx1"/>
                </a:solidFill>
              </a:rPr>
              <a:t>системи</a:t>
            </a:r>
            <a:r>
              <a:rPr lang="ru-RU" dirty="0">
                <a:solidFill>
                  <a:schemeClr val="tx1"/>
                </a:solidFill>
              </a:rPr>
              <a:t>,  </a:t>
            </a:r>
            <a:r>
              <a:rPr lang="ru-RU" dirty="0" err="1">
                <a:solidFill>
                  <a:schemeClr val="tx1"/>
                </a:solidFill>
              </a:rPr>
              <a:t>призначені</a:t>
            </a:r>
            <a:r>
              <a:rPr lang="ru-RU" dirty="0">
                <a:solidFill>
                  <a:schemeClr val="tx1"/>
                </a:solidFill>
              </a:rPr>
              <a:t>  для </a:t>
            </a:r>
            <a:r>
              <a:rPr lang="ru-RU" dirty="0" err="1">
                <a:solidFill>
                  <a:schemeClr val="tx1"/>
                </a:solidFill>
              </a:rPr>
              <a:t>розподілу</a:t>
            </a:r>
            <a:r>
              <a:rPr lang="ru-RU" dirty="0">
                <a:solidFill>
                  <a:schemeClr val="tx1"/>
                </a:solidFill>
              </a:rPr>
              <a:t>  </a:t>
            </a:r>
            <a:r>
              <a:rPr lang="ru-RU" dirty="0" err="1">
                <a:solidFill>
                  <a:schemeClr val="tx1"/>
                </a:solidFill>
              </a:rPr>
              <a:t>секретних</a:t>
            </a:r>
            <a:r>
              <a:rPr lang="ru-RU" dirty="0">
                <a:solidFill>
                  <a:schemeClr val="tx1"/>
                </a:solidFill>
              </a:rPr>
              <a:t>  </a:t>
            </a:r>
            <a:r>
              <a:rPr lang="ru-RU" dirty="0" err="1">
                <a:solidFill>
                  <a:schemeClr val="tx1"/>
                </a:solidFill>
              </a:rPr>
              <a:t>ключів</a:t>
            </a:r>
            <a:r>
              <a:rPr lang="ru-RU" dirty="0">
                <a:solidFill>
                  <a:schemeClr val="tx1"/>
                </a:solidFill>
              </a:rPr>
              <a:t>  </a:t>
            </a:r>
            <a:r>
              <a:rPr lang="ru-RU" dirty="0" err="1">
                <a:solidFill>
                  <a:schemeClr val="tx1"/>
                </a:solidFill>
              </a:rPr>
              <a:t>між</a:t>
            </a:r>
            <a:r>
              <a:rPr lang="ru-RU" dirty="0">
                <a:solidFill>
                  <a:schemeClr val="tx1"/>
                </a:solidFill>
              </a:rPr>
              <a:t>  </a:t>
            </a:r>
            <a:r>
              <a:rPr lang="ru-RU" dirty="0" err="1">
                <a:solidFill>
                  <a:schemeClr val="tx1"/>
                </a:solidFill>
              </a:rPr>
              <a:t>віддаленими</a:t>
            </a:r>
            <a:r>
              <a:rPr lang="ru-RU" dirty="0">
                <a:solidFill>
                  <a:schemeClr val="tx1"/>
                </a:solidFill>
              </a:rPr>
              <a:t>  </a:t>
            </a:r>
            <a:r>
              <a:rPr lang="ru-RU" dirty="0" err="1">
                <a:solidFill>
                  <a:schemeClr val="tx1"/>
                </a:solidFill>
              </a:rPr>
              <a:t>легітимними</a:t>
            </a:r>
            <a:r>
              <a:rPr lang="ru-RU" dirty="0">
                <a:solidFill>
                  <a:schemeClr val="tx1"/>
                </a:solidFill>
              </a:rPr>
              <a:t>  </a:t>
            </a:r>
            <a:r>
              <a:rPr lang="ru-RU" dirty="0" err="1">
                <a:solidFill>
                  <a:schemeClr val="tx1"/>
                </a:solidFill>
              </a:rPr>
              <a:t>користувачами</a:t>
            </a:r>
            <a:r>
              <a:rPr lang="ru-RU" dirty="0">
                <a:solidFill>
                  <a:schemeClr val="tx1"/>
                </a:solidFill>
              </a:rPr>
              <a:t>.  </a:t>
            </a:r>
            <a:r>
              <a:rPr lang="ru-RU" dirty="0" err="1">
                <a:solidFill>
                  <a:schemeClr val="tx1"/>
                </a:solidFill>
              </a:rPr>
              <a:t>Частка</a:t>
            </a:r>
            <a:r>
              <a:rPr lang="ru-RU" dirty="0">
                <a:solidFill>
                  <a:schemeClr val="tx1"/>
                </a:solidFill>
              </a:rPr>
              <a:t> </a:t>
            </a:r>
            <a:r>
              <a:rPr lang="ru-RU" dirty="0" err="1">
                <a:solidFill>
                  <a:schemeClr val="tx1"/>
                </a:solidFill>
              </a:rPr>
              <a:t>використовуваних</a:t>
            </a:r>
            <a:r>
              <a:rPr lang="ru-RU" dirty="0">
                <a:solidFill>
                  <a:schemeClr val="tx1"/>
                </a:solidFill>
              </a:rPr>
              <a:t> у  </a:t>
            </a:r>
            <a:r>
              <a:rPr lang="ru-RU" dirty="0" err="1">
                <a:solidFill>
                  <a:schemeClr val="tx1"/>
                </a:solidFill>
              </a:rPr>
              <a:t>цих</a:t>
            </a:r>
            <a:r>
              <a:rPr lang="ru-RU" dirty="0">
                <a:solidFill>
                  <a:schemeClr val="tx1"/>
                </a:solidFill>
              </a:rPr>
              <a:t> системах  </a:t>
            </a:r>
            <a:r>
              <a:rPr lang="ru-RU" dirty="0" err="1">
                <a:solidFill>
                  <a:schemeClr val="tx1"/>
                </a:solidFill>
              </a:rPr>
              <a:t>технологій</a:t>
            </a:r>
            <a:r>
              <a:rPr lang="ru-RU" dirty="0">
                <a:solidFill>
                  <a:schemeClr val="tx1"/>
                </a:solidFill>
              </a:rPr>
              <a:t> </a:t>
            </a:r>
            <a:r>
              <a:rPr lang="ru-RU" dirty="0" err="1">
                <a:solidFill>
                  <a:schemeClr val="tx1"/>
                </a:solidFill>
              </a:rPr>
              <a:t>захищена</a:t>
            </a:r>
            <a:r>
              <a:rPr lang="ru-RU" dirty="0">
                <a:solidFill>
                  <a:schemeClr val="tx1"/>
                </a:solidFill>
              </a:rPr>
              <a:t>  патентами </a:t>
            </a:r>
            <a:r>
              <a:rPr lang="ru-RU" dirty="0" err="1">
                <a:solidFill>
                  <a:schemeClr val="tx1"/>
                </a:solidFill>
              </a:rPr>
              <a:t>різних</a:t>
            </a:r>
            <a:r>
              <a:rPr lang="ru-RU" dirty="0">
                <a:solidFill>
                  <a:schemeClr val="tx1"/>
                </a:solidFill>
              </a:rPr>
              <a:t>  </a:t>
            </a:r>
            <a:r>
              <a:rPr lang="ru-RU" dirty="0" err="1">
                <a:solidFill>
                  <a:schemeClr val="tx1"/>
                </a:solidFill>
              </a:rPr>
              <a:t>країн</a:t>
            </a:r>
            <a:r>
              <a:rPr lang="ru-RU" dirty="0">
                <a:solidFill>
                  <a:schemeClr val="tx1"/>
                </a:solidFill>
              </a:rPr>
              <a:t> (</a:t>
            </a:r>
            <a:r>
              <a:rPr lang="ru-RU" dirty="0" err="1">
                <a:solidFill>
                  <a:schemeClr val="tx1"/>
                </a:solidFill>
              </a:rPr>
              <a:t>переважно</a:t>
            </a:r>
            <a:r>
              <a:rPr lang="ru-RU" dirty="0">
                <a:solidFill>
                  <a:schemeClr val="tx1"/>
                </a:solidFill>
              </a:rPr>
              <a:t> США). </a:t>
            </a:r>
            <a:r>
              <a:rPr lang="ru-RU" dirty="0" err="1">
                <a:solidFill>
                  <a:schemeClr val="tx1"/>
                </a:solidFill>
              </a:rPr>
              <a:t>Такі</a:t>
            </a:r>
            <a:r>
              <a:rPr lang="ru-RU" dirty="0">
                <a:solidFill>
                  <a:schemeClr val="tx1"/>
                </a:solidFill>
              </a:rPr>
              <a:t> </a:t>
            </a:r>
            <a:r>
              <a:rPr lang="ru-RU" dirty="0" err="1">
                <a:solidFill>
                  <a:schemeClr val="tx1"/>
                </a:solidFill>
              </a:rPr>
              <a:t>системи</a:t>
            </a:r>
            <a:r>
              <a:rPr lang="ru-RU" dirty="0">
                <a:solidFill>
                  <a:schemeClr val="tx1"/>
                </a:solidFill>
              </a:rPr>
              <a:t> квантового </a:t>
            </a:r>
            <a:r>
              <a:rPr lang="ru-RU" dirty="0" err="1">
                <a:solidFill>
                  <a:schemeClr val="tx1"/>
                </a:solidFill>
              </a:rPr>
              <a:t>розподілу</a:t>
            </a:r>
            <a:r>
              <a:rPr lang="ru-RU" dirty="0">
                <a:solidFill>
                  <a:schemeClr val="tx1"/>
                </a:solidFill>
              </a:rPr>
              <a:t> </a:t>
            </a:r>
            <a:r>
              <a:rPr lang="ru-RU" dirty="0" err="1">
                <a:solidFill>
                  <a:schemeClr val="tx1"/>
                </a:solidFill>
              </a:rPr>
              <a:t>ключів</a:t>
            </a:r>
            <a:r>
              <a:rPr lang="ru-RU" dirty="0">
                <a:solidFill>
                  <a:schemeClr val="tx1"/>
                </a:solidFill>
              </a:rPr>
              <a:t> </a:t>
            </a:r>
            <a:r>
              <a:rPr lang="ru-RU" dirty="0" err="1">
                <a:solidFill>
                  <a:schemeClr val="tx1"/>
                </a:solidFill>
              </a:rPr>
              <a:t>можуть</a:t>
            </a:r>
            <a:r>
              <a:rPr lang="ru-RU" dirty="0">
                <a:solidFill>
                  <a:schemeClr val="tx1"/>
                </a:solidFill>
              </a:rPr>
              <a:t> бути </a:t>
            </a:r>
            <a:r>
              <a:rPr lang="ru-RU" dirty="0" err="1">
                <a:solidFill>
                  <a:schemeClr val="tx1"/>
                </a:solidFill>
              </a:rPr>
              <a:t>об'єднані</a:t>
            </a:r>
            <a:r>
              <a:rPr lang="ru-RU" dirty="0">
                <a:solidFill>
                  <a:schemeClr val="tx1"/>
                </a:solidFill>
              </a:rPr>
              <a:t> з будь-</a:t>
            </a:r>
            <a:r>
              <a:rPr lang="ru-RU" dirty="0" err="1">
                <a:solidFill>
                  <a:schemeClr val="tx1"/>
                </a:solidFill>
              </a:rPr>
              <a:t>якою</a:t>
            </a:r>
            <a:r>
              <a:rPr lang="ru-RU" dirty="0">
                <a:solidFill>
                  <a:schemeClr val="tx1"/>
                </a:solidFill>
              </a:rPr>
              <a:t> </a:t>
            </a:r>
            <a:r>
              <a:rPr lang="ru-RU" dirty="0" err="1">
                <a:solidFill>
                  <a:schemeClr val="tx1"/>
                </a:solidFill>
              </a:rPr>
              <a:t>іншою</a:t>
            </a:r>
            <a:r>
              <a:rPr lang="ru-RU" dirty="0">
                <a:solidFill>
                  <a:schemeClr val="tx1"/>
                </a:solidFill>
              </a:rPr>
              <a:t> </a:t>
            </a:r>
            <a:r>
              <a:rPr lang="ru-RU" dirty="0" err="1">
                <a:solidFill>
                  <a:schemeClr val="tx1"/>
                </a:solidFill>
              </a:rPr>
              <a:t>криптографічною</a:t>
            </a:r>
            <a:r>
              <a:rPr lang="ru-RU" dirty="0">
                <a:solidFill>
                  <a:schemeClr val="tx1"/>
                </a:solidFill>
              </a:rPr>
              <a:t>  схемою,  яка  </a:t>
            </a:r>
            <a:r>
              <a:rPr lang="ru-RU" dirty="0" err="1">
                <a:solidFill>
                  <a:schemeClr val="tx1"/>
                </a:solidFill>
              </a:rPr>
              <a:t>забезпечує</a:t>
            </a:r>
            <a:r>
              <a:rPr lang="ru-RU" dirty="0">
                <a:solidFill>
                  <a:schemeClr val="tx1"/>
                </a:solidFill>
              </a:rPr>
              <a:t>  теоретико-</a:t>
            </a:r>
            <a:r>
              <a:rPr lang="ru-RU" dirty="0" err="1">
                <a:solidFill>
                  <a:schemeClr val="tx1"/>
                </a:solidFill>
              </a:rPr>
              <a:t>інформаційну</a:t>
            </a:r>
            <a:r>
              <a:rPr lang="ru-RU" dirty="0">
                <a:solidFill>
                  <a:schemeClr val="tx1"/>
                </a:solidFill>
              </a:rPr>
              <a:t>  </a:t>
            </a:r>
            <a:r>
              <a:rPr lang="ru-RU" dirty="0" err="1">
                <a:solidFill>
                  <a:schemeClr val="tx1"/>
                </a:solidFill>
              </a:rPr>
              <a:t>стійкість</a:t>
            </a:r>
            <a:r>
              <a:rPr lang="ru-RU" dirty="0">
                <a:solidFill>
                  <a:schemeClr val="tx1"/>
                </a:solidFill>
              </a:rPr>
              <a:t>  </a:t>
            </a:r>
            <a:r>
              <a:rPr lang="ru-RU" dirty="0" err="1">
                <a:solidFill>
                  <a:schemeClr val="tx1"/>
                </a:solidFill>
              </a:rPr>
              <a:t>шифрування</a:t>
            </a:r>
            <a:r>
              <a:rPr lang="ru-RU" dirty="0">
                <a:solidFill>
                  <a:schemeClr val="tx1"/>
                </a:solidFill>
              </a:rPr>
              <a:t>  і при  </a:t>
            </a:r>
            <a:r>
              <a:rPr lang="ru-RU" dirty="0" err="1">
                <a:solidFill>
                  <a:schemeClr val="tx1"/>
                </a:solidFill>
              </a:rPr>
              <a:t>цьому</a:t>
            </a:r>
            <a:r>
              <a:rPr lang="ru-RU" dirty="0">
                <a:solidFill>
                  <a:schemeClr val="tx1"/>
                </a:solidFill>
              </a:rPr>
              <a:t>  вся  схема  </a:t>
            </a:r>
            <a:r>
              <a:rPr lang="ru-RU" dirty="0" err="1">
                <a:solidFill>
                  <a:schemeClr val="tx1"/>
                </a:solidFill>
              </a:rPr>
              <a:t>також</a:t>
            </a:r>
            <a:r>
              <a:rPr lang="ru-RU" dirty="0">
                <a:solidFill>
                  <a:schemeClr val="tx1"/>
                </a:solidFill>
              </a:rPr>
              <a:t>  буде  </a:t>
            </a:r>
            <a:r>
              <a:rPr lang="ru-RU" dirty="0" err="1">
                <a:solidFill>
                  <a:schemeClr val="tx1"/>
                </a:solidFill>
              </a:rPr>
              <a:t>мати</a:t>
            </a:r>
            <a:r>
              <a:rPr lang="ru-RU" dirty="0">
                <a:solidFill>
                  <a:schemeClr val="tx1"/>
                </a:solidFill>
              </a:rPr>
              <a:t>  теоретико-</a:t>
            </a:r>
            <a:r>
              <a:rPr lang="ru-RU" dirty="0" err="1">
                <a:solidFill>
                  <a:schemeClr val="tx1"/>
                </a:solidFill>
              </a:rPr>
              <a:t>інформаційну</a:t>
            </a:r>
            <a:r>
              <a:rPr lang="ru-RU" dirty="0">
                <a:solidFill>
                  <a:schemeClr val="tx1"/>
                </a:solidFill>
              </a:rPr>
              <a:t>  </a:t>
            </a:r>
            <a:r>
              <a:rPr lang="ru-RU" dirty="0" err="1">
                <a:solidFill>
                  <a:schemeClr val="tx1"/>
                </a:solidFill>
              </a:rPr>
              <a:t>криптографічну</a:t>
            </a:r>
            <a:r>
              <a:rPr lang="ru-RU" dirty="0">
                <a:solidFill>
                  <a:schemeClr val="tx1"/>
                </a:solidFill>
              </a:rPr>
              <a:t>  </a:t>
            </a:r>
            <a:r>
              <a:rPr lang="ru-RU" dirty="0" err="1">
                <a:solidFill>
                  <a:schemeClr val="tx1"/>
                </a:solidFill>
              </a:rPr>
              <a:t>стійкість</a:t>
            </a:r>
            <a:r>
              <a:rPr lang="ru-RU" dirty="0">
                <a:solidFill>
                  <a:schemeClr val="tx1"/>
                </a:solidFill>
              </a:rPr>
              <a:t>. </a:t>
            </a:r>
            <a:r>
              <a:rPr lang="ru-RU" dirty="0" err="1">
                <a:solidFill>
                  <a:schemeClr val="tx1"/>
                </a:solidFill>
              </a:rPr>
              <a:t>Взагалі</a:t>
            </a:r>
            <a:r>
              <a:rPr lang="ru-RU" dirty="0">
                <a:solidFill>
                  <a:schemeClr val="tx1"/>
                </a:solidFill>
              </a:rPr>
              <a:t>, у </a:t>
            </a:r>
            <a:r>
              <a:rPr lang="ru-RU" dirty="0" err="1">
                <a:solidFill>
                  <a:schemeClr val="tx1"/>
                </a:solidFill>
              </a:rPr>
              <a:t>багатьох</a:t>
            </a:r>
            <a:r>
              <a:rPr lang="ru-RU" dirty="0">
                <a:solidFill>
                  <a:schemeClr val="tx1"/>
                </a:solidFill>
              </a:rPr>
              <a:t> </a:t>
            </a:r>
            <a:r>
              <a:rPr lang="ru-RU" dirty="0" err="1">
                <a:solidFill>
                  <a:schemeClr val="tx1"/>
                </a:solidFill>
              </a:rPr>
              <a:t>випадках</a:t>
            </a:r>
            <a:r>
              <a:rPr lang="ru-RU" dirty="0">
                <a:solidFill>
                  <a:schemeClr val="tx1"/>
                </a:solidFill>
              </a:rPr>
              <a:t> </a:t>
            </a:r>
            <a:r>
              <a:rPr lang="ru-RU" dirty="0" err="1">
                <a:solidFill>
                  <a:schemeClr val="tx1"/>
                </a:solidFill>
              </a:rPr>
              <a:t>квантові</a:t>
            </a:r>
            <a:r>
              <a:rPr lang="ru-RU" dirty="0">
                <a:solidFill>
                  <a:schemeClr val="tx1"/>
                </a:solidFill>
              </a:rPr>
              <a:t> </a:t>
            </a:r>
            <a:r>
              <a:rPr lang="ru-RU" dirty="0" err="1">
                <a:solidFill>
                  <a:schemeClr val="tx1"/>
                </a:solidFill>
              </a:rPr>
              <a:t>протоколи</a:t>
            </a:r>
            <a:r>
              <a:rPr lang="ru-RU" dirty="0">
                <a:solidFill>
                  <a:schemeClr val="tx1"/>
                </a:solidFill>
              </a:rPr>
              <a:t> </a:t>
            </a:r>
            <a:r>
              <a:rPr lang="ru-RU" dirty="0" err="1">
                <a:solidFill>
                  <a:schemeClr val="tx1"/>
                </a:solidFill>
              </a:rPr>
              <a:t>розподілу</a:t>
            </a:r>
            <a:r>
              <a:rPr lang="ru-RU" dirty="0">
                <a:solidFill>
                  <a:schemeClr val="tx1"/>
                </a:solidFill>
              </a:rPr>
              <a:t> </a:t>
            </a:r>
            <a:r>
              <a:rPr lang="ru-RU" dirty="0" err="1">
                <a:solidFill>
                  <a:schemeClr val="tx1"/>
                </a:solidFill>
              </a:rPr>
              <a:t>ключів</a:t>
            </a:r>
            <a:r>
              <a:rPr lang="ru-RU" dirty="0">
                <a:solidFill>
                  <a:schemeClr val="tx1"/>
                </a:solidFill>
              </a:rPr>
              <a:t> </a:t>
            </a:r>
            <a:r>
              <a:rPr lang="ru-RU" dirty="0" err="1">
                <a:solidFill>
                  <a:schemeClr val="tx1"/>
                </a:solidFill>
              </a:rPr>
              <a:t>здатні</a:t>
            </a:r>
            <a:r>
              <a:rPr lang="ru-RU" dirty="0">
                <a:solidFill>
                  <a:schemeClr val="tx1"/>
                </a:solidFill>
              </a:rPr>
              <a:t> </a:t>
            </a:r>
            <a:r>
              <a:rPr lang="ru-RU" dirty="0" err="1">
                <a:solidFill>
                  <a:schemeClr val="tx1"/>
                </a:solidFill>
              </a:rPr>
              <a:t>забезпечити</a:t>
            </a:r>
            <a:r>
              <a:rPr lang="ru-RU" dirty="0">
                <a:solidFill>
                  <a:schemeClr val="tx1"/>
                </a:solidFill>
              </a:rPr>
              <a:t> </a:t>
            </a:r>
            <a:r>
              <a:rPr lang="ru-RU" dirty="0" err="1">
                <a:solidFill>
                  <a:schemeClr val="tx1"/>
                </a:solidFill>
              </a:rPr>
              <a:t>більш</a:t>
            </a:r>
            <a:r>
              <a:rPr lang="ru-RU" dirty="0">
                <a:solidFill>
                  <a:schemeClr val="tx1"/>
                </a:solidFill>
              </a:rPr>
              <a:t> </a:t>
            </a:r>
            <a:r>
              <a:rPr lang="ru-RU" dirty="0" err="1">
                <a:solidFill>
                  <a:schemeClr val="tx1"/>
                </a:solidFill>
              </a:rPr>
              <a:t>високий</a:t>
            </a:r>
            <a:r>
              <a:rPr lang="ru-RU" dirty="0">
                <a:solidFill>
                  <a:schemeClr val="tx1"/>
                </a:solidFill>
              </a:rPr>
              <a:t> </a:t>
            </a:r>
            <a:r>
              <a:rPr lang="ru-RU" dirty="0" err="1">
                <a:solidFill>
                  <a:schemeClr val="tx1"/>
                </a:solidFill>
              </a:rPr>
              <a:t>рівень</a:t>
            </a:r>
            <a:r>
              <a:rPr lang="ru-RU" dirty="0">
                <a:solidFill>
                  <a:schemeClr val="tx1"/>
                </a:solidFill>
              </a:rPr>
              <a:t> </a:t>
            </a:r>
            <a:r>
              <a:rPr lang="ru-RU" dirty="0" err="1">
                <a:solidFill>
                  <a:schemeClr val="tx1"/>
                </a:solidFill>
              </a:rPr>
              <a:t>безпеки</a:t>
            </a:r>
            <a:r>
              <a:rPr lang="ru-RU" dirty="0">
                <a:solidFill>
                  <a:schemeClr val="tx1"/>
                </a:solidFill>
              </a:rPr>
              <a:t> систем </a:t>
            </a:r>
            <a:r>
              <a:rPr lang="ru-RU" dirty="0" err="1">
                <a:solidFill>
                  <a:schemeClr val="tx1"/>
                </a:solidFill>
              </a:rPr>
              <a:t>захисту</a:t>
            </a:r>
            <a:r>
              <a:rPr lang="ru-RU" dirty="0">
                <a:solidFill>
                  <a:schemeClr val="tx1"/>
                </a:solidFill>
              </a:rPr>
              <a:t> </a:t>
            </a:r>
            <a:r>
              <a:rPr lang="ru-RU" dirty="0" err="1">
                <a:solidFill>
                  <a:schemeClr val="tx1"/>
                </a:solidFill>
              </a:rPr>
              <a:t>інформації</a:t>
            </a:r>
            <a:r>
              <a:rPr lang="ru-RU" dirty="0">
                <a:solidFill>
                  <a:schemeClr val="tx1"/>
                </a:solidFill>
              </a:rPr>
              <a:t>, </a:t>
            </a:r>
            <a:r>
              <a:rPr lang="ru-RU" dirty="0" err="1">
                <a:solidFill>
                  <a:schemeClr val="tx1"/>
                </a:solidFill>
              </a:rPr>
              <a:t>ніж</a:t>
            </a:r>
            <a:r>
              <a:rPr lang="ru-RU" dirty="0">
                <a:solidFill>
                  <a:schemeClr val="tx1"/>
                </a:solidFill>
              </a:rPr>
              <a:t> </a:t>
            </a:r>
            <a:r>
              <a:rPr lang="ru-RU" dirty="0" err="1">
                <a:solidFill>
                  <a:schemeClr val="tx1"/>
                </a:solidFill>
              </a:rPr>
              <a:t>відповідні</a:t>
            </a:r>
            <a:r>
              <a:rPr lang="ru-RU" dirty="0">
                <a:solidFill>
                  <a:schemeClr val="tx1"/>
                </a:solidFill>
              </a:rPr>
              <a:t> </a:t>
            </a:r>
            <a:r>
              <a:rPr lang="ru-RU" dirty="0" err="1">
                <a:solidFill>
                  <a:schemeClr val="tx1"/>
                </a:solidFill>
              </a:rPr>
              <a:t>класичні</a:t>
            </a:r>
            <a:r>
              <a:rPr lang="ru-RU" dirty="0">
                <a:solidFill>
                  <a:schemeClr val="tx1"/>
                </a:solidFill>
              </a:rPr>
              <a:t> </a:t>
            </a:r>
            <a:r>
              <a:rPr lang="ru-RU" dirty="0" err="1">
                <a:solidFill>
                  <a:schemeClr val="tx1"/>
                </a:solidFill>
              </a:rPr>
              <a:t>схеми</a:t>
            </a:r>
            <a:r>
              <a:rPr lang="ru-RU" dirty="0">
                <a:solidFill>
                  <a:schemeClr val="tx1"/>
                </a:solidFill>
              </a:rPr>
              <a:t>. </a:t>
            </a:r>
            <a:r>
              <a:rPr lang="ru-RU" dirty="0" err="1">
                <a:solidFill>
                  <a:schemeClr val="tx1"/>
                </a:solidFill>
              </a:rPr>
              <a:t>Що</a:t>
            </a:r>
            <a:r>
              <a:rPr lang="ru-RU" dirty="0">
                <a:solidFill>
                  <a:schemeClr val="tx1"/>
                </a:solidFill>
              </a:rPr>
              <a:t>  </a:t>
            </a:r>
            <a:r>
              <a:rPr lang="ru-RU" dirty="0" err="1">
                <a:solidFill>
                  <a:schemeClr val="tx1"/>
                </a:solidFill>
              </a:rPr>
              <a:t>стосується</a:t>
            </a:r>
            <a:r>
              <a:rPr lang="ru-RU" dirty="0">
                <a:solidFill>
                  <a:schemeClr val="tx1"/>
                </a:solidFill>
              </a:rPr>
              <a:t>  </a:t>
            </a:r>
            <a:r>
              <a:rPr lang="ru-RU" dirty="0" err="1">
                <a:solidFill>
                  <a:schemeClr val="tx1"/>
                </a:solidFill>
              </a:rPr>
              <a:t>решти</a:t>
            </a:r>
            <a:r>
              <a:rPr lang="ru-RU" dirty="0">
                <a:solidFill>
                  <a:schemeClr val="tx1"/>
                </a:solidFill>
              </a:rPr>
              <a:t>  </a:t>
            </a:r>
            <a:r>
              <a:rPr lang="ru-RU" dirty="0" err="1">
                <a:solidFill>
                  <a:schemeClr val="tx1"/>
                </a:solidFill>
              </a:rPr>
              <a:t>квантових</a:t>
            </a:r>
            <a:r>
              <a:rPr lang="ru-RU" dirty="0">
                <a:solidFill>
                  <a:schemeClr val="tx1"/>
                </a:solidFill>
              </a:rPr>
              <a:t>  </a:t>
            </a:r>
            <a:r>
              <a:rPr lang="ru-RU" dirty="0" err="1">
                <a:solidFill>
                  <a:schemeClr val="tx1"/>
                </a:solidFill>
              </a:rPr>
              <a:t>технологій</a:t>
            </a:r>
            <a:r>
              <a:rPr lang="ru-RU" dirty="0">
                <a:solidFill>
                  <a:schemeClr val="tx1"/>
                </a:solidFill>
              </a:rPr>
              <a:t>  </a:t>
            </a:r>
            <a:r>
              <a:rPr lang="ru-RU" dirty="0" err="1">
                <a:solidFill>
                  <a:schemeClr val="tx1"/>
                </a:solidFill>
              </a:rPr>
              <a:t>захисту</a:t>
            </a:r>
            <a:r>
              <a:rPr lang="ru-RU" dirty="0">
                <a:solidFill>
                  <a:schemeClr val="tx1"/>
                </a:solidFill>
              </a:rPr>
              <a:t>  </a:t>
            </a:r>
            <a:r>
              <a:rPr lang="ru-RU" dirty="0" err="1">
                <a:solidFill>
                  <a:schemeClr val="tx1"/>
                </a:solidFill>
              </a:rPr>
              <a:t>інформації</a:t>
            </a:r>
            <a:r>
              <a:rPr lang="ru-RU" dirty="0">
                <a:solidFill>
                  <a:schemeClr val="tx1"/>
                </a:solidFill>
              </a:rPr>
              <a:t>,  то  на  практичному </a:t>
            </a:r>
            <a:r>
              <a:rPr lang="ru-RU" dirty="0" err="1">
                <a:solidFill>
                  <a:schemeClr val="tx1"/>
                </a:solidFill>
              </a:rPr>
              <a:t>рівні</a:t>
            </a:r>
            <a:r>
              <a:rPr lang="ru-RU" dirty="0">
                <a:solidFill>
                  <a:schemeClr val="tx1"/>
                </a:solidFill>
              </a:rPr>
              <a:t> вони </a:t>
            </a:r>
            <a:r>
              <a:rPr lang="ru-RU" dirty="0" err="1">
                <a:solidFill>
                  <a:schemeClr val="tx1"/>
                </a:solidFill>
              </a:rPr>
              <a:t>поки</a:t>
            </a:r>
            <a:r>
              <a:rPr lang="ru-RU" dirty="0">
                <a:solidFill>
                  <a:schemeClr val="tx1"/>
                </a:solidFill>
              </a:rPr>
              <a:t> </a:t>
            </a:r>
            <a:r>
              <a:rPr lang="ru-RU" dirty="0" err="1">
                <a:solidFill>
                  <a:schemeClr val="tx1"/>
                </a:solidFill>
              </a:rPr>
              <a:t>що</a:t>
            </a:r>
            <a:r>
              <a:rPr lang="ru-RU" dirty="0">
                <a:solidFill>
                  <a:schemeClr val="tx1"/>
                </a:solidFill>
              </a:rPr>
              <a:t> не </a:t>
            </a:r>
            <a:r>
              <a:rPr lang="ru-RU" dirty="0" err="1">
                <a:solidFill>
                  <a:schemeClr val="tx1"/>
                </a:solidFill>
              </a:rPr>
              <a:t>вийшли</a:t>
            </a:r>
            <a:r>
              <a:rPr lang="ru-RU" dirty="0">
                <a:solidFill>
                  <a:schemeClr val="tx1"/>
                </a:solidFill>
              </a:rPr>
              <a:t> за </a:t>
            </a:r>
            <a:r>
              <a:rPr lang="ru-RU" dirty="0" err="1">
                <a:solidFill>
                  <a:schemeClr val="tx1"/>
                </a:solidFill>
              </a:rPr>
              <a:t>межі</a:t>
            </a:r>
            <a:r>
              <a:rPr lang="ru-RU" dirty="0">
                <a:solidFill>
                  <a:schemeClr val="tx1"/>
                </a:solidFill>
              </a:rPr>
              <a:t> </a:t>
            </a:r>
            <a:r>
              <a:rPr lang="ru-RU" dirty="0" err="1">
                <a:solidFill>
                  <a:schemeClr val="tx1"/>
                </a:solidFill>
              </a:rPr>
              <a:t>лабораторних</a:t>
            </a:r>
            <a:r>
              <a:rPr lang="ru-RU" dirty="0">
                <a:solidFill>
                  <a:schemeClr val="tx1"/>
                </a:solidFill>
              </a:rPr>
              <a:t> </a:t>
            </a:r>
            <a:r>
              <a:rPr lang="ru-RU" dirty="0" err="1">
                <a:solidFill>
                  <a:schemeClr val="tx1"/>
                </a:solidFill>
              </a:rPr>
              <a:t>експериментів</a:t>
            </a:r>
            <a:r>
              <a:rPr lang="ru-RU" dirty="0">
                <a:solidFill>
                  <a:schemeClr val="tx1"/>
                </a:solidFill>
              </a:rPr>
              <a:t>. Але </a:t>
            </a:r>
            <a:r>
              <a:rPr lang="ru-RU" dirty="0" err="1">
                <a:solidFill>
                  <a:schemeClr val="tx1"/>
                </a:solidFill>
              </a:rPr>
              <a:t>вже</a:t>
            </a:r>
            <a:r>
              <a:rPr lang="ru-RU" dirty="0">
                <a:solidFill>
                  <a:schemeClr val="tx1"/>
                </a:solidFill>
              </a:rPr>
              <a:t> </a:t>
            </a:r>
            <a:r>
              <a:rPr lang="ru-RU" dirty="0" err="1">
                <a:solidFill>
                  <a:schemeClr val="tx1"/>
                </a:solidFill>
              </a:rPr>
              <a:t>запропоновано</a:t>
            </a:r>
            <a:r>
              <a:rPr lang="ru-RU" dirty="0">
                <a:solidFill>
                  <a:schemeClr val="tx1"/>
                </a:solidFill>
              </a:rPr>
              <a:t> </a:t>
            </a:r>
            <a:r>
              <a:rPr lang="ru-RU" dirty="0" err="1">
                <a:solidFill>
                  <a:schemeClr val="tx1"/>
                </a:solidFill>
              </a:rPr>
              <a:t>велику</a:t>
            </a:r>
            <a:r>
              <a:rPr lang="ru-RU" dirty="0">
                <a:solidFill>
                  <a:schemeClr val="tx1"/>
                </a:solidFill>
              </a:rPr>
              <a:t> </a:t>
            </a:r>
            <a:r>
              <a:rPr lang="ru-RU" dirty="0" err="1">
                <a:solidFill>
                  <a:schemeClr val="tx1"/>
                </a:solidFill>
              </a:rPr>
              <a:t>кількість</a:t>
            </a:r>
            <a:r>
              <a:rPr lang="ru-RU" dirty="0">
                <a:solidFill>
                  <a:schemeClr val="tx1"/>
                </a:solidFill>
              </a:rPr>
              <a:t> </a:t>
            </a:r>
            <a:r>
              <a:rPr lang="ru-RU" dirty="0" err="1">
                <a:solidFill>
                  <a:schemeClr val="tx1"/>
                </a:solidFill>
              </a:rPr>
              <a:t>теоретичних</a:t>
            </a:r>
            <a:r>
              <a:rPr lang="ru-RU" dirty="0">
                <a:solidFill>
                  <a:schemeClr val="tx1"/>
                </a:solidFill>
              </a:rPr>
              <a:t> схем, для </a:t>
            </a:r>
            <a:r>
              <a:rPr lang="ru-RU" dirty="0" err="1">
                <a:solidFill>
                  <a:schemeClr val="tx1"/>
                </a:solidFill>
              </a:rPr>
              <a:t>яких</a:t>
            </a:r>
            <a:r>
              <a:rPr lang="ru-RU" dirty="0">
                <a:solidFill>
                  <a:schemeClr val="tx1"/>
                </a:solidFill>
              </a:rPr>
              <a:t>  доведено </a:t>
            </a:r>
            <a:r>
              <a:rPr lang="ru-RU" dirty="0" err="1">
                <a:solidFill>
                  <a:schemeClr val="tx1"/>
                </a:solidFill>
              </a:rPr>
              <a:t>їх</a:t>
            </a:r>
            <a:r>
              <a:rPr lang="ru-RU" dirty="0">
                <a:solidFill>
                  <a:schemeClr val="tx1"/>
                </a:solidFill>
              </a:rPr>
              <a:t> </a:t>
            </a:r>
            <a:r>
              <a:rPr lang="ru-RU" dirty="0" err="1">
                <a:solidFill>
                  <a:schemeClr val="tx1"/>
                </a:solidFill>
              </a:rPr>
              <a:t>високу</a:t>
            </a:r>
            <a:r>
              <a:rPr lang="ru-RU" dirty="0">
                <a:solidFill>
                  <a:schemeClr val="tx1"/>
                </a:solidFill>
              </a:rPr>
              <a:t> </a:t>
            </a:r>
            <a:r>
              <a:rPr lang="ru-RU" dirty="0" err="1">
                <a:solidFill>
                  <a:schemeClr val="tx1"/>
                </a:solidFill>
              </a:rPr>
              <a:t>стійкість</a:t>
            </a:r>
            <a:r>
              <a:rPr lang="ru-RU" dirty="0">
                <a:solidFill>
                  <a:schemeClr val="tx1"/>
                </a:solidFill>
              </a:rPr>
              <a:t>, аж до теоретико-</a:t>
            </a:r>
            <a:r>
              <a:rPr lang="ru-RU" dirty="0" err="1">
                <a:solidFill>
                  <a:schemeClr val="tx1"/>
                </a:solidFill>
              </a:rPr>
              <a:t>інформаційної</a:t>
            </a:r>
            <a:r>
              <a:rPr lang="ru-RU" dirty="0">
                <a:solidFill>
                  <a:schemeClr val="tx1"/>
                </a:solidFill>
              </a:rPr>
              <a:t>.  Так,  </a:t>
            </a:r>
            <a:r>
              <a:rPr lang="ru-RU" dirty="0" err="1">
                <a:solidFill>
                  <a:schemeClr val="tx1"/>
                </a:solidFill>
              </a:rPr>
              <a:t>квантові</a:t>
            </a:r>
            <a:r>
              <a:rPr lang="ru-RU" dirty="0">
                <a:solidFill>
                  <a:schemeClr val="tx1"/>
                </a:solidFill>
              </a:rPr>
              <a:t>  </a:t>
            </a:r>
            <a:r>
              <a:rPr lang="ru-RU" dirty="0" err="1">
                <a:solidFill>
                  <a:schemeClr val="tx1"/>
                </a:solidFill>
              </a:rPr>
              <a:t>протоколи</a:t>
            </a:r>
            <a:r>
              <a:rPr lang="ru-RU" dirty="0">
                <a:solidFill>
                  <a:schemeClr val="tx1"/>
                </a:solidFill>
              </a:rPr>
              <a:t>  прямого  </a:t>
            </a:r>
            <a:r>
              <a:rPr lang="ru-RU" dirty="0" err="1">
                <a:solidFill>
                  <a:schemeClr val="tx1"/>
                </a:solidFill>
              </a:rPr>
              <a:t>безпечного</a:t>
            </a:r>
            <a:r>
              <a:rPr lang="ru-RU" dirty="0">
                <a:solidFill>
                  <a:schemeClr val="tx1"/>
                </a:solidFill>
              </a:rPr>
              <a:t>  </a:t>
            </a:r>
            <a:r>
              <a:rPr lang="ru-RU" dirty="0" err="1">
                <a:solidFill>
                  <a:schemeClr val="tx1"/>
                </a:solidFill>
              </a:rPr>
              <a:t>зв’язку</a:t>
            </a:r>
            <a:r>
              <a:rPr lang="ru-RU" dirty="0">
                <a:solidFill>
                  <a:schemeClr val="tx1"/>
                </a:solidFill>
              </a:rPr>
              <a:t>,  </a:t>
            </a:r>
            <a:r>
              <a:rPr lang="ru-RU" dirty="0" err="1">
                <a:solidFill>
                  <a:schemeClr val="tx1"/>
                </a:solidFill>
              </a:rPr>
              <a:t>які</a:t>
            </a:r>
            <a:r>
              <a:rPr lang="ru-RU" dirty="0">
                <a:solidFill>
                  <a:schemeClr val="tx1"/>
                </a:solidFill>
              </a:rPr>
              <a:t>  </a:t>
            </a:r>
            <a:r>
              <a:rPr lang="ru-RU" dirty="0" err="1">
                <a:solidFill>
                  <a:schemeClr val="tx1"/>
                </a:solidFill>
              </a:rPr>
              <a:t>взагалі</a:t>
            </a:r>
            <a:r>
              <a:rPr lang="ru-RU" dirty="0">
                <a:solidFill>
                  <a:schemeClr val="tx1"/>
                </a:solidFill>
              </a:rPr>
              <a:t>  не  </a:t>
            </a:r>
            <a:r>
              <a:rPr lang="ru-RU" dirty="0" err="1">
                <a:solidFill>
                  <a:schemeClr val="tx1"/>
                </a:solidFill>
              </a:rPr>
              <a:t>мають</a:t>
            </a:r>
            <a:r>
              <a:rPr lang="ru-RU" dirty="0">
                <a:solidFill>
                  <a:schemeClr val="tx1"/>
                </a:solidFill>
              </a:rPr>
              <a:t> </a:t>
            </a:r>
            <a:r>
              <a:rPr lang="ru-RU" dirty="0" err="1">
                <a:solidFill>
                  <a:schemeClr val="tx1"/>
                </a:solidFill>
              </a:rPr>
              <a:t>аналогів</a:t>
            </a:r>
            <a:r>
              <a:rPr lang="ru-RU" dirty="0">
                <a:solidFill>
                  <a:schemeClr val="tx1"/>
                </a:solidFill>
              </a:rPr>
              <a:t>  у </a:t>
            </a:r>
            <a:r>
              <a:rPr lang="ru-RU" dirty="0" err="1">
                <a:solidFill>
                  <a:schemeClr val="tx1"/>
                </a:solidFill>
              </a:rPr>
              <a:t>класичній</a:t>
            </a:r>
            <a:r>
              <a:rPr lang="ru-RU" dirty="0">
                <a:solidFill>
                  <a:schemeClr val="tx1"/>
                </a:solidFill>
              </a:rPr>
              <a:t>  </a:t>
            </a:r>
            <a:r>
              <a:rPr lang="ru-RU" dirty="0" err="1">
                <a:solidFill>
                  <a:schemeClr val="tx1"/>
                </a:solidFill>
              </a:rPr>
              <a:t>криптографії</a:t>
            </a:r>
            <a:r>
              <a:rPr lang="ru-RU" dirty="0">
                <a:solidFill>
                  <a:schemeClr val="tx1"/>
                </a:solidFill>
              </a:rPr>
              <a:t>, </a:t>
            </a:r>
            <a:r>
              <a:rPr lang="ru-RU" dirty="0" err="1">
                <a:solidFill>
                  <a:schemeClr val="tx1"/>
                </a:solidFill>
              </a:rPr>
              <a:t>знімають</a:t>
            </a:r>
            <a:r>
              <a:rPr lang="ru-RU" dirty="0">
                <a:solidFill>
                  <a:schemeClr val="tx1"/>
                </a:solidFill>
              </a:rPr>
              <a:t>  проблему </a:t>
            </a:r>
            <a:r>
              <a:rPr lang="ru-RU" dirty="0" err="1">
                <a:solidFill>
                  <a:schemeClr val="tx1"/>
                </a:solidFill>
              </a:rPr>
              <a:t>розподілу</a:t>
            </a:r>
            <a:r>
              <a:rPr lang="ru-RU" dirty="0">
                <a:solidFill>
                  <a:schemeClr val="tx1"/>
                </a:solidFill>
              </a:rPr>
              <a:t> </a:t>
            </a:r>
            <a:r>
              <a:rPr lang="ru-RU" dirty="0" err="1">
                <a:solidFill>
                  <a:schemeClr val="tx1"/>
                </a:solidFill>
              </a:rPr>
              <a:t>секретних</a:t>
            </a:r>
            <a:r>
              <a:rPr lang="ru-RU" dirty="0">
                <a:solidFill>
                  <a:schemeClr val="tx1"/>
                </a:solidFill>
              </a:rPr>
              <a:t>  </a:t>
            </a:r>
            <a:r>
              <a:rPr lang="ru-RU" dirty="0" err="1">
                <a:solidFill>
                  <a:schemeClr val="tx1"/>
                </a:solidFill>
              </a:rPr>
              <a:t>ключів</a:t>
            </a:r>
            <a:r>
              <a:rPr lang="ru-RU" dirty="0">
                <a:solidFill>
                  <a:schemeClr val="tx1"/>
                </a:solidFill>
              </a:rPr>
              <a:t>, так  як </a:t>
            </a:r>
            <a:r>
              <a:rPr lang="ru-RU" dirty="0" err="1">
                <a:solidFill>
                  <a:schemeClr val="tx1"/>
                </a:solidFill>
              </a:rPr>
              <a:t>зовсім</a:t>
            </a:r>
            <a:r>
              <a:rPr lang="ru-RU" dirty="0">
                <a:solidFill>
                  <a:schemeClr val="tx1"/>
                </a:solidFill>
              </a:rPr>
              <a:t>  не  </a:t>
            </a:r>
            <a:r>
              <a:rPr lang="ru-RU" dirty="0" err="1">
                <a:solidFill>
                  <a:schemeClr val="tx1"/>
                </a:solidFill>
              </a:rPr>
              <a:t>використовують</a:t>
            </a:r>
            <a:r>
              <a:rPr lang="ru-RU" dirty="0">
                <a:solidFill>
                  <a:schemeClr val="tx1"/>
                </a:solidFill>
              </a:rPr>
              <a:t>  </a:t>
            </a:r>
            <a:r>
              <a:rPr lang="ru-RU" dirty="0" err="1">
                <a:solidFill>
                  <a:schemeClr val="tx1"/>
                </a:solidFill>
              </a:rPr>
              <a:t>шифрування</a:t>
            </a:r>
            <a:r>
              <a:rPr lang="ru-RU" dirty="0">
                <a:solidFill>
                  <a:schemeClr val="tx1"/>
                </a:solidFill>
              </a:rPr>
              <a:t>.  Але  один  з  </a:t>
            </a:r>
            <a:r>
              <a:rPr lang="ru-RU" dirty="0" err="1">
                <a:solidFill>
                  <a:schemeClr val="tx1"/>
                </a:solidFill>
              </a:rPr>
              <a:t>класів</a:t>
            </a:r>
            <a:r>
              <a:rPr lang="ru-RU" dirty="0">
                <a:solidFill>
                  <a:schemeClr val="tx1"/>
                </a:solidFill>
              </a:rPr>
              <a:t>  таких  </a:t>
            </a:r>
            <a:r>
              <a:rPr lang="ru-RU" dirty="0" err="1">
                <a:solidFill>
                  <a:schemeClr val="tx1"/>
                </a:solidFill>
              </a:rPr>
              <a:t>протоколів</a:t>
            </a:r>
            <a:r>
              <a:rPr lang="ru-RU" dirty="0">
                <a:solidFill>
                  <a:schemeClr val="tx1"/>
                </a:solidFill>
              </a:rPr>
              <a:t>  –  </a:t>
            </a:r>
            <a:r>
              <a:rPr lang="ru-RU" dirty="0" err="1">
                <a:solidFill>
                  <a:schemeClr val="tx1"/>
                </a:solidFill>
              </a:rPr>
              <a:t>пінг-понг</a:t>
            </a:r>
            <a:r>
              <a:rPr lang="ru-RU" dirty="0">
                <a:solidFill>
                  <a:schemeClr val="tx1"/>
                </a:solidFill>
              </a:rPr>
              <a:t> протокол  та  </a:t>
            </a:r>
            <a:r>
              <a:rPr lang="ru-RU" dirty="0" err="1">
                <a:solidFill>
                  <a:schemeClr val="tx1"/>
                </a:solidFill>
              </a:rPr>
              <a:t>його</a:t>
            </a:r>
            <a:r>
              <a:rPr lang="ru-RU" dirty="0">
                <a:solidFill>
                  <a:schemeClr val="tx1"/>
                </a:solidFill>
              </a:rPr>
              <a:t>  </a:t>
            </a:r>
            <a:r>
              <a:rPr lang="ru-RU" dirty="0" err="1">
                <a:solidFill>
                  <a:schemeClr val="tx1"/>
                </a:solidFill>
              </a:rPr>
              <a:t>вдосконалені</a:t>
            </a:r>
            <a:r>
              <a:rPr lang="ru-RU" dirty="0">
                <a:solidFill>
                  <a:schemeClr val="tx1"/>
                </a:solidFill>
              </a:rPr>
              <a:t>  </a:t>
            </a:r>
            <a:r>
              <a:rPr lang="ru-RU" dirty="0" err="1">
                <a:solidFill>
                  <a:schemeClr val="tx1"/>
                </a:solidFill>
              </a:rPr>
              <a:t>варіанти</a:t>
            </a:r>
            <a:r>
              <a:rPr lang="ru-RU" dirty="0">
                <a:solidFill>
                  <a:schemeClr val="tx1"/>
                </a:solidFill>
              </a:rPr>
              <a:t>,  –  </a:t>
            </a:r>
            <a:r>
              <a:rPr lang="ru-RU" dirty="0" err="1">
                <a:solidFill>
                  <a:schemeClr val="tx1"/>
                </a:solidFill>
              </a:rPr>
              <a:t>забезпечує</a:t>
            </a:r>
            <a:r>
              <a:rPr lang="ru-RU" dirty="0">
                <a:solidFill>
                  <a:schemeClr val="tx1"/>
                </a:solidFill>
              </a:rPr>
              <a:t>  </a:t>
            </a:r>
            <a:r>
              <a:rPr lang="ru-RU" dirty="0" err="1">
                <a:solidFill>
                  <a:schemeClr val="tx1"/>
                </a:solidFill>
              </a:rPr>
              <a:t>тільки</a:t>
            </a:r>
            <a:r>
              <a:rPr lang="ru-RU" dirty="0">
                <a:solidFill>
                  <a:schemeClr val="tx1"/>
                </a:solidFill>
              </a:rPr>
              <a:t>  </a:t>
            </a:r>
            <a:r>
              <a:rPr lang="ru-RU" dirty="0" err="1">
                <a:solidFill>
                  <a:schemeClr val="tx1"/>
                </a:solidFill>
              </a:rPr>
              <a:t>асимптотичну</a:t>
            </a:r>
            <a:r>
              <a:rPr lang="ru-RU" dirty="0">
                <a:solidFill>
                  <a:schemeClr val="tx1"/>
                </a:solidFill>
              </a:rPr>
              <a:t>  </a:t>
            </a:r>
            <a:r>
              <a:rPr lang="ru-RU" dirty="0" err="1">
                <a:solidFill>
                  <a:schemeClr val="tx1"/>
                </a:solidFill>
              </a:rPr>
              <a:t>безпеку</a:t>
            </a:r>
            <a:r>
              <a:rPr lang="ru-RU" dirty="0">
                <a:solidFill>
                  <a:schemeClr val="tx1"/>
                </a:solidFill>
              </a:rPr>
              <a:t>  (без </a:t>
            </a:r>
            <a:r>
              <a:rPr lang="ru-RU" dirty="0" err="1">
                <a:solidFill>
                  <a:schemeClr val="tx1"/>
                </a:solidFill>
              </a:rPr>
              <a:t>використання</a:t>
            </a:r>
            <a:r>
              <a:rPr lang="ru-RU" dirty="0">
                <a:solidFill>
                  <a:schemeClr val="tx1"/>
                </a:solidFill>
              </a:rPr>
              <a:t>  </a:t>
            </a:r>
            <a:r>
              <a:rPr lang="ru-RU" dirty="0" err="1">
                <a:solidFill>
                  <a:schemeClr val="tx1"/>
                </a:solidFill>
              </a:rPr>
              <a:t>додаткових</a:t>
            </a:r>
            <a:r>
              <a:rPr lang="ru-RU" dirty="0">
                <a:solidFill>
                  <a:schemeClr val="tx1"/>
                </a:solidFill>
              </a:rPr>
              <a:t>  </a:t>
            </a:r>
            <a:r>
              <a:rPr lang="ru-RU" dirty="0" err="1">
                <a:solidFill>
                  <a:schemeClr val="tx1"/>
                </a:solidFill>
              </a:rPr>
              <a:t>методів</a:t>
            </a:r>
            <a:r>
              <a:rPr lang="ru-RU" dirty="0">
                <a:solidFill>
                  <a:schemeClr val="tx1"/>
                </a:solidFill>
              </a:rPr>
              <a:t>  </a:t>
            </a:r>
            <a:r>
              <a:rPr lang="ru-RU" dirty="0" err="1">
                <a:solidFill>
                  <a:schemeClr val="tx1"/>
                </a:solidFill>
              </a:rPr>
              <a:t>підсилення</a:t>
            </a:r>
            <a:r>
              <a:rPr lang="ru-RU" dirty="0">
                <a:solidFill>
                  <a:schemeClr val="tx1"/>
                </a:solidFill>
              </a:rPr>
              <a:t>  </a:t>
            </a:r>
            <a:r>
              <a:rPr lang="ru-RU" dirty="0" err="1">
                <a:solidFill>
                  <a:schemeClr val="tx1"/>
                </a:solidFill>
              </a:rPr>
              <a:t>його</a:t>
            </a:r>
            <a:r>
              <a:rPr lang="ru-RU" dirty="0">
                <a:solidFill>
                  <a:schemeClr val="tx1"/>
                </a:solidFill>
              </a:rPr>
              <a:t>  </a:t>
            </a:r>
            <a:r>
              <a:rPr lang="ru-RU" dirty="0" err="1">
                <a:solidFill>
                  <a:schemeClr val="tx1"/>
                </a:solidFill>
              </a:rPr>
              <a:t>безпеки</a:t>
            </a:r>
            <a:r>
              <a:rPr lang="ru-RU" dirty="0">
                <a:solidFill>
                  <a:schemeClr val="tx1"/>
                </a:solidFill>
              </a:rPr>
              <a:t>),  а  </a:t>
            </a:r>
            <a:r>
              <a:rPr lang="ru-RU" dirty="0" err="1">
                <a:solidFill>
                  <a:schemeClr val="tx1"/>
                </a:solidFill>
              </a:rPr>
              <a:t>інший</a:t>
            </a:r>
            <a:r>
              <a:rPr lang="ru-RU" dirty="0">
                <a:solidFill>
                  <a:schemeClr val="tx1"/>
                </a:solidFill>
              </a:rPr>
              <a:t>  </a:t>
            </a:r>
            <a:r>
              <a:rPr lang="ru-RU" dirty="0" err="1">
                <a:solidFill>
                  <a:schemeClr val="tx1"/>
                </a:solidFill>
              </a:rPr>
              <a:t>клас</a:t>
            </a:r>
            <a:r>
              <a:rPr lang="ru-RU" dirty="0">
                <a:solidFill>
                  <a:schemeClr val="tx1"/>
                </a:solidFill>
              </a:rPr>
              <a:t>  –  </a:t>
            </a:r>
            <a:r>
              <a:rPr lang="ru-RU" dirty="0" err="1">
                <a:solidFill>
                  <a:schemeClr val="tx1"/>
                </a:solidFill>
              </a:rPr>
              <a:t>протоколи</a:t>
            </a:r>
            <a:r>
              <a:rPr lang="ru-RU" dirty="0">
                <a:solidFill>
                  <a:schemeClr val="tx1"/>
                </a:solidFill>
              </a:rPr>
              <a:t>  з </a:t>
            </a:r>
            <a:r>
              <a:rPr lang="ru-RU" dirty="0" err="1">
                <a:solidFill>
                  <a:schemeClr val="tx1"/>
                </a:solidFill>
              </a:rPr>
              <a:t>передаванням</a:t>
            </a:r>
            <a:r>
              <a:rPr lang="ru-RU" dirty="0">
                <a:solidFill>
                  <a:schemeClr val="tx1"/>
                </a:solidFill>
              </a:rPr>
              <a:t>  </a:t>
            </a:r>
            <a:r>
              <a:rPr lang="ru-RU" dirty="0" err="1">
                <a:solidFill>
                  <a:schemeClr val="tx1"/>
                </a:solidFill>
              </a:rPr>
              <a:t>кубітів</a:t>
            </a:r>
            <a:r>
              <a:rPr lang="ru-RU" dirty="0">
                <a:solidFill>
                  <a:schemeClr val="tx1"/>
                </a:solidFill>
              </a:rPr>
              <a:t>  блоками  –  </a:t>
            </a:r>
            <a:r>
              <a:rPr lang="ru-RU" dirty="0" err="1">
                <a:solidFill>
                  <a:schemeClr val="tx1"/>
                </a:solidFill>
              </a:rPr>
              <a:t>потребують</a:t>
            </a:r>
            <a:r>
              <a:rPr lang="ru-RU" dirty="0">
                <a:solidFill>
                  <a:schemeClr val="tx1"/>
                </a:solidFill>
              </a:rPr>
              <a:t>  </a:t>
            </a:r>
            <a:r>
              <a:rPr lang="ru-RU" dirty="0" err="1">
                <a:solidFill>
                  <a:schemeClr val="tx1"/>
                </a:solidFill>
              </a:rPr>
              <a:t>наявності</a:t>
            </a:r>
            <a:r>
              <a:rPr lang="ru-RU" dirty="0">
                <a:solidFill>
                  <a:schemeClr val="tx1"/>
                </a:solidFill>
              </a:rPr>
              <a:t>  </a:t>
            </a:r>
            <a:r>
              <a:rPr lang="ru-RU" dirty="0" err="1">
                <a:solidFill>
                  <a:schemeClr val="tx1"/>
                </a:solidFill>
              </a:rPr>
              <a:t>квантової</a:t>
            </a:r>
            <a:r>
              <a:rPr lang="ru-RU" dirty="0">
                <a:solidFill>
                  <a:schemeClr val="tx1"/>
                </a:solidFill>
              </a:rPr>
              <a:t>  </a:t>
            </a:r>
            <a:r>
              <a:rPr lang="ru-RU" dirty="0" err="1">
                <a:solidFill>
                  <a:schemeClr val="tx1"/>
                </a:solidFill>
              </a:rPr>
              <a:t>пам'яті</a:t>
            </a:r>
            <a:r>
              <a:rPr lang="ru-RU" dirty="0">
                <a:solidFill>
                  <a:schemeClr val="tx1"/>
                </a:solidFill>
              </a:rPr>
              <a:t>,  яка  </a:t>
            </a:r>
            <a:r>
              <a:rPr lang="ru-RU" dirty="0" err="1">
                <a:solidFill>
                  <a:schemeClr val="tx1"/>
                </a:solidFill>
              </a:rPr>
              <a:t>поки</a:t>
            </a:r>
            <a:r>
              <a:rPr lang="ru-RU" dirty="0">
                <a:solidFill>
                  <a:schemeClr val="tx1"/>
                </a:solidFill>
              </a:rPr>
              <a:t>  </a:t>
            </a:r>
            <a:r>
              <a:rPr lang="ru-RU" dirty="0" err="1">
                <a:solidFill>
                  <a:schemeClr val="tx1"/>
                </a:solidFill>
              </a:rPr>
              <a:t>що</a:t>
            </a:r>
            <a:r>
              <a:rPr lang="ru-RU" dirty="0">
                <a:solidFill>
                  <a:schemeClr val="tx1"/>
                </a:solidFill>
              </a:rPr>
              <a:t> </a:t>
            </a:r>
            <a:r>
              <a:rPr lang="ru-RU" dirty="0" err="1">
                <a:solidFill>
                  <a:schemeClr val="tx1"/>
                </a:solidFill>
              </a:rPr>
              <a:t>знаходиться</a:t>
            </a:r>
            <a:r>
              <a:rPr lang="ru-RU" dirty="0">
                <a:solidFill>
                  <a:schemeClr val="tx1"/>
                </a:solidFill>
              </a:rPr>
              <a:t> за межами </a:t>
            </a:r>
            <a:r>
              <a:rPr lang="ru-RU" dirty="0" err="1">
                <a:solidFill>
                  <a:schemeClr val="tx1"/>
                </a:solidFill>
              </a:rPr>
              <a:t>сучасних</a:t>
            </a:r>
            <a:r>
              <a:rPr lang="ru-RU" dirty="0">
                <a:solidFill>
                  <a:schemeClr val="tx1"/>
                </a:solidFill>
              </a:rPr>
              <a:t> </a:t>
            </a:r>
            <a:r>
              <a:rPr lang="ru-RU" dirty="0" err="1">
                <a:solidFill>
                  <a:schemeClr val="tx1"/>
                </a:solidFill>
              </a:rPr>
              <a:t>технологій</a:t>
            </a:r>
            <a:r>
              <a:rPr lang="ru-RU" dirty="0">
                <a:solidFill>
                  <a:schemeClr val="tx1"/>
                </a:solidFill>
              </a:rPr>
              <a:t>. </a:t>
            </a:r>
            <a:r>
              <a:rPr lang="ru-RU" dirty="0" err="1">
                <a:solidFill>
                  <a:schemeClr val="tx1"/>
                </a:solidFill>
              </a:rPr>
              <a:t>Квантові</a:t>
            </a:r>
            <a:r>
              <a:rPr lang="ru-RU" dirty="0">
                <a:solidFill>
                  <a:schemeClr val="tx1"/>
                </a:solidFill>
              </a:rPr>
              <a:t>  </a:t>
            </a:r>
            <a:r>
              <a:rPr lang="ru-RU" dirty="0" err="1">
                <a:solidFill>
                  <a:schemeClr val="tx1"/>
                </a:solidFill>
              </a:rPr>
              <a:t>протоколи</a:t>
            </a:r>
            <a:r>
              <a:rPr lang="ru-RU" dirty="0">
                <a:solidFill>
                  <a:schemeClr val="tx1"/>
                </a:solidFill>
              </a:rPr>
              <a:t>  </a:t>
            </a:r>
            <a:r>
              <a:rPr lang="ru-RU" dirty="0" err="1">
                <a:solidFill>
                  <a:schemeClr val="tx1"/>
                </a:solidFill>
              </a:rPr>
              <a:t>розділення</a:t>
            </a:r>
            <a:r>
              <a:rPr lang="ru-RU" dirty="0">
                <a:solidFill>
                  <a:schemeClr val="tx1"/>
                </a:solidFill>
              </a:rPr>
              <a:t>  секрету  </a:t>
            </a:r>
            <a:r>
              <a:rPr lang="ru-RU" dirty="0" err="1">
                <a:solidFill>
                  <a:schemeClr val="tx1"/>
                </a:solidFill>
              </a:rPr>
              <a:t>теж</a:t>
            </a:r>
            <a:r>
              <a:rPr lang="ru-RU" dirty="0">
                <a:solidFill>
                  <a:schemeClr val="tx1"/>
                </a:solidFill>
              </a:rPr>
              <a:t>  </a:t>
            </a:r>
            <a:r>
              <a:rPr lang="ru-RU" dirty="0" err="1">
                <a:solidFill>
                  <a:schemeClr val="tx1"/>
                </a:solidFill>
              </a:rPr>
              <a:t>мають</a:t>
            </a:r>
            <a:r>
              <a:rPr lang="ru-RU" dirty="0">
                <a:solidFill>
                  <a:schemeClr val="tx1"/>
                </a:solidFill>
              </a:rPr>
              <a:t>  </a:t>
            </a:r>
            <a:r>
              <a:rPr lang="ru-RU" dirty="0" err="1">
                <a:solidFill>
                  <a:schemeClr val="tx1"/>
                </a:solidFill>
              </a:rPr>
              <a:t>перевагу</a:t>
            </a:r>
            <a:r>
              <a:rPr lang="ru-RU" dirty="0">
                <a:solidFill>
                  <a:schemeClr val="tx1"/>
                </a:solidFill>
              </a:rPr>
              <a:t>  над  </a:t>
            </a:r>
            <a:r>
              <a:rPr lang="ru-RU" dirty="0" err="1">
                <a:solidFill>
                  <a:schemeClr val="tx1"/>
                </a:solidFill>
              </a:rPr>
              <a:t>відповідними</a:t>
            </a:r>
            <a:r>
              <a:rPr lang="ru-RU" dirty="0">
                <a:solidFill>
                  <a:schemeClr val="tx1"/>
                </a:solidFill>
              </a:rPr>
              <a:t> </a:t>
            </a:r>
            <a:r>
              <a:rPr lang="ru-RU" dirty="0" err="1">
                <a:solidFill>
                  <a:schemeClr val="tx1"/>
                </a:solidFill>
              </a:rPr>
              <a:t>класичними</a:t>
            </a:r>
            <a:r>
              <a:rPr lang="ru-RU" dirty="0">
                <a:solidFill>
                  <a:schemeClr val="tx1"/>
                </a:solidFill>
              </a:rPr>
              <a:t> протоколами, так як  </a:t>
            </a:r>
            <a:r>
              <a:rPr lang="ru-RU" dirty="0" err="1">
                <a:solidFill>
                  <a:schemeClr val="tx1"/>
                </a:solidFill>
              </a:rPr>
              <a:t>дозволяють</a:t>
            </a:r>
            <a:r>
              <a:rPr lang="ru-RU" dirty="0">
                <a:solidFill>
                  <a:schemeClr val="tx1"/>
                </a:solidFill>
              </a:rPr>
              <a:t> </a:t>
            </a:r>
            <a:r>
              <a:rPr lang="ru-RU" dirty="0" err="1">
                <a:solidFill>
                  <a:schemeClr val="tx1"/>
                </a:solidFill>
              </a:rPr>
              <a:t>виявити</a:t>
            </a:r>
            <a:r>
              <a:rPr lang="ru-RU" dirty="0">
                <a:solidFill>
                  <a:schemeClr val="tx1"/>
                </a:solidFill>
              </a:rPr>
              <a:t> </a:t>
            </a:r>
            <a:r>
              <a:rPr lang="ru-RU" dirty="0" err="1">
                <a:solidFill>
                  <a:schemeClr val="tx1"/>
                </a:solidFill>
              </a:rPr>
              <a:t>підслуховування</a:t>
            </a:r>
            <a:r>
              <a:rPr lang="ru-RU" dirty="0">
                <a:solidFill>
                  <a:schemeClr val="tx1"/>
                </a:solidFill>
              </a:rPr>
              <a:t>  у квантовому </a:t>
            </a:r>
            <a:r>
              <a:rPr lang="ru-RU" dirty="0" err="1">
                <a:solidFill>
                  <a:schemeClr val="tx1"/>
                </a:solidFill>
              </a:rPr>
              <a:t>каналі</a:t>
            </a:r>
            <a:r>
              <a:rPr lang="ru-RU" dirty="0">
                <a:solidFill>
                  <a:schemeClr val="tx1"/>
                </a:solidFill>
              </a:rPr>
              <a:t> та  не  </a:t>
            </a:r>
            <a:r>
              <a:rPr lang="ru-RU" dirty="0" err="1">
                <a:solidFill>
                  <a:schemeClr val="tx1"/>
                </a:solidFill>
              </a:rPr>
              <a:t>потребують</a:t>
            </a:r>
            <a:r>
              <a:rPr lang="ru-RU" dirty="0">
                <a:solidFill>
                  <a:schemeClr val="tx1"/>
                </a:solidFill>
              </a:rPr>
              <a:t> </a:t>
            </a:r>
            <a:r>
              <a:rPr lang="ru-RU" dirty="0" err="1">
                <a:solidFill>
                  <a:schemeClr val="tx1"/>
                </a:solidFill>
              </a:rPr>
              <a:t>шифрування</a:t>
            </a:r>
            <a:r>
              <a:rPr lang="ru-RU" dirty="0">
                <a:solidFill>
                  <a:schemeClr val="tx1"/>
                </a:solidFill>
              </a:rPr>
              <a:t>. </a:t>
            </a:r>
            <a:endParaRPr lang="ru-RU" dirty="0">
              <a:solidFill>
                <a:schemeClr val="tx1"/>
              </a:solidFill>
            </a:endParaRPr>
          </a:p>
        </p:txBody>
      </p:sp>
    </p:spTree>
    <p:extLst>
      <p:ext uri="{BB962C8B-B14F-4D97-AF65-F5344CB8AC3E}">
        <p14:creationId xmlns:p14="http://schemas.microsoft.com/office/powerpoint/2010/main" val="123319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Аналогічно,  більш  високий  рівень  безпеки,  у порівнянні  з відповідними  класичними  схемами,  забезпечує  квантовий  потоковий  шифр  та  квантовий цифровий  підпис.  </a:t>
            </a:r>
            <a:r>
              <a:rPr lang="uk-UA" dirty="0">
                <a:solidFill>
                  <a:schemeClr val="tx1"/>
                </a:solidFill>
              </a:rPr>
              <a:t>Останній,  завдяки  використанню  квантової односторонньої  функції,  має теоретико-інформаційну  стійкість.  Проте,  практична  реалізація  цих  квантових  методів захисту інформації теж поки що зіштовхується з деякими технологічними складнощами. Таким  чином,  квантові  технології  ЗІ  бурхливо  розвиваються  в  останні  роки  та поступово  займають своє  місце серед  інших засобів захисту  інформації, що  обумовлено  їх високим  рівнем  стійкості та  властивостями,  яких немає  у класичних засобів ЗІ,  наприклад, можливістю завжди виявити атаку пасивного перехвату. Але для практичного використання квантових  технологій  захисту  інформації  в  існуючій  інфраструктурі  мереж  передавання даних  необхідно  вирішити  ще  ряд  завдань  як  теоретичного,  так  і  особливо  практичного характеру.</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769453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6000" smtClean="0">
                <a:solidFill>
                  <a:schemeClr val="tx1"/>
                </a:solidFill>
              </a:rPr>
              <a:t>Дякую за увагу!</a:t>
            </a:r>
            <a:endParaRPr lang="ru-RU" sz="6000">
              <a:solidFill>
                <a:schemeClr val="tx1"/>
              </a:solidFill>
            </a:endParaRPr>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44456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Квантові технології захисту інформації базуються на принципах квантової механіки і використовуються для створення безпечних засобів комунікації та обробки інформації. </a:t>
            </a:r>
            <a:r>
              <a:rPr lang="uk-UA" dirty="0">
                <a:solidFill>
                  <a:schemeClr val="tx1"/>
                </a:solidFill>
              </a:rPr>
              <a:t>Основною ідеєю квантового захисту є використання властивостей квантових систем, таких як нерозривність та стан частинок, для забезпечення конфіденційності та недоступності інформації для несанкціонованих осіб. Декілька підходів до квантового захисту інформації включають квантовий розподіл ключів та квантові методи шифрування.</a:t>
            </a:r>
            <a:endParaRPr lang="ru-RU">
              <a:solidFill>
                <a:schemeClr val="tx1"/>
              </a:solidFill>
            </a:endParaRPr>
          </a:p>
          <a:p>
            <a:r>
              <a:rPr lang="uk-UA">
                <a:solidFill>
                  <a:schemeClr val="tx1"/>
                </a:solidFill>
              </a:rPr>
              <a:t>До  складу  квантових  технологій  захисту  інформації  (рис.1)  входять:  квантовий розподіл ключів, квантовий прямий  безпечний зв'язок,  квантове розділення секрету, квантовий потоковий шифр, квантовий цифровий підпис та квантова стеганографія</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38050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uk-UA"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r>
              <a:rPr lang="uk-UA" dirty="0">
                <a:solidFill>
                  <a:schemeClr val="tx1"/>
                </a:solidFill>
              </a:rPr>
              <a:t>Рисунок 1 – Квантові технології захисту інформації</a:t>
            </a:r>
            <a:endParaRPr lang="ru-RU">
              <a:solidFill>
                <a:schemeClr val="tx1"/>
              </a:solidFill>
            </a:endParaRPr>
          </a:p>
          <a:p>
            <a:endParaRPr lang="ru-RU" dirty="0">
              <a:solidFill>
                <a:schemeClr val="tx1"/>
              </a:solidFill>
            </a:endParaRPr>
          </a:p>
        </p:txBody>
      </p:sp>
      <p:pic>
        <p:nvPicPr>
          <p:cNvPr id="4" name="Рисунок 3"/>
          <p:cNvPicPr/>
          <p:nvPr/>
        </p:nvPicPr>
        <p:blipFill>
          <a:blip r:embed="rId2"/>
          <a:stretch>
            <a:fillRect/>
          </a:stretch>
        </p:blipFill>
        <p:spPr>
          <a:xfrm>
            <a:off x="2662381" y="2038677"/>
            <a:ext cx="7486437" cy="2708814"/>
          </a:xfrm>
          <a:prstGeom prst="rect">
            <a:avLst/>
          </a:prstGeom>
        </p:spPr>
      </p:pic>
    </p:spTree>
    <p:extLst>
      <p:ext uri="{BB962C8B-B14F-4D97-AF65-F5344CB8AC3E}">
        <p14:creationId xmlns:p14="http://schemas.microsoft.com/office/powerpoint/2010/main" val="110555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a:solidFill>
                  <a:schemeClr val="tx1"/>
                </a:solidFill>
              </a:rPr>
              <a:t>Квантовий розподіл ключів:</a:t>
            </a:r>
            <a:r>
              <a:rPr lang="ru-RU">
                <a:solidFill>
                  <a:schemeClr val="tx1"/>
                </a:solidFill>
              </a:rPr>
              <a:t/>
            </a:r>
            <a:br>
              <a:rPr lang="ru-RU">
                <a:solidFill>
                  <a:schemeClr val="tx1"/>
                </a:solidFill>
              </a:rPr>
            </a:br>
            <a:endParaRPr lang="ru-RU">
              <a:solidFill>
                <a:schemeClr val="tx1"/>
              </a:solidFill>
            </a:endParaRPr>
          </a:p>
        </p:txBody>
      </p:sp>
      <p:sp>
        <p:nvSpPr>
          <p:cNvPr id="3" name="Объект 2"/>
          <p:cNvSpPr>
            <a:spLocks noGrp="1"/>
          </p:cNvSpPr>
          <p:nvPr>
            <p:ph idx="1"/>
          </p:nvPr>
        </p:nvSpPr>
        <p:spPr/>
        <p:txBody>
          <a:bodyPr/>
          <a:lstStyle/>
          <a:p>
            <a:pPr lvl="0"/>
            <a:r>
              <a:rPr lang="uk-UA">
                <a:solidFill>
                  <a:schemeClr val="tx1"/>
                </a:solidFill>
              </a:rPr>
              <a:t>BB84 Протокол:</a:t>
            </a:r>
            <a:endParaRPr lang="ru-RU">
              <a:solidFill>
                <a:schemeClr val="tx1"/>
              </a:solidFill>
            </a:endParaRPr>
          </a:p>
          <a:p>
            <a:r>
              <a:rPr lang="uk-UA">
                <a:solidFill>
                  <a:schemeClr val="tx1"/>
                </a:solidFill>
              </a:rPr>
              <a:t>Розроблений Беннеттом та Брассардом у 1984 році.</a:t>
            </a:r>
            <a:endParaRPr lang="ru-RU">
              <a:solidFill>
                <a:schemeClr val="tx1"/>
              </a:solidFill>
            </a:endParaRPr>
          </a:p>
          <a:p>
            <a:r>
              <a:rPr lang="uk-UA">
                <a:solidFill>
                  <a:schemeClr val="tx1"/>
                </a:solidFill>
              </a:rPr>
              <a:t>Використовує властивості поляризації фотонів для створення безпечного каналу для обміну ключами.</a:t>
            </a:r>
            <a:endParaRPr lang="ru-RU">
              <a:solidFill>
                <a:schemeClr val="tx1"/>
              </a:solidFill>
            </a:endParaRPr>
          </a:p>
          <a:p>
            <a:r>
              <a:rPr lang="uk-UA">
                <a:solidFill>
                  <a:schemeClr val="tx1"/>
                </a:solidFill>
              </a:rPr>
              <a:t>BB84 — перший протокол квантового розподілу ключа, який був запропонований у 1984 році Чарльзом Беннеттом і Жилем Брассаром. </a:t>
            </a:r>
            <a:r>
              <a:rPr lang="uk-UA" dirty="0">
                <a:solidFill>
                  <a:schemeClr val="tx1"/>
                </a:solidFill>
              </a:rPr>
              <a:t>Звідси і назва BB84, під яким цей протокол відомий у наш час. Носіями інформації є 2-х рівневі системи, що називаються кубітами (квантовими бітами).</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82646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pPr lvl="0"/>
            <a:r>
              <a:rPr lang="uk-UA">
                <a:solidFill>
                  <a:schemeClr val="tx1"/>
                </a:solidFill>
              </a:rPr>
              <a:t>E91 Протокол:</a:t>
            </a:r>
            <a:endParaRPr lang="ru-RU">
              <a:solidFill>
                <a:schemeClr val="tx1"/>
              </a:solidFill>
            </a:endParaRPr>
          </a:p>
          <a:p>
            <a:r>
              <a:rPr lang="uk-UA">
                <a:solidFill>
                  <a:schemeClr val="tx1"/>
                </a:solidFill>
              </a:rPr>
              <a:t>Розроблений Екертом, Хоймайром та Зейнером у 1991 році.</a:t>
            </a:r>
            <a:endParaRPr lang="ru-RU">
              <a:solidFill>
                <a:schemeClr val="tx1"/>
              </a:solidFill>
            </a:endParaRPr>
          </a:p>
          <a:p>
            <a:r>
              <a:rPr lang="uk-UA">
                <a:solidFill>
                  <a:schemeClr val="tx1"/>
                </a:solidFill>
              </a:rPr>
              <a:t>Використовує парність квантових станів для гарантії конфіденційності.</a:t>
            </a:r>
            <a:endParaRPr lang="ru-RU">
              <a:solidFill>
                <a:schemeClr val="tx1"/>
              </a:solidFill>
            </a:endParaRPr>
          </a:p>
          <a:p>
            <a:r>
              <a:rPr lang="uk-UA">
                <a:solidFill>
                  <a:schemeClr val="tx1"/>
                </a:solidFill>
              </a:rPr>
              <a:t>Протокол квантового розподілу ключів із використанням ЕПР, ЕПР-протокол (англ. </a:t>
            </a:r>
            <a:r>
              <a:rPr lang="uk-UA" dirty="0">
                <a:solidFill>
                  <a:schemeClr val="tx1"/>
                </a:solidFill>
              </a:rPr>
              <a:t>EPR-</a:t>
            </a:r>
            <a:r>
              <a:rPr lang="uk-UA" dirty="0" err="1">
                <a:solidFill>
                  <a:schemeClr val="tx1"/>
                </a:solidFill>
              </a:rPr>
              <a:t>Protocol</a:t>
            </a:r>
            <a:r>
              <a:rPr lang="uk-UA" dirty="0">
                <a:solidFill>
                  <a:schemeClr val="tx1"/>
                </a:solidFill>
              </a:rPr>
              <a:t>) — квантовий криптографічний протокол, заснований на «</a:t>
            </a:r>
            <a:r>
              <a:rPr lang="uk-UA" dirty="0" err="1">
                <a:solidFill>
                  <a:schemeClr val="tx1"/>
                </a:solidFill>
              </a:rPr>
              <a:t>думковому</a:t>
            </a:r>
            <a:r>
              <a:rPr lang="uk-UA" dirty="0">
                <a:solidFill>
                  <a:schemeClr val="tx1"/>
                </a:solidFill>
              </a:rPr>
              <a:t> експерименті» Ейнштейна-Подільського-</a:t>
            </a:r>
            <a:r>
              <a:rPr lang="uk-UA" dirty="0" err="1">
                <a:solidFill>
                  <a:schemeClr val="tx1"/>
                </a:solidFill>
              </a:rPr>
              <a:t>Розена</a:t>
            </a:r>
            <a:r>
              <a:rPr lang="uk-UA" dirty="0">
                <a:solidFill>
                  <a:schemeClr val="tx1"/>
                </a:solidFill>
              </a:rPr>
              <a:t> та узагальненої теореми Белла. Був вперше запропонований польським фізиком Артуром </a:t>
            </a:r>
            <a:r>
              <a:rPr lang="uk-UA" dirty="0" err="1">
                <a:solidFill>
                  <a:schemeClr val="tx1"/>
                </a:solidFill>
              </a:rPr>
              <a:t>Екертом</a:t>
            </a:r>
            <a:r>
              <a:rPr lang="uk-UA" dirty="0">
                <a:solidFill>
                  <a:schemeClr val="tx1"/>
                </a:solidFill>
              </a:rPr>
              <a:t> у 1991.</a:t>
            </a:r>
            <a:endParaRPr lang="ru-RU">
              <a:solidFill>
                <a:schemeClr val="tx1"/>
              </a:solidFill>
            </a:endParaRPr>
          </a:p>
          <a:p>
            <a:r>
              <a:rPr lang="uk-UA">
                <a:solidFill>
                  <a:schemeClr val="tx1"/>
                </a:solidFill>
              </a:rPr>
              <a:t>У 1991 року Артур Екерт розробив квантовий протокол, заснований на властивості про «заплутаних» станів квантових частинок. </a:t>
            </a:r>
            <a:r>
              <a:rPr lang="uk-UA" dirty="0">
                <a:solidFill>
                  <a:schemeClr val="tx1"/>
                </a:solidFill>
              </a:rPr>
              <a:t>І тому він використовував пару часток, званих ЭПР-пар (де ЕПР означає Ейнштейн-Подільський-</a:t>
            </a:r>
            <a:r>
              <a:rPr lang="uk-UA" dirty="0" err="1">
                <a:solidFill>
                  <a:schemeClr val="tx1"/>
                </a:solidFill>
              </a:rPr>
              <a:t>Розен</a:t>
            </a:r>
            <a:r>
              <a:rPr lang="uk-UA" dirty="0">
                <a:solidFill>
                  <a:schemeClr val="tx1"/>
                </a:solidFill>
              </a:rPr>
              <a:t>, які у статті 1935 року однойменний парадокс). У цій статті вони розглянули просторово розділені пари частинок (ЕПР-пари), чиї стани пов'язані між собою таким чином, що вимірювання обраної однієї частинки автоматично визначає результат вимірювання цієї ж спостерігається іншої частинки. При цьому просторова </a:t>
            </a:r>
            <a:r>
              <a:rPr lang="uk-UA" dirty="0" err="1">
                <a:solidFill>
                  <a:schemeClr val="tx1"/>
                </a:solidFill>
              </a:rPr>
              <a:t>розділеність</a:t>
            </a:r>
            <a:r>
              <a:rPr lang="uk-UA" dirty="0">
                <a:solidFill>
                  <a:schemeClr val="tx1"/>
                </a:solidFill>
              </a:rPr>
              <a:t> ЕПР-пар дозволяє говорити про «дію на відстані» (</a:t>
            </a:r>
            <a:r>
              <a:rPr lang="uk-UA" dirty="0" err="1">
                <a:solidFill>
                  <a:schemeClr val="tx1"/>
                </a:solidFill>
              </a:rPr>
              <a:t>дальнодія</a:t>
            </a:r>
            <a:r>
              <a:rPr lang="uk-UA" dirty="0">
                <a:solidFill>
                  <a:schemeClr val="tx1"/>
                </a:solidFill>
              </a:rPr>
              <a:t>).</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27122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pPr lvl="0"/>
            <a:r>
              <a:rPr lang="uk-UA">
                <a:solidFill>
                  <a:schemeClr val="tx1"/>
                </a:solidFill>
              </a:rPr>
              <a:t>B92 Протокол:</a:t>
            </a:r>
            <a:endParaRPr lang="ru-RU">
              <a:solidFill>
                <a:schemeClr val="tx1"/>
              </a:solidFill>
            </a:endParaRPr>
          </a:p>
          <a:p>
            <a:r>
              <a:rPr lang="uk-UA">
                <a:solidFill>
                  <a:schemeClr val="tx1"/>
                </a:solidFill>
              </a:rPr>
              <a:t>Розроблений Беннеттом у 1992 році.</a:t>
            </a:r>
            <a:endParaRPr lang="ru-RU">
              <a:solidFill>
                <a:schemeClr val="tx1"/>
              </a:solidFill>
            </a:endParaRPr>
          </a:p>
          <a:p>
            <a:r>
              <a:rPr lang="uk-UA">
                <a:solidFill>
                  <a:schemeClr val="tx1"/>
                </a:solidFill>
              </a:rPr>
              <a:t>Використовує однільні фотони та вимірювання їх поляризації для створення спільного ключа.</a:t>
            </a:r>
            <a:endParaRPr lang="ru-RU">
              <a:solidFill>
                <a:schemeClr val="tx1"/>
              </a:solidFill>
            </a:endParaRPr>
          </a:p>
          <a:p>
            <a:r>
              <a:rPr lang="uk-UA">
                <a:solidFill>
                  <a:schemeClr val="tx1"/>
                </a:solidFill>
              </a:rPr>
              <a:t>Протокол B92 - один із перших протоколів квантового розподілу ключа, який був запропонований у 1992 році Чарльзом Беннетом (англ. </a:t>
            </a:r>
            <a:r>
              <a:rPr lang="uk-UA" dirty="0" err="1">
                <a:solidFill>
                  <a:schemeClr val="tx1"/>
                </a:solidFill>
              </a:rPr>
              <a:t>Charles</a:t>
            </a:r>
            <a:r>
              <a:rPr lang="uk-UA" dirty="0">
                <a:solidFill>
                  <a:schemeClr val="tx1"/>
                </a:solidFill>
              </a:rPr>
              <a:t> H. </a:t>
            </a:r>
            <a:r>
              <a:rPr lang="uk-UA" dirty="0" err="1">
                <a:solidFill>
                  <a:schemeClr val="tx1"/>
                </a:solidFill>
              </a:rPr>
              <a:t>Bennett</a:t>
            </a:r>
            <a:r>
              <a:rPr lang="uk-UA" dirty="0">
                <a:solidFill>
                  <a:schemeClr val="tx1"/>
                </a:solidFill>
              </a:rPr>
              <a:t>). Звідси й назва B92, під якою цей протокол відомий наш час. Протокол B92 заснований на принципі невизначеності на відміну таких протоколів, як E91. Носіями інформації є 2-х рівневі системи, які називаються </a:t>
            </a:r>
            <a:r>
              <a:rPr lang="uk-UA" dirty="0" err="1">
                <a:solidFill>
                  <a:schemeClr val="tx1"/>
                </a:solidFill>
              </a:rPr>
              <a:t>кубитами</a:t>
            </a:r>
            <a:r>
              <a:rPr lang="uk-UA" dirty="0">
                <a:solidFill>
                  <a:schemeClr val="tx1"/>
                </a:solidFill>
              </a:rPr>
              <a:t> (квантовими бітами). Важливою особливістю протоколу є використання двох неортогональних квантових станів.</a:t>
            </a:r>
            <a:endParaRPr lang="ru-RU">
              <a:solidFill>
                <a:schemeClr val="tx1"/>
              </a:solidFill>
            </a:endParaRPr>
          </a:p>
          <a:p>
            <a:r>
              <a:rPr lang="uk-UA">
                <a:solidFill>
                  <a:schemeClr val="tx1"/>
                </a:solidFill>
              </a:rPr>
              <a:t>Фундаментальні закони фізики стверджують, що спостереження за квантовою системою змінює її стан. </a:t>
            </a:r>
            <a:r>
              <a:rPr lang="uk-UA" dirty="0">
                <a:solidFill>
                  <a:schemeClr val="tx1"/>
                </a:solidFill>
              </a:rPr>
              <a:t>Ця непереборна складність має позитивний ефект, дозволяючи запобігти небажаному отриманню інформації з публічної квантової системи та вирішуючи проблему збереження конфіденційності при комунікації по відкритому каналу </a:t>
            </a:r>
            <a:r>
              <a:rPr lang="uk-UA" dirty="0" err="1">
                <a:solidFill>
                  <a:schemeClr val="tx1"/>
                </a:solidFill>
              </a:rPr>
              <a:t>звязку</a:t>
            </a:r>
            <a:r>
              <a:rPr lang="uk-UA" dirty="0">
                <a:solidFill>
                  <a:schemeClr val="tx1"/>
                </a:solidFill>
              </a:rPr>
              <a:t>.</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40972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a:solidFill>
                  <a:schemeClr val="tx1"/>
                </a:solidFill>
              </a:rPr>
              <a:t>Протокол B92 є узагальненням квантового криптографічного протоколу BB84. </a:t>
            </a:r>
            <a:r>
              <a:rPr lang="uk-UA" dirty="0">
                <a:solidFill>
                  <a:schemeClr val="tx1"/>
                </a:solidFill>
              </a:rPr>
              <a:t>На відміну від свого попередника цей протокол може використовувати неортогональні квантові стани. Чарльз </a:t>
            </a:r>
            <a:r>
              <a:rPr lang="uk-UA" dirty="0" err="1">
                <a:solidFill>
                  <a:schemeClr val="tx1"/>
                </a:solidFill>
              </a:rPr>
              <a:t>Беннет</a:t>
            </a:r>
            <a:r>
              <a:rPr lang="uk-UA" dirty="0">
                <a:solidFill>
                  <a:schemeClr val="tx1"/>
                </a:solidFill>
              </a:rPr>
              <a:t> розробив цей протокол, щоб показати принципову можливість такого поділу ключа.</a:t>
            </a:r>
            <a:endParaRPr lang="ru-RU">
              <a:solidFill>
                <a:schemeClr val="tx1"/>
              </a:solidFill>
            </a:endParaRPr>
          </a:p>
          <a:p>
            <a:r>
              <a:rPr lang="uk-UA">
                <a:solidFill>
                  <a:schemeClr val="tx1"/>
                </a:solidFill>
              </a:rPr>
              <a:t>Схема кодування квантових станів у протоколі B92 схожа зі схемою кодування протоколу BB84, але використовує лише два неортогональних із чотирьох станів BB84, а як базис використовуються різні поляризації.</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75783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a:solidFill>
                  <a:schemeClr val="tx1"/>
                </a:solidFill>
              </a:rPr>
              <a:t>Класифікація квантових методів захисту </a:t>
            </a:r>
            <a:r>
              <a:rPr lang="uk-UA" b="1">
                <a:solidFill>
                  <a:schemeClr val="tx1"/>
                </a:solidFill>
              </a:rPr>
              <a:t>інформації</a:t>
            </a:r>
            <a:r>
              <a:rPr lang="uk-UA" b="1" smtClean="0">
                <a:solidFill>
                  <a:schemeClr val="tx1"/>
                </a:solidFill>
              </a:rPr>
              <a:t>:</a:t>
            </a:r>
            <a:endParaRPr lang="ru-RU">
              <a:solidFill>
                <a:schemeClr val="tx1"/>
              </a:solidFill>
            </a:endParaRPr>
          </a:p>
        </p:txBody>
      </p:sp>
      <p:sp>
        <p:nvSpPr>
          <p:cNvPr id="3" name="Объект 2"/>
          <p:cNvSpPr>
            <a:spLocks noGrp="1"/>
          </p:cNvSpPr>
          <p:nvPr>
            <p:ph idx="1"/>
          </p:nvPr>
        </p:nvSpPr>
        <p:spPr>
          <a:xfrm>
            <a:off x="1097280" y="1845734"/>
            <a:ext cx="10058400" cy="4398048"/>
          </a:xfrm>
        </p:spPr>
        <p:txBody>
          <a:bodyPr>
            <a:normAutofit fontScale="92500" lnSpcReduction="20000"/>
          </a:bodyPr>
          <a:lstStyle/>
          <a:p>
            <a:pPr lvl="0"/>
            <a:r>
              <a:rPr lang="uk-UA">
                <a:solidFill>
                  <a:schemeClr val="tx1"/>
                </a:solidFill>
              </a:rPr>
              <a:t>Квантове шифрування:</a:t>
            </a:r>
            <a:endParaRPr lang="ru-RU">
              <a:solidFill>
                <a:schemeClr val="tx1"/>
              </a:solidFill>
            </a:endParaRPr>
          </a:p>
          <a:p>
            <a:r>
              <a:rPr lang="uk-UA">
                <a:solidFill>
                  <a:schemeClr val="tx1"/>
                </a:solidFill>
              </a:rPr>
              <a:t>Використовує квантові властивості для забезпечення конфіденційності інформації.</a:t>
            </a:r>
            <a:endParaRPr lang="ru-RU">
              <a:solidFill>
                <a:schemeClr val="tx1"/>
              </a:solidFill>
            </a:endParaRPr>
          </a:p>
          <a:p>
            <a:pPr lvl="0"/>
            <a:r>
              <a:rPr lang="uk-UA">
                <a:solidFill>
                  <a:schemeClr val="tx1"/>
                </a:solidFill>
              </a:rPr>
              <a:t>Квантовий розподіл ключів (QKD):</a:t>
            </a:r>
            <a:endParaRPr lang="ru-RU">
              <a:solidFill>
                <a:schemeClr val="tx1"/>
              </a:solidFill>
            </a:endParaRPr>
          </a:p>
          <a:p>
            <a:r>
              <a:rPr lang="uk-UA">
                <a:solidFill>
                  <a:schemeClr val="tx1"/>
                </a:solidFill>
              </a:rPr>
              <a:t>Використовує квантовий протокол для безпечного обміну ключами.</a:t>
            </a:r>
            <a:endParaRPr lang="ru-RU">
              <a:solidFill>
                <a:schemeClr val="tx1"/>
              </a:solidFill>
            </a:endParaRPr>
          </a:p>
          <a:p>
            <a:r>
              <a:rPr lang="uk-UA">
                <a:solidFill>
                  <a:schemeClr val="tx1"/>
                </a:solidFill>
              </a:rPr>
              <a:t>Квантове розповсюдження ключа — це метод кодування і передачі ключа для симетричного шифрування із використанням фотонів, що, в теорії, забезпечує майже незламну форму криптографії. </a:t>
            </a:r>
            <a:r>
              <a:rPr lang="uk-UA" dirty="0">
                <a:solidFill>
                  <a:schemeClr val="tx1"/>
                </a:solidFill>
              </a:rPr>
              <a:t>При використанні цього методу будь-яке підслуховування призведе до спотворення інформації, таким чином відправник і задуманий отримувач можуть порівняти частини ключа і, якщо вони виявляють будь-які відмінності між відправленою і отриманою версією, зможуть відкинути цей ключ і почати передачу наново.</a:t>
            </a:r>
            <a:endParaRPr lang="ru-RU">
              <a:solidFill>
                <a:schemeClr val="tx1"/>
              </a:solidFill>
            </a:endParaRPr>
          </a:p>
          <a:p>
            <a:pPr lvl="0"/>
            <a:r>
              <a:rPr lang="uk-UA">
                <a:solidFill>
                  <a:schemeClr val="tx1"/>
                </a:solidFill>
              </a:rPr>
              <a:t>Квантовий детектив:</a:t>
            </a:r>
            <a:endParaRPr lang="ru-RU">
              <a:solidFill>
                <a:schemeClr val="tx1"/>
              </a:solidFill>
            </a:endParaRPr>
          </a:p>
          <a:p>
            <a:r>
              <a:rPr lang="uk-UA">
                <a:solidFill>
                  <a:schemeClr val="tx1"/>
                </a:solidFill>
              </a:rPr>
              <a:t>Використовує квантові ефекти для виявлення спроб вторгнення або перехоплення інформації.</a:t>
            </a:r>
            <a:endParaRPr lang="ru-RU">
              <a:solidFill>
                <a:schemeClr val="tx1"/>
              </a:solidFill>
            </a:endParaRPr>
          </a:p>
          <a:p>
            <a:pPr lvl="0"/>
            <a:r>
              <a:rPr lang="uk-UA">
                <a:solidFill>
                  <a:schemeClr val="tx1"/>
                </a:solidFill>
              </a:rPr>
              <a:t>Квантова аутентифікація:</a:t>
            </a:r>
            <a:endParaRPr lang="ru-RU">
              <a:solidFill>
                <a:schemeClr val="tx1"/>
              </a:solidFill>
            </a:endParaRPr>
          </a:p>
          <a:p>
            <a:r>
              <a:rPr lang="uk-UA">
                <a:solidFill>
                  <a:schemeClr val="tx1"/>
                </a:solidFill>
              </a:rPr>
              <a:t>Використовує квантові властивості для перевірки автентичності користувача чи пристрою.</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37630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uk-UA">
                <a:solidFill>
                  <a:schemeClr val="tx1"/>
                </a:solidFill>
              </a:rPr>
              <a:t>Квантові мережі:</a:t>
            </a:r>
            <a:endParaRPr lang="ru-RU">
              <a:solidFill>
                <a:schemeClr val="tx1"/>
              </a:solidFill>
            </a:endParaRPr>
          </a:p>
          <a:p>
            <a:r>
              <a:rPr lang="uk-UA">
                <a:solidFill>
                  <a:schemeClr val="tx1"/>
                </a:solidFill>
              </a:rPr>
              <a:t>Використовують квантові засоби для створення безпечних комунікаційних мереж.</a:t>
            </a:r>
            <a:endParaRPr lang="ru-RU">
              <a:solidFill>
                <a:schemeClr val="tx1"/>
              </a:solidFill>
            </a:endParaRPr>
          </a:p>
          <a:p>
            <a:r>
              <a:rPr lang="uk-UA">
                <a:solidFill>
                  <a:schemeClr val="tx1"/>
                </a:solidFill>
              </a:rPr>
              <a:t>Квантова мережа — мережа зв'язку, де передача інформації здійснюється у вигляді кубітів між фізично розділеними квантовими процесорами. </a:t>
            </a:r>
            <a:r>
              <a:rPr lang="uk-UA" dirty="0">
                <a:solidFill>
                  <a:schemeClr val="tx1"/>
                </a:solidFill>
              </a:rPr>
              <a:t>Квантові мережі є важливим елементом квантових обчислень та систем квантового зв'язку. Квантовий процесор — це невеликий квантовий комп'ютер, здатний виконувати квантові логічні операції над певною кількістю кубітів. Квантові мережі працюють подібно до класичних мереж. Головна відмінність полягає в тому, що квантові мережі, як і квантові обчислення, краще вирішують певні проблеми, такі як моделювання квантових систем.</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015642546"/>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TotalTime>
  <Words>1190</Words>
  <Application>Microsoft Office PowerPoint</Application>
  <PresentationFormat>Широкоэкранный</PresentationFormat>
  <Paragraphs>48</Paragraphs>
  <Slides>13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13</vt:i4>
      </vt:variant>
    </vt:vector>
  </HeadingPairs>
  <TitlesOfParts>
    <vt:vector size="16" baseType="lpstr">
      <vt:lpstr>Calibri</vt:lpstr>
      <vt:lpstr>Calibri Light</vt:lpstr>
      <vt:lpstr>Ретро</vt:lpstr>
      <vt:lpstr>Технології забезпечення конфіденційності та цілісності інформаційних ресурсів</vt:lpstr>
      <vt:lpstr>Презентация PowerPoint</vt:lpstr>
      <vt:lpstr>Презентация PowerPoint</vt:lpstr>
      <vt:lpstr>Квантовий розподіл ключів: </vt:lpstr>
      <vt:lpstr>Презентация PowerPoint</vt:lpstr>
      <vt:lpstr>Презентация PowerPoint</vt:lpstr>
      <vt:lpstr>Презентация PowerPoint</vt:lpstr>
      <vt:lpstr>Класифікація квантових методів захисту інформації:</vt:lpstr>
      <vt:lpstr>Презентация PowerPoint</vt:lpstr>
      <vt:lpstr>Презентация PowerPoint</vt:lpstr>
      <vt:lpstr>Презентация PowerPoint</vt:lpstr>
      <vt:lpstr>Презентация PowerPoint</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Технології забезпечення конфіденційності та цілісності інформаційних ресурсів</dc:title>
  <dc:creator>Asmadey Asmadey</dc:creator>
  <cp:lastModifiedBy>Asmadey Asmadey</cp:lastModifiedBy>
  <cp:revision>2</cp:revision>
  <dcterms:created xsi:type="dcterms:W3CDTF">2023-11-20T10:01:38Z</dcterms:created>
  <dcterms:modified xsi:type="dcterms:W3CDTF">2023-11-20T10:15:36Z</dcterms:modified>
</cp:coreProperties>
</file>