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6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32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0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04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7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4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92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1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42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1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62FD2-2885-4499-88EF-4987A911109D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FE67CD-721B-4D77-AB8B-5A7112D3C00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3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tx1"/>
                </a:solidFill>
              </a:rPr>
              <a:t>Технології забезпечення конфіденційності та цілісності інформаційних ресурсів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Лекція</a:t>
            </a:r>
            <a:r>
              <a:rPr lang="ru-RU" b="1" dirty="0">
                <a:solidFill>
                  <a:schemeClr val="tx1"/>
                </a:solidFill>
              </a:rPr>
              <a:t> 15. ЗАСОБИ МЕРЕЖЕВОГО ЗАХИСТУ ІНФОРМАЦІЇ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ефективного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протокол </a:t>
            </a:r>
            <a:r>
              <a:rPr lang="en-US" dirty="0">
                <a:solidFill>
                  <a:schemeClr val="tx1"/>
                </a:solidFill>
              </a:rPr>
              <a:t>IKE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встановлює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двома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кінцевим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логічне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з’єднання</a:t>
            </a:r>
            <a:r>
              <a:rPr lang="ru-RU" dirty="0">
                <a:solidFill>
                  <a:schemeClr val="tx1"/>
                </a:solidFill>
              </a:rPr>
              <a:t>, яке в </a:t>
            </a:r>
            <a:r>
              <a:rPr lang="en-US" dirty="0" err="1">
                <a:solidFill>
                  <a:schemeClr val="tx1"/>
                </a:solidFill>
              </a:rPr>
              <a:t>IPSec</a:t>
            </a:r>
            <a:r>
              <a:rPr lang="ru-RU" dirty="0">
                <a:solidFill>
                  <a:schemeClr val="tx1"/>
                </a:solidFill>
              </a:rPr>
              <a:t> носить </a:t>
            </a:r>
            <a:r>
              <a:rPr lang="ru-RU" dirty="0" err="1">
                <a:solidFill>
                  <a:schemeClr val="tx1"/>
                </a:solidFill>
              </a:rPr>
              <a:t>назву</a:t>
            </a:r>
            <a:r>
              <a:rPr lang="ru-RU" dirty="0">
                <a:solidFill>
                  <a:schemeClr val="tx1"/>
                </a:solidFill>
              </a:rPr>
              <a:t> «</a:t>
            </a:r>
            <a:r>
              <a:rPr lang="ru-RU" dirty="0" err="1">
                <a:solidFill>
                  <a:schemeClr val="tx1"/>
                </a:solidFill>
              </a:rPr>
              <a:t>безпечна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асоціація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Association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ru-RU" dirty="0">
                <a:solidFill>
                  <a:schemeClr val="tx1"/>
                </a:solidFill>
              </a:rPr>
              <a:t>) .</a:t>
            </a:r>
          </a:p>
          <a:p>
            <a:r>
              <a:rPr lang="ru-RU" dirty="0" err="1">
                <a:solidFill>
                  <a:schemeClr val="tx1"/>
                </a:solidFill>
              </a:rPr>
              <a:t>Встановлення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починається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взаємної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сторін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Обрані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параметри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визначають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двох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застосо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виконує</a:t>
            </a:r>
            <a:r>
              <a:rPr lang="ru-RU" dirty="0">
                <a:solidFill>
                  <a:schemeClr val="tx1"/>
                </a:solidFill>
              </a:rPr>
              <a:t> протокол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dirty="0" err="1">
                <a:solidFill>
                  <a:schemeClr val="tx1"/>
                </a:solidFill>
              </a:rPr>
              <a:t>наприкл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автентифікацію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перевірку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крім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ще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помилкового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відтворення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да режимах: транспортному і </a:t>
            </a:r>
            <a:r>
              <a:rPr lang="ru-RU" dirty="0" err="1">
                <a:solidFill>
                  <a:schemeClr val="tx1"/>
                </a:solidFill>
              </a:rPr>
              <a:t>тунельному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У транспортному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 передача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-пакету </a:t>
            </a:r>
            <a:r>
              <a:rPr lang="ru-RU" dirty="0" err="1">
                <a:solidFill>
                  <a:schemeClr val="tx1"/>
                </a:solidFill>
              </a:rPr>
              <a:t>виконується</a:t>
            </a:r>
            <a:r>
              <a:rPr lang="ru-RU" dirty="0">
                <a:solidFill>
                  <a:schemeClr val="tx1"/>
                </a:solidFill>
              </a:rPr>
              <a:t> за </a:t>
            </a:r>
            <a:r>
              <a:rPr lang="ru-RU" dirty="0" err="1">
                <a:solidFill>
                  <a:schemeClr val="tx1"/>
                </a:solidFill>
              </a:rPr>
              <a:t>допомогою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оригінального</a:t>
            </a:r>
            <a:r>
              <a:rPr lang="ru-RU" dirty="0">
                <a:solidFill>
                  <a:schemeClr val="tx1"/>
                </a:solidFill>
              </a:rPr>
              <a:t> заголовка </a:t>
            </a:r>
            <a:r>
              <a:rPr lang="ru-RU" dirty="0" err="1">
                <a:solidFill>
                  <a:schemeClr val="tx1"/>
                </a:solidFill>
              </a:rPr>
              <a:t>цього</a:t>
            </a:r>
            <a:r>
              <a:rPr lang="ru-RU" dirty="0">
                <a:solidFill>
                  <a:schemeClr val="tx1"/>
                </a:solidFill>
              </a:rPr>
              <a:t> пакету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Перевагою</a:t>
            </a:r>
            <a:r>
              <a:rPr lang="ru-RU" dirty="0">
                <a:solidFill>
                  <a:schemeClr val="tx1"/>
                </a:solidFill>
              </a:rPr>
              <a:t> такого режиму є </a:t>
            </a:r>
            <a:r>
              <a:rPr lang="ru-RU" dirty="0" err="1">
                <a:solidFill>
                  <a:schemeClr val="tx1"/>
                </a:solidFill>
              </a:rPr>
              <a:t>істотно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менші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обчислювальні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комунікаційні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витрати</a:t>
            </a:r>
            <a:r>
              <a:rPr lang="ru-RU" dirty="0">
                <a:solidFill>
                  <a:schemeClr val="tx1"/>
                </a:solidFill>
              </a:rPr>
              <a:t>. В той же час, з точки </a:t>
            </a:r>
            <a:r>
              <a:rPr lang="ru-RU" dirty="0" err="1">
                <a:solidFill>
                  <a:schemeClr val="tx1"/>
                </a:solidFill>
              </a:rPr>
              <a:t>зору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телекомунікаційної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для транспортного режиму </a:t>
            </a:r>
            <a:r>
              <a:rPr lang="ru-RU" dirty="0" err="1">
                <a:solidFill>
                  <a:schemeClr val="tx1"/>
                </a:solidFill>
              </a:rPr>
              <a:t>функціонування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притаманні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недоліки</a:t>
            </a:r>
            <a:r>
              <a:rPr lang="ru-RU" dirty="0">
                <a:solidFill>
                  <a:schemeClr val="tx1"/>
                </a:solidFill>
              </a:rPr>
              <a:t>: протокол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 в транспортному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 не </a:t>
            </a:r>
            <a:r>
              <a:rPr lang="ru-RU" dirty="0" err="1">
                <a:solidFill>
                  <a:schemeClr val="tx1"/>
                </a:solidFill>
              </a:rPr>
              <a:t>захищає</a:t>
            </a:r>
            <a:r>
              <a:rPr lang="ru-RU" dirty="0">
                <a:solidFill>
                  <a:schemeClr val="tx1"/>
                </a:solidFill>
              </a:rPr>
              <a:t> заголовок пакету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 </a:t>
            </a:r>
            <a:r>
              <a:rPr lang="ru-RU" dirty="0" err="1">
                <a:solidFill>
                  <a:schemeClr val="tx1"/>
                </a:solidFill>
              </a:rPr>
              <a:t>неможливо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топологію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оскільки</a:t>
            </a:r>
            <a:r>
              <a:rPr lang="ru-RU" dirty="0">
                <a:solidFill>
                  <a:schemeClr val="tx1"/>
                </a:solidFill>
              </a:rPr>
              <a:t> заголовки 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передаються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відкритому</a:t>
            </a:r>
            <a:r>
              <a:rPr lang="ru-RU" dirty="0">
                <a:solidFill>
                  <a:schemeClr val="tx1"/>
                </a:solidFill>
              </a:rPr>
              <a:t> (не </a:t>
            </a:r>
            <a:r>
              <a:rPr lang="ru-RU" dirty="0" err="1">
                <a:solidFill>
                  <a:schemeClr val="tx1"/>
                </a:solidFill>
              </a:rPr>
              <a:t>захищеному</a:t>
            </a:r>
            <a:r>
              <a:rPr lang="ru-RU" dirty="0">
                <a:solidFill>
                  <a:schemeClr val="tx1"/>
                </a:solidFill>
              </a:rPr>
              <a:t> )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44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тунельному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вихідний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-пакет </a:t>
            </a:r>
            <a:r>
              <a:rPr lang="ru-RU" dirty="0" err="1">
                <a:solidFill>
                  <a:schemeClr val="tx1"/>
                </a:solidFill>
              </a:rPr>
              <a:t>поміщається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новий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здійснюється</a:t>
            </a:r>
            <a:r>
              <a:rPr lang="ru-RU" dirty="0">
                <a:solidFill>
                  <a:schemeClr val="tx1"/>
                </a:solidFill>
              </a:rPr>
              <a:t> передача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мережою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підставі</a:t>
            </a:r>
            <a:r>
              <a:rPr lang="ru-RU" dirty="0">
                <a:solidFill>
                  <a:schemeClr val="tx1"/>
                </a:solidFill>
              </a:rPr>
              <a:t> заголовка нового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 пакету.</a:t>
            </a:r>
          </a:p>
          <a:p>
            <a:r>
              <a:rPr lang="ru-RU" dirty="0" err="1">
                <a:solidFill>
                  <a:schemeClr val="tx1"/>
                </a:solidFill>
              </a:rPr>
              <a:t>Цей</a:t>
            </a:r>
            <a:r>
              <a:rPr lang="ru-RU" dirty="0">
                <a:solidFill>
                  <a:schemeClr val="tx1"/>
                </a:solidFill>
              </a:rPr>
              <a:t> режим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заголовка пакету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у </a:t>
            </a:r>
            <a:r>
              <a:rPr lang="ru-RU" dirty="0" err="1">
                <a:solidFill>
                  <a:schemeClr val="tx1"/>
                </a:solidFill>
              </a:rPr>
              <a:t>результаті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ховається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топологія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безумовною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перевагою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побудові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телекомунікаційних</a:t>
            </a:r>
            <a:r>
              <a:rPr lang="ru-RU" dirty="0">
                <a:solidFill>
                  <a:schemeClr val="tx1"/>
                </a:solidFill>
              </a:rPr>
              <a:t> систем і мереж. У </a:t>
            </a:r>
            <a:r>
              <a:rPr lang="ru-RU" dirty="0" err="1">
                <a:solidFill>
                  <a:schemeClr val="tx1"/>
                </a:solidFill>
              </a:rPr>
              <a:t>тож</a:t>
            </a:r>
            <a:r>
              <a:rPr lang="ru-RU" dirty="0">
                <a:solidFill>
                  <a:schemeClr val="tx1"/>
                </a:solidFill>
              </a:rPr>
              <a:t> же час </a:t>
            </a:r>
            <a:r>
              <a:rPr lang="ru-RU" dirty="0" err="1">
                <a:solidFill>
                  <a:schemeClr val="tx1"/>
                </a:solidFill>
              </a:rPr>
              <a:t>реалізація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тунельного</a:t>
            </a:r>
            <a:r>
              <a:rPr lang="ru-RU" dirty="0">
                <a:solidFill>
                  <a:schemeClr val="tx1"/>
                </a:solidFill>
              </a:rPr>
              <a:t> режиму </a:t>
            </a:r>
            <a:r>
              <a:rPr lang="ru-RU" dirty="0" err="1">
                <a:solidFill>
                  <a:schemeClr val="tx1"/>
                </a:solidFill>
              </a:rPr>
              <a:t>вимагає</a:t>
            </a:r>
            <a:r>
              <a:rPr lang="ru-RU" dirty="0">
                <a:solidFill>
                  <a:schemeClr val="tx1"/>
                </a:solidFill>
              </a:rPr>
              <a:t> великих </a:t>
            </a:r>
            <a:r>
              <a:rPr lang="ru-RU" dirty="0" err="1">
                <a:solidFill>
                  <a:schemeClr val="tx1"/>
                </a:solidFill>
              </a:rPr>
              <a:t>обчислювальних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комунікаційних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ресурсів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того </a:t>
            </a:r>
            <a:r>
              <a:rPr lang="ru-RU" dirty="0" err="1">
                <a:solidFill>
                  <a:schemeClr val="tx1"/>
                </a:solidFill>
              </a:rPr>
              <a:t>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іншого</a:t>
            </a:r>
            <a:r>
              <a:rPr lang="ru-RU" dirty="0">
                <a:solidFill>
                  <a:schemeClr val="tx1"/>
                </a:solidFill>
              </a:rPr>
              <a:t> режиму </a:t>
            </a:r>
            <a:r>
              <a:rPr lang="ru-RU" dirty="0" err="1">
                <a:solidFill>
                  <a:schemeClr val="tx1"/>
                </a:solidFill>
              </a:rPr>
              <a:t>залежить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вимог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висуваються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ролі</a:t>
            </a:r>
            <a:r>
              <a:rPr lang="ru-RU" dirty="0">
                <a:solidFill>
                  <a:schemeClr val="tx1"/>
                </a:solidFill>
              </a:rPr>
              <a:t>, яку </a:t>
            </a:r>
            <a:r>
              <a:rPr lang="ru-RU" dirty="0" err="1">
                <a:solidFill>
                  <a:schemeClr val="tx1"/>
                </a:solidFill>
              </a:rPr>
              <a:t>відіграє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вузол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завершальний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захищений</a:t>
            </a:r>
            <a:r>
              <a:rPr lang="ru-RU" dirty="0">
                <a:solidFill>
                  <a:schemeClr val="tx1"/>
                </a:solidFill>
              </a:rPr>
              <a:t> канал. </a:t>
            </a:r>
            <a:r>
              <a:rPr lang="ru-RU" dirty="0" err="1">
                <a:solidFill>
                  <a:schemeClr val="tx1"/>
                </a:solidFill>
              </a:rPr>
              <a:t>Такий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вузол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хостом (</a:t>
            </a:r>
            <a:r>
              <a:rPr lang="ru-RU" dirty="0" err="1">
                <a:solidFill>
                  <a:schemeClr val="tx1"/>
                </a:solidFill>
              </a:rPr>
              <a:t>кінцевим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вузлом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шлюзом (</a:t>
            </a:r>
            <a:r>
              <a:rPr lang="ru-RU" dirty="0" err="1">
                <a:solidFill>
                  <a:schemeClr val="tx1"/>
                </a:solidFill>
              </a:rPr>
              <a:t>проміжним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вузлом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3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використовуватися</a:t>
            </a:r>
            <a:r>
              <a:rPr lang="ru-RU" dirty="0">
                <a:solidFill>
                  <a:schemeClr val="tx1"/>
                </a:solidFill>
              </a:rPr>
              <a:t> як в </a:t>
            </a:r>
            <a:r>
              <a:rPr lang="ru-RU" dirty="0" err="1">
                <a:solidFill>
                  <a:schemeClr val="tx1"/>
                </a:solidFill>
              </a:rPr>
              <a:t>тунельному</a:t>
            </a:r>
            <a:r>
              <a:rPr lang="ru-RU" dirty="0">
                <a:solidFill>
                  <a:schemeClr val="tx1"/>
                </a:solidFill>
              </a:rPr>
              <a:t>, так і в транспортному </a:t>
            </a:r>
            <a:r>
              <a:rPr lang="ru-RU" dirty="0" err="1">
                <a:solidFill>
                  <a:schemeClr val="tx1"/>
                </a:solidFill>
              </a:rPr>
              <a:t>режимі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самостійно</a:t>
            </a:r>
            <a:r>
              <a:rPr lang="ru-RU" dirty="0">
                <a:solidFill>
                  <a:schemeClr val="tx1"/>
                </a:solidFill>
              </a:rPr>
              <a:t> і в </a:t>
            </a:r>
            <a:r>
              <a:rPr lang="ru-RU" dirty="0" err="1">
                <a:solidFill>
                  <a:schemeClr val="tx1"/>
                </a:solidFill>
              </a:rPr>
              <a:t>комбінації</a:t>
            </a:r>
            <a:r>
              <a:rPr lang="ru-RU" dirty="0">
                <a:solidFill>
                  <a:schemeClr val="tx1"/>
                </a:solidFill>
              </a:rPr>
              <a:t> з протоколом АН.</a:t>
            </a:r>
          </a:p>
          <a:p>
            <a:r>
              <a:rPr lang="ru-RU" dirty="0" err="1">
                <a:solidFill>
                  <a:schemeClr val="tx1"/>
                </a:solidFill>
              </a:rPr>
              <a:t>Транспортний</a:t>
            </a:r>
            <a:r>
              <a:rPr lang="ru-RU" dirty="0">
                <a:solidFill>
                  <a:schemeClr val="tx1"/>
                </a:solidFill>
              </a:rPr>
              <a:t> режим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поля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 пакета,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 транспортного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TCP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UDP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ICMP</a:t>
            </a:r>
            <a:r>
              <a:rPr lang="ru-RU" dirty="0">
                <a:solidFill>
                  <a:schemeClr val="tx1"/>
                </a:solidFill>
              </a:rPr>
              <a:t>), яке, в свою </a:t>
            </a:r>
            <a:r>
              <a:rPr lang="ru-RU" dirty="0" err="1">
                <a:solidFill>
                  <a:schemeClr val="tx1"/>
                </a:solidFill>
              </a:rPr>
              <a:t>чергу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містить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прикладних</a:t>
            </a:r>
            <a:r>
              <a:rPr lang="ru-RU" dirty="0">
                <a:solidFill>
                  <a:schemeClr val="tx1"/>
                </a:solidFill>
              </a:rPr>
              <a:t> служб.</a:t>
            </a:r>
          </a:p>
          <a:p>
            <a:r>
              <a:rPr lang="ru-RU" dirty="0">
                <a:solidFill>
                  <a:schemeClr val="tx1"/>
                </a:solidFill>
              </a:rPr>
              <a:t>Прикладом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транспортного режиму є передача </a:t>
            </a:r>
            <a:r>
              <a:rPr lang="ru-RU" dirty="0" err="1">
                <a:solidFill>
                  <a:schemeClr val="tx1"/>
                </a:solidFill>
              </a:rPr>
              <a:t>електронної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пошти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Всі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проміжні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вузли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маршруті</a:t>
            </a:r>
            <a:r>
              <a:rPr lang="ru-RU" dirty="0">
                <a:solidFill>
                  <a:schemeClr val="tx1"/>
                </a:solidFill>
              </a:rPr>
              <a:t> пакету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 до </a:t>
            </a:r>
            <a:r>
              <a:rPr lang="ru-RU" dirty="0" err="1">
                <a:solidFill>
                  <a:schemeClr val="tx1"/>
                </a:solidFill>
              </a:rPr>
              <a:t>одержувача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і, </a:t>
            </a:r>
            <a:r>
              <a:rPr lang="ru-RU" dirty="0" err="1">
                <a:solidFill>
                  <a:schemeClr val="tx1"/>
                </a:solidFill>
              </a:rPr>
              <a:t>можливо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деякі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опціональні</a:t>
            </a:r>
            <a:r>
              <a:rPr lang="ru-RU" dirty="0">
                <a:solidFill>
                  <a:schemeClr val="tx1"/>
                </a:solidFill>
              </a:rPr>
              <a:t> заголовки пакету (в </a:t>
            </a:r>
            <a:r>
              <a:rPr lang="en-US" dirty="0" err="1">
                <a:solidFill>
                  <a:schemeClr val="tx1"/>
                </a:solidFill>
              </a:rPr>
              <a:t>IPv</a:t>
            </a:r>
            <a:r>
              <a:rPr lang="ru-RU" dirty="0">
                <a:solidFill>
                  <a:schemeClr val="tx1"/>
                </a:solidFill>
              </a:rPr>
              <a:t>6). </a:t>
            </a:r>
            <a:r>
              <a:rPr lang="ru-RU" dirty="0" err="1">
                <a:solidFill>
                  <a:schemeClr val="tx1"/>
                </a:solidFill>
              </a:rPr>
              <a:t>Недоліком</a:t>
            </a:r>
            <a:r>
              <a:rPr lang="ru-RU" dirty="0">
                <a:solidFill>
                  <a:schemeClr val="tx1"/>
                </a:solidFill>
              </a:rPr>
              <a:t> транспортного режиму є </a:t>
            </a:r>
            <a:r>
              <a:rPr lang="ru-RU" dirty="0" err="1">
                <a:solidFill>
                  <a:schemeClr val="tx1"/>
                </a:solidFill>
              </a:rPr>
              <a:t>відсутність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приховання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конкретних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одержувача</a:t>
            </a:r>
            <a:r>
              <a:rPr lang="ru-RU" dirty="0">
                <a:solidFill>
                  <a:schemeClr val="tx1"/>
                </a:solidFill>
              </a:rPr>
              <a:t> пакету, а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проведення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трафіку</a:t>
            </a:r>
            <a:r>
              <a:rPr lang="ru-RU" dirty="0">
                <a:solidFill>
                  <a:schemeClr val="tx1"/>
                </a:solidFill>
              </a:rPr>
              <a:t>. Результатом такого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стати </a:t>
            </a:r>
            <a:r>
              <a:rPr lang="ru-RU" dirty="0" err="1">
                <a:solidFill>
                  <a:schemeClr val="tx1"/>
                </a:solidFill>
              </a:rPr>
              <a:t>інформація</a:t>
            </a:r>
            <a:r>
              <a:rPr lang="ru-RU" dirty="0">
                <a:solidFill>
                  <a:schemeClr val="tx1"/>
                </a:solidFill>
              </a:rPr>
              <a:t> про </a:t>
            </a:r>
            <a:r>
              <a:rPr lang="ru-RU" dirty="0" err="1">
                <a:solidFill>
                  <a:schemeClr val="tx1"/>
                </a:solidFill>
              </a:rPr>
              <a:t>об’єми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напрями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області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інтересів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абонентів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розташування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керівників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9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Тунельний</a:t>
            </a:r>
            <a:r>
              <a:rPr lang="ru-RU" dirty="0">
                <a:solidFill>
                  <a:schemeClr val="tx1"/>
                </a:solidFill>
              </a:rPr>
              <a:t> режим </a:t>
            </a:r>
            <a:r>
              <a:rPr lang="ru-RU" dirty="0" err="1">
                <a:solidFill>
                  <a:schemeClr val="tx1"/>
                </a:solidFill>
              </a:rPr>
              <a:t>передбачає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(у тому </a:t>
            </a:r>
            <a:r>
              <a:rPr lang="ru-RU" dirty="0" err="1">
                <a:solidFill>
                  <a:schemeClr val="tx1"/>
                </a:solidFill>
              </a:rPr>
              <a:t>числі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всього</a:t>
            </a:r>
            <a:r>
              <a:rPr lang="ru-RU" dirty="0">
                <a:solidFill>
                  <a:schemeClr val="tx1"/>
                </a:solidFill>
              </a:rPr>
              <a:t> пакету, </a:t>
            </a:r>
            <a:r>
              <a:rPr lang="ru-RU" dirty="0" err="1">
                <a:solidFill>
                  <a:schemeClr val="tx1"/>
                </a:solidFill>
              </a:rPr>
              <a:t>включаючи</a:t>
            </a:r>
            <a:r>
              <a:rPr lang="ru-RU" dirty="0">
                <a:solidFill>
                  <a:schemeClr val="tx1"/>
                </a:solidFill>
              </a:rPr>
              <a:t> заголовок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Тунельний</a:t>
            </a:r>
            <a:r>
              <a:rPr lang="ru-RU" dirty="0">
                <a:solidFill>
                  <a:schemeClr val="tx1"/>
                </a:solidFill>
              </a:rPr>
              <a:t> режим </a:t>
            </a:r>
            <a:r>
              <a:rPr lang="ru-RU" dirty="0" err="1">
                <a:solidFill>
                  <a:schemeClr val="tx1"/>
                </a:solidFill>
              </a:rPr>
              <a:t>застосовується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разі</a:t>
            </a:r>
            <a:r>
              <a:rPr lang="ru-RU" dirty="0">
                <a:solidFill>
                  <a:schemeClr val="tx1"/>
                </a:solidFill>
              </a:rPr>
              <a:t> потреби </a:t>
            </a:r>
            <a:r>
              <a:rPr lang="ru-RU" dirty="0" err="1">
                <a:solidFill>
                  <a:schemeClr val="tx1"/>
                </a:solidFill>
              </a:rPr>
              <a:t>приховання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інформаційного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обміну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зовнішнім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світом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адресні</a:t>
            </a:r>
            <a:r>
              <a:rPr lang="ru-RU" dirty="0">
                <a:solidFill>
                  <a:schemeClr val="tx1"/>
                </a:solidFill>
              </a:rPr>
              <a:t> поля заголовка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пакету,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тунельний</a:t>
            </a:r>
            <a:r>
              <a:rPr lang="ru-RU" dirty="0">
                <a:solidFill>
                  <a:schemeClr val="tx1"/>
                </a:solidFill>
              </a:rPr>
              <a:t> режим, </a:t>
            </a:r>
            <a:r>
              <a:rPr lang="ru-RU" dirty="0" err="1">
                <a:solidFill>
                  <a:schemeClr val="tx1"/>
                </a:solidFill>
              </a:rPr>
              <a:t>заповнюються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міжмережевим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екраном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і не </a:t>
            </a:r>
            <a:r>
              <a:rPr lang="ru-RU" dirty="0" err="1">
                <a:solidFill>
                  <a:schemeClr val="tx1"/>
                </a:solidFill>
              </a:rPr>
              <a:t>містять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про конкретного </a:t>
            </a:r>
            <a:r>
              <a:rPr lang="ru-RU" dirty="0" err="1">
                <a:solidFill>
                  <a:schemeClr val="tx1"/>
                </a:solidFill>
              </a:rPr>
              <a:t>відправника</a:t>
            </a:r>
            <a:r>
              <a:rPr lang="ru-RU" dirty="0">
                <a:solidFill>
                  <a:schemeClr val="tx1"/>
                </a:solidFill>
              </a:rPr>
              <a:t> пакету. При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зовнішнього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світу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локальну</a:t>
            </a:r>
            <a:r>
              <a:rPr lang="ru-RU" dirty="0">
                <a:solidFill>
                  <a:schemeClr val="tx1"/>
                </a:solidFill>
              </a:rPr>
              <a:t> мережу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ru-RU" dirty="0" err="1">
                <a:solidFill>
                  <a:schemeClr val="tx1"/>
                </a:solidFill>
              </a:rPr>
              <a:t>адреси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мережева</a:t>
            </a:r>
            <a:r>
              <a:rPr lang="ru-RU" dirty="0">
                <a:solidFill>
                  <a:schemeClr val="tx1"/>
                </a:solidFill>
              </a:rPr>
              <a:t> адреса </a:t>
            </a:r>
            <a:r>
              <a:rPr lang="ru-RU" dirty="0" err="1">
                <a:solidFill>
                  <a:schemeClr val="tx1"/>
                </a:solidFill>
              </a:rPr>
              <a:t>міжмережевого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екрану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Після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розшифрування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міжмережевим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екраном</a:t>
            </a:r>
            <a:r>
              <a:rPr lang="ru-RU" dirty="0">
                <a:solidFill>
                  <a:schemeClr val="tx1"/>
                </a:solidFill>
              </a:rPr>
              <a:t> початкового заголовка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 пакет </a:t>
            </a:r>
            <a:r>
              <a:rPr lang="ru-RU" dirty="0" err="1">
                <a:solidFill>
                  <a:schemeClr val="tx1"/>
                </a:solidFill>
              </a:rPr>
              <a:t>направляється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одержувачу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6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321724"/>
            <a:ext cx="10058400" cy="4131734"/>
          </a:xfrm>
        </p:spPr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Протокол </a:t>
            </a:r>
            <a:r>
              <a:rPr lang="en-US" i="1" dirty="0">
                <a:solidFill>
                  <a:schemeClr val="tx1"/>
                </a:solidFill>
              </a:rPr>
              <a:t>SSL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en-US" dirty="0">
                <a:solidFill>
                  <a:schemeClr val="tx1"/>
                </a:solidFill>
              </a:rPr>
              <a:t>SSL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secure socket layer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розроблений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надійного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наскрізної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протоколу ТСР. </a:t>
            </a:r>
            <a:r>
              <a:rPr lang="en-US" dirty="0">
                <a:solidFill>
                  <a:schemeClr val="tx1"/>
                </a:solidFill>
              </a:rPr>
              <a:t>SSL</a:t>
            </a:r>
            <a:r>
              <a:rPr lang="ru-RU" dirty="0">
                <a:solidFill>
                  <a:schemeClr val="tx1"/>
                </a:solidFill>
              </a:rPr>
              <a:t> становить не один протокол, а два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, як показано на рисунку 12.2</a:t>
            </a: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en-US" dirty="0">
                <a:solidFill>
                  <a:schemeClr val="tx1"/>
                </a:solidFill>
              </a:rPr>
              <a:t>SSL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пропонує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застосовується</a:t>
            </a:r>
            <a:r>
              <a:rPr lang="ru-RU" dirty="0">
                <a:solidFill>
                  <a:schemeClr val="tx1"/>
                </a:solidFill>
              </a:rPr>
              <a:t> протоколами </a:t>
            </a:r>
            <a:r>
              <a:rPr lang="ru-RU" dirty="0" err="1">
                <a:solidFill>
                  <a:schemeClr val="tx1"/>
                </a:solidFill>
              </a:rPr>
              <a:t>більш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високих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рівнів</a:t>
            </a:r>
            <a:r>
              <a:rPr lang="ru-RU" dirty="0">
                <a:solidFill>
                  <a:schemeClr val="tx1"/>
                </a:solidFill>
              </a:rPr>
              <a:t>, і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каналу </a:t>
            </a:r>
            <a:r>
              <a:rPr lang="ru-RU" dirty="0" err="1">
                <a:solidFill>
                  <a:schemeClr val="tx1"/>
                </a:solidFill>
              </a:rPr>
              <a:t>комунікацій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автентификацію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ru-RU" dirty="0" err="1">
                <a:solidFill>
                  <a:schemeClr val="tx1"/>
                </a:solidFill>
              </a:rPr>
              <a:t>діалогу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SSL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основні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фази</a:t>
            </a:r>
            <a:r>
              <a:rPr lang="ru-RU" dirty="0">
                <a:solidFill>
                  <a:schemeClr val="tx1"/>
                </a:solidFill>
              </a:rPr>
              <a:t>. Перша фаза </a:t>
            </a:r>
            <a:r>
              <a:rPr lang="ru-RU" dirty="0" err="1">
                <a:solidFill>
                  <a:schemeClr val="tx1"/>
                </a:solidFill>
              </a:rPr>
              <a:t>використовується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встановлення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конфіденційного</a:t>
            </a:r>
            <a:r>
              <a:rPr lang="ru-RU" dirty="0">
                <a:solidFill>
                  <a:schemeClr val="tx1"/>
                </a:solidFill>
              </a:rPr>
              <a:t> каналу </a:t>
            </a:r>
            <a:r>
              <a:rPr lang="ru-RU" dirty="0" err="1">
                <a:solidFill>
                  <a:schemeClr val="tx1"/>
                </a:solidFill>
              </a:rPr>
              <a:t>комунікацій</a:t>
            </a:r>
            <a:r>
              <a:rPr lang="ru-RU" dirty="0">
                <a:solidFill>
                  <a:schemeClr val="tx1"/>
                </a:solidFill>
              </a:rPr>
              <a:t>. Друга – служить для </a:t>
            </a:r>
            <a:r>
              <a:rPr lang="ru-RU" dirty="0" err="1">
                <a:solidFill>
                  <a:schemeClr val="tx1"/>
                </a:solidFill>
              </a:rPr>
              <a:t>автентификації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27929" y="4350357"/>
            <a:ext cx="5874327" cy="18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/>
                </a:solidFill>
              </a:rPr>
              <a:t>Протокол </a:t>
            </a:r>
            <a:r>
              <a:rPr lang="en-US" i="1" dirty="0">
                <a:solidFill>
                  <a:schemeClr val="tx1"/>
                </a:solidFill>
              </a:rPr>
              <a:t>TLS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Протокол </a:t>
            </a:r>
            <a:r>
              <a:rPr lang="en-US" dirty="0">
                <a:solidFill>
                  <a:schemeClr val="tx1"/>
                </a:solidFill>
              </a:rPr>
              <a:t>TLS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 й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два </a:t>
            </a:r>
            <a:r>
              <a:rPr lang="ru-RU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>: протокол </a:t>
            </a:r>
            <a:r>
              <a:rPr lang="ru-RU" dirty="0" err="1">
                <a:solidFill>
                  <a:schemeClr val="tx1"/>
                </a:solidFill>
              </a:rPr>
              <a:t>записів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TLS</a:t>
            </a:r>
            <a:r>
              <a:rPr lang="ru-RU" dirty="0">
                <a:solidFill>
                  <a:schemeClr val="tx1"/>
                </a:solidFill>
              </a:rPr>
              <a:t> і протокол </a:t>
            </a:r>
            <a:r>
              <a:rPr lang="ru-RU" dirty="0" err="1">
                <a:solidFill>
                  <a:schemeClr val="tx1"/>
                </a:solidFill>
              </a:rPr>
              <a:t>діалогу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TLS</a:t>
            </a:r>
            <a:r>
              <a:rPr lang="ru-RU" dirty="0">
                <a:solidFill>
                  <a:schemeClr val="tx1"/>
                </a:solidFill>
              </a:rPr>
              <a:t>. Протокол </a:t>
            </a:r>
            <a:r>
              <a:rPr lang="ru-RU" dirty="0" err="1">
                <a:solidFill>
                  <a:schemeClr val="tx1"/>
                </a:solidFill>
              </a:rPr>
              <a:t>записів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TLS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симетричних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алгоритмів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DES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RC</a:t>
            </a:r>
            <a:r>
              <a:rPr lang="ru-RU" dirty="0">
                <a:solidFill>
                  <a:schemeClr val="tx1"/>
                </a:solidFill>
              </a:rPr>
              <a:t>4 і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використанням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геш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SHA</a:t>
            </a:r>
            <a:r>
              <a:rPr lang="ru-RU" dirty="0">
                <a:solidFill>
                  <a:schemeClr val="tx1"/>
                </a:solidFill>
              </a:rPr>
              <a:t>-1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MD</a:t>
            </a:r>
            <a:r>
              <a:rPr lang="ru-RU" dirty="0">
                <a:solidFill>
                  <a:schemeClr val="tx1"/>
                </a:solidFill>
              </a:rPr>
              <a:t>5. Протокол </a:t>
            </a:r>
            <a:r>
              <a:rPr lang="ru-RU" dirty="0" err="1">
                <a:solidFill>
                  <a:schemeClr val="tx1"/>
                </a:solidFill>
              </a:rPr>
              <a:t>діалогу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TLS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цифровий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підпис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заснований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підході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RSA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DSS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91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dirty="0" smtClean="0"/>
              <a:t>Дякую за увагу!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8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Захист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інформації</a:t>
            </a:r>
            <a:r>
              <a:rPr lang="ru-RU" b="1" dirty="0">
                <a:solidFill>
                  <a:schemeClr val="tx1"/>
                </a:solidFill>
              </a:rPr>
              <a:t> на </a:t>
            </a:r>
            <a:r>
              <a:rPr lang="ru-RU" b="1" dirty="0" err="1">
                <a:solidFill>
                  <a:schemeClr val="tx1"/>
                </a:solidFill>
              </a:rPr>
              <a:t>мережевому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рівні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комунікаційних</a:t>
            </a:r>
            <a:r>
              <a:rPr lang="ru-RU" dirty="0">
                <a:solidFill>
                  <a:schemeClr val="tx1"/>
                </a:solidFill>
              </a:rPr>
              <a:t> системах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наступні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: - </a:t>
            </a:r>
            <a:r>
              <a:rPr lang="ru-RU" dirty="0" err="1">
                <a:solidFill>
                  <a:schemeClr val="tx1"/>
                </a:solidFill>
              </a:rPr>
              <a:t>міжмережеві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екрани</a:t>
            </a:r>
            <a:r>
              <a:rPr lang="ru-RU" dirty="0">
                <a:solidFill>
                  <a:schemeClr val="tx1"/>
                </a:solidFill>
              </a:rPr>
              <a:t> (англ. </a:t>
            </a:r>
            <a:r>
              <a:rPr lang="en-US" dirty="0">
                <a:solidFill>
                  <a:schemeClr val="tx1"/>
                </a:solidFill>
              </a:rPr>
              <a:t>Firewall</a:t>
            </a:r>
            <a:r>
              <a:rPr lang="ru-RU" dirty="0">
                <a:solidFill>
                  <a:schemeClr val="tx1"/>
                </a:solidFill>
              </a:rPr>
              <a:t>) - для </a:t>
            </a:r>
            <a:r>
              <a:rPr lang="ru-RU" dirty="0" err="1">
                <a:solidFill>
                  <a:schemeClr val="tx1"/>
                </a:solidFill>
              </a:rPr>
              <a:t>блокування</a:t>
            </a:r>
            <a:r>
              <a:rPr lang="ru-RU" dirty="0">
                <a:solidFill>
                  <a:schemeClr val="tx1"/>
                </a:solidFill>
              </a:rPr>
              <a:t> атак з </a:t>
            </a:r>
            <a:r>
              <a:rPr lang="ru-RU" dirty="0" err="1">
                <a:solidFill>
                  <a:schemeClr val="tx1"/>
                </a:solidFill>
              </a:rPr>
              <a:t>зовнішнього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середовища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Cisco PIX Firewall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Symantec Enterprise </a:t>
            </a:r>
            <a:r>
              <a:rPr lang="en-US" dirty="0" err="1">
                <a:solidFill>
                  <a:schemeClr val="tx1"/>
                </a:solidFill>
              </a:rPr>
              <a:t>FirewallTM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Contivity</a:t>
            </a:r>
            <a:r>
              <a:rPr lang="en-US" dirty="0">
                <a:solidFill>
                  <a:schemeClr val="tx1"/>
                </a:solidFill>
              </a:rPr>
              <a:t> Secure Gateway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en-US" dirty="0" err="1">
                <a:solidFill>
                  <a:schemeClr val="tx1"/>
                </a:solidFill>
              </a:rPr>
              <a:t>Alteon</a:t>
            </a:r>
            <a:r>
              <a:rPr lang="en-US" dirty="0">
                <a:solidFill>
                  <a:schemeClr val="tx1"/>
                </a:solidFill>
              </a:rPr>
              <a:t> Switched Firewall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Nortel Networks</a:t>
            </a:r>
            <a:r>
              <a:rPr lang="ru-RU" dirty="0">
                <a:solidFill>
                  <a:schemeClr val="tx1"/>
                </a:solidFill>
              </a:rPr>
              <a:t>). Вони </a:t>
            </a:r>
            <a:r>
              <a:rPr lang="ru-RU" dirty="0" err="1">
                <a:solidFill>
                  <a:schemeClr val="tx1"/>
                </a:solidFill>
              </a:rPr>
              <a:t>керують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проходженням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мережевого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трафіку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відповідно</a:t>
            </a:r>
            <a:r>
              <a:rPr lang="ru-RU" dirty="0">
                <a:solidFill>
                  <a:schemeClr val="tx1"/>
                </a:solidFill>
              </a:rPr>
              <a:t> до правил (англ. </a:t>
            </a:r>
            <a:r>
              <a:rPr lang="en-US" dirty="0">
                <a:solidFill>
                  <a:schemeClr val="tx1"/>
                </a:solidFill>
              </a:rPr>
              <a:t>policies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Як правило, </a:t>
            </a:r>
            <a:r>
              <a:rPr lang="ru-RU" dirty="0" err="1">
                <a:solidFill>
                  <a:schemeClr val="tx1"/>
                </a:solidFill>
              </a:rPr>
              <a:t>міжмережеві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екрани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встановлюються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вході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поділяють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внутрішні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приватні</a:t>
            </a:r>
            <a:r>
              <a:rPr lang="ru-RU" dirty="0">
                <a:solidFill>
                  <a:schemeClr val="tx1"/>
                </a:solidFill>
              </a:rPr>
              <a:t>) та </a:t>
            </a:r>
            <a:r>
              <a:rPr lang="ru-RU" dirty="0" err="1">
                <a:solidFill>
                  <a:schemeClr val="tx1"/>
                </a:solidFill>
              </a:rPr>
              <a:t>зовнішні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загального</a:t>
            </a:r>
            <a:r>
              <a:rPr lang="ru-RU" dirty="0">
                <a:solidFill>
                  <a:schemeClr val="tx1"/>
                </a:solidFill>
              </a:rPr>
              <a:t> доступу)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; -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втручаннь</a:t>
            </a:r>
            <a:r>
              <a:rPr lang="ru-RU" dirty="0">
                <a:solidFill>
                  <a:schemeClr val="tx1"/>
                </a:solidFill>
              </a:rPr>
              <a:t> (англ. </a:t>
            </a:r>
            <a:r>
              <a:rPr lang="en-US" dirty="0">
                <a:solidFill>
                  <a:schemeClr val="tx1"/>
                </a:solidFill>
              </a:rPr>
              <a:t>Intrusion Detection System</a:t>
            </a:r>
            <a:r>
              <a:rPr lang="ru-RU" dirty="0">
                <a:solidFill>
                  <a:schemeClr val="tx1"/>
                </a:solidFill>
              </a:rPr>
              <a:t>) – для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спроб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несанкціонованого</a:t>
            </a:r>
            <a:r>
              <a:rPr lang="ru-RU" dirty="0">
                <a:solidFill>
                  <a:schemeClr val="tx1"/>
                </a:solidFill>
              </a:rPr>
              <a:t> доступу як </a:t>
            </a:r>
            <a:r>
              <a:rPr lang="ru-RU" dirty="0" err="1">
                <a:solidFill>
                  <a:schemeClr val="tx1"/>
                </a:solidFill>
              </a:rPr>
              <a:t>ззовні</a:t>
            </a:r>
            <a:r>
              <a:rPr lang="ru-RU" dirty="0">
                <a:solidFill>
                  <a:schemeClr val="tx1"/>
                </a:solidFill>
              </a:rPr>
              <a:t>, так і </a:t>
            </a:r>
            <a:r>
              <a:rPr lang="ru-RU" dirty="0" err="1">
                <a:solidFill>
                  <a:schemeClr val="tx1"/>
                </a:solidFill>
              </a:rPr>
              <a:t>всередині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захисту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атак типу «</a:t>
            </a:r>
            <a:r>
              <a:rPr lang="ru-RU" dirty="0" err="1">
                <a:solidFill>
                  <a:schemeClr val="tx1"/>
                </a:solidFill>
              </a:rPr>
              <a:t>відмова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обслуговуванні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en-US" dirty="0">
                <a:solidFill>
                  <a:schemeClr val="tx1"/>
                </a:solidFill>
              </a:rPr>
              <a:t>Cisco Secure IDS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Intruder Alert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en-US" dirty="0" err="1">
                <a:solidFill>
                  <a:schemeClr val="tx1"/>
                </a:solidFill>
              </a:rPr>
              <a:t>NetProwler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компанії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Symantec</a:t>
            </a:r>
            <a:r>
              <a:rPr lang="ru-RU" dirty="0">
                <a:solidFill>
                  <a:schemeClr val="tx1"/>
                </a:solidFill>
              </a:rPr>
              <a:t>).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1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Використовуючи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системи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вторгнень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попереджувати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шкідливі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значно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знизити</a:t>
            </a:r>
            <a:r>
              <a:rPr lang="ru-RU" dirty="0">
                <a:solidFill>
                  <a:schemeClr val="tx1"/>
                </a:solidFill>
              </a:rPr>
              <a:t> час простою </a:t>
            </a:r>
            <a:r>
              <a:rPr lang="ru-RU" dirty="0" err="1">
                <a:solidFill>
                  <a:schemeClr val="tx1"/>
                </a:solidFill>
              </a:rPr>
              <a:t>внаслідок</a:t>
            </a:r>
            <a:r>
              <a:rPr lang="ru-RU" dirty="0">
                <a:solidFill>
                  <a:schemeClr val="tx1"/>
                </a:solidFill>
              </a:rPr>
              <a:t> атаки і </a:t>
            </a:r>
            <a:r>
              <a:rPr lang="ru-RU" dirty="0" err="1">
                <a:solidFill>
                  <a:schemeClr val="tx1"/>
                </a:solidFill>
              </a:rPr>
              <a:t>витрати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підтримку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працездатності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; -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віртуальних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приватних</a:t>
            </a:r>
            <a:r>
              <a:rPr lang="ru-RU" dirty="0">
                <a:solidFill>
                  <a:schemeClr val="tx1"/>
                </a:solidFill>
              </a:rPr>
              <a:t> мереж (англ. </a:t>
            </a:r>
            <a:r>
              <a:rPr lang="en-US" dirty="0">
                <a:solidFill>
                  <a:schemeClr val="tx1"/>
                </a:solidFill>
              </a:rPr>
              <a:t>Virtual Private Network</a:t>
            </a:r>
            <a:r>
              <a:rPr lang="ru-RU" dirty="0">
                <a:solidFill>
                  <a:schemeClr val="tx1"/>
                </a:solidFill>
              </a:rPr>
              <a:t>) - для </a:t>
            </a:r>
            <a:r>
              <a:rPr lang="ru-RU" dirty="0" err="1">
                <a:solidFill>
                  <a:schemeClr val="tx1"/>
                </a:solidFill>
              </a:rPr>
              <a:t>організації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каналів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через </a:t>
            </a:r>
            <a:r>
              <a:rPr lang="ru-RU" dirty="0" err="1">
                <a:solidFill>
                  <a:schemeClr val="tx1"/>
                </a:solidFill>
              </a:rPr>
              <a:t>незахищене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середовище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Symantec Enterprise VPN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Cisco IOS VPN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Cisco VPN concentrator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r>
              <a:rPr lang="ru-RU" dirty="0" err="1">
                <a:solidFill>
                  <a:schemeClr val="tx1"/>
                </a:solidFill>
              </a:rPr>
              <a:t>Віртуальні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приватні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забезпечують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прозоре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користувача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сполучення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локальних</a:t>
            </a:r>
            <a:r>
              <a:rPr lang="ru-RU" dirty="0">
                <a:solidFill>
                  <a:schemeClr val="tx1"/>
                </a:solidFill>
              </a:rPr>
              <a:t> мереж, </a:t>
            </a:r>
            <a:r>
              <a:rPr lang="ru-RU" dirty="0" err="1">
                <a:solidFill>
                  <a:schemeClr val="tx1"/>
                </a:solidFill>
              </a:rPr>
              <a:t>зберігаючи</a:t>
            </a:r>
            <a:r>
              <a:rPr lang="ru-RU" dirty="0">
                <a:solidFill>
                  <a:schemeClr val="tx1"/>
                </a:solidFill>
              </a:rPr>
              <a:t> при </a:t>
            </a:r>
            <a:r>
              <a:rPr lang="ru-RU" dirty="0" err="1">
                <a:solidFill>
                  <a:schemeClr val="tx1"/>
                </a:solidFill>
              </a:rPr>
              <a:t>цьому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шляхом </a:t>
            </a:r>
            <a:r>
              <a:rPr lang="ru-RU" dirty="0" err="1">
                <a:solidFill>
                  <a:schemeClr val="tx1"/>
                </a:solidFill>
              </a:rPr>
              <a:t>її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динамічного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; - </a:t>
            </a:r>
            <a:r>
              <a:rPr lang="ru-RU" dirty="0" err="1">
                <a:solidFill>
                  <a:schemeClr val="tx1"/>
                </a:solidFill>
              </a:rPr>
              <a:t>засоби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захищеності</a:t>
            </a:r>
            <a:r>
              <a:rPr lang="ru-RU" dirty="0">
                <a:solidFill>
                  <a:schemeClr val="tx1"/>
                </a:solidFill>
              </a:rPr>
              <a:t> - для </a:t>
            </a:r>
            <a:r>
              <a:rPr lang="ru-RU" dirty="0" err="1">
                <a:solidFill>
                  <a:schemeClr val="tx1"/>
                </a:solidFill>
              </a:rPr>
              <a:t>аналізу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корпоративної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виявлення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каналів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реалізації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загроз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Symantec Enterprise Security Manager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Symantec </a:t>
            </a:r>
            <a:r>
              <a:rPr lang="en-US" dirty="0" err="1">
                <a:solidFill>
                  <a:schemeClr val="tx1"/>
                </a:solidFill>
              </a:rPr>
              <a:t>NetRecon</a:t>
            </a:r>
            <a:r>
              <a:rPr lang="ru-RU" dirty="0">
                <a:solidFill>
                  <a:schemeClr val="tx1"/>
                </a:solidFill>
              </a:rPr>
              <a:t>).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попередити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можливі</a:t>
            </a:r>
            <a:r>
              <a:rPr lang="ru-RU" dirty="0">
                <a:solidFill>
                  <a:schemeClr val="tx1"/>
                </a:solidFill>
              </a:rPr>
              <a:t> атаки на </a:t>
            </a:r>
            <a:r>
              <a:rPr lang="ru-RU" dirty="0" err="1">
                <a:solidFill>
                  <a:schemeClr val="tx1"/>
                </a:solidFill>
              </a:rPr>
              <a:t>корпоративну</a:t>
            </a:r>
            <a:r>
              <a:rPr lang="ru-RU" dirty="0">
                <a:solidFill>
                  <a:schemeClr val="tx1"/>
                </a:solidFill>
              </a:rPr>
              <a:t> мережу, </a:t>
            </a:r>
            <a:r>
              <a:rPr lang="ru-RU" dirty="0" err="1">
                <a:solidFill>
                  <a:schemeClr val="tx1"/>
                </a:solidFill>
              </a:rPr>
              <a:t>оптимізувати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витрати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захист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інформації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контролювати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поточний</a:t>
            </a:r>
            <a:r>
              <a:rPr lang="ru-RU" dirty="0">
                <a:solidFill>
                  <a:schemeClr val="tx1"/>
                </a:solidFill>
              </a:rPr>
              <a:t> стан </a:t>
            </a:r>
            <a:r>
              <a:rPr lang="ru-RU" dirty="0" err="1">
                <a:solidFill>
                  <a:schemeClr val="tx1"/>
                </a:solidFill>
              </a:rPr>
              <a:t>захищеності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7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tx1"/>
                </a:solidFill>
              </a:rPr>
              <a:t>Протоколи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захисту</a:t>
            </a:r>
            <a:r>
              <a:rPr lang="ru-RU" b="1" dirty="0">
                <a:solidFill>
                  <a:schemeClr val="tx1"/>
                </a:solidFill>
              </a:rPr>
              <a:t> та </a:t>
            </a:r>
            <a:r>
              <a:rPr lang="ru-RU" b="1" dirty="0" err="1">
                <a:solidFill>
                  <a:schemeClr val="tx1"/>
                </a:solidFill>
              </a:rPr>
              <a:t>цілісності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IPSec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SSL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TLS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їх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сутність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i="1" dirty="0">
                <a:solidFill>
                  <a:schemeClr val="tx1"/>
                </a:solidFill>
              </a:rPr>
              <a:t>Протокол </a:t>
            </a:r>
            <a:r>
              <a:rPr lang="ru-RU" i="1" dirty="0" err="1">
                <a:solidFill>
                  <a:schemeClr val="tx1"/>
                </a:solidFill>
              </a:rPr>
              <a:t>мережевої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ru-RU" i="1" dirty="0" err="1">
                <a:solidFill>
                  <a:schemeClr val="tx1"/>
                </a:solidFill>
              </a:rPr>
              <a:t>безпеки</a:t>
            </a:r>
            <a:r>
              <a:rPr lang="ru-RU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IPSec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І</a:t>
            </a:r>
            <a:r>
              <a:rPr lang="en-US" dirty="0" err="1">
                <a:solidFill>
                  <a:schemeClr val="tx1"/>
                </a:solidFill>
              </a:rPr>
              <a:t>nternet</a:t>
            </a:r>
            <a:r>
              <a:rPr lang="en-US" dirty="0">
                <a:solidFill>
                  <a:schemeClr val="tx1"/>
                </a:solidFill>
              </a:rPr>
              <a:t> Protocol Security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IPSec</a:t>
            </a:r>
            <a:r>
              <a:rPr lang="ru-RU" dirty="0">
                <a:solidFill>
                  <a:schemeClr val="tx1"/>
                </a:solidFill>
              </a:rPr>
              <a:t>) –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узгоджений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набір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відкритих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стандартів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має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сьогоднішній</a:t>
            </a:r>
            <a:r>
              <a:rPr lang="ru-RU" dirty="0">
                <a:solidFill>
                  <a:schemeClr val="tx1"/>
                </a:solidFill>
              </a:rPr>
              <a:t> день </a:t>
            </a:r>
            <a:r>
              <a:rPr lang="ru-RU" dirty="0" err="1">
                <a:solidFill>
                  <a:schemeClr val="tx1"/>
                </a:solidFill>
              </a:rPr>
              <a:t>конкретну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специфікацію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який</a:t>
            </a:r>
            <a:r>
              <a:rPr lang="ru-RU" dirty="0">
                <a:solidFill>
                  <a:schemeClr val="tx1"/>
                </a:solidFill>
              </a:rPr>
              <a:t>, в той же час,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бути </a:t>
            </a:r>
            <a:r>
              <a:rPr lang="ru-RU" dirty="0" err="1">
                <a:solidFill>
                  <a:schemeClr val="tx1"/>
                </a:solidFill>
              </a:rPr>
              <a:t>доповнений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новими</a:t>
            </a:r>
            <a:r>
              <a:rPr lang="ru-RU" dirty="0">
                <a:solidFill>
                  <a:schemeClr val="tx1"/>
                </a:solidFill>
              </a:rPr>
              <a:t> протоколами, алгоритмами та </a:t>
            </a:r>
            <a:r>
              <a:rPr lang="ru-RU" dirty="0" err="1">
                <a:solidFill>
                  <a:schemeClr val="tx1"/>
                </a:solidFill>
              </a:rPr>
              <a:t>функціями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мережевої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 err="1">
                <a:solidFill>
                  <a:schemeClr val="tx1"/>
                </a:solidFill>
              </a:rPr>
              <a:t>Основне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призначення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IPSec</a:t>
            </a:r>
            <a:r>
              <a:rPr lang="ru-RU" dirty="0">
                <a:solidFill>
                  <a:schemeClr val="tx1"/>
                </a:solidFill>
              </a:rPr>
              <a:t> –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безпечної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передачі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-мережами.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застосування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телекомунікаційної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забезпечувати</a:t>
            </a:r>
            <a:r>
              <a:rPr lang="ru-RU" dirty="0">
                <a:solidFill>
                  <a:schemeClr val="tx1"/>
                </a:solidFill>
              </a:rPr>
              <a:t> передачу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без </a:t>
            </a:r>
            <a:r>
              <a:rPr lang="ru-RU" dirty="0" err="1">
                <a:solidFill>
                  <a:schemeClr val="tx1"/>
                </a:solidFill>
              </a:rPr>
              <a:t>спотворення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втрати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або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дублювання</a:t>
            </a:r>
            <a:r>
              <a:rPr lang="ru-RU" dirty="0">
                <a:solidFill>
                  <a:schemeClr val="tx1"/>
                </a:solidFill>
              </a:rPr>
              <a:t>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>
                <a:solidFill>
                  <a:schemeClr val="tx1"/>
                </a:solidFill>
              </a:rPr>
              <a:t>автентичність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телекомунікаційної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чувати</a:t>
            </a:r>
            <a:r>
              <a:rPr lang="ru-RU" dirty="0">
                <a:solidFill>
                  <a:schemeClr val="tx1"/>
                </a:solidFill>
              </a:rPr>
              <a:t> передачу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можливістю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підтвердити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достовірність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дійсність</a:t>
            </a:r>
            <a:r>
              <a:rPr lang="ru-RU" dirty="0">
                <a:solidFill>
                  <a:schemeClr val="tx1"/>
                </a:solidFill>
              </a:rPr>
              <a:t> того,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саме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відправником</a:t>
            </a:r>
            <a:r>
              <a:rPr lang="ru-RU" dirty="0">
                <a:solidFill>
                  <a:schemeClr val="tx1"/>
                </a:solidFill>
              </a:rPr>
              <a:t>, за кого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себе </a:t>
            </a:r>
            <a:r>
              <a:rPr lang="ru-RU" dirty="0" err="1">
                <a:solidFill>
                  <a:schemeClr val="tx1"/>
                </a:solidFill>
              </a:rPr>
              <a:t>видає</a:t>
            </a:r>
            <a:r>
              <a:rPr lang="ru-RU" dirty="0">
                <a:solidFill>
                  <a:schemeClr val="tx1"/>
                </a:solidFill>
              </a:rPr>
              <a:t>;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тобто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здатність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телекомунікаційної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мережі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печувати</a:t>
            </a:r>
            <a:r>
              <a:rPr lang="ru-RU" dirty="0">
                <a:solidFill>
                  <a:schemeClr val="tx1"/>
                </a:solidFill>
              </a:rPr>
              <a:t> передачу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ru-RU" dirty="0" err="1">
                <a:solidFill>
                  <a:schemeClr val="tx1"/>
                </a:solidFill>
              </a:rPr>
              <a:t>формі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запобігає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їх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несанкціонованому</a:t>
            </a:r>
            <a:r>
              <a:rPr lang="ru-RU" dirty="0">
                <a:solidFill>
                  <a:schemeClr val="tx1"/>
                </a:solidFill>
              </a:rPr>
              <a:t> перегляду. 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3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Специфікація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 Security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відома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сьогодні</a:t>
            </a:r>
            <a:r>
              <a:rPr lang="ru-RU" dirty="0">
                <a:solidFill>
                  <a:schemeClr val="tx1"/>
                </a:solidFill>
              </a:rPr>
              <a:t> як </a:t>
            </a:r>
            <a:r>
              <a:rPr lang="en-US" dirty="0" err="1">
                <a:solidFill>
                  <a:schemeClr val="tx1"/>
                </a:solidFill>
              </a:rPr>
              <a:t>IPSec</a:t>
            </a:r>
            <a:r>
              <a:rPr lang="ru-RU" dirty="0">
                <a:solidFill>
                  <a:schemeClr val="tx1"/>
                </a:solidFill>
              </a:rPr>
              <a:t>) </a:t>
            </a:r>
            <a:r>
              <a:rPr lang="ru-RU" dirty="0" err="1">
                <a:solidFill>
                  <a:schemeClr val="tx1"/>
                </a:solidFill>
              </a:rPr>
              <a:t>розробляється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робочою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 Security Protocol IETF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Спочатку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IPsec</a:t>
            </a:r>
            <a:r>
              <a:rPr lang="ru-RU" dirty="0">
                <a:solidFill>
                  <a:schemeClr val="tx1"/>
                </a:solidFill>
              </a:rPr>
              <a:t> включав 3 </a:t>
            </a:r>
            <a:r>
              <a:rPr lang="ru-RU" dirty="0" err="1">
                <a:solidFill>
                  <a:schemeClr val="tx1"/>
                </a:solidFill>
              </a:rPr>
              <a:t>алгоритмо-незалежні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базові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специфікації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опубліковані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якості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- </a:t>
            </a:r>
            <a:r>
              <a:rPr lang="ru-RU" dirty="0" err="1">
                <a:solidFill>
                  <a:schemeClr val="tx1"/>
                </a:solidFill>
              </a:rPr>
              <a:t>документів</a:t>
            </a:r>
            <a:r>
              <a:rPr lang="ru-RU" dirty="0">
                <a:solidFill>
                  <a:schemeClr val="tx1"/>
                </a:solidFill>
              </a:rPr>
              <a:t> «</a:t>
            </a:r>
            <a:r>
              <a:rPr lang="ru-RU" dirty="0" err="1">
                <a:solidFill>
                  <a:schemeClr val="tx1"/>
                </a:solidFill>
              </a:rPr>
              <a:t>Архітектура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», «</a:t>
            </a:r>
            <a:r>
              <a:rPr lang="ru-RU" dirty="0" err="1">
                <a:solidFill>
                  <a:schemeClr val="tx1"/>
                </a:solidFill>
              </a:rPr>
              <a:t>Автентифікований</a:t>
            </a:r>
            <a:r>
              <a:rPr lang="ru-RU" dirty="0">
                <a:solidFill>
                  <a:schemeClr val="tx1"/>
                </a:solidFill>
              </a:rPr>
              <a:t> заголовок (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)», «</a:t>
            </a:r>
            <a:r>
              <a:rPr lang="ru-RU" dirty="0" err="1">
                <a:solidFill>
                  <a:schemeClr val="tx1"/>
                </a:solidFill>
              </a:rPr>
              <a:t>Інкапсуляція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зашифрованих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)» (</a:t>
            </a:r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1825, 1826 і 1827).</a:t>
            </a:r>
          </a:p>
          <a:p>
            <a:r>
              <a:rPr lang="ru-RU" dirty="0">
                <a:solidFill>
                  <a:schemeClr val="tx1"/>
                </a:solidFill>
              </a:rPr>
              <a:t>У </a:t>
            </a:r>
            <a:r>
              <a:rPr lang="ru-RU" dirty="0" err="1">
                <a:solidFill>
                  <a:schemeClr val="tx1"/>
                </a:solidFill>
              </a:rPr>
              <a:t>листопаді</a:t>
            </a:r>
            <a:r>
              <a:rPr lang="ru-RU" dirty="0">
                <a:solidFill>
                  <a:schemeClr val="tx1"/>
                </a:solidFill>
              </a:rPr>
              <a:t> 1998 року </a:t>
            </a:r>
            <a:r>
              <a:rPr lang="ru-RU" dirty="0" err="1">
                <a:solidFill>
                  <a:schemeClr val="tx1"/>
                </a:solidFill>
              </a:rPr>
              <a:t>робоча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 Security Protocol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запропонувала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нові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версії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специфікацій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мають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dirty="0" err="1">
                <a:solidFill>
                  <a:schemeClr val="tx1"/>
                </a:solidFill>
              </a:rPr>
              <a:t>даний</a:t>
            </a:r>
            <a:r>
              <a:rPr lang="ru-RU" dirty="0">
                <a:solidFill>
                  <a:schemeClr val="tx1"/>
                </a:solidFill>
              </a:rPr>
              <a:t> час статус </a:t>
            </a:r>
            <a:r>
              <a:rPr lang="ru-RU" dirty="0" err="1">
                <a:solidFill>
                  <a:schemeClr val="tx1"/>
                </a:solidFill>
              </a:rPr>
              <a:t>попередніх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стандартів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це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2401 – </a:t>
            </a:r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2412. </a:t>
            </a:r>
            <a:r>
              <a:rPr lang="ru-RU" dirty="0" err="1">
                <a:solidFill>
                  <a:schemeClr val="tx1"/>
                </a:solidFill>
              </a:rPr>
              <a:t>Версії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1825-27 </a:t>
            </a:r>
            <a:r>
              <a:rPr lang="ru-RU" dirty="0" err="1">
                <a:solidFill>
                  <a:schemeClr val="tx1"/>
                </a:solidFill>
              </a:rPr>
              <a:t>впродовж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останніх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декількох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років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вважаються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застарілими</a:t>
            </a:r>
            <a:r>
              <a:rPr lang="ru-RU" dirty="0">
                <a:solidFill>
                  <a:schemeClr val="tx1"/>
                </a:solidFill>
              </a:rPr>
              <a:t> і реально не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. </a:t>
            </a:r>
          </a:p>
          <a:p>
            <a:r>
              <a:rPr lang="ru-RU" dirty="0" err="1">
                <a:solidFill>
                  <a:schemeClr val="tx1"/>
                </a:solidFill>
              </a:rPr>
              <a:t>Робоча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IP Security Protocol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розробляє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ключовою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інформацією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Завданнями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цієї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групи</a:t>
            </a:r>
            <a:r>
              <a:rPr lang="ru-RU" dirty="0">
                <a:solidFill>
                  <a:schemeClr val="tx1"/>
                </a:solidFill>
              </a:rPr>
              <a:t> є </a:t>
            </a:r>
            <a:r>
              <a:rPr lang="ru-RU" dirty="0" err="1">
                <a:solidFill>
                  <a:schemeClr val="tx1"/>
                </a:solidFill>
              </a:rPr>
              <a:t>розробка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Security Association and Key Management Protocol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ISAKMP</a:t>
            </a:r>
            <a:r>
              <a:rPr lang="ru-RU" dirty="0">
                <a:solidFill>
                  <a:schemeClr val="tx1"/>
                </a:solidFill>
              </a:rPr>
              <a:t>), протоколу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ключами прикладного </a:t>
            </a:r>
            <a:r>
              <a:rPr lang="ru-RU" dirty="0" err="1">
                <a:solidFill>
                  <a:schemeClr val="tx1"/>
                </a:solidFill>
              </a:rPr>
              <a:t>рівня</a:t>
            </a:r>
            <a:r>
              <a:rPr lang="ru-RU" dirty="0">
                <a:solidFill>
                  <a:schemeClr val="tx1"/>
                </a:solidFill>
              </a:rPr>
              <a:t>, не залежного </a:t>
            </a:r>
            <a:r>
              <a:rPr lang="ru-RU" dirty="0" err="1">
                <a:solidFill>
                  <a:schemeClr val="tx1"/>
                </a:solidFill>
              </a:rPr>
              <a:t>від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використовуваних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безпеки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3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solidFill>
                  <a:schemeClr val="tx1"/>
                </a:solidFill>
              </a:rPr>
              <a:t>Основними</a:t>
            </a:r>
            <a:r>
              <a:rPr lang="ru-RU" b="1" dirty="0">
                <a:solidFill>
                  <a:schemeClr val="tx1"/>
                </a:solidFill>
              </a:rPr>
              <a:t> компонентами </a:t>
            </a:r>
            <a:r>
              <a:rPr lang="en-US" b="1" dirty="0">
                <a:solidFill>
                  <a:schemeClr val="tx1"/>
                </a:solidFill>
              </a:rPr>
              <a:t>IPsec</a:t>
            </a:r>
            <a:r>
              <a:rPr lang="ru-RU" b="1" dirty="0">
                <a:solidFill>
                  <a:schemeClr val="tx1"/>
                </a:solidFill>
              </a:rPr>
              <a:t> є:</a:t>
            </a:r>
            <a:br>
              <a:rPr lang="ru-RU" b="1" dirty="0">
                <a:solidFill>
                  <a:schemeClr val="tx1"/>
                </a:solidFill>
              </a:rPr>
            </a:b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2402 «</a:t>
            </a:r>
            <a:r>
              <a:rPr lang="en-US" dirty="0">
                <a:solidFill>
                  <a:schemeClr val="tx1"/>
                </a:solidFill>
              </a:rPr>
              <a:t>IP Authentication </a:t>
            </a:r>
            <a:r>
              <a:rPr lang="en-US" dirty="0" err="1">
                <a:solidFill>
                  <a:schemeClr val="tx1"/>
                </a:solidFill>
              </a:rPr>
              <a:t>Heade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контролю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автентичності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-мережах; </a:t>
            </a:r>
          </a:p>
          <a:p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2406 «</a:t>
            </a:r>
            <a:r>
              <a:rPr lang="en-US" dirty="0">
                <a:solidFill>
                  <a:schemeClr val="tx1"/>
                </a:solidFill>
              </a:rPr>
              <a:t>IP Encapsulation Security Payload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конфіденційності</a:t>
            </a:r>
            <a:r>
              <a:rPr lang="ru-RU" dirty="0">
                <a:solidFill>
                  <a:schemeClr val="tx1"/>
                </a:solidFill>
              </a:rPr>
              <a:t>, контролю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автентичності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у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-мережах; </a:t>
            </a:r>
          </a:p>
          <a:p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2408 «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Security Association and Key Management Protocol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en-US" dirty="0">
                <a:solidFill>
                  <a:schemeClr val="tx1"/>
                </a:solidFill>
              </a:rPr>
              <a:t>ISAKMP</a:t>
            </a:r>
            <a:r>
              <a:rPr lang="ru-RU" dirty="0">
                <a:solidFill>
                  <a:schemeClr val="tx1"/>
                </a:solidFill>
              </a:rPr>
              <a:t>),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узгодження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параметрів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створення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зміни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знищення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контекстів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з’єднань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Security Association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SA</a:t>
            </a:r>
            <a:r>
              <a:rPr lang="ru-RU" dirty="0">
                <a:solidFill>
                  <a:schemeClr val="tx1"/>
                </a:solidFill>
              </a:rPr>
              <a:t>) і </a:t>
            </a:r>
            <a:r>
              <a:rPr lang="ru-RU" dirty="0" err="1">
                <a:solidFill>
                  <a:schemeClr val="tx1"/>
                </a:solidFill>
              </a:rPr>
              <a:t>управління</a:t>
            </a:r>
            <a:r>
              <a:rPr lang="ru-RU" dirty="0">
                <a:solidFill>
                  <a:schemeClr val="tx1"/>
                </a:solidFill>
              </a:rPr>
              <a:t> ключами в 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ru-RU" dirty="0">
                <a:solidFill>
                  <a:schemeClr val="tx1"/>
                </a:solidFill>
              </a:rPr>
              <a:t>-мережах;</a:t>
            </a:r>
          </a:p>
          <a:p>
            <a:r>
              <a:rPr lang="en-US" dirty="0">
                <a:solidFill>
                  <a:schemeClr val="tx1"/>
                </a:solidFill>
              </a:rPr>
              <a:t>RFC</a:t>
            </a:r>
            <a:r>
              <a:rPr lang="ru-RU" dirty="0">
                <a:solidFill>
                  <a:schemeClr val="tx1"/>
                </a:solidFill>
              </a:rPr>
              <a:t>2409 «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Інтернет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Key Exchange</a:t>
            </a:r>
            <a:r>
              <a:rPr lang="ru-RU" dirty="0">
                <a:solidFill>
                  <a:schemeClr val="tx1"/>
                </a:solidFill>
              </a:rPr>
              <a:t>» (</a:t>
            </a:r>
            <a:r>
              <a:rPr lang="en-US" dirty="0">
                <a:solidFill>
                  <a:schemeClr val="tx1"/>
                </a:solidFill>
              </a:rPr>
              <a:t>IKE</a:t>
            </a:r>
            <a:r>
              <a:rPr lang="ru-RU" dirty="0">
                <a:solidFill>
                  <a:schemeClr val="tx1"/>
                </a:solidFill>
              </a:rPr>
              <a:t>), є </a:t>
            </a:r>
            <a:r>
              <a:rPr lang="ru-RU" dirty="0" err="1">
                <a:solidFill>
                  <a:schemeClr val="tx1"/>
                </a:solidFill>
              </a:rPr>
              <a:t>подальшим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розвитком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адаптацією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ISAKMP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призначений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з протоколами </a:t>
            </a:r>
            <a:r>
              <a:rPr lang="en-US" dirty="0" err="1">
                <a:solidFill>
                  <a:schemeClr val="tx1"/>
                </a:solidFill>
              </a:rPr>
              <a:t>IPSec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</a:rPr>
              <a:t>Ядро </a:t>
            </a:r>
            <a:r>
              <a:rPr lang="en-US" dirty="0" err="1">
                <a:solidFill>
                  <a:schemeClr val="tx1"/>
                </a:solidFill>
              </a:rPr>
              <a:t>IPSec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складають</a:t>
            </a:r>
            <a:r>
              <a:rPr lang="ru-RU" dirty="0">
                <a:solidFill>
                  <a:schemeClr val="tx1"/>
                </a:solidFill>
              </a:rPr>
              <a:t> три </a:t>
            </a:r>
            <a:r>
              <a:rPr lang="ru-RU" dirty="0" err="1">
                <a:solidFill>
                  <a:schemeClr val="tx1"/>
                </a:solidFill>
              </a:rPr>
              <a:t>протоколи</a:t>
            </a:r>
            <a:r>
              <a:rPr lang="ru-RU" dirty="0">
                <a:solidFill>
                  <a:schemeClr val="tx1"/>
                </a:solidFill>
              </a:rPr>
              <a:t> (рисунок 12.1): протокол </a:t>
            </a:r>
            <a:r>
              <a:rPr lang="ru-RU" dirty="0" err="1">
                <a:solidFill>
                  <a:schemeClr val="tx1"/>
                </a:solidFill>
              </a:rPr>
              <a:t>автентичності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Authentication Header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), протокол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Encapsulation Security Payload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) і протокол </a:t>
            </a:r>
            <a:r>
              <a:rPr lang="ru-RU" dirty="0" err="1">
                <a:solidFill>
                  <a:schemeClr val="tx1"/>
                </a:solidFill>
              </a:rPr>
              <a:t>обміну</a:t>
            </a:r>
            <a:r>
              <a:rPr lang="ru-RU" dirty="0">
                <a:solidFill>
                  <a:schemeClr val="tx1"/>
                </a:solidFill>
              </a:rPr>
              <a:t> ключами (І</a:t>
            </a:r>
            <a:r>
              <a:rPr lang="en-US" dirty="0" err="1">
                <a:solidFill>
                  <a:schemeClr val="tx1"/>
                </a:solidFill>
              </a:rPr>
              <a:t>nternet</a:t>
            </a:r>
            <a:r>
              <a:rPr lang="en-US" dirty="0">
                <a:solidFill>
                  <a:schemeClr val="tx1"/>
                </a:solidFill>
              </a:rPr>
              <a:t> Key Exchange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IKE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з </a:t>
            </a:r>
            <a:r>
              <a:rPr lang="ru-RU" dirty="0" err="1">
                <a:solidFill>
                  <a:schemeClr val="tx1"/>
                </a:solidFill>
              </a:rPr>
              <a:t>підтримання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захищеного</a:t>
            </a:r>
            <a:r>
              <a:rPr lang="ru-RU" dirty="0">
                <a:solidFill>
                  <a:schemeClr val="tx1"/>
                </a:solidFill>
              </a:rPr>
              <a:t> каналу </a:t>
            </a:r>
            <a:r>
              <a:rPr lang="ru-RU" dirty="0" err="1">
                <a:solidFill>
                  <a:schemeClr val="tx1"/>
                </a:solidFill>
              </a:rPr>
              <a:t>розподіляються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між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цими</a:t>
            </a:r>
            <a:r>
              <a:rPr lang="ru-RU" dirty="0">
                <a:solidFill>
                  <a:schemeClr val="tx1"/>
                </a:solidFill>
              </a:rPr>
              <a:t> протоколами таким чином:</a:t>
            </a:r>
          </a:p>
          <a:p>
            <a:r>
              <a:rPr lang="ru-RU" dirty="0">
                <a:solidFill>
                  <a:schemeClr val="tx1"/>
                </a:solidFill>
              </a:rPr>
              <a:t>- протокол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забезпечує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автентичність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- протокол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передаються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гарантуючи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конфіденційність</a:t>
            </a:r>
            <a:r>
              <a:rPr lang="ru-RU" dirty="0">
                <a:solidFill>
                  <a:schemeClr val="tx1"/>
                </a:solidFill>
              </a:rPr>
              <a:t>, але </a:t>
            </a:r>
            <a:r>
              <a:rPr lang="ru-RU" dirty="0" err="1">
                <a:solidFill>
                  <a:schemeClr val="tx1"/>
                </a:solidFill>
              </a:rPr>
              <a:t>він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також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може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підтримувати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автентифікацію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цілісність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; </a:t>
            </a:r>
          </a:p>
          <a:p>
            <a:r>
              <a:rPr lang="ru-RU" dirty="0">
                <a:solidFill>
                  <a:schemeClr val="tx1"/>
                </a:solidFill>
              </a:rPr>
              <a:t>- протокол </a:t>
            </a:r>
            <a:r>
              <a:rPr lang="en-US" dirty="0">
                <a:solidFill>
                  <a:schemeClr val="tx1"/>
                </a:solidFill>
              </a:rPr>
              <a:t>IKE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вирішує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допоміжну</a:t>
            </a:r>
            <a:r>
              <a:rPr lang="ru-RU" dirty="0">
                <a:solidFill>
                  <a:schemeClr val="tx1"/>
                </a:solidFill>
              </a:rPr>
              <a:t> задачу автоматичного </a:t>
            </a:r>
            <a:r>
              <a:rPr lang="ru-RU" dirty="0" err="1">
                <a:solidFill>
                  <a:schemeClr val="tx1"/>
                </a:solidFill>
              </a:rPr>
              <a:t>надання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секретних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ключів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необхідних</a:t>
            </a:r>
            <a:r>
              <a:rPr lang="ru-RU" dirty="0">
                <a:solidFill>
                  <a:schemeClr val="tx1"/>
                </a:solidFill>
              </a:rPr>
              <a:t> для </a:t>
            </a:r>
            <a:r>
              <a:rPr lang="ru-RU" dirty="0" err="1">
                <a:solidFill>
                  <a:schemeClr val="tx1"/>
                </a:solidFill>
              </a:rPr>
              <a:t>роботи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автентифікації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шифрування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Можливості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протоколів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частково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перекриваються</a:t>
            </a:r>
            <a:r>
              <a:rPr lang="ru-RU" dirty="0">
                <a:solidFill>
                  <a:schemeClr val="tx1"/>
                </a:solidFill>
              </a:rPr>
              <a:t>. Протокол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відповідає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тільки</a:t>
            </a:r>
            <a:r>
              <a:rPr lang="ru-RU" dirty="0">
                <a:solidFill>
                  <a:schemeClr val="tx1"/>
                </a:solidFill>
              </a:rPr>
              <a:t> за контроль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і </a:t>
            </a:r>
            <a:r>
              <a:rPr lang="ru-RU" dirty="0" err="1">
                <a:solidFill>
                  <a:schemeClr val="tx1"/>
                </a:solidFill>
              </a:rPr>
              <a:t>автентифікації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, в той час, як протокол </a:t>
            </a:r>
            <a:r>
              <a:rPr lang="en-US" dirty="0">
                <a:solidFill>
                  <a:schemeClr val="tx1"/>
                </a:solidFill>
              </a:rPr>
              <a:t>ESP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дозволяє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шифрувати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дані</a:t>
            </a:r>
            <a:r>
              <a:rPr lang="ru-RU" dirty="0">
                <a:solidFill>
                  <a:schemeClr val="tx1"/>
                </a:solidFill>
              </a:rPr>
              <a:t>, та </a:t>
            </a:r>
            <a:r>
              <a:rPr lang="ru-RU" dirty="0" err="1">
                <a:solidFill>
                  <a:schemeClr val="tx1"/>
                </a:solidFill>
              </a:rPr>
              <a:t>виконувати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функції</a:t>
            </a:r>
            <a:r>
              <a:rPr lang="ru-RU" dirty="0">
                <a:solidFill>
                  <a:schemeClr val="tx1"/>
                </a:solidFill>
              </a:rPr>
              <a:t> протоколу </a:t>
            </a:r>
            <a:r>
              <a:rPr lang="en-US" dirty="0">
                <a:solidFill>
                  <a:schemeClr val="tx1"/>
                </a:solidFill>
              </a:rPr>
              <a:t>AH</a:t>
            </a:r>
            <a:r>
              <a:rPr lang="ru-RU" dirty="0">
                <a:solidFill>
                  <a:schemeClr val="tx1"/>
                </a:solidFill>
              </a:rPr>
              <a:t> (в </a:t>
            </a:r>
            <a:r>
              <a:rPr lang="ru-RU" dirty="0" err="1">
                <a:solidFill>
                  <a:schemeClr val="tx1"/>
                </a:solidFill>
              </a:rPr>
              <a:t>обмеженому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вигляді</a:t>
            </a:r>
            <a:r>
              <a:rPr lang="ru-RU" dirty="0">
                <a:solidFill>
                  <a:schemeClr val="tx1"/>
                </a:solidFill>
              </a:rPr>
              <a:t>). Для </a:t>
            </a:r>
            <a:r>
              <a:rPr lang="ru-RU" dirty="0" err="1">
                <a:solidFill>
                  <a:schemeClr val="tx1"/>
                </a:solidFill>
              </a:rPr>
              <a:t>забезпечення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автентифікації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пакетів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використовуються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спеціальні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механізми</a:t>
            </a:r>
            <a:r>
              <a:rPr lang="ru-RU" dirty="0">
                <a:solidFill>
                  <a:schemeClr val="tx1"/>
                </a:solidFill>
              </a:rPr>
              <a:t> контролю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автентичності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які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ґрунтуються</a:t>
            </a:r>
            <a:r>
              <a:rPr lang="ru-RU" dirty="0">
                <a:solidFill>
                  <a:schemeClr val="tx1"/>
                </a:solidFill>
              </a:rPr>
              <a:t> на </a:t>
            </a:r>
            <a:r>
              <a:rPr lang="ru-RU" dirty="0" err="1">
                <a:solidFill>
                  <a:schemeClr val="tx1"/>
                </a:solidFill>
              </a:rPr>
              <a:t>присвоєнні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даним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що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передаються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спеціально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сформованої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надмірності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коди</a:t>
            </a:r>
            <a:r>
              <a:rPr lang="ru-RU" dirty="0">
                <a:solidFill>
                  <a:schemeClr val="tx1"/>
                </a:solidFill>
              </a:rPr>
              <a:t> контролю </a:t>
            </a:r>
            <a:r>
              <a:rPr lang="ru-RU" dirty="0" err="1">
                <a:solidFill>
                  <a:schemeClr val="tx1"/>
                </a:solidFill>
              </a:rPr>
              <a:t>цілісності</a:t>
            </a:r>
            <a:r>
              <a:rPr lang="ru-RU" dirty="0">
                <a:solidFill>
                  <a:schemeClr val="tx1"/>
                </a:solidFill>
              </a:rPr>
              <a:t> та </a:t>
            </a:r>
            <a:r>
              <a:rPr lang="ru-RU" dirty="0" err="1">
                <a:solidFill>
                  <a:schemeClr val="tx1"/>
                </a:solidFill>
              </a:rPr>
              <a:t>автентичності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6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0509" y="286603"/>
            <a:ext cx="4091709" cy="52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51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1526</Words>
  <Application>Microsoft Office PowerPoint</Application>
  <PresentationFormat>Широкоэкранный</PresentationFormat>
  <Paragraphs>48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Courier New</vt:lpstr>
      <vt:lpstr>Ретро</vt:lpstr>
      <vt:lpstr>Технології забезпечення конфіденційності та цілісності інформаційних ресурсів</vt:lpstr>
      <vt:lpstr>Захист інформації на мережевому рівні </vt:lpstr>
      <vt:lpstr>Презентация PowerPoint</vt:lpstr>
      <vt:lpstr>Протоколи захисту та цілісності IPSec, SSL, TLS, їх сутність</vt:lpstr>
      <vt:lpstr>Презентация PowerPoint</vt:lpstr>
      <vt:lpstr>Основними компонентами IPsec є: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Технології забезпечення конфіденційності та цілісності інформаційних ресурсів</dc:title>
  <dc:creator>Asmadey Asmadey</dc:creator>
  <cp:lastModifiedBy>Asmadey Asmadey</cp:lastModifiedBy>
  <cp:revision>2</cp:revision>
  <dcterms:created xsi:type="dcterms:W3CDTF">2023-11-20T10:15:50Z</dcterms:created>
  <dcterms:modified xsi:type="dcterms:W3CDTF">2023-11-20T10:21:39Z</dcterms:modified>
</cp:coreProperties>
</file>