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71" r:id="rId13"/>
    <p:sldId id="264" r:id="rId14"/>
    <p:sldId id="265" r:id="rId15"/>
    <p:sldId id="266" r:id="rId16"/>
    <p:sldId id="267" r:id="rId17"/>
    <p:sldId id="272" r:id="rId18"/>
    <p:sldId id="273" r:id="rId19"/>
    <p:sldId id="274" r:id="rId20"/>
    <p:sldId id="275" r:id="rId21"/>
    <p:sldId id="276" r:id="rId22"/>
    <p:sldId id="277" r:id="rId23"/>
    <p:sldId id="279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6551-F028-4AAE-88F3-BECE8118C55D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5DE3-25DC-4D45-BEF0-B99352C912F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80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6551-F028-4AAE-88F3-BECE8118C55D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5DE3-25DC-4D45-BEF0-B99352C91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06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6551-F028-4AAE-88F3-BECE8118C55D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5DE3-25DC-4D45-BEF0-B99352C91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46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6551-F028-4AAE-88F3-BECE8118C55D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5DE3-25DC-4D45-BEF0-B99352C91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64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6551-F028-4AAE-88F3-BECE8118C55D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5DE3-25DC-4D45-BEF0-B99352C912F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22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6551-F028-4AAE-88F3-BECE8118C55D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5DE3-25DC-4D45-BEF0-B99352C91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10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6551-F028-4AAE-88F3-BECE8118C55D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5DE3-25DC-4D45-BEF0-B99352C91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94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6551-F028-4AAE-88F3-BECE8118C55D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5DE3-25DC-4D45-BEF0-B99352C91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90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6551-F028-4AAE-88F3-BECE8118C55D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5DE3-25DC-4D45-BEF0-B99352C91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47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8556551-F028-4AAE-88F3-BECE8118C55D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A35DE3-25DC-4D45-BEF0-B99352C91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9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6551-F028-4AAE-88F3-BECE8118C55D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5DE3-25DC-4D45-BEF0-B99352C91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47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556551-F028-4AAE-88F3-BECE8118C55D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A35DE3-25DC-4D45-BEF0-B99352C912F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34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>
                <a:solidFill>
                  <a:schemeClr val="tx1"/>
                </a:solidFill>
              </a:rPr>
              <a:t>Технології забезпечення конфіденційності та цілісності інформаційних ресурсів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Лекція</a:t>
            </a:r>
            <a:r>
              <a:rPr lang="ru-RU" b="1" dirty="0">
                <a:solidFill>
                  <a:schemeClr val="tx1"/>
                </a:solidFill>
              </a:rPr>
              <a:t> 16. ЦИФРОВІ ПІДПИСИ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405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>
                <a:solidFill>
                  <a:schemeClr val="tx1"/>
                </a:solidFill>
              </a:rPr>
              <a:t>Якщо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функція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виконується</a:t>
            </a:r>
            <a:r>
              <a:rPr lang="ru-RU" dirty="0">
                <a:solidFill>
                  <a:schemeClr val="tx1"/>
                </a:solidFill>
              </a:rPr>
              <a:t> над </a:t>
            </a:r>
            <a:r>
              <a:rPr lang="ru-RU" dirty="0" err="1">
                <a:solidFill>
                  <a:schemeClr val="tx1"/>
                </a:solidFill>
              </a:rPr>
              <a:t>зашифрованим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повідомленням</a:t>
            </a:r>
            <a:r>
              <a:rPr lang="ru-RU" dirty="0">
                <a:solidFill>
                  <a:schemeClr val="tx1"/>
                </a:solidFill>
              </a:rPr>
              <a:t>, то для </a:t>
            </a:r>
            <a:r>
              <a:rPr lang="ru-RU" dirty="0" err="1">
                <a:solidFill>
                  <a:schemeClr val="tx1"/>
                </a:solidFill>
              </a:rPr>
              <a:t>вирішення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спорів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доведеться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зберігати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повідомлення</a:t>
            </a:r>
            <a:r>
              <a:rPr lang="ru-RU" dirty="0">
                <a:solidFill>
                  <a:schemeClr val="tx1"/>
                </a:solidFill>
              </a:rPr>
              <a:t> як в </a:t>
            </a:r>
            <a:r>
              <a:rPr lang="ru-RU" dirty="0" err="1">
                <a:solidFill>
                  <a:schemeClr val="tx1"/>
                </a:solidFill>
              </a:rPr>
              <a:t>незашифрованому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вигляді</a:t>
            </a:r>
            <a:r>
              <a:rPr lang="ru-RU" dirty="0">
                <a:solidFill>
                  <a:schemeClr val="tx1"/>
                </a:solidFill>
              </a:rPr>
              <a:t> (для практичного </a:t>
            </a:r>
            <a:r>
              <a:rPr lang="ru-RU" dirty="0" err="1">
                <a:solidFill>
                  <a:schemeClr val="tx1"/>
                </a:solidFill>
              </a:rPr>
              <a:t>використання</a:t>
            </a:r>
            <a:r>
              <a:rPr lang="ru-RU" dirty="0">
                <a:solidFill>
                  <a:schemeClr val="tx1"/>
                </a:solidFill>
              </a:rPr>
              <a:t>), так і в </a:t>
            </a:r>
            <a:r>
              <a:rPr lang="ru-RU" dirty="0" err="1">
                <a:solidFill>
                  <a:schemeClr val="tx1"/>
                </a:solidFill>
              </a:rPr>
              <a:t>зашифрованому</a:t>
            </a:r>
            <a:r>
              <a:rPr lang="ru-RU" dirty="0">
                <a:solidFill>
                  <a:schemeClr val="tx1"/>
                </a:solidFill>
              </a:rPr>
              <a:t> (для </a:t>
            </a:r>
            <a:r>
              <a:rPr lang="ru-RU" dirty="0" err="1">
                <a:solidFill>
                  <a:schemeClr val="tx1"/>
                </a:solidFill>
              </a:rPr>
              <a:t>перевірки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>). Або в </a:t>
            </a:r>
            <a:r>
              <a:rPr lang="ru-RU" dirty="0" err="1">
                <a:solidFill>
                  <a:schemeClr val="tx1"/>
                </a:solidFill>
              </a:rPr>
              <a:t>цьому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випадку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необхідно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зберігати</a:t>
            </a:r>
            <a:r>
              <a:rPr lang="ru-RU" dirty="0">
                <a:solidFill>
                  <a:schemeClr val="tx1"/>
                </a:solidFill>
              </a:rPr>
              <a:t> ключ </a:t>
            </a:r>
            <a:r>
              <a:rPr lang="ru-RU" dirty="0" err="1">
                <a:solidFill>
                  <a:schemeClr val="tx1"/>
                </a:solidFill>
              </a:rPr>
              <a:t>симетричного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шифрування</a:t>
            </a:r>
            <a:r>
              <a:rPr lang="ru-RU" dirty="0">
                <a:solidFill>
                  <a:schemeClr val="tx1"/>
                </a:solidFill>
              </a:rPr>
              <a:t>, для того </a:t>
            </a:r>
            <a:r>
              <a:rPr lang="ru-RU" dirty="0" err="1">
                <a:solidFill>
                  <a:schemeClr val="tx1"/>
                </a:solidFill>
              </a:rPr>
              <a:t>щоб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було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перевірити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</a:t>
            </a:r>
            <a:r>
              <a:rPr lang="ru-RU" dirty="0">
                <a:solidFill>
                  <a:schemeClr val="tx1"/>
                </a:solidFill>
              </a:rPr>
              <a:t> початкового </a:t>
            </a:r>
            <a:r>
              <a:rPr lang="ru-RU" dirty="0" err="1">
                <a:solidFill>
                  <a:schemeClr val="tx1"/>
                </a:solidFill>
              </a:rPr>
              <a:t>повідомлення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r>
              <a:rPr lang="ru-RU" dirty="0" err="1">
                <a:solidFill>
                  <a:schemeClr val="tx1"/>
                </a:solidFill>
              </a:rPr>
              <a:t>Якщо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цифровий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виконується</a:t>
            </a:r>
            <a:r>
              <a:rPr lang="ru-RU" dirty="0">
                <a:solidFill>
                  <a:schemeClr val="tx1"/>
                </a:solidFill>
              </a:rPr>
              <a:t> над </a:t>
            </a:r>
            <a:r>
              <a:rPr lang="ru-RU" dirty="0" err="1">
                <a:solidFill>
                  <a:schemeClr val="tx1"/>
                </a:solidFill>
              </a:rPr>
              <a:t>незашифрованим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повідомленням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одержувач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зберігати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тільки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повідомлення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незашифрованому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вигляді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відповідний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нього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</a:rPr>
              <a:t>Всі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прямі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схеми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спільне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слабке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місце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Дієвість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схеми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залежить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безпеки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закритого</a:t>
            </a:r>
            <a:r>
              <a:rPr lang="ru-RU" dirty="0">
                <a:solidFill>
                  <a:schemeClr val="tx1"/>
                </a:solidFill>
              </a:rPr>
              <a:t> ключа </a:t>
            </a:r>
            <a:r>
              <a:rPr lang="ru-RU" dirty="0" err="1">
                <a:solidFill>
                  <a:schemeClr val="tx1"/>
                </a:solidFill>
              </a:rPr>
              <a:t>відправника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Якщо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відправник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згодом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захоче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визнати</a:t>
            </a:r>
            <a:r>
              <a:rPr lang="ru-RU" dirty="0">
                <a:solidFill>
                  <a:schemeClr val="tx1"/>
                </a:solidFill>
              </a:rPr>
              <a:t> факт </a:t>
            </a:r>
            <a:r>
              <a:rPr lang="ru-RU" dirty="0" err="1">
                <a:solidFill>
                  <a:schemeClr val="tx1"/>
                </a:solidFill>
              </a:rPr>
              <a:t>відправлення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повідомлення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він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стверджувати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закритий</a:t>
            </a:r>
            <a:r>
              <a:rPr lang="ru-RU" dirty="0">
                <a:solidFill>
                  <a:schemeClr val="tx1"/>
                </a:solidFill>
              </a:rPr>
              <a:t> ключ </a:t>
            </a:r>
            <a:r>
              <a:rPr lang="ru-RU" dirty="0" err="1">
                <a:solidFill>
                  <a:schemeClr val="tx1"/>
                </a:solidFill>
              </a:rPr>
              <a:t>був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втрачений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вкрадений</a:t>
            </a:r>
            <a:r>
              <a:rPr lang="ru-RU" dirty="0">
                <a:solidFill>
                  <a:schemeClr val="tx1"/>
                </a:solidFill>
              </a:rPr>
              <a:t>, і в </a:t>
            </a:r>
            <a:r>
              <a:rPr lang="ru-RU" dirty="0" err="1">
                <a:solidFill>
                  <a:schemeClr val="tx1"/>
                </a:solidFill>
              </a:rPr>
              <a:t>результаті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хтось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підробив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його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Можна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застосувати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адміністративне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управління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забезпечує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безпеку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закритих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ключів</a:t>
            </a:r>
            <a:r>
              <a:rPr lang="ru-RU" dirty="0">
                <a:solidFill>
                  <a:schemeClr val="tx1"/>
                </a:solidFill>
              </a:rPr>
              <a:t>, для того </a:t>
            </a:r>
            <a:r>
              <a:rPr lang="ru-RU" dirty="0" err="1">
                <a:solidFill>
                  <a:schemeClr val="tx1"/>
                </a:solidFill>
              </a:rPr>
              <a:t>щоб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принаймні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хоч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якійсь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мірі</a:t>
            </a:r>
            <a:r>
              <a:rPr lang="ru-RU" dirty="0">
                <a:solidFill>
                  <a:schemeClr val="tx1"/>
                </a:solidFill>
              </a:rPr>
              <a:t> послабив </a:t>
            </a:r>
            <a:r>
              <a:rPr lang="ru-RU" dirty="0" err="1">
                <a:solidFill>
                  <a:schemeClr val="tx1"/>
                </a:solidFill>
              </a:rPr>
              <a:t>ці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загрози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278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Один з </a:t>
            </a:r>
            <a:r>
              <a:rPr lang="ru-RU" dirty="0" err="1">
                <a:solidFill>
                  <a:schemeClr val="tx1"/>
                </a:solidFill>
              </a:rPr>
              <a:t>можливих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способів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полягає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вимозі</a:t>
            </a:r>
            <a:r>
              <a:rPr lang="ru-RU" dirty="0">
                <a:solidFill>
                  <a:schemeClr val="tx1"/>
                </a:solidFill>
              </a:rPr>
              <a:t> до кожного </a:t>
            </a:r>
            <a:r>
              <a:rPr lang="ru-RU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повідомлення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включати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позначку</a:t>
            </a:r>
            <a:r>
              <a:rPr lang="ru-RU" dirty="0">
                <a:solidFill>
                  <a:schemeClr val="tx1"/>
                </a:solidFill>
              </a:rPr>
              <a:t> часу (дату і час) і </a:t>
            </a:r>
            <a:r>
              <a:rPr lang="ru-RU" dirty="0" err="1">
                <a:solidFill>
                  <a:schemeClr val="tx1"/>
                </a:solidFill>
              </a:rPr>
              <a:t>повідомляти</a:t>
            </a:r>
            <a:r>
              <a:rPr lang="ru-RU" dirty="0">
                <a:solidFill>
                  <a:schemeClr val="tx1"/>
                </a:solidFill>
              </a:rPr>
              <a:t> про </a:t>
            </a:r>
            <a:r>
              <a:rPr lang="ru-RU" dirty="0" err="1">
                <a:solidFill>
                  <a:schemeClr val="tx1"/>
                </a:solidFill>
              </a:rPr>
              <a:t>скомпрометовані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ключі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спеціальний</a:t>
            </a:r>
            <a:r>
              <a:rPr lang="ru-RU" dirty="0">
                <a:solidFill>
                  <a:schemeClr val="tx1"/>
                </a:solidFill>
              </a:rPr>
              <a:t> центр. </a:t>
            </a:r>
            <a:r>
              <a:rPr lang="ru-RU" dirty="0" err="1">
                <a:solidFill>
                  <a:schemeClr val="tx1"/>
                </a:solidFill>
              </a:rPr>
              <a:t>Інша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загроза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полягає</a:t>
            </a:r>
            <a:r>
              <a:rPr lang="ru-RU" dirty="0">
                <a:solidFill>
                  <a:schemeClr val="tx1"/>
                </a:solidFill>
              </a:rPr>
              <a:t> в тому,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закритий</a:t>
            </a:r>
            <a:r>
              <a:rPr lang="ru-RU" dirty="0">
                <a:solidFill>
                  <a:schemeClr val="tx1"/>
                </a:solidFill>
              </a:rPr>
              <a:t> ключ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бути </a:t>
            </a:r>
            <a:r>
              <a:rPr lang="ru-RU" dirty="0" err="1">
                <a:solidFill>
                  <a:schemeClr val="tx1"/>
                </a:solidFill>
              </a:rPr>
              <a:t>дійсно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вкрадений</a:t>
            </a:r>
            <a:r>
              <a:rPr lang="ru-RU" dirty="0">
                <a:solidFill>
                  <a:schemeClr val="tx1"/>
                </a:solidFill>
              </a:rPr>
              <a:t> у Х в момент часу Т. </a:t>
            </a:r>
            <a:r>
              <a:rPr lang="ru-RU" dirty="0" err="1">
                <a:solidFill>
                  <a:schemeClr val="tx1"/>
                </a:solidFill>
              </a:rPr>
              <a:t>Порушник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потім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послати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повідомлення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підписане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підписом</a:t>
            </a:r>
            <a:r>
              <a:rPr lang="ru-RU" dirty="0">
                <a:solidFill>
                  <a:schemeClr val="tx1"/>
                </a:solidFill>
              </a:rPr>
              <a:t> Х і </a:t>
            </a:r>
            <a:r>
              <a:rPr lang="ru-RU" dirty="0" err="1">
                <a:solidFill>
                  <a:schemeClr val="tx1"/>
                </a:solidFill>
              </a:rPr>
              <a:t>позначений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тимчасовою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міткою</a:t>
            </a:r>
            <a:r>
              <a:rPr lang="ru-RU" dirty="0">
                <a:solidFill>
                  <a:schemeClr val="tx1"/>
                </a:solidFill>
              </a:rPr>
              <a:t>, яка </a:t>
            </a:r>
            <a:r>
              <a:rPr lang="ru-RU" dirty="0" err="1">
                <a:solidFill>
                  <a:schemeClr val="tx1"/>
                </a:solidFill>
              </a:rPr>
              <a:t>менше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дорівнює</a:t>
            </a:r>
            <a:r>
              <a:rPr lang="ru-RU" dirty="0">
                <a:solidFill>
                  <a:schemeClr val="tx1"/>
                </a:solidFill>
              </a:rPr>
              <a:t> Т.</a:t>
            </a:r>
          </a:p>
          <a:p>
            <a:r>
              <a:rPr lang="ru-RU" dirty="0" err="1">
                <a:solidFill>
                  <a:schemeClr val="tx1"/>
                </a:solidFill>
              </a:rPr>
              <a:t>Проблеми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пов'язані</a:t>
            </a:r>
            <a:r>
              <a:rPr lang="ru-RU" dirty="0">
                <a:solidFill>
                  <a:schemeClr val="tx1"/>
                </a:solidFill>
              </a:rPr>
              <a:t> з прямим </a:t>
            </a:r>
            <a:r>
              <a:rPr lang="ru-RU" dirty="0" err="1">
                <a:solidFill>
                  <a:schemeClr val="tx1"/>
                </a:solidFill>
              </a:rPr>
              <a:t>цифровим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підписом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бути </a:t>
            </a:r>
            <a:r>
              <a:rPr lang="ru-RU" dirty="0" err="1">
                <a:solidFill>
                  <a:schemeClr val="tx1"/>
                </a:solidFill>
              </a:rPr>
              <a:t>частково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вирішені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допомогою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арбітра</a:t>
            </a:r>
            <a:r>
              <a:rPr lang="ru-RU" i="1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Існують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різні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схеми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застосуванням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арбітражного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>. У </a:t>
            </a:r>
            <a:r>
              <a:rPr lang="ru-RU" dirty="0" err="1">
                <a:solidFill>
                  <a:schemeClr val="tx1"/>
                </a:solidFill>
              </a:rPr>
              <a:t>загальному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вигляді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арбітражний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виконується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наступним</a:t>
            </a:r>
            <a:r>
              <a:rPr lang="ru-RU" dirty="0">
                <a:solidFill>
                  <a:schemeClr val="tx1"/>
                </a:solidFill>
              </a:rPr>
              <a:t> чином. </a:t>
            </a:r>
            <a:r>
              <a:rPr lang="ru-RU" dirty="0" err="1">
                <a:solidFill>
                  <a:schemeClr val="tx1"/>
                </a:solidFill>
              </a:rPr>
              <a:t>Кожне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підписане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повідомлення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відправника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одержувача</a:t>
            </a:r>
            <a:r>
              <a:rPr lang="ru-RU" dirty="0">
                <a:solidFill>
                  <a:schemeClr val="tx1"/>
                </a:solidFill>
              </a:rPr>
              <a:t> Х </a:t>
            </a:r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першою</a:t>
            </a:r>
            <a:r>
              <a:rPr lang="ru-RU" dirty="0">
                <a:solidFill>
                  <a:schemeClr val="tx1"/>
                </a:solidFill>
              </a:rPr>
              <a:t> справою </a:t>
            </a:r>
            <a:r>
              <a:rPr lang="ru-RU" dirty="0" err="1">
                <a:solidFill>
                  <a:schemeClr val="tx1"/>
                </a:solidFill>
              </a:rPr>
              <a:t>надходить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арбітра</a:t>
            </a:r>
            <a:r>
              <a:rPr lang="ru-RU" dirty="0">
                <a:solidFill>
                  <a:schemeClr val="tx1"/>
                </a:solidFill>
              </a:rPr>
              <a:t> А, </a:t>
            </a:r>
            <a:r>
              <a:rPr lang="ru-RU" dirty="0" err="1">
                <a:solidFill>
                  <a:schemeClr val="tx1"/>
                </a:solidFill>
              </a:rPr>
              <a:t>який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перевіряє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цього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повідомлення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Після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цього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повідомлення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датується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надсилається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зазначенням</a:t>
            </a:r>
            <a:r>
              <a:rPr lang="ru-RU" dirty="0">
                <a:solidFill>
                  <a:schemeClr val="tx1"/>
                </a:solidFill>
              </a:rPr>
              <a:t> того,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воно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було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підтверджено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арбітром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Присутність</a:t>
            </a:r>
            <a:r>
              <a:rPr lang="ru-RU" dirty="0">
                <a:solidFill>
                  <a:schemeClr val="tx1"/>
                </a:solidFill>
              </a:rPr>
              <a:t> А </a:t>
            </a:r>
            <a:r>
              <a:rPr lang="ru-RU" dirty="0" err="1">
                <a:solidFill>
                  <a:schemeClr val="tx1"/>
                </a:solidFill>
              </a:rPr>
              <a:t>вирішує</a:t>
            </a:r>
            <a:r>
              <a:rPr lang="ru-RU" dirty="0">
                <a:solidFill>
                  <a:schemeClr val="tx1"/>
                </a:solidFill>
              </a:rPr>
              <a:t> проблему схем прямого цифрового </a:t>
            </a:r>
            <a:r>
              <a:rPr lang="ru-RU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>, при </a:t>
            </a:r>
            <a:r>
              <a:rPr lang="ru-RU" dirty="0" err="1">
                <a:solidFill>
                  <a:schemeClr val="tx1"/>
                </a:solidFill>
              </a:rPr>
              <a:t>яких</a:t>
            </a:r>
            <a:r>
              <a:rPr lang="ru-RU" dirty="0">
                <a:solidFill>
                  <a:schemeClr val="tx1"/>
                </a:solidFill>
              </a:rPr>
              <a:t> Х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відмовитися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повідомлення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208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ru-RU" b="1" dirty="0" err="1">
                <a:solidFill>
                  <a:schemeClr val="tx1"/>
                </a:solidFill>
              </a:rPr>
              <a:t>тандарти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електронних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цифрових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підписів</a:t>
            </a: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Цифровий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відповідності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зі</a:t>
            </a:r>
            <a:r>
              <a:rPr lang="ru-RU" dirty="0">
                <a:solidFill>
                  <a:schemeClr val="tx1"/>
                </a:solidFill>
              </a:rPr>
              <a:t> стандартом </a:t>
            </a:r>
            <a:r>
              <a:rPr lang="en-US" dirty="0">
                <a:solidFill>
                  <a:schemeClr val="tx1"/>
                </a:solidFill>
              </a:rPr>
              <a:t>ISO</a:t>
            </a:r>
            <a:r>
              <a:rPr lang="ru-RU" dirty="0">
                <a:solidFill>
                  <a:schemeClr val="tx1"/>
                </a:solidFill>
              </a:rPr>
              <a:t> 7498-2 </a:t>
            </a:r>
            <a:r>
              <a:rPr lang="ru-RU" dirty="0" err="1">
                <a:solidFill>
                  <a:schemeClr val="tx1"/>
                </a:solidFill>
              </a:rPr>
              <a:t>представляє</a:t>
            </a:r>
            <a:r>
              <a:rPr lang="ru-RU" dirty="0">
                <a:solidFill>
                  <a:schemeClr val="tx1"/>
                </a:solidFill>
              </a:rPr>
              <a:t> собою </a:t>
            </a:r>
            <a:r>
              <a:rPr lang="ru-RU" dirty="0" err="1">
                <a:solidFill>
                  <a:schemeClr val="tx1"/>
                </a:solidFill>
              </a:rPr>
              <a:t>отримані</a:t>
            </a:r>
            <a:r>
              <a:rPr lang="ru-RU" dirty="0">
                <a:solidFill>
                  <a:schemeClr val="tx1"/>
                </a:solidFill>
              </a:rPr>
              <a:t>, в </a:t>
            </a:r>
            <a:r>
              <a:rPr lang="ru-RU" dirty="0" err="1">
                <a:solidFill>
                  <a:schemeClr val="tx1"/>
                </a:solidFill>
              </a:rPr>
              <a:t>результаті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криптографічного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перетворення</a:t>
            </a:r>
            <a:r>
              <a:rPr lang="ru-RU" dirty="0">
                <a:solidFill>
                  <a:schemeClr val="tx1"/>
                </a:solidFill>
              </a:rPr>
              <a:t> блоку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дані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дозволяють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одержувачу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упевнитися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цілісності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цього</a:t>
            </a:r>
            <a:r>
              <a:rPr lang="ru-RU" dirty="0">
                <a:solidFill>
                  <a:schemeClr val="tx1"/>
                </a:solidFill>
              </a:rPr>
              <a:t> блоку та </a:t>
            </a:r>
            <a:r>
              <a:rPr lang="ru-RU" dirty="0" err="1">
                <a:solidFill>
                  <a:schemeClr val="tx1"/>
                </a:solidFill>
              </a:rPr>
              <a:t>автентичності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джерела</a:t>
            </a:r>
            <a:r>
              <a:rPr lang="ru-RU" dirty="0">
                <a:solidFill>
                  <a:schemeClr val="tx1"/>
                </a:solidFill>
              </a:rPr>
              <a:t>, а </a:t>
            </a:r>
            <a:r>
              <a:rPr lang="ru-RU" dirty="0" err="1">
                <a:solidFill>
                  <a:schemeClr val="tx1"/>
                </a:solidFill>
              </a:rPr>
              <a:t>також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забезпечує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підробки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одержувача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Цифровий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дозволяє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високим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ступенем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достовірності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визначити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джерело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повідомлення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Стандарти</a:t>
            </a:r>
            <a:r>
              <a:rPr lang="ru-RU" dirty="0">
                <a:solidFill>
                  <a:schemeClr val="tx1"/>
                </a:solidFill>
              </a:rPr>
              <a:t> цифрового </a:t>
            </a:r>
            <a:r>
              <a:rPr lang="ru-RU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> наведено в </a:t>
            </a:r>
            <a:r>
              <a:rPr lang="ru-RU" dirty="0" err="1">
                <a:solidFill>
                  <a:schemeClr val="tx1"/>
                </a:solidFill>
              </a:rPr>
              <a:t>таблиці</a:t>
            </a:r>
            <a:r>
              <a:rPr lang="ru-RU" dirty="0">
                <a:solidFill>
                  <a:schemeClr val="tx1"/>
                </a:solidFill>
              </a:rPr>
              <a:t> 14.1.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16707" y="3629890"/>
            <a:ext cx="6963321" cy="190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33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Усі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стандарти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припускають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несиметричну</a:t>
            </a:r>
            <a:r>
              <a:rPr lang="ru-RU" dirty="0">
                <a:solidFill>
                  <a:schemeClr val="tx1"/>
                </a:solidFill>
              </a:rPr>
              <a:t> схему </a:t>
            </a:r>
            <a:r>
              <a:rPr lang="ru-RU" dirty="0" err="1">
                <a:solidFill>
                  <a:schemeClr val="tx1"/>
                </a:solidFill>
              </a:rPr>
              <a:t>формування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перевірки</a:t>
            </a:r>
            <a:r>
              <a:rPr lang="ru-RU" dirty="0">
                <a:solidFill>
                  <a:schemeClr val="tx1"/>
                </a:solidFill>
              </a:rPr>
              <a:t> цифрового </a:t>
            </a:r>
            <a:r>
              <a:rPr lang="ru-RU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>. Для </a:t>
            </a:r>
            <a:r>
              <a:rPr lang="ru-RU" dirty="0" err="1">
                <a:solidFill>
                  <a:schemeClr val="tx1"/>
                </a:solidFill>
              </a:rPr>
              <a:t>виконання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цих</a:t>
            </a:r>
            <a:r>
              <a:rPr lang="ru-RU" dirty="0">
                <a:solidFill>
                  <a:schemeClr val="tx1"/>
                </a:solidFill>
              </a:rPr>
              <a:t> процедур </a:t>
            </a:r>
            <a:r>
              <a:rPr lang="ru-RU" dirty="0" err="1">
                <a:solidFill>
                  <a:schemeClr val="tx1"/>
                </a:solidFill>
              </a:rPr>
              <a:t>використовуються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різні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ключі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r>
              <a:rPr lang="ru-RU" dirty="0">
                <a:solidFill>
                  <a:schemeClr val="tx1"/>
                </a:solidFill>
              </a:rPr>
              <a:t>Для </a:t>
            </a:r>
            <a:r>
              <a:rPr lang="ru-RU" dirty="0" err="1">
                <a:solidFill>
                  <a:schemeClr val="tx1"/>
                </a:solidFill>
              </a:rPr>
              <a:t>установлення</a:t>
            </a:r>
            <a:r>
              <a:rPr lang="ru-RU" dirty="0">
                <a:solidFill>
                  <a:schemeClr val="tx1"/>
                </a:solidFill>
              </a:rPr>
              <a:t> цифрового </a:t>
            </a:r>
            <a:r>
              <a:rPr lang="ru-RU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> - т. н. </a:t>
            </a:r>
            <a:r>
              <a:rPr lang="ru-RU" dirty="0" err="1">
                <a:solidFill>
                  <a:schemeClr val="tx1"/>
                </a:solidFill>
              </a:rPr>
              <a:t>конфіденційні</a:t>
            </a:r>
            <a:r>
              <a:rPr lang="ru-RU" dirty="0">
                <a:solidFill>
                  <a:schemeClr val="tx1"/>
                </a:solidFill>
              </a:rPr>
              <a:t>, а для </a:t>
            </a:r>
            <a:r>
              <a:rPr lang="ru-RU" dirty="0" err="1">
                <a:solidFill>
                  <a:schemeClr val="tx1"/>
                </a:solidFill>
              </a:rPr>
              <a:t>перевірки</a:t>
            </a:r>
            <a:r>
              <a:rPr lang="ru-RU" dirty="0">
                <a:solidFill>
                  <a:schemeClr val="tx1"/>
                </a:solidFill>
              </a:rPr>
              <a:t> цифрового </a:t>
            </a:r>
            <a:r>
              <a:rPr lang="ru-RU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> - </a:t>
            </a:r>
            <a:r>
              <a:rPr lang="ru-RU" dirty="0" err="1">
                <a:solidFill>
                  <a:schemeClr val="tx1"/>
                </a:solidFill>
              </a:rPr>
              <a:t>відкриті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ключі</a:t>
            </a:r>
            <a:r>
              <a:rPr lang="ru-RU" dirty="0">
                <a:solidFill>
                  <a:schemeClr val="tx1"/>
                </a:solidFill>
              </a:rPr>
              <a:t>. Тому </a:t>
            </a:r>
            <a:r>
              <a:rPr lang="ru-RU" dirty="0" err="1">
                <a:solidFill>
                  <a:schemeClr val="tx1"/>
                </a:solidFill>
              </a:rPr>
              <a:t>додатково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цими</a:t>
            </a:r>
            <a:r>
              <a:rPr lang="ru-RU" dirty="0">
                <a:solidFill>
                  <a:schemeClr val="tx1"/>
                </a:solidFill>
              </a:rPr>
              <a:t> схемами </a:t>
            </a:r>
            <a:r>
              <a:rPr lang="ru-RU" dirty="0" err="1">
                <a:solidFill>
                  <a:schemeClr val="tx1"/>
                </a:solidFill>
              </a:rPr>
              <a:t>використовуються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стандарти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роботи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відкритими</a:t>
            </a:r>
            <a:r>
              <a:rPr lang="ru-RU" dirty="0">
                <a:solidFill>
                  <a:schemeClr val="tx1"/>
                </a:solidFill>
              </a:rPr>
              <a:t> ключами, </a:t>
            </a:r>
            <a:r>
              <a:rPr lang="ru-RU" dirty="0" err="1">
                <a:solidFill>
                  <a:schemeClr val="tx1"/>
                </a:solidFill>
              </a:rPr>
              <a:t>наприклад</a:t>
            </a:r>
            <a:r>
              <a:rPr lang="ru-RU" dirty="0">
                <a:solidFill>
                  <a:schemeClr val="tx1"/>
                </a:solidFill>
              </a:rPr>
              <a:t>, стандарт для угоди про </a:t>
            </a:r>
            <a:r>
              <a:rPr lang="ru-RU" dirty="0" err="1">
                <a:solidFill>
                  <a:schemeClr val="tx1"/>
                </a:solidFill>
              </a:rPr>
              <a:t>ключі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Діффі-Хелман</a:t>
            </a:r>
            <a:r>
              <a:rPr lang="ru-RU" dirty="0">
                <a:solidFill>
                  <a:schemeClr val="tx1"/>
                </a:solidFill>
              </a:rPr>
              <a:t> (Х9.42). </a:t>
            </a:r>
          </a:p>
          <a:p>
            <a:r>
              <a:rPr lang="ru-RU" dirty="0" err="1">
                <a:solidFill>
                  <a:schemeClr val="tx1"/>
                </a:solidFill>
              </a:rPr>
              <a:t>Усі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стандарти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передбачають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загальномережевих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параметрів</a:t>
            </a:r>
            <a:r>
              <a:rPr lang="ru-RU" dirty="0">
                <a:solidFill>
                  <a:schemeClr val="tx1"/>
                </a:solidFill>
              </a:rPr>
              <a:t>. В </a:t>
            </a:r>
            <a:r>
              <a:rPr lang="ru-RU" dirty="0" err="1">
                <a:solidFill>
                  <a:schemeClr val="tx1"/>
                </a:solidFill>
              </a:rPr>
              <a:t>алгоритмі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RSA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якості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загальномережевого</a:t>
            </a:r>
            <a:r>
              <a:rPr lang="ru-RU" dirty="0">
                <a:solidFill>
                  <a:schemeClr val="tx1"/>
                </a:solidFill>
              </a:rPr>
              <a:t> параметра </a:t>
            </a:r>
            <a:r>
              <a:rPr lang="ru-RU" dirty="0" err="1">
                <a:solidFill>
                  <a:schemeClr val="tx1"/>
                </a:solidFill>
              </a:rPr>
              <a:t>використовується</a:t>
            </a:r>
            <a:r>
              <a:rPr lang="ru-RU" dirty="0">
                <a:solidFill>
                  <a:schemeClr val="tx1"/>
                </a:solidFill>
              </a:rPr>
              <a:t> модуль </a:t>
            </a:r>
            <a:r>
              <a:rPr lang="ru-RU" dirty="0" err="1">
                <a:solidFill>
                  <a:schemeClr val="tx1"/>
                </a:solidFill>
              </a:rPr>
              <a:t>перетворення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ru-RU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ru-RU" dirty="0">
                <a:solidFill>
                  <a:schemeClr val="tx1"/>
                </a:solidFill>
              </a:rPr>
              <a:t> * </a:t>
            </a:r>
            <a:r>
              <a:rPr lang="en-US" dirty="0">
                <a:solidFill>
                  <a:schemeClr val="tx1"/>
                </a:solidFill>
              </a:rPr>
              <a:t>Q</a:t>
            </a:r>
            <a:r>
              <a:rPr lang="ru-RU" dirty="0">
                <a:solidFill>
                  <a:schemeClr val="tx1"/>
                </a:solidFill>
              </a:rPr>
              <a:t>, де </a:t>
            </a:r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Q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прості</a:t>
            </a:r>
            <a:r>
              <a:rPr lang="ru-RU" dirty="0">
                <a:solidFill>
                  <a:schemeClr val="tx1"/>
                </a:solidFill>
              </a:rPr>
              <a:t> числа (</a:t>
            </a:r>
            <a:r>
              <a:rPr lang="ru-RU" dirty="0" err="1">
                <a:solidFill>
                  <a:schemeClr val="tx1"/>
                </a:solidFill>
              </a:rPr>
              <a:t>бажано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сильні</a:t>
            </a:r>
            <a:r>
              <a:rPr lang="ru-RU" dirty="0">
                <a:solidFill>
                  <a:schemeClr val="tx1"/>
                </a:solidFill>
              </a:rPr>
              <a:t>) </a:t>
            </a:r>
            <a:r>
              <a:rPr lang="ru-RU" dirty="0" err="1">
                <a:solidFill>
                  <a:schemeClr val="tx1"/>
                </a:solidFill>
              </a:rPr>
              <a:t>необхідної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розрядності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569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Юридичне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забезпечення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електронного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підпису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Верховною Радою </a:t>
            </a:r>
            <a:r>
              <a:rPr lang="ru-RU" dirty="0" err="1">
                <a:solidFill>
                  <a:schemeClr val="tx1"/>
                </a:solidFill>
              </a:rPr>
              <a:t>України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прийнято</a:t>
            </a:r>
            <a:r>
              <a:rPr lang="ru-RU" dirty="0">
                <a:solidFill>
                  <a:schemeClr val="tx1"/>
                </a:solidFill>
              </a:rPr>
              <a:t> Закон </a:t>
            </a:r>
            <a:r>
              <a:rPr lang="ru-RU" dirty="0" err="1">
                <a:solidFill>
                  <a:schemeClr val="tx1"/>
                </a:solidFill>
              </a:rPr>
              <a:t>України</a:t>
            </a:r>
            <a:r>
              <a:rPr lang="ru-RU" dirty="0">
                <a:solidFill>
                  <a:schemeClr val="tx1"/>
                </a:solidFill>
              </a:rPr>
              <a:t> «Про </a:t>
            </a:r>
            <a:r>
              <a:rPr lang="ru-RU" dirty="0" err="1">
                <a:solidFill>
                  <a:schemeClr val="tx1"/>
                </a:solidFill>
              </a:rPr>
              <a:t>електронний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цифровий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</a:t>
            </a:r>
            <a:r>
              <a:rPr lang="ru-RU" dirty="0">
                <a:solidFill>
                  <a:schemeClr val="tx1"/>
                </a:solidFill>
              </a:rPr>
              <a:t>»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22.05.2003 </a:t>
            </a:r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ru-RU" dirty="0">
                <a:solidFill>
                  <a:schemeClr val="tx1"/>
                </a:solidFill>
              </a:rPr>
              <a:t> 852-</a:t>
            </a:r>
            <a:r>
              <a:rPr lang="en-US" dirty="0">
                <a:solidFill>
                  <a:schemeClr val="tx1"/>
                </a:solidFill>
              </a:rPr>
              <a:t>IV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далі</a:t>
            </a:r>
            <a:r>
              <a:rPr lang="ru-RU" dirty="0">
                <a:solidFill>
                  <a:schemeClr val="tx1"/>
                </a:solidFill>
              </a:rPr>
              <a:t> - Закон). </a:t>
            </a:r>
            <a:r>
              <a:rPr lang="ru-RU" dirty="0" err="1">
                <a:solidFill>
                  <a:schemeClr val="tx1"/>
                </a:solidFill>
              </a:rPr>
              <a:t>Відповідно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частини</a:t>
            </a:r>
            <a:r>
              <a:rPr lang="ru-RU" dirty="0">
                <a:solidFill>
                  <a:schemeClr val="tx1"/>
                </a:solidFill>
              </a:rPr>
              <a:t> 1 </a:t>
            </a:r>
            <a:r>
              <a:rPr lang="ru-RU" dirty="0" err="1">
                <a:solidFill>
                  <a:schemeClr val="tx1"/>
                </a:solidFill>
              </a:rPr>
              <a:t>статті</a:t>
            </a:r>
            <a:r>
              <a:rPr lang="ru-RU" dirty="0">
                <a:solidFill>
                  <a:schemeClr val="tx1"/>
                </a:solidFill>
              </a:rPr>
              <a:t> 18 Закону </a:t>
            </a:r>
            <a:r>
              <a:rPr lang="ru-RU" dirty="0" err="1">
                <a:solidFill>
                  <a:schemeClr val="tx1"/>
                </a:solidFill>
              </a:rPr>
              <a:t>він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набирає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чинності</a:t>
            </a:r>
            <a:r>
              <a:rPr lang="ru-RU" dirty="0">
                <a:solidFill>
                  <a:schemeClr val="tx1"/>
                </a:solidFill>
              </a:rPr>
              <a:t> з 1 </a:t>
            </a:r>
            <a:r>
              <a:rPr lang="ru-RU" dirty="0" err="1">
                <a:solidFill>
                  <a:schemeClr val="tx1"/>
                </a:solidFill>
              </a:rPr>
              <a:t>січня</a:t>
            </a:r>
            <a:r>
              <a:rPr lang="ru-RU" dirty="0">
                <a:solidFill>
                  <a:schemeClr val="tx1"/>
                </a:solidFill>
              </a:rPr>
              <a:t> 2004 року. </a:t>
            </a:r>
          </a:p>
          <a:p>
            <a:r>
              <a:rPr lang="ru-RU" dirty="0" err="1">
                <a:solidFill>
                  <a:schemeClr val="tx1"/>
                </a:solidFill>
              </a:rPr>
              <a:t>Цей</a:t>
            </a:r>
            <a:r>
              <a:rPr lang="ru-RU" dirty="0">
                <a:solidFill>
                  <a:schemeClr val="tx1"/>
                </a:solidFill>
              </a:rPr>
              <a:t> Закон </a:t>
            </a:r>
            <a:r>
              <a:rPr lang="ru-RU" dirty="0" err="1">
                <a:solidFill>
                  <a:schemeClr val="tx1"/>
                </a:solidFill>
              </a:rPr>
              <a:t>визначає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правовий</a:t>
            </a:r>
            <a:r>
              <a:rPr lang="ru-RU" dirty="0">
                <a:solidFill>
                  <a:schemeClr val="tx1"/>
                </a:solidFill>
              </a:rPr>
              <a:t> статус </a:t>
            </a:r>
            <a:r>
              <a:rPr lang="ru-RU" dirty="0" err="1">
                <a:solidFill>
                  <a:schemeClr val="tx1"/>
                </a:solidFill>
              </a:rPr>
              <a:t>електронного</a:t>
            </a:r>
            <a:r>
              <a:rPr lang="ru-RU" dirty="0">
                <a:solidFill>
                  <a:schemeClr val="tx1"/>
                </a:solidFill>
              </a:rPr>
              <a:t> цифрового </a:t>
            </a:r>
            <a:r>
              <a:rPr lang="ru-RU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> (ЕЦП) та </a:t>
            </a:r>
            <a:r>
              <a:rPr lang="ru-RU" dirty="0" err="1">
                <a:solidFill>
                  <a:schemeClr val="tx1"/>
                </a:solidFill>
              </a:rPr>
              <a:t>регулює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відносини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виникають</a:t>
            </a:r>
            <a:r>
              <a:rPr lang="ru-RU" dirty="0">
                <a:solidFill>
                  <a:schemeClr val="tx1"/>
                </a:solidFill>
              </a:rPr>
              <a:t> при </a:t>
            </a:r>
            <a:r>
              <a:rPr lang="ru-RU" dirty="0" err="1">
                <a:solidFill>
                  <a:schemeClr val="tx1"/>
                </a:solidFill>
              </a:rPr>
              <a:t>використанні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електронного</a:t>
            </a:r>
            <a:r>
              <a:rPr lang="ru-RU" dirty="0">
                <a:solidFill>
                  <a:schemeClr val="tx1"/>
                </a:solidFill>
              </a:rPr>
              <a:t> цифрового </a:t>
            </a:r>
            <a:r>
              <a:rPr lang="ru-RU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</a:rPr>
              <a:t>Згідно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статтею</a:t>
            </a:r>
            <a:r>
              <a:rPr lang="ru-RU" dirty="0">
                <a:solidFill>
                  <a:schemeClr val="tx1"/>
                </a:solidFill>
              </a:rPr>
              <a:t> 1 ЗУ про </a:t>
            </a:r>
            <a:r>
              <a:rPr lang="ru-RU" dirty="0" err="1">
                <a:solidFill>
                  <a:schemeClr val="tx1"/>
                </a:solidFill>
              </a:rPr>
              <a:t>електронний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i="1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дані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електронній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формі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додаються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інших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електронних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логічно</a:t>
            </a:r>
            <a:r>
              <a:rPr lang="ru-RU" dirty="0">
                <a:solidFill>
                  <a:schemeClr val="tx1"/>
                </a:solidFill>
              </a:rPr>
              <a:t> з ними </a:t>
            </a:r>
            <a:r>
              <a:rPr lang="ru-RU" dirty="0" err="1">
                <a:solidFill>
                  <a:schemeClr val="tx1"/>
                </a:solidFill>
              </a:rPr>
              <a:t>пов'язані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призначені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ідентифікації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підписувача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; </a:t>
            </a:r>
            <a:r>
              <a:rPr lang="ru-RU" dirty="0" err="1">
                <a:solidFill>
                  <a:schemeClr val="tx1"/>
                </a:solidFill>
              </a:rPr>
              <a:t>електронний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цифровий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</a:t>
            </a:r>
            <a:r>
              <a:rPr lang="ru-RU" dirty="0">
                <a:solidFill>
                  <a:schemeClr val="tx1"/>
                </a:solidFill>
              </a:rPr>
              <a:t> - вид </a:t>
            </a:r>
            <a:r>
              <a:rPr lang="ru-RU" dirty="0" err="1">
                <a:solidFill>
                  <a:schemeClr val="tx1"/>
                </a:solidFill>
              </a:rPr>
              <a:t>електронного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отриманого</a:t>
            </a:r>
            <a:r>
              <a:rPr lang="ru-RU" dirty="0">
                <a:solidFill>
                  <a:schemeClr val="tx1"/>
                </a:solidFill>
              </a:rPr>
              <a:t> за результатом </a:t>
            </a:r>
            <a:r>
              <a:rPr lang="ru-RU" dirty="0" err="1">
                <a:solidFill>
                  <a:schemeClr val="tx1"/>
                </a:solidFill>
              </a:rPr>
              <a:t>криптографічного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перетворення</a:t>
            </a:r>
            <a:r>
              <a:rPr lang="ru-RU" dirty="0">
                <a:solidFill>
                  <a:schemeClr val="tx1"/>
                </a:solidFill>
              </a:rPr>
              <a:t> набору </a:t>
            </a:r>
            <a:r>
              <a:rPr lang="ru-RU" dirty="0" err="1">
                <a:solidFill>
                  <a:schemeClr val="tx1"/>
                </a:solidFill>
              </a:rPr>
              <a:t>електронних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додається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цього</a:t>
            </a:r>
            <a:r>
              <a:rPr lang="ru-RU" dirty="0">
                <a:solidFill>
                  <a:schemeClr val="tx1"/>
                </a:solidFill>
              </a:rPr>
              <a:t> набору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логічно</a:t>
            </a:r>
            <a:r>
              <a:rPr lang="ru-RU" dirty="0">
                <a:solidFill>
                  <a:schemeClr val="tx1"/>
                </a:solidFill>
              </a:rPr>
              <a:t> з ним </a:t>
            </a:r>
            <a:r>
              <a:rPr lang="ru-RU" dirty="0" err="1">
                <a:solidFill>
                  <a:schemeClr val="tx1"/>
                </a:solidFill>
              </a:rPr>
              <a:t>поєднується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дає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змогу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підтвердити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його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цілісність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ідентифікувати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підписувача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173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Електронний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цифровий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накладається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допомогою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особистого</a:t>
            </a:r>
            <a:r>
              <a:rPr lang="ru-RU" dirty="0">
                <a:solidFill>
                  <a:schemeClr val="tx1"/>
                </a:solidFill>
              </a:rPr>
              <a:t> ключа та </a:t>
            </a:r>
            <a:r>
              <a:rPr lang="ru-RU" dirty="0" err="1">
                <a:solidFill>
                  <a:schemeClr val="tx1"/>
                </a:solidFill>
              </a:rPr>
              <a:t>перевіряється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допомогою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відкритого</a:t>
            </a:r>
            <a:r>
              <a:rPr lang="ru-RU" dirty="0">
                <a:solidFill>
                  <a:schemeClr val="tx1"/>
                </a:solidFill>
              </a:rPr>
              <a:t> ключа.</a:t>
            </a:r>
          </a:p>
          <a:p>
            <a:r>
              <a:rPr lang="ru-RU" dirty="0">
                <a:solidFill>
                  <a:schemeClr val="tx1"/>
                </a:solidFill>
              </a:rPr>
              <a:t>Закон </a:t>
            </a:r>
            <a:r>
              <a:rPr lang="ru-RU" dirty="0" err="1">
                <a:solidFill>
                  <a:schemeClr val="tx1"/>
                </a:solidFill>
              </a:rPr>
              <a:t>окреслює</a:t>
            </a:r>
            <a:r>
              <a:rPr lang="ru-RU" dirty="0">
                <a:solidFill>
                  <a:schemeClr val="tx1"/>
                </a:solidFill>
              </a:rPr>
              <a:t> коло </a:t>
            </a:r>
            <a:r>
              <a:rPr lang="ru-RU" dirty="0" err="1">
                <a:solidFill>
                  <a:schemeClr val="tx1"/>
                </a:solidFill>
              </a:rPr>
              <a:t>суб'єктів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правових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відносин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сфері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послуг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електронного</a:t>
            </a:r>
            <a:r>
              <a:rPr lang="ru-RU" dirty="0">
                <a:solidFill>
                  <a:schemeClr val="tx1"/>
                </a:solidFill>
              </a:rPr>
              <a:t> цифрового </a:t>
            </a:r>
            <a:r>
              <a:rPr lang="ru-RU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його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призначення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особливості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застосування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</a:rPr>
              <a:t>Необхідно</a:t>
            </a:r>
            <a:r>
              <a:rPr lang="ru-RU" dirty="0">
                <a:solidFill>
                  <a:schemeClr val="tx1"/>
                </a:solidFill>
              </a:rPr>
              <a:t> особливо </a:t>
            </a:r>
            <a:r>
              <a:rPr lang="ru-RU" dirty="0" err="1">
                <a:solidFill>
                  <a:schemeClr val="tx1"/>
                </a:solidFill>
              </a:rPr>
              <a:t>підкреслити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реалізації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цього</a:t>
            </a:r>
            <a:r>
              <a:rPr lang="ru-RU" dirty="0">
                <a:solidFill>
                  <a:schemeClr val="tx1"/>
                </a:solidFill>
              </a:rPr>
              <a:t> Закону </a:t>
            </a:r>
            <a:r>
              <a:rPr lang="ru-RU" dirty="0" err="1">
                <a:solidFill>
                  <a:schemeClr val="tx1"/>
                </a:solidFill>
              </a:rPr>
              <a:t>найбільш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зацікавлені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поточний</a:t>
            </a:r>
            <a:r>
              <a:rPr lang="ru-RU" dirty="0">
                <a:solidFill>
                  <a:schemeClr val="tx1"/>
                </a:solidFill>
              </a:rPr>
              <a:t> момент </a:t>
            </a:r>
            <a:r>
              <a:rPr lang="ru-RU" dirty="0" err="1">
                <a:solidFill>
                  <a:schemeClr val="tx1"/>
                </a:solidFill>
              </a:rPr>
              <a:t>банківська</a:t>
            </a:r>
            <a:r>
              <a:rPr lang="ru-RU" dirty="0">
                <a:solidFill>
                  <a:schemeClr val="tx1"/>
                </a:solidFill>
              </a:rPr>
              <a:t> система та </a:t>
            </a:r>
            <a:r>
              <a:rPr lang="ru-RU" dirty="0" err="1">
                <a:solidFill>
                  <a:schemeClr val="tx1"/>
                </a:solidFill>
              </a:rPr>
              <a:t>податкова</a:t>
            </a:r>
            <a:r>
              <a:rPr lang="ru-RU" dirty="0">
                <a:solidFill>
                  <a:schemeClr val="tx1"/>
                </a:solidFill>
              </a:rPr>
              <a:t> система </a:t>
            </a:r>
            <a:r>
              <a:rPr lang="ru-RU" dirty="0" err="1">
                <a:solidFill>
                  <a:schemeClr val="tx1"/>
                </a:solidFill>
              </a:rPr>
              <a:t>України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торгівля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тощо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r>
              <a:rPr lang="ru-RU" dirty="0" err="1">
                <a:solidFill>
                  <a:schemeClr val="tx1"/>
                </a:solidFill>
              </a:rPr>
              <a:t>Відповідно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статті</a:t>
            </a:r>
            <a:r>
              <a:rPr lang="ru-RU" dirty="0">
                <a:solidFill>
                  <a:schemeClr val="tx1"/>
                </a:solidFill>
              </a:rPr>
              <a:t> 4 Закону </a:t>
            </a:r>
            <a:r>
              <a:rPr lang="ru-RU" dirty="0" err="1">
                <a:solidFill>
                  <a:schemeClr val="tx1"/>
                </a:solidFill>
              </a:rPr>
              <a:t>електронний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цифровий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призначений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забезпечення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діяльності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фізичних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юридичних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осіб</a:t>
            </a:r>
            <a:r>
              <a:rPr lang="ru-RU" dirty="0">
                <a:solidFill>
                  <a:schemeClr val="tx1"/>
                </a:solidFill>
              </a:rPr>
              <a:t>, яка </a:t>
            </a:r>
            <a:r>
              <a:rPr lang="ru-RU" dirty="0" err="1">
                <a:solidFill>
                  <a:schemeClr val="tx1"/>
                </a:solidFill>
              </a:rPr>
              <a:t>здійснюється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використанням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електронних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документів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491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Електронний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цифровий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використовується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фізичними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юридичними</a:t>
            </a:r>
            <a:r>
              <a:rPr lang="ru-RU" dirty="0">
                <a:solidFill>
                  <a:schemeClr val="tx1"/>
                </a:solidFill>
              </a:rPr>
              <a:t> особами - </a:t>
            </a:r>
            <a:r>
              <a:rPr lang="ru-RU" dirty="0" err="1">
                <a:solidFill>
                  <a:schemeClr val="tx1"/>
                </a:solidFill>
              </a:rPr>
              <a:t>суб'єктами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електронного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документообігу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ідентифікації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підписувача</a:t>
            </a:r>
            <a:r>
              <a:rPr lang="ru-RU" dirty="0">
                <a:solidFill>
                  <a:schemeClr val="tx1"/>
                </a:solidFill>
              </a:rPr>
              <a:t> а </a:t>
            </a:r>
            <a:r>
              <a:rPr lang="ru-RU" dirty="0" err="1">
                <a:solidFill>
                  <a:schemeClr val="tx1"/>
                </a:solidFill>
              </a:rPr>
              <a:t>підтвердження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цілісності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електронній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формі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</a:rPr>
              <a:t>Використання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електронного</a:t>
            </a:r>
            <a:r>
              <a:rPr lang="ru-RU" dirty="0">
                <a:solidFill>
                  <a:schemeClr val="tx1"/>
                </a:solidFill>
              </a:rPr>
              <a:t> цифрового </a:t>
            </a:r>
            <a:r>
              <a:rPr lang="ru-RU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змінює</a:t>
            </a:r>
            <a:r>
              <a:rPr lang="ru-RU" dirty="0">
                <a:solidFill>
                  <a:schemeClr val="tx1"/>
                </a:solidFill>
              </a:rPr>
              <a:t> порядку </a:t>
            </a:r>
            <a:r>
              <a:rPr lang="ru-RU" dirty="0" err="1">
                <a:solidFill>
                  <a:schemeClr val="tx1"/>
                </a:solidFill>
              </a:rPr>
              <a:t>підписання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договорів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інших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документів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встановленого</a:t>
            </a:r>
            <a:r>
              <a:rPr lang="ru-RU" dirty="0">
                <a:solidFill>
                  <a:schemeClr val="tx1"/>
                </a:solidFill>
              </a:rPr>
              <a:t> законом для </a:t>
            </a:r>
            <a:r>
              <a:rPr lang="ru-RU" dirty="0" err="1">
                <a:solidFill>
                  <a:schemeClr val="tx1"/>
                </a:solidFill>
              </a:rPr>
              <a:t>вчинення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правочинів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письмовій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формі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r>
              <a:rPr lang="ru-RU" dirty="0" err="1">
                <a:solidFill>
                  <a:schemeClr val="tx1"/>
                </a:solidFill>
              </a:rPr>
              <a:t>Нотаріальні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засвідчення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справжності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електронного</a:t>
            </a:r>
            <a:r>
              <a:rPr lang="ru-RU" dirty="0">
                <a:solidFill>
                  <a:schemeClr val="tx1"/>
                </a:solidFill>
              </a:rPr>
              <a:t> цифрового </a:t>
            </a:r>
            <a:r>
              <a:rPr lang="ru-RU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електронних</a:t>
            </a:r>
            <a:r>
              <a:rPr lang="ru-RU" dirty="0">
                <a:solidFill>
                  <a:schemeClr val="tx1"/>
                </a:solidFill>
              </a:rPr>
              <a:t> документах </a:t>
            </a:r>
            <a:r>
              <a:rPr lang="ru-RU" dirty="0" err="1">
                <a:solidFill>
                  <a:schemeClr val="tx1"/>
                </a:solidFill>
              </a:rPr>
              <a:t>вчиняються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відповідно</a:t>
            </a:r>
            <a:r>
              <a:rPr lang="ru-RU" dirty="0">
                <a:solidFill>
                  <a:schemeClr val="tx1"/>
                </a:solidFill>
              </a:rPr>
              <a:t> до порядку, </a:t>
            </a:r>
            <a:r>
              <a:rPr lang="ru-RU" dirty="0" err="1">
                <a:solidFill>
                  <a:schemeClr val="tx1"/>
                </a:solidFill>
              </a:rPr>
              <a:t>встановленого</a:t>
            </a:r>
            <a:r>
              <a:rPr lang="ru-RU" dirty="0">
                <a:solidFill>
                  <a:schemeClr val="tx1"/>
                </a:solidFill>
              </a:rPr>
              <a:t> законом.</a:t>
            </a:r>
          </a:p>
          <a:p>
            <a:r>
              <a:rPr lang="ru-RU" dirty="0" err="1">
                <a:solidFill>
                  <a:schemeClr val="tx1"/>
                </a:solidFill>
              </a:rPr>
              <a:t>Відповідно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статті</a:t>
            </a:r>
            <a:r>
              <a:rPr lang="ru-RU" dirty="0">
                <a:solidFill>
                  <a:schemeClr val="tx1"/>
                </a:solidFill>
              </a:rPr>
              <a:t> 15 Закону особи, </a:t>
            </a:r>
            <a:r>
              <a:rPr lang="ru-RU" dirty="0" err="1">
                <a:solidFill>
                  <a:schemeClr val="tx1"/>
                </a:solidFill>
              </a:rPr>
              <a:t>винні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порушенні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законодавства</a:t>
            </a:r>
            <a:r>
              <a:rPr lang="ru-RU" dirty="0">
                <a:solidFill>
                  <a:schemeClr val="tx1"/>
                </a:solidFill>
              </a:rPr>
              <a:t> про </a:t>
            </a:r>
            <a:r>
              <a:rPr lang="ru-RU" dirty="0" err="1">
                <a:solidFill>
                  <a:schemeClr val="tx1"/>
                </a:solidFill>
              </a:rPr>
              <a:t>електронний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цифровий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несуть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відповідальність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згідно</a:t>
            </a:r>
            <a:r>
              <a:rPr lang="ru-RU" dirty="0">
                <a:solidFill>
                  <a:schemeClr val="tx1"/>
                </a:solidFill>
              </a:rPr>
              <a:t> з законом.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125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err="1">
                <a:solidFill>
                  <a:schemeClr val="tx1"/>
                </a:solidFill>
              </a:rPr>
              <a:t>Основні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алгоритми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електронного</a:t>
            </a:r>
            <a:r>
              <a:rPr lang="ru-RU" b="1" dirty="0">
                <a:solidFill>
                  <a:schemeClr val="tx1"/>
                </a:solidFill>
              </a:rPr>
              <a:t> цифрового </a:t>
            </a:r>
            <a:r>
              <a:rPr lang="ru-RU" b="1" dirty="0" err="1">
                <a:solidFill>
                  <a:schemeClr val="tx1"/>
                </a:solidFill>
              </a:rPr>
              <a:t>підпису</a:t>
            </a:r>
            <a:r>
              <a:rPr lang="ru-RU" b="1" dirty="0">
                <a:solidFill>
                  <a:schemeClr val="tx1"/>
                </a:solidFill>
              </a:rPr>
              <a:t> і </a:t>
            </a:r>
            <a:r>
              <a:rPr lang="ru-RU" b="1" dirty="0" err="1">
                <a:solidFill>
                  <a:schemeClr val="tx1"/>
                </a:solidFill>
              </a:rPr>
              <a:t>їх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 smtClean="0">
                <a:solidFill>
                  <a:schemeClr val="tx1"/>
                </a:solidFill>
              </a:rPr>
              <a:t>класифікація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err="1">
                <a:solidFill>
                  <a:schemeClr val="tx1"/>
                </a:solidFill>
              </a:rPr>
              <a:t>Основними</a:t>
            </a:r>
            <a:r>
              <a:rPr lang="ru-RU" dirty="0">
                <a:solidFill>
                  <a:schemeClr val="tx1"/>
                </a:solidFill>
              </a:rPr>
              <a:t> стандартами ЕЦП є: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міжнародний</a:t>
            </a:r>
            <a:r>
              <a:rPr lang="ru-RU" dirty="0">
                <a:solidFill>
                  <a:schemeClr val="tx1"/>
                </a:solidFill>
              </a:rPr>
              <a:t> стандарт </a:t>
            </a:r>
            <a:r>
              <a:rPr lang="en-US" dirty="0">
                <a:solidFill>
                  <a:schemeClr val="tx1"/>
                </a:solidFill>
              </a:rPr>
              <a:t>ISO</a:t>
            </a:r>
            <a:r>
              <a:rPr lang="ru-RU" dirty="0">
                <a:solidFill>
                  <a:schemeClr val="tx1"/>
                </a:solidFill>
              </a:rPr>
              <a:t>/</a:t>
            </a:r>
            <a:r>
              <a:rPr lang="en-US" dirty="0">
                <a:solidFill>
                  <a:schemeClr val="tx1"/>
                </a:solidFill>
              </a:rPr>
              <a:t>IEC</a:t>
            </a:r>
            <a:r>
              <a:rPr lang="ru-RU" dirty="0">
                <a:solidFill>
                  <a:schemeClr val="tx1"/>
                </a:solidFill>
              </a:rPr>
              <a:t> 9796, </a:t>
            </a:r>
            <a:r>
              <a:rPr lang="ru-RU" dirty="0" err="1">
                <a:solidFill>
                  <a:schemeClr val="tx1"/>
                </a:solidFill>
              </a:rPr>
              <a:t>який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визначає</a:t>
            </a:r>
            <a:r>
              <a:rPr lang="ru-RU" dirty="0">
                <a:solidFill>
                  <a:schemeClr val="tx1"/>
                </a:solidFill>
              </a:rPr>
              <a:t> ЕЦП з </a:t>
            </a:r>
            <a:r>
              <a:rPr lang="ru-RU" dirty="0" err="1">
                <a:solidFill>
                  <a:schemeClr val="tx1"/>
                </a:solidFill>
              </a:rPr>
              <a:t>відновленням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повідомлення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en-US" dirty="0">
                <a:solidFill>
                  <a:schemeClr val="tx1"/>
                </a:solidFill>
              </a:rPr>
              <a:t>digital signature with message recovery</a:t>
            </a:r>
            <a:r>
              <a:rPr lang="ru-RU" dirty="0">
                <a:solidFill>
                  <a:schemeClr val="tx1"/>
                </a:solidFill>
              </a:rPr>
              <a:t>);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міжнародний</a:t>
            </a:r>
            <a:r>
              <a:rPr lang="ru-RU" dirty="0">
                <a:solidFill>
                  <a:schemeClr val="tx1"/>
                </a:solidFill>
              </a:rPr>
              <a:t> стандарт </a:t>
            </a:r>
            <a:r>
              <a:rPr lang="en-US" dirty="0">
                <a:solidFill>
                  <a:schemeClr val="tx1"/>
                </a:solidFill>
              </a:rPr>
              <a:t>ISO</a:t>
            </a:r>
            <a:r>
              <a:rPr lang="ru-RU" dirty="0">
                <a:solidFill>
                  <a:schemeClr val="tx1"/>
                </a:solidFill>
              </a:rPr>
              <a:t>/ </a:t>
            </a:r>
            <a:r>
              <a:rPr lang="en-US" dirty="0">
                <a:solidFill>
                  <a:schemeClr val="tx1"/>
                </a:solidFill>
              </a:rPr>
              <a:t>IEC</a:t>
            </a:r>
            <a:r>
              <a:rPr lang="ru-RU" dirty="0">
                <a:solidFill>
                  <a:schemeClr val="tx1"/>
                </a:solidFill>
              </a:rPr>
              <a:t> 14888, </a:t>
            </a:r>
            <a:r>
              <a:rPr lang="ru-RU" dirty="0" err="1">
                <a:solidFill>
                  <a:schemeClr val="tx1"/>
                </a:solidFill>
              </a:rPr>
              <a:t>який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визначає</a:t>
            </a:r>
            <a:r>
              <a:rPr lang="ru-RU" dirty="0">
                <a:solidFill>
                  <a:schemeClr val="tx1"/>
                </a:solidFill>
              </a:rPr>
              <a:t> ЕЦП з </a:t>
            </a:r>
            <a:r>
              <a:rPr lang="ru-RU" dirty="0" err="1">
                <a:solidFill>
                  <a:schemeClr val="tx1"/>
                </a:solidFill>
              </a:rPr>
              <a:t>дода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ванням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en-US" dirty="0">
                <a:solidFill>
                  <a:schemeClr val="tx1"/>
                </a:solidFill>
              </a:rPr>
              <a:t>digital signature with appendix</a:t>
            </a:r>
            <a:r>
              <a:rPr lang="ru-RU" dirty="0">
                <a:solidFill>
                  <a:schemeClr val="tx1"/>
                </a:solidFill>
              </a:rPr>
              <a:t>);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російський</a:t>
            </a:r>
            <a:r>
              <a:rPr lang="ru-RU" dirty="0">
                <a:solidFill>
                  <a:schemeClr val="tx1"/>
                </a:solidFill>
              </a:rPr>
              <a:t> стандарт цифрового </a:t>
            </a:r>
            <a:r>
              <a:rPr lang="ru-RU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еліптичній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кривій</a:t>
            </a:r>
            <a:r>
              <a:rPr lang="ru-RU" dirty="0">
                <a:solidFill>
                  <a:schemeClr val="tx1"/>
                </a:solidFill>
              </a:rPr>
              <a:t> ГОСТ Р34.10-2001;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американський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національний</a:t>
            </a:r>
            <a:r>
              <a:rPr lang="ru-RU" dirty="0">
                <a:solidFill>
                  <a:schemeClr val="tx1"/>
                </a:solidFill>
              </a:rPr>
              <a:t> стандарт цифрового </a:t>
            </a:r>
            <a:r>
              <a:rPr lang="ru-RU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en-US" dirty="0">
                <a:solidFill>
                  <a:schemeClr val="tx1"/>
                </a:solidFill>
              </a:rPr>
              <a:t>FIPS</a:t>
            </a:r>
            <a:r>
              <a:rPr lang="ru-RU" dirty="0">
                <a:solidFill>
                  <a:schemeClr val="tx1"/>
                </a:solidFill>
              </a:rPr>
              <a:t> 186);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американський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фінансовий</a:t>
            </a:r>
            <a:r>
              <a:rPr lang="ru-RU" dirty="0">
                <a:solidFill>
                  <a:schemeClr val="tx1"/>
                </a:solidFill>
              </a:rPr>
              <a:t> стандарт цифрового </a:t>
            </a:r>
            <a:r>
              <a:rPr lang="ru-RU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додаванням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еліптичної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кривої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en-US" dirty="0">
                <a:solidFill>
                  <a:schemeClr val="tx1"/>
                </a:solidFill>
              </a:rPr>
              <a:t>ANSI X</a:t>
            </a:r>
            <a:r>
              <a:rPr lang="ru-RU" dirty="0">
                <a:solidFill>
                  <a:schemeClr val="tx1"/>
                </a:solidFill>
              </a:rPr>
              <a:t>9.62);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- стандарт на ЕЦП </a:t>
            </a:r>
            <a:r>
              <a:rPr lang="en-US" dirty="0">
                <a:solidFill>
                  <a:schemeClr val="tx1"/>
                </a:solidFill>
              </a:rPr>
              <a:t>PKCS</a:t>
            </a:r>
            <a:r>
              <a:rPr lang="ru-RU" dirty="0">
                <a:solidFill>
                  <a:schemeClr val="tx1"/>
                </a:solidFill>
              </a:rPr>
              <a:t> #1, </a:t>
            </a:r>
            <a:r>
              <a:rPr lang="ru-RU" dirty="0" err="1">
                <a:solidFill>
                  <a:schemeClr val="tx1"/>
                </a:solidFill>
              </a:rPr>
              <a:t>який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визначає</a:t>
            </a:r>
            <a:r>
              <a:rPr lang="ru-RU" dirty="0">
                <a:solidFill>
                  <a:schemeClr val="tx1"/>
                </a:solidFill>
              </a:rPr>
              <a:t> ЕЦП на </a:t>
            </a:r>
            <a:r>
              <a:rPr lang="ru-RU" dirty="0" err="1">
                <a:solidFill>
                  <a:schemeClr val="tx1"/>
                </a:solidFill>
              </a:rPr>
              <a:t>основі</a:t>
            </a:r>
            <a:r>
              <a:rPr lang="ru-RU" dirty="0">
                <a:solidFill>
                  <a:schemeClr val="tx1"/>
                </a:solidFill>
              </a:rPr>
              <a:t> алгоритму </a:t>
            </a:r>
            <a:r>
              <a:rPr lang="en-US" dirty="0">
                <a:solidFill>
                  <a:schemeClr val="tx1"/>
                </a:solidFill>
              </a:rPr>
              <a:t>RSA</a:t>
            </a:r>
            <a:r>
              <a:rPr lang="ru-RU" dirty="0">
                <a:solidFill>
                  <a:schemeClr val="tx1"/>
                </a:solidFill>
              </a:rPr>
              <a:t>; стандарт цифрового </a:t>
            </a:r>
            <a:r>
              <a:rPr lang="ru-RU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додаванням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відновленням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повідомлення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IEEE</a:t>
            </a:r>
            <a:r>
              <a:rPr lang="ru-RU" dirty="0">
                <a:solidFill>
                  <a:schemeClr val="tx1"/>
                </a:solidFill>
              </a:rPr>
              <a:t> 1363;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- стандарт цифрового </a:t>
            </a:r>
            <a:r>
              <a:rPr lang="ru-RU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додаванням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еліптичної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кривої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IEEE P</a:t>
            </a:r>
            <a:r>
              <a:rPr lang="ru-RU" dirty="0">
                <a:solidFill>
                  <a:schemeClr val="tx1"/>
                </a:solidFill>
              </a:rPr>
              <a:t>1363; </a:t>
            </a:r>
            <a:r>
              <a:rPr lang="ru-RU" dirty="0" err="1">
                <a:solidFill>
                  <a:schemeClr val="tx1"/>
                </a:solidFill>
              </a:rPr>
              <a:t>міжнародний</a:t>
            </a:r>
            <a:r>
              <a:rPr lang="ru-RU" dirty="0">
                <a:solidFill>
                  <a:schemeClr val="tx1"/>
                </a:solidFill>
              </a:rPr>
              <a:t> стандарт </a:t>
            </a:r>
            <a:r>
              <a:rPr lang="en-US" dirty="0">
                <a:solidFill>
                  <a:schemeClr val="tx1"/>
                </a:solidFill>
              </a:rPr>
              <a:t>ISO</a:t>
            </a:r>
            <a:r>
              <a:rPr lang="ru-RU" dirty="0">
                <a:solidFill>
                  <a:schemeClr val="tx1"/>
                </a:solidFill>
              </a:rPr>
              <a:t>/</a:t>
            </a:r>
            <a:r>
              <a:rPr lang="en-US" dirty="0">
                <a:solidFill>
                  <a:schemeClr val="tx1"/>
                </a:solidFill>
              </a:rPr>
              <a:t>IEC CD</a:t>
            </a:r>
            <a:r>
              <a:rPr lang="ru-RU" dirty="0">
                <a:solidFill>
                  <a:schemeClr val="tx1"/>
                </a:solidFill>
              </a:rPr>
              <a:t> 15946-2 </a:t>
            </a:r>
            <a:r>
              <a:rPr lang="ru-RU" dirty="0" err="1">
                <a:solidFill>
                  <a:schemeClr val="tx1"/>
                </a:solidFill>
              </a:rPr>
              <a:t>стандартизується</a:t>
            </a:r>
            <a:r>
              <a:rPr lang="ru-RU" dirty="0">
                <a:solidFill>
                  <a:schemeClr val="tx1"/>
                </a:solidFill>
              </a:rPr>
              <a:t> ЕЦП </a:t>
            </a:r>
            <a:r>
              <a:rPr lang="ru-RU" dirty="0" err="1">
                <a:solidFill>
                  <a:schemeClr val="tx1"/>
                </a:solidFill>
              </a:rPr>
              <a:t>еліптичною</a:t>
            </a:r>
            <a:r>
              <a:rPr lang="ru-RU" dirty="0">
                <a:solidFill>
                  <a:schemeClr val="tx1"/>
                </a:solidFill>
              </a:rPr>
              <a:t> кривою з </a:t>
            </a:r>
            <a:r>
              <a:rPr lang="ru-RU" dirty="0" err="1">
                <a:solidFill>
                  <a:schemeClr val="tx1"/>
                </a:solidFill>
              </a:rPr>
              <a:t>додаванням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Державний</a:t>
            </a:r>
            <a:r>
              <a:rPr lang="ru-RU" dirty="0">
                <a:solidFill>
                  <a:schemeClr val="tx1"/>
                </a:solidFill>
              </a:rPr>
              <a:t> стандарт </a:t>
            </a:r>
            <a:r>
              <a:rPr lang="ru-RU" dirty="0" err="1">
                <a:solidFill>
                  <a:schemeClr val="tx1"/>
                </a:solidFill>
              </a:rPr>
              <a:t>України</a:t>
            </a:r>
            <a:r>
              <a:rPr lang="ru-RU" dirty="0">
                <a:solidFill>
                  <a:schemeClr val="tx1"/>
                </a:solidFill>
              </a:rPr>
              <a:t> ДСТУ-4145 – 2002.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290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На </a:t>
            </a:r>
            <a:r>
              <a:rPr lang="ru-RU" b="1" dirty="0" err="1">
                <a:solidFill>
                  <a:schemeClr val="tx1"/>
                </a:solidFill>
              </a:rPr>
              <a:t>основі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існуючих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стандартів</a:t>
            </a:r>
            <a:r>
              <a:rPr lang="ru-RU" b="1" dirty="0">
                <a:solidFill>
                  <a:schemeClr val="tx1"/>
                </a:solidFill>
              </a:rPr>
              <a:t> ЕЦП </a:t>
            </a:r>
            <a:r>
              <a:rPr lang="ru-RU" b="1" dirty="0" err="1">
                <a:solidFill>
                  <a:schemeClr val="tx1"/>
                </a:solidFill>
              </a:rPr>
              <a:t>запропонована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класифікація</a:t>
            </a:r>
            <a:r>
              <a:rPr lang="ru-RU" b="1" dirty="0">
                <a:solidFill>
                  <a:schemeClr val="tx1"/>
                </a:solidFill>
              </a:rPr>
              <a:t> ЕЦП</a:t>
            </a:r>
            <a:r>
              <a:rPr lang="ru-RU" b="1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423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 способом </a:t>
            </a:r>
            <a:r>
              <a:rPr lang="ru-RU" dirty="0" err="1">
                <a:solidFill>
                  <a:schemeClr val="tx1"/>
                </a:solidFill>
              </a:rPr>
              <a:t>побудови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схеми</a:t>
            </a:r>
            <a:r>
              <a:rPr lang="ru-RU" dirty="0">
                <a:solidFill>
                  <a:schemeClr val="tx1"/>
                </a:solidFill>
              </a:rPr>
              <a:t> ЕЦП </a:t>
            </a:r>
            <a:r>
              <a:rPr lang="ru-RU" dirty="0" err="1">
                <a:solidFill>
                  <a:schemeClr val="tx1"/>
                </a:solidFill>
              </a:rPr>
              <a:t>діляться</a:t>
            </a:r>
            <a:r>
              <a:rPr lang="ru-RU" dirty="0">
                <a:solidFill>
                  <a:schemeClr val="tx1"/>
                </a:solidFill>
              </a:rPr>
              <a:t> на два </a:t>
            </a:r>
            <a:r>
              <a:rPr lang="ru-RU" dirty="0" err="1">
                <a:solidFill>
                  <a:schemeClr val="tx1"/>
                </a:solidFill>
              </a:rPr>
              <a:t>класи</a:t>
            </a:r>
            <a:r>
              <a:rPr lang="ru-RU" dirty="0">
                <a:solidFill>
                  <a:schemeClr val="tx1"/>
                </a:solidFill>
              </a:rPr>
              <a:t>: </a:t>
            </a:r>
          </a:p>
          <a:p>
            <a:r>
              <a:rPr lang="ru-RU" dirty="0">
                <a:solidFill>
                  <a:schemeClr val="tx1"/>
                </a:solidFill>
              </a:rPr>
              <a:t>- схема ЕЦП </a:t>
            </a:r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відновленням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повідомлення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r>
              <a:rPr lang="ru-RU" dirty="0">
                <a:solidFill>
                  <a:schemeClr val="tx1"/>
                </a:solidFill>
              </a:rPr>
              <a:t>- схема ЕЦП </a:t>
            </a:r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додаванням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</a:rPr>
              <a:t>За </a:t>
            </a:r>
            <a:r>
              <a:rPr lang="ru-RU" dirty="0" err="1">
                <a:solidFill>
                  <a:schemeClr val="tx1"/>
                </a:solidFill>
              </a:rPr>
              <a:t>кількістю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учасників</a:t>
            </a:r>
            <a:r>
              <a:rPr lang="ru-RU" dirty="0">
                <a:solidFill>
                  <a:schemeClr val="tx1"/>
                </a:solidFill>
              </a:rPr>
              <a:t> ЕЦП </a:t>
            </a:r>
            <a:r>
              <a:rPr lang="ru-RU" dirty="0" err="1">
                <a:solidFill>
                  <a:schemeClr val="tx1"/>
                </a:solidFill>
              </a:rPr>
              <a:t>підрозділяється</a:t>
            </a:r>
            <a:r>
              <a:rPr lang="ru-RU" dirty="0">
                <a:solidFill>
                  <a:schemeClr val="tx1"/>
                </a:solidFill>
              </a:rPr>
              <a:t> на: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одиночну</a:t>
            </a:r>
            <a:r>
              <a:rPr lang="ru-RU" dirty="0">
                <a:solidFill>
                  <a:schemeClr val="tx1"/>
                </a:solidFill>
              </a:rPr>
              <a:t> схему ЕЦП;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групову</a:t>
            </a:r>
            <a:r>
              <a:rPr lang="ru-RU" dirty="0">
                <a:solidFill>
                  <a:schemeClr val="tx1"/>
                </a:solidFill>
              </a:rPr>
              <a:t> схему ЕЦП.</a:t>
            </a:r>
          </a:p>
          <a:p>
            <a:r>
              <a:rPr lang="ru-RU" dirty="0">
                <a:solidFill>
                  <a:schemeClr val="tx1"/>
                </a:solidFill>
              </a:rPr>
              <a:t>У </a:t>
            </a:r>
            <a:r>
              <a:rPr lang="ru-RU" dirty="0" err="1">
                <a:solidFill>
                  <a:schemeClr val="tx1"/>
                </a:solidFill>
              </a:rPr>
              <a:t>процесі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виконання</a:t>
            </a:r>
            <a:r>
              <a:rPr lang="ru-RU" dirty="0">
                <a:solidFill>
                  <a:schemeClr val="tx1"/>
                </a:solidFill>
              </a:rPr>
              <a:t> алгоритму </a:t>
            </a:r>
            <a:r>
              <a:rPr lang="ru-RU" dirty="0" err="1">
                <a:solidFill>
                  <a:schemeClr val="tx1"/>
                </a:solidFill>
              </a:rPr>
              <a:t>формування</a:t>
            </a:r>
            <a:r>
              <a:rPr lang="ru-RU" dirty="0">
                <a:solidFill>
                  <a:schemeClr val="tx1"/>
                </a:solidFill>
              </a:rPr>
              <a:t> цифрового </a:t>
            </a:r>
            <a:r>
              <a:rPr lang="ru-RU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одиночних</a:t>
            </a:r>
            <a:r>
              <a:rPr lang="ru-RU" dirty="0">
                <a:solidFill>
                  <a:schemeClr val="tx1"/>
                </a:solidFill>
              </a:rPr>
              <a:t> схемах ЕЦП </a:t>
            </a:r>
            <a:r>
              <a:rPr lang="ru-RU" dirty="0" err="1">
                <a:solidFill>
                  <a:schemeClr val="tx1"/>
                </a:solidFill>
              </a:rPr>
              <a:t>досить</a:t>
            </a:r>
            <a:r>
              <a:rPr lang="ru-RU" dirty="0">
                <a:solidFill>
                  <a:schemeClr val="tx1"/>
                </a:solidFill>
              </a:rPr>
              <a:t> одного </a:t>
            </a:r>
            <a:r>
              <a:rPr lang="ru-RU" dirty="0" err="1">
                <a:solidFill>
                  <a:schemeClr val="tx1"/>
                </a:solidFill>
              </a:rPr>
              <a:t>учасника</a:t>
            </a:r>
            <a:r>
              <a:rPr lang="ru-RU" dirty="0">
                <a:solidFill>
                  <a:schemeClr val="tx1"/>
                </a:solidFill>
              </a:rPr>
              <a:t>, у </a:t>
            </a:r>
            <a:r>
              <a:rPr lang="ru-RU" dirty="0" err="1">
                <a:solidFill>
                  <a:schemeClr val="tx1"/>
                </a:solidFill>
              </a:rPr>
              <a:t>групових</a:t>
            </a:r>
            <a:r>
              <a:rPr lang="ru-RU" dirty="0">
                <a:solidFill>
                  <a:schemeClr val="tx1"/>
                </a:solidFill>
              </a:rPr>
              <a:t> схемах </a:t>
            </a:r>
            <a:r>
              <a:rPr lang="ru-RU" dirty="0" err="1">
                <a:solidFill>
                  <a:schemeClr val="tx1"/>
                </a:solidFill>
              </a:rPr>
              <a:t>їх</a:t>
            </a:r>
            <a:r>
              <a:rPr lang="ru-RU" dirty="0">
                <a:solidFill>
                  <a:schemeClr val="tx1"/>
                </a:solidFill>
              </a:rPr>
              <a:t> два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більше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368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За способом </a:t>
            </a:r>
            <a:r>
              <a:rPr lang="ru-RU" dirty="0" err="1">
                <a:solidFill>
                  <a:schemeClr val="tx1"/>
                </a:solidFill>
              </a:rPr>
              <a:t>перевірки</a:t>
            </a:r>
            <a:r>
              <a:rPr lang="ru-RU" dirty="0">
                <a:solidFill>
                  <a:schemeClr val="tx1"/>
                </a:solidFill>
              </a:rPr>
              <a:t> ЕЦП </a:t>
            </a:r>
            <a:r>
              <a:rPr lang="ru-RU" dirty="0" err="1">
                <a:solidFill>
                  <a:schemeClr val="tx1"/>
                </a:solidFill>
              </a:rPr>
              <a:t>поділяються</a:t>
            </a:r>
            <a:r>
              <a:rPr lang="ru-RU" dirty="0">
                <a:solidFill>
                  <a:schemeClr val="tx1"/>
                </a:solidFill>
              </a:rPr>
              <a:t> на два </a:t>
            </a:r>
            <a:r>
              <a:rPr lang="ru-RU" dirty="0" err="1">
                <a:solidFill>
                  <a:schemeClr val="tx1"/>
                </a:solidFill>
              </a:rPr>
              <a:t>класи</a:t>
            </a:r>
            <a:r>
              <a:rPr lang="ru-RU" dirty="0">
                <a:solidFill>
                  <a:schemeClr val="tx1"/>
                </a:solidFill>
              </a:rPr>
              <a:t>: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інтерактивні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схеми</a:t>
            </a:r>
            <a:r>
              <a:rPr lang="ru-RU" dirty="0">
                <a:solidFill>
                  <a:schemeClr val="tx1"/>
                </a:solidFill>
              </a:rPr>
              <a:t> ЕЦП,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вимагають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протокольної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взаємодії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r>
              <a:rPr lang="ru-RU" dirty="0">
                <a:solidFill>
                  <a:schemeClr val="tx1"/>
                </a:solidFill>
              </a:rPr>
              <a:t>- не </a:t>
            </a:r>
            <a:r>
              <a:rPr lang="ru-RU" dirty="0" err="1">
                <a:solidFill>
                  <a:schemeClr val="tx1"/>
                </a:solidFill>
              </a:rPr>
              <a:t>інтерактивні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схеми</a:t>
            </a:r>
            <a:r>
              <a:rPr lang="ru-RU" dirty="0">
                <a:solidFill>
                  <a:schemeClr val="tx1"/>
                </a:solidFill>
              </a:rPr>
              <a:t> ЕЦП,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потребують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протокольної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взаємодії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</a:rPr>
              <a:t>Існуючі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алгоритми</a:t>
            </a:r>
            <a:r>
              <a:rPr lang="ru-RU" dirty="0">
                <a:solidFill>
                  <a:schemeClr val="tx1"/>
                </a:solidFill>
              </a:rPr>
              <a:t> ЕЦП </a:t>
            </a:r>
            <a:r>
              <a:rPr lang="ru-RU" dirty="0" err="1">
                <a:solidFill>
                  <a:schemeClr val="tx1"/>
                </a:solidFill>
              </a:rPr>
              <a:t>можна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розділити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також</a:t>
            </a:r>
            <a:r>
              <a:rPr lang="ru-RU" dirty="0">
                <a:solidFill>
                  <a:schemeClr val="tx1"/>
                </a:solidFill>
              </a:rPr>
              <a:t> за типами </a:t>
            </a:r>
            <a:r>
              <a:rPr lang="ru-RU" dirty="0" err="1">
                <a:solidFill>
                  <a:schemeClr val="tx1"/>
                </a:solidFill>
              </a:rPr>
              <a:t>викорис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товуваних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односпрямованих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функцій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секретом: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схеми</a:t>
            </a:r>
            <a:r>
              <a:rPr lang="ru-RU" dirty="0">
                <a:solidFill>
                  <a:schemeClr val="tx1"/>
                </a:solidFill>
              </a:rPr>
              <a:t> ЕЦП, </a:t>
            </a:r>
            <a:r>
              <a:rPr lang="ru-RU" dirty="0" err="1">
                <a:solidFill>
                  <a:schemeClr val="tx1"/>
                </a:solidFill>
              </a:rPr>
              <a:t>засновані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стійкості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факторизації</a:t>
            </a:r>
            <a:r>
              <a:rPr lang="ru-RU" dirty="0">
                <a:solidFill>
                  <a:schemeClr val="tx1"/>
                </a:solidFill>
              </a:rPr>
              <a:t> великого числа;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схеми</a:t>
            </a:r>
            <a:r>
              <a:rPr lang="ru-RU" dirty="0">
                <a:solidFill>
                  <a:schemeClr val="tx1"/>
                </a:solidFill>
              </a:rPr>
              <a:t> ЕЦП, </a:t>
            </a:r>
            <a:r>
              <a:rPr lang="ru-RU" dirty="0" err="1">
                <a:solidFill>
                  <a:schemeClr val="tx1"/>
                </a:solidFill>
              </a:rPr>
              <a:t>засновані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стійкості</a:t>
            </a:r>
            <a:r>
              <a:rPr lang="ru-RU" dirty="0">
                <a:solidFill>
                  <a:schemeClr val="tx1"/>
                </a:solidFill>
              </a:rPr>
              <a:t> дискретного логарифма;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схеми</a:t>
            </a:r>
            <a:r>
              <a:rPr lang="ru-RU" dirty="0">
                <a:solidFill>
                  <a:schemeClr val="tx1"/>
                </a:solidFill>
              </a:rPr>
              <a:t> ЕЦП, </a:t>
            </a:r>
            <a:r>
              <a:rPr lang="ru-RU" dirty="0" err="1">
                <a:solidFill>
                  <a:schemeClr val="tx1"/>
                </a:solidFill>
              </a:rPr>
              <a:t>засновані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стійкості</a:t>
            </a:r>
            <a:r>
              <a:rPr lang="ru-RU" dirty="0">
                <a:solidFill>
                  <a:schemeClr val="tx1"/>
                </a:solidFill>
              </a:rPr>
              <a:t> дискретного логарифма в </a:t>
            </a:r>
            <a:r>
              <a:rPr lang="ru-RU" dirty="0" err="1">
                <a:solidFill>
                  <a:schemeClr val="tx1"/>
                </a:solidFill>
              </a:rPr>
              <a:t>групі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точок</a:t>
            </a:r>
            <a:r>
              <a:rPr lang="ru-RU" dirty="0">
                <a:solidFill>
                  <a:schemeClr val="tx1"/>
                </a:solidFill>
              </a:rPr>
              <a:t> ЕК.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9600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>
                <a:solidFill>
                  <a:schemeClr val="tx1"/>
                </a:solidFill>
              </a:rPr>
              <a:t>Поняття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електронного</a:t>
            </a:r>
            <a:r>
              <a:rPr lang="ru-RU" b="1" dirty="0">
                <a:solidFill>
                  <a:schemeClr val="tx1"/>
                </a:solidFill>
              </a:rPr>
              <a:t> цифрового </a:t>
            </a:r>
            <a:r>
              <a:rPr lang="ru-RU" b="1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Розвиток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глобальних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комунікацій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діловому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повсякденному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житті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привів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появи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нової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області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взаємовідносин</a:t>
            </a:r>
            <a:r>
              <a:rPr lang="ru-RU" dirty="0">
                <a:solidFill>
                  <a:schemeClr val="tx1"/>
                </a:solidFill>
              </a:rPr>
              <a:t>, предметом </a:t>
            </a:r>
            <a:r>
              <a:rPr lang="ru-RU" dirty="0" err="1">
                <a:solidFill>
                  <a:schemeClr val="tx1"/>
                </a:solidFill>
              </a:rPr>
              <a:t>яких</a:t>
            </a:r>
            <a:r>
              <a:rPr lang="ru-RU" dirty="0">
                <a:solidFill>
                  <a:schemeClr val="tx1"/>
                </a:solidFill>
              </a:rPr>
              <a:t> є </a:t>
            </a:r>
            <a:r>
              <a:rPr lang="ru-RU" dirty="0" err="1">
                <a:solidFill>
                  <a:schemeClr val="tx1"/>
                </a:solidFill>
              </a:rPr>
              <a:t>електронний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обмін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даними</a:t>
            </a:r>
            <a:r>
              <a:rPr lang="ru-RU" dirty="0">
                <a:solidFill>
                  <a:schemeClr val="tx1"/>
                </a:solidFill>
              </a:rPr>
              <a:t>. У такому </a:t>
            </a:r>
            <a:r>
              <a:rPr lang="ru-RU" dirty="0" err="1">
                <a:solidFill>
                  <a:schemeClr val="tx1"/>
                </a:solidFill>
              </a:rPr>
              <a:t>обміні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брати</a:t>
            </a:r>
            <a:r>
              <a:rPr lang="ru-RU" dirty="0">
                <a:solidFill>
                  <a:schemeClr val="tx1"/>
                </a:solidFill>
              </a:rPr>
              <a:t> участь </a:t>
            </a:r>
            <a:r>
              <a:rPr lang="ru-RU" dirty="0" err="1">
                <a:solidFill>
                  <a:schemeClr val="tx1"/>
                </a:solidFill>
              </a:rPr>
              <a:t>органи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державної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влади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комерційні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некомерційні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організації</a:t>
            </a:r>
            <a:r>
              <a:rPr lang="ru-RU" dirty="0">
                <a:solidFill>
                  <a:schemeClr val="tx1"/>
                </a:solidFill>
              </a:rPr>
              <a:t>, а </a:t>
            </a:r>
            <a:r>
              <a:rPr lang="ru-RU" dirty="0" err="1">
                <a:solidFill>
                  <a:schemeClr val="tx1"/>
                </a:solidFill>
              </a:rPr>
              <a:t>також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громадяни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своїх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офіційних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особистих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стосунках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r>
              <a:rPr lang="ru-RU" dirty="0">
                <a:solidFill>
                  <a:schemeClr val="tx1"/>
                </a:solidFill>
              </a:rPr>
              <a:t>Проблема </a:t>
            </a:r>
            <a:r>
              <a:rPr lang="ru-RU" dirty="0" err="1">
                <a:solidFill>
                  <a:schemeClr val="tx1"/>
                </a:solidFill>
              </a:rPr>
              <a:t>збереження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електронних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документів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копіювання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модифікації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підробки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вимагає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свого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вирішення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специфічних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засобів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методів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</a:rPr>
              <a:t>Одним з </a:t>
            </a:r>
            <a:r>
              <a:rPr lang="ru-RU" dirty="0" err="1">
                <a:solidFill>
                  <a:schemeClr val="tx1"/>
                </a:solidFill>
              </a:rPr>
              <a:t>поширених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світі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засобів</a:t>
            </a:r>
            <a:r>
              <a:rPr lang="ru-RU" dirty="0">
                <a:solidFill>
                  <a:schemeClr val="tx1"/>
                </a:solidFill>
              </a:rPr>
              <a:t> такого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 є </a:t>
            </a:r>
            <a:r>
              <a:rPr lang="ru-RU" i="1" dirty="0" err="1">
                <a:solidFill>
                  <a:schemeClr val="tx1"/>
                </a:solidFill>
              </a:rPr>
              <a:t>електронний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цифровий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підпис</a:t>
            </a:r>
            <a:r>
              <a:rPr lang="ru-RU" dirty="0">
                <a:solidFill>
                  <a:schemeClr val="tx1"/>
                </a:solidFill>
              </a:rPr>
              <a:t> (ЕЦП), </a:t>
            </a:r>
            <a:r>
              <a:rPr lang="ru-RU" dirty="0" err="1">
                <a:solidFill>
                  <a:schemeClr val="tx1"/>
                </a:solidFill>
              </a:rPr>
              <a:t>який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допомогою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спеціального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програмного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забезпечення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підтверджує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достовірність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інформації</a:t>
            </a:r>
            <a:r>
              <a:rPr lang="ru-RU" dirty="0">
                <a:solidFill>
                  <a:schemeClr val="tx1"/>
                </a:solidFill>
              </a:rPr>
              <a:t> документу, </a:t>
            </a:r>
            <a:r>
              <a:rPr lang="ru-RU" dirty="0" err="1">
                <a:solidFill>
                  <a:schemeClr val="tx1"/>
                </a:solidFill>
              </a:rPr>
              <a:t>його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реквізитів</a:t>
            </a:r>
            <a:r>
              <a:rPr lang="ru-RU" dirty="0">
                <a:solidFill>
                  <a:schemeClr val="tx1"/>
                </a:solidFill>
              </a:rPr>
              <a:t> і факту </a:t>
            </a:r>
            <a:r>
              <a:rPr lang="ru-RU" dirty="0" err="1">
                <a:solidFill>
                  <a:schemeClr val="tx1"/>
                </a:solidFill>
              </a:rPr>
              <a:t>підписання</a:t>
            </a:r>
            <a:r>
              <a:rPr lang="ru-RU" dirty="0">
                <a:solidFill>
                  <a:schemeClr val="tx1"/>
                </a:solidFill>
              </a:rPr>
              <a:t> конкретною особою.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098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Кожна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цих</a:t>
            </a:r>
            <a:r>
              <a:rPr lang="ru-RU" dirty="0">
                <a:solidFill>
                  <a:schemeClr val="tx1"/>
                </a:solidFill>
              </a:rPr>
              <a:t> схем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бути </a:t>
            </a:r>
            <a:r>
              <a:rPr lang="ru-RU" dirty="0" err="1">
                <a:solidFill>
                  <a:schemeClr val="tx1"/>
                </a:solidFill>
              </a:rPr>
              <a:t>детермінована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рандомована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Застосування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детермінованих</a:t>
            </a:r>
            <a:r>
              <a:rPr lang="ru-RU" dirty="0">
                <a:solidFill>
                  <a:schemeClr val="tx1"/>
                </a:solidFill>
              </a:rPr>
              <a:t> схем </a:t>
            </a:r>
            <a:r>
              <a:rPr lang="ru-RU" dirty="0" err="1">
                <a:solidFill>
                  <a:schemeClr val="tx1"/>
                </a:solidFill>
              </a:rPr>
              <a:t>характеризується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тим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цифровий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</a:t>
            </a:r>
            <a:r>
              <a:rPr lang="ru-RU" dirty="0">
                <a:solidFill>
                  <a:schemeClr val="tx1"/>
                </a:solidFill>
              </a:rPr>
              <a:t> одним і </a:t>
            </a:r>
            <a:r>
              <a:rPr lang="ru-RU" dirty="0" err="1">
                <a:solidFill>
                  <a:schemeClr val="tx1"/>
                </a:solidFill>
              </a:rPr>
              <a:t>тим</a:t>
            </a:r>
            <a:r>
              <a:rPr lang="ru-RU" dirty="0">
                <a:solidFill>
                  <a:schemeClr val="tx1"/>
                </a:solidFill>
              </a:rPr>
              <a:t> же </a:t>
            </a:r>
            <a:r>
              <a:rPr lang="ru-RU" dirty="0" err="1">
                <a:solidFill>
                  <a:schemeClr val="tx1"/>
                </a:solidFill>
              </a:rPr>
              <a:t>вхідним</a:t>
            </a:r>
            <a:r>
              <a:rPr lang="ru-RU" dirty="0">
                <a:solidFill>
                  <a:schemeClr val="tx1"/>
                </a:solidFill>
              </a:rPr>
              <a:t> рядком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приводить до </a:t>
            </a:r>
            <a:r>
              <a:rPr lang="ru-RU" dirty="0" err="1">
                <a:solidFill>
                  <a:schemeClr val="tx1"/>
                </a:solidFill>
              </a:rPr>
              <a:t>формування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однакових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цифрових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підписів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r>
              <a:rPr lang="ru-RU" dirty="0">
                <a:solidFill>
                  <a:schemeClr val="tx1"/>
                </a:solidFill>
              </a:rPr>
              <a:t>У </a:t>
            </a:r>
            <a:r>
              <a:rPr lang="ru-RU" dirty="0" err="1">
                <a:solidFill>
                  <a:schemeClr val="tx1"/>
                </a:solidFill>
              </a:rPr>
              <a:t>рандомованій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схемі</a:t>
            </a:r>
            <a:r>
              <a:rPr lang="ru-RU" dirty="0">
                <a:solidFill>
                  <a:schemeClr val="tx1"/>
                </a:solidFill>
              </a:rPr>
              <a:t> при </a:t>
            </a:r>
            <a:r>
              <a:rPr lang="ru-RU" dirty="0" err="1">
                <a:solidFill>
                  <a:schemeClr val="tx1"/>
                </a:solidFill>
              </a:rPr>
              <a:t>генерації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використовується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деякий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випадковий</a:t>
            </a:r>
            <a:r>
              <a:rPr lang="ru-RU" dirty="0">
                <a:solidFill>
                  <a:schemeClr val="tx1"/>
                </a:solidFill>
              </a:rPr>
              <a:t> параметр,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приводить до </a:t>
            </a:r>
            <a:r>
              <a:rPr lang="ru-RU" dirty="0" err="1">
                <a:solidFill>
                  <a:schemeClr val="tx1"/>
                </a:solidFill>
              </a:rPr>
              <a:t>формування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різних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навіть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однакових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вхідних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рядків</a:t>
            </a:r>
            <a:r>
              <a:rPr lang="ru-RU" dirty="0">
                <a:solidFill>
                  <a:schemeClr val="tx1"/>
                </a:solidFill>
              </a:rPr>
              <a:t>. У </a:t>
            </a:r>
            <a:r>
              <a:rPr lang="ru-RU" dirty="0" err="1">
                <a:solidFill>
                  <a:schemeClr val="tx1"/>
                </a:solidFill>
              </a:rPr>
              <a:t>рандомізованих</a:t>
            </a:r>
            <a:r>
              <a:rPr lang="ru-RU" dirty="0">
                <a:solidFill>
                  <a:schemeClr val="tx1"/>
                </a:solidFill>
              </a:rPr>
              <a:t> схемах </a:t>
            </a:r>
            <a:r>
              <a:rPr lang="ru-RU" dirty="0" err="1">
                <a:solidFill>
                  <a:schemeClr val="tx1"/>
                </a:solidFill>
              </a:rPr>
              <a:t>необхідно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забезпечити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непередбачуваність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випадкових</a:t>
            </a:r>
            <a:r>
              <a:rPr lang="ru-RU" dirty="0">
                <a:solidFill>
                  <a:schemeClr val="tx1"/>
                </a:solidFill>
              </a:rPr>
              <a:t> чисел. У свою </a:t>
            </a:r>
            <a:r>
              <a:rPr lang="ru-RU" dirty="0" err="1">
                <a:solidFill>
                  <a:schemeClr val="tx1"/>
                </a:solidFill>
              </a:rPr>
              <a:t>чергу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детерміновані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схеми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діляться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схеми</a:t>
            </a:r>
            <a:r>
              <a:rPr lang="ru-RU" dirty="0">
                <a:solidFill>
                  <a:schemeClr val="tx1"/>
                </a:solidFill>
              </a:rPr>
              <a:t> ЕЦП одноразового </a:t>
            </a:r>
            <a:r>
              <a:rPr lang="ru-RU" dirty="0" err="1">
                <a:solidFill>
                  <a:schemeClr val="tx1"/>
                </a:solidFill>
              </a:rPr>
              <a:t>застосування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схеми</a:t>
            </a:r>
            <a:r>
              <a:rPr lang="ru-RU" dirty="0">
                <a:solidFill>
                  <a:schemeClr val="tx1"/>
                </a:solidFill>
              </a:rPr>
              <a:t> ЕЦП </a:t>
            </a:r>
            <a:r>
              <a:rPr lang="ru-RU" dirty="0" err="1">
                <a:solidFill>
                  <a:schemeClr val="tx1"/>
                </a:solidFill>
              </a:rPr>
              <a:t>багаторазового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застосування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</a:rPr>
              <a:t>Цифрові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підписи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відновленням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повідомлення</a:t>
            </a:r>
            <a:r>
              <a:rPr lang="ru-RU" dirty="0">
                <a:solidFill>
                  <a:schemeClr val="tx1"/>
                </a:solidFill>
              </a:rPr>
              <a:t> є </a:t>
            </a:r>
            <a:r>
              <a:rPr lang="ru-RU" dirty="0" err="1">
                <a:solidFill>
                  <a:schemeClr val="tx1"/>
                </a:solidFill>
              </a:rPr>
              <a:t>об’єктом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розгляду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двох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стандартів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ISO</a:t>
            </a:r>
            <a:r>
              <a:rPr lang="ru-RU" dirty="0">
                <a:solidFill>
                  <a:schemeClr val="tx1"/>
                </a:solidFill>
              </a:rPr>
              <a:t>/</a:t>
            </a:r>
            <a:r>
              <a:rPr lang="en-US" dirty="0">
                <a:solidFill>
                  <a:schemeClr val="tx1"/>
                </a:solidFill>
              </a:rPr>
              <a:t>IEC</a:t>
            </a:r>
            <a:r>
              <a:rPr lang="ru-RU" dirty="0">
                <a:solidFill>
                  <a:schemeClr val="tx1"/>
                </a:solidFill>
              </a:rPr>
              <a:t> 9796 (1991 року) і </a:t>
            </a:r>
            <a:r>
              <a:rPr lang="en-US" dirty="0">
                <a:solidFill>
                  <a:schemeClr val="tx1"/>
                </a:solidFill>
              </a:rPr>
              <a:t>ISO</a:t>
            </a:r>
            <a:r>
              <a:rPr lang="ru-RU" dirty="0">
                <a:solidFill>
                  <a:schemeClr val="tx1"/>
                </a:solidFill>
              </a:rPr>
              <a:t>/</a:t>
            </a:r>
            <a:r>
              <a:rPr lang="en-US" dirty="0">
                <a:solidFill>
                  <a:schemeClr val="tx1"/>
                </a:solidFill>
              </a:rPr>
              <a:t>IEC</a:t>
            </a:r>
            <a:r>
              <a:rPr lang="ru-RU" dirty="0">
                <a:solidFill>
                  <a:schemeClr val="tx1"/>
                </a:solidFill>
              </a:rPr>
              <a:t> 9796-2 (1997 року). У </a:t>
            </a:r>
            <a:r>
              <a:rPr lang="ru-RU" dirty="0" err="1">
                <a:solidFill>
                  <a:schemeClr val="tx1"/>
                </a:solidFill>
              </a:rPr>
              <a:t>стадії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розробки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перебуває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четверта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частина</a:t>
            </a:r>
            <a:r>
              <a:rPr lang="ru-RU" dirty="0">
                <a:solidFill>
                  <a:schemeClr val="tx1"/>
                </a:solidFill>
              </a:rPr>
              <a:t> стандарту </a:t>
            </a:r>
            <a:r>
              <a:rPr lang="en-US" dirty="0">
                <a:solidFill>
                  <a:schemeClr val="tx1"/>
                </a:solidFill>
              </a:rPr>
              <a:t>ISO</a:t>
            </a:r>
            <a:r>
              <a:rPr lang="ru-RU" dirty="0">
                <a:solidFill>
                  <a:schemeClr val="tx1"/>
                </a:solidFill>
              </a:rPr>
              <a:t>/</a:t>
            </a:r>
            <a:r>
              <a:rPr lang="en-US" dirty="0">
                <a:solidFill>
                  <a:schemeClr val="tx1"/>
                </a:solidFill>
              </a:rPr>
              <a:t>IEC</a:t>
            </a:r>
            <a:r>
              <a:rPr lang="ru-RU" dirty="0">
                <a:solidFill>
                  <a:schemeClr val="tx1"/>
                </a:solidFill>
              </a:rPr>
              <a:t> 9796-4. 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591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Механізми</a:t>
            </a:r>
            <a:r>
              <a:rPr lang="ru-RU" dirty="0">
                <a:solidFill>
                  <a:schemeClr val="tx1"/>
                </a:solidFill>
              </a:rPr>
              <a:t> ЕЦП </a:t>
            </a:r>
            <a:r>
              <a:rPr lang="ru-RU" dirty="0" err="1">
                <a:solidFill>
                  <a:schemeClr val="tx1"/>
                </a:solidFill>
              </a:rPr>
              <a:t>певні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en-US" dirty="0">
                <a:solidFill>
                  <a:schemeClr val="tx1"/>
                </a:solidFill>
              </a:rPr>
              <a:t>ISO</a:t>
            </a:r>
            <a:r>
              <a:rPr lang="ru-RU" dirty="0">
                <a:solidFill>
                  <a:schemeClr val="tx1"/>
                </a:solidFill>
              </a:rPr>
              <a:t>/</a:t>
            </a:r>
            <a:r>
              <a:rPr lang="en-US" dirty="0">
                <a:solidFill>
                  <a:schemeClr val="tx1"/>
                </a:solidFill>
              </a:rPr>
              <a:t>IEC</a:t>
            </a:r>
            <a:r>
              <a:rPr lang="ru-RU" dirty="0">
                <a:solidFill>
                  <a:schemeClr val="tx1"/>
                </a:solidFill>
              </a:rPr>
              <a:t> 9796 </a:t>
            </a:r>
            <a:r>
              <a:rPr lang="ru-RU" dirty="0" err="1">
                <a:solidFill>
                  <a:schemeClr val="tx1"/>
                </a:solidFill>
              </a:rPr>
              <a:t>застосовуються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тільки</a:t>
            </a:r>
            <a:r>
              <a:rPr lang="ru-RU" dirty="0">
                <a:solidFill>
                  <a:schemeClr val="tx1"/>
                </a:solidFill>
              </a:rPr>
              <a:t> до коротких </a:t>
            </a:r>
            <a:r>
              <a:rPr lang="ru-RU" dirty="0" err="1">
                <a:solidFill>
                  <a:schemeClr val="tx1"/>
                </a:solidFill>
              </a:rPr>
              <a:t>повідомлень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тоді</a:t>
            </a:r>
            <a:r>
              <a:rPr lang="ru-RU" dirty="0">
                <a:solidFill>
                  <a:schemeClr val="tx1"/>
                </a:solidFill>
              </a:rPr>
              <a:t> як </a:t>
            </a:r>
            <a:r>
              <a:rPr lang="ru-RU" dirty="0" err="1">
                <a:solidFill>
                  <a:schemeClr val="tx1"/>
                </a:solidFill>
              </a:rPr>
              <a:t>механізми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ISO</a:t>
            </a:r>
            <a:r>
              <a:rPr lang="ru-RU" dirty="0">
                <a:solidFill>
                  <a:schemeClr val="tx1"/>
                </a:solidFill>
              </a:rPr>
              <a:t>/</a:t>
            </a:r>
            <a:r>
              <a:rPr lang="en-US" dirty="0">
                <a:solidFill>
                  <a:schemeClr val="tx1"/>
                </a:solidFill>
              </a:rPr>
              <a:t>IEC</a:t>
            </a:r>
            <a:r>
              <a:rPr lang="ru-RU" dirty="0">
                <a:solidFill>
                  <a:schemeClr val="tx1"/>
                </a:solidFill>
              </a:rPr>
              <a:t> 9796-2 </a:t>
            </a:r>
            <a:r>
              <a:rPr lang="ru-RU" dirty="0" err="1">
                <a:solidFill>
                  <a:schemeClr val="tx1"/>
                </a:solidFill>
              </a:rPr>
              <a:t>застосовуються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повідомлень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довільної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довжини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</a:rPr>
              <a:t>Стандарт </a:t>
            </a:r>
            <a:r>
              <a:rPr lang="en-US" dirty="0">
                <a:solidFill>
                  <a:schemeClr val="tx1"/>
                </a:solidFill>
              </a:rPr>
              <a:t>ISO</a:t>
            </a:r>
            <a:r>
              <a:rPr lang="ru-RU" dirty="0">
                <a:solidFill>
                  <a:schemeClr val="tx1"/>
                </a:solidFill>
              </a:rPr>
              <a:t>/</a:t>
            </a:r>
            <a:r>
              <a:rPr lang="en-US" dirty="0">
                <a:solidFill>
                  <a:schemeClr val="tx1"/>
                </a:solidFill>
              </a:rPr>
              <a:t>IEC</a:t>
            </a:r>
            <a:r>
              <a:rPr lang="ru-RU" dirty="0">
                <a:solidFill>
                  <a:schemeClr val="tx1"/>
                </a:solidFill>
              </a:rPr>
              <a:t> 14888 </a:t>
            </a:r>
            <a:r>
              <a:rPr lang="ru-RU" dirty="0" err="1">
                <a:solidFill>
                  <a:schemeClr val="tx1"/>
                </a:solidFill>
              </a:rPr>
              <a:t>визначає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механізми</a:t>
            </a:r>
            <a:r>
              <a:rPr lang="ru-RU" dirty="0">
                <a:solidFill>
                  <a:schemeClr val="tx1"/>
                </a:solidFill>
              </a:rPr>
              <a:t> ЕЦП другого </a:t>
            </a:r>
            <a:r>
              <a:rPr lang="ru-RU" dirty="0" err="1">
                <a:solidFill>
                  <a:schemeClr val="tx1"/>
                </a:solidFill>
              </a:rPr>
              <a:t>класу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Дані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механізми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застосовані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повідомлень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довільної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довжини</a:t>
            </a:r>
            <a:r>
              <a:rPr lang="ru-RU" dirty="0">
                <a:solidFill>
                  <a:schemeClr val="tx1"/>
                </a:solidFill>
              </a:rPr>
              <a:t>. При </a:t>
            </a:r>
            <a:r>
              <a:rPr lang="ru-RU" dirty="0" err="1">
                <a:solidFill>
                  <a:schemeClr val="tx1"/>
                </a:solidFill>
              </a:rPr>
              <a:t>обчисленні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цифрових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підписів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додаванням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особливу</a:t>
            </a:r>
            <a:r>
              <a:rPr lang="ru-RU" dirty="0">
                <a:solidFill>
                  <a:schemeClr val="tx1"/>
                </a:solidFill>
              </a:rPr>
              <a:t> роль </a:t>
            </a:r>
            <a:r>
              <a:rPr lang="ru-RU" dirty="0" err="1">
                <a:solidFill>
                  <a:schemeClr val="tx1"/>
                </a:solidFill>
              </a:rPr>
              <a:t>відіграють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однобічні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геш-функції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Геш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функції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також</a:t>
            </a:r>
            <a:r>
              <a:rPr lang="ru-RU" dirty="0">
                <a:solidFill>
                  <a:schemeClr val="tx1"/>
                </a:solidFill>
              </a:rPr>
              <a:t> є </a:t>
            </a:r>
            <a:r>
              <a:rPr lang="ru-RU" dirty="0" err="1">
                <a:solidFill>
                  <a:schemeClr val="tx1"/>
                </a:solidFill>
              </a:rPr>
              <a:t>об’єктом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міжнародної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стандартизації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Зокрема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основним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нормативним</a:t>
            </a:r>
            <a:r>
              <a:rPr lang="ru-RU" dirty="0">
                <a:solidFill>
                  <a:schemeClr val="tx1"/>
                </a:solidFill>
              </a:rPr>
              <a:t> документом у </a:t>
            </a:r>
            <a:r>
              <a:rPr lang="ru-RU" dirty="0" err="1">
                <a:solidFill>
                  <a:schemeClr val="tx1"/>
                </a:solidFill>
              </a:rPr>
              <a:t>даній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області</a:t>
            </a:r>
            <a:r>
              <a:rPr lang="ru-RU" dirty="0">
                <a:solidFill>
                  <a:schemeClr val="tx1"/>
                </a:solidFill>
              </a:rPr>
              <a:t> є </a:t>
            </a:r>
            <a:r>
              <a:rPr lang="ru-RU" dirty="0" err="1">
                <a:solidFill>
                  <a:schemeClr val="tx1"/>
                </a:solidFill>
              </a:rPr>
              <a:t>міжнародний</a:t>
            </a:r>
            <a:r>
              <a:rPr lang="ru-RU" dirty="0">
                <a:solidFill>
                  <a:schemeClr val="tx1"/>
                </a:solidFill>
              </a:rPr>
              <a:t> стандарт </a:t>
            </a:r>
            <a:r>
              <a:rPr lang="en-US" dirty="0">
                <a:solidFill>
                  <a:schemeClr val="tx1"/>
                </a:solidFill>
              </a:rPr>
              <a:t>ISO</a:t>
            </a:r>
            <a:r>
              <a:rPr lang="ru-RU" dirty="0">
                <a:solidFill>
                  <a:schemeClr val="tx1"/>
                </a:solidFill>
              </a:rPr>
              <a:t>/</a:t>
            </a:r>
            <a:r>
              <a:rPr lang="en-US" dirty="0">
                <a:solidFill>
                  <a:schemeClr val="tx1"/>
                </a:solidFill>
              </a:rPr>
              <a:t>IEC</a:t>
            </a:r>
            <a:r>
              <a:rPr lang="ru-RU" dirty="0">
                <a:solidFill>
                  <a:schemeClr val="tx1"/>
                </a:solidFill>
              </a:rPr>
              <a:t> 10118.</a:t>
            </a:r>
          </a:p>
          <a:p>
            <a:r>
              <a:rPr lang="ru-RU" dirty="0" err="1">
                <a:solidFill>
                  <a:schemeClr val="tx1"/>
                </a:solidFill>
              </a:rPr>
              <a:t>Він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складається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декількох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частин</a:t>
            </a:r>
            <a:r>
              <a:rPr lang="ru-RU" dirty="0">
                <a:solidFill>
                  <a:schemeClr val="tx1"/>
                </a:solidFill>
              </a:rPr>
              <a:t> і вводить модель </a:t>
            </a:r>
            <a:r>
              <a:rPr lang="ru-RU" dirty="0" err="1">
                <a:solidFill>
                  <a:schemeClr val="tx1"/>
                </a:solidFill>
              </a:rPr>
              <a:t>геш-функції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en-US" dirty="0">
                <a:solidFill>
                  <a:schemeClr val="tx1"/>
                </a:solidFill>
              </a:rPr>
              <a:t>ISO</a:t>
            </a:r>
            <a:r>
              <a:rPr lang="ru-RU" dirty="0">
                <a:solidFill>
                  <a:schemeClr val="tx1"/>
                </a:solidFill>
              </a:rPr>
              <a:t>/</a:t>
            </a:r>
            <a:r>
              <a:rPr lang="en-US" dirty="0">
                <a:solidFill>
                  <a:schemeClr val="tx1"/>
                </a:solidFill>
              </a:rPr>
              <a:t>IEC</a:t>
            </a:r>
            <a:r>
              <a:rPr lang="ru-RU" dirty="0">
                <a:solidFill>
                  <a:schemeClr val="tx1"/>
                </a:solidFill>
              </a:rPr>
              <a:t> 10118-1(1994 року), </a:t>
            </a:r>
            <a:r>
              <a:rPr lang="ru-RU" dirty="0" err="1">
                <a:solidFill>
                  <a:schemeClr val="tx1"/>
                </a:solidFill>
              </a:rPr>
              <a:t>розглядає</a:t>
            </a:r>
            <a:r>
              <a:rPr lang="ru-RU" dirty="0">
                <a:solidFill>
                  <a:schemeClr val="tx1"/>
                </a:solidFill>
              </a:rPr>
              <a:t> два </a:t>
            </a:r>
            <a:r>
              <a:rPr lang="ru-RU" dirty="0" err="1">
                <a:solidFill>
                  <a:schemeClr val="tx1"/>
                </a:solidFill>
              </a:rPr>
              <a:t>методи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побудови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геш-функцій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основі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блокових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шифрів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en-US" dirty="0">
                <a:solidFill>
                  <a:schemeClr val="tx1"/>
                </a:solidFill>
              </a:rPr>
              <a:t>ISO</a:t>
            </a:r>
            <a:r>
              <a:rPr lang="ru-RU" dirty="0">
                <a:solidFill>
                  <a:schemeClr val="tx1"/>
                </a:solidFill>
              </a:rPr>
              <a:t>/</a:t>
            </a:r>
            <a:r>
              <a:rPr lang="en-US" dirty="0">
                <a:solidFill>
                  <a:schemeClr val="tx1"/>
                </a:solidFill>
              </a:rPr>
              <a:t>IEC</a:t>
            </a:r>
            <a:r>
              <a:rPr lang="ru-RU" dirty="0">
                <a:solidFill>
                  <a:schemeClr val="tx1"/>
                </a:solidFill>
              </a:rPr>
              <a:t> 10118-2 (1994 року), </a:t>
            </a:r>
            <a:r>
              <a:rPr lang="ru-RU" dirty="0" err="1">
                <a:solidFill>
                  <a:schemeClr val="tx1"/>
                </a:solidFill>
              </a:rPr>
              <a:t>визначає</a:t>
            </a:r>
            <a:r>
              <a:rPr lang="ru-RU" dirty="0">
                <a:solidFill>
                  <a:schemeClr val="tx1"/>
                </a:solidFill>
              </a:rPr>
              <a:t> три </a:t>
            </a:r>
            <a:r>
              <a:rPr lang="ru-RU" dirty="0" err="1">
                <a:solidFill>
                  <a:schemeClr val="tx1"/>
                </a:solidFill>
              </a:rPr>
              <a:t>спеціалі</a:t>
            </a:r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зованих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en-US" dirty="0">
                <a:solidFill>
                  <a:schemeClr val="tx1"/>
                </a:solidFill>
              </a:rPr>
              <a:t>dedicated</a:t>
            </a:r>
            <a:r>
              <a:rPr lang="ru-RU" dirty="0">
                <a:solidFill>
                  <a:schemeClr val="tx1"/>
                </a:solidFill>
              </a:rPr>
              <a:t>) </a:t>
            </a:r>
            <a:r>
              <a:rPr lang="ru-RU" dirty="0" err="1">
                <a:solidFill>
                  <a:schemeClr val="tx1"/>
                </a:solidFill>
              </a:rPr>
              <a:t>геш-функції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тобто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геш-функції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розроблені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спеціально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обчислення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контрольних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сум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en-US" dirty="0">
                <a:solidFill>
                  <a:schemeClr val="tx1"/>
                </a:solidFill>
              </a:rPr>
              <a:t>ISO</a:t>
            </a:r>
            <a:r>
              <a:rPr lang="ru-RU" dirty="0">
                <a:solidFill>
                  <a:schemeClr val="tx1"/>
                </a:solidFill>
              </a:rPr>
              <a:t>/</a:t>
            </a:r>
            <a:r>
              <a:rPr lang="en-US" dirty="0">
                <a:solidFill>
                  <a:schemeClr val="tx1"/>
                </a:solidFill>
              </a:rPr>
              <a:t>IEC</a:t>
            </a:r>
            <a:r>
              <a:rPr lang="ru-RU" dirty="0">
                <a:solidFill>
                  <a:schemeClr val="tx1"/>
                </a:solidFill>
              </a:rPr>
              <a:t> 10118-3 (1998 року).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383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Відомі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методи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забезпечення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автентичності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цілісності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засновані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внесенні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надмірності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імітовставки</a:t>
            </a:r>
            <a:r>
              <a:rPr lang="ru-RU" dirty="0">
                <a:solidFill>
                  <a:schemeClr val="tx1"/>
                </a:solidFill>
              </a:rPr>
              <a:t>, коду </a:t>
            </a:r>
            <a:r>
              <a:rPr lang="ru-RU" dirty="0" err="1">
                <a:solidFill>
                  <a:schemeClr val="tx1"/>
                </a:solidFill>
              </a:rPr>
              <a:t>автентифікації</a:t>
            </a:r>
            <a:r>
              <a:rPr lang="ru-RU" dirty="0">
                <a:solidFill>
                  <a:schemeClr val="tx1"/>
                </a:solidFill>
              </a:rPr>
              <a:t>, цифрового </a:t>
            </a:r>
            <a:r>
              <a:rPr lang="ru-RU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>) в </a:t>
            </a:r>
            <a:r>
              <a:rPr lang="ru-RU" dirty="0" err="1">
                <a:solidFill>
                  <a:schemeClr val="tx1"/>
                </a:solidFill>
              </a:rPr>
              <a:t>оброблювану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послідовність</a:t>
            </a:r>
            <a:r>
              <a:rPr lang="ru-RU" dirty="0">
                <a:solidFill>
                  <a:schemeClr val="tx1"/>
                </a:solidFill>
              </a:rPr>
              <a:t>. В </a:t>
            </a:r>
            <a:r>
              <a:rPr lang="ru-RU" dirty="0" err="1">
                <a:solidFill>
                  <a:schemeClr val="tx1"/>
                </a:solidFill>
              </a:rPr>
              <a:t>останні</a:t>
            </a:r>
            <a:r>
              <a:rPr lang="ru-RU" dirty="0">
                <a:solidFill>
                  <a:schemeClr val="tx1"/>
                </a:solidFill>
              </a:rPr>
              <a:t> роки </a:t>
            </a:r>
            <a:r>
              <a:rPr lang="ru-RU" dirty="0" err="1">
                <a:solidFill>
                  <a:schemeClr val="tx1"/>
                </a:solidFill>
              </a:rPr>
              <a:t>ця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галузь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знань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бурхливо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розвивається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запропоновано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велику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кількість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різних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криптографічних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методів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алгоритмів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Найбільшого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поширення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набули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протоколи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засновані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використанні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односторонніх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геш-функцій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800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6000" dirty="0" smtClean="0"/>
              <a:t>Дякую за увагу!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23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err="1">
                <a:solidFill>
                  <a:schemeClr val="tx1"/>
                </a:solidFill>
              </a:rPr>
              <a:t>Електронний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цифровий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підпис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(ЕЦП) </a:t>
            </a:r>
            <a:r>
              <a:rPr lang="ru-RU" dirty="0" err="1">
                <a:solidFill>
                  <a:schemeClr val="tx1"/>
                </a:solidFill>
              </a:rPr>
              <a:t>призначений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забезпечення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діяльності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фізичних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юридичних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осіб</a:t>
            </a:r>
            <a:r>
              <a:rPr lang="ru-RU" dirty="0">
                <a:solidFill>
                  <a:schemeClr val="tx1"/>
                </a:solidFill>
              </a:rPr>
              <a:t>, яка </a:t>
            </a:r>
            <a:r>
              <a:rPr lang="ru-RU" dirty="0" err="1">
                <a:solidFill>
                  <a:schemeClr val="tx1"/>
                </a:solidFill>
              </a:rPr>
              <a:t>здійснюється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використанням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електронних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документів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r>
              <a:rPr lang="ru-RU" dirty="0" err="1">
                <a:solidFill>
                  <a:schemeClr val="tx1"/>
                </a:solidFill>
              </a:rPr>
              <a:t>Електронний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цифровий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використовується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фізичними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юридичними</a:t>
            </a:r>
            <a:r>
              <a:rPr lang="ru-RU" dirty="0">
                <a:solidFill>
                  <a:schemeClr val="tx1"/>
                </a:solidFill>
              </a:rPr>
              <a:t> особами – </a:t>
            </a:r>
            <a:r>
              <a:rPr lang="ru-RU" dirty="0" err="1">
                <a:solidFill>
                  <a:schemeClr val="tx1"/>
                </a:solidFill>
              </a:rPr>
              <a:t>суб’єктами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електронного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документообігу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ідентифікації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підписувача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підтвердження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цілісності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електронній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формі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r>
              <a:rPr lang="ru-RU" dirty="0" err="1">
                <a:solidFill>
                  <a:schemeClr val="tx1"/>
                </a:solidFill>
              </a:rPr>
              <a:t>Використання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електронного</a:t>
            </a:r>
            <a:r>
              <a:rPr lang="ru-RU" dirty="0">
                <a:solidFill>
                  <a:schemeClr val="tx1"/>
                </a:solidFill>
              </a:rPr>
              <a:t> цифрового </a:t>
            </a:r>
            <a:r>
              <a:rPr lang="ru-RU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змінює</a:t>
            </a:r>
            <a:r>
              <a:rPr lang="ru-RU" dirty="0">
                <a:solidFill>
                  <a:schemeClr val="tx1"/>
                </a:solidFill>
              </a:rPr>
              <a:t> порядку </a:t>
            </a:r>
            <a:r>
              <a:rPr lang="ru-RU" dirty="0" err="1">
                <a:solidFill>
                  <a:schemeClr val="tx1"/>
                </a:solidFill>
              </a:rPr>
              <a:t>підписання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договорів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інших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документів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встановленого</a:t>
            </a:r>
            <a:r>
              <a:rPr lang="ru-RU" dirty="0">
                <a:solidFill>
                  <a:schemeClr val="tx1"/>
                </a:solidFill>
              </a:rPr>
              <a:t> законом для </a:t>
            </a:r>
            <a:r>
              <a:rPr lang="ru-RU" dirty="0" err="1">
                <a:solidFill>
                  <a:schemeClr val="tx1"/>
                </a:solidFill>
              </a:rPr>
              <a:t>вчинення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правочинів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письмовій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формі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Нотаріальні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засвідчення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справжності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електронного</a:t>
            </a:r>
            <a:r>
              <a:rPr lang="ru-RU" dirty="0">
                <a:solidFill>
                  <a:schemeClr val="tx1"/>
                </a:solidFill>
              </a:rPr>
              <a:t> цифрового </a:t>
            </a:r>
            <a:r>
              <a:rPr lang="ru-RU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електронних</a:t>
            </a:r>
            <a:r>
              <a:rPr lang="ru-RU" dirty="0">
                <a:solidFill>
                  <a:schemeClr val="tx1"/>
                </a:solidFill>
              </a:rPr>
              <a:t> документах </a:t>
            </a:r>
            <a:r>
              <a:rPr lang="ru-RU" dirty="0" err="1">
                <a:solidFill>
                  <a:schemeClr val="tx1"/>
                </a:solidFill>
              </a:rPr>
              <a:t>вчиняються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відповідно</a:t>
            </a:r>
            <a:r>
              <a:rPr lang="ru-RU" dirty="0">
                <a:solidFill>
                  <a:schemeClr val="tx1"/>
                </a:solidFill>
              </a:rPr>
              <a:t> до порядку, </a:t>
            </a:r>
            <a:r>
              <a:rPr lang="ru-RU" dirty="0" err="1">
                <a:solidFill>
                  <a:schemeClr val="tx1"/>
                </a:solidFill>
              </a:rPr>
              <a:t>встановленого</a:t>
            </a:r>
            <a:r>
              <a:rPr lang="ru-RU" dirty="0">
                <a:solidFill>
                  <a:schemeClr val="tx1"/>
                </a:solidFill>
              </a:rPr>
              <a:t> законом.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65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Основними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визначеннями</a:t>
            </a:r>
            <a:r>
              <a:rPr lang="ru-RU" b="1" dirty="0">
                <a:solidFill>
                  <a:schemeClr val="tx1"/>
                </a:solidFill>
              </a:rPr>
              <a:t> є</a:t>
            </a:r>
            <a:r>
              <a:rPr lang="ru-RU" b="1" dirty="0" smtClean="0">
                <a:solidFill>
                  <a:schemeClr val="tx1"/>
                </a:solidFill>
              </a:rPr>
              <a:t>: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4230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b="1" dirty="0" err="1">
                <a:solidFill>
                  <a:schemeClr val="tx1"/>
                </a:solidFill>
              </a:rPr>
              <a:t>електронний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підпис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– </a:t>
            </a:r>
            <a:r>
              <a:rPr lang="ru-RU" dirty="0" err="1">
                <a:solidFill>
                  <a:schemeClr val="tx1"/>
                </a:solidFill>
              </a:rPr>
              <a:t>дані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електронній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формі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додаються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інших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електронних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логічно</a:t>
            </a:r>
            <a:r>
              <a:rPr lang="ru-RU" dirty="0">
                <a:solidFill>
                  <a:schemeClr val="tx1"/>
                </a:solidFill>
              </a:rPr>
              <a:t> з ними </a:t>
            </a:r>
            <a:r>
              <a:rPr lang="ru-RU" dirty="0" err="1">
                <a:solidFill>
                  <a:schemeClr val="tx1"/>
                </a:solidFill>
              </a:rPr>
              <a:t>пов’язані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призначені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ідентифікації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підписувача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b="1" dirty="0" err="1">
                <a:solidFill>
                  <a:schemeClr val="tx1"/>
                </a:solidFill>
              </a:rPr>
              <a:t>електронний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цифровий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підпис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– вид </a:t>
            </a:r>
            <a:r>
              <a:rPr lang="ru-RU" dirty="0" err="1">
                <a:solidFill>
                  <a:schemeClr val="tx1"/>
                </a:solidFill>
              </a:rPr>
              <a:t>електронного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отриманого</a:t>
            </a:r>
            <a:r>
              <a:rPr lang="ru-RU" dirty="0">
                <a:solidFill>
                  <a:schemeClr val="tx1"/>
                </a:solidFill>
              </a:rPr>
              <a:t> за результатом </a:t>
            </a:r>
            <a:r>
              <a:rPr lang="ru-RU" dirty="0" err="1">
                <a:solidFill>
                  <a:schemeClr val="tx1"/>
                </a:solidFill>
              </a:rPr>
              <a:t>криптографічного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перетворення</a:t>
            </a:r>
            <a:r>
              <a:rPr lang="ru-RU" dirty="0">
                <a:solidFill>
                  <a:schemeClr val="tx1"/>
                </a:solidFill>
              </a:rPr>
              <a:t> набору </a:t>
            </a:r>
            <a:r>
              <a:rPr lang="ru-RU" dirty="0" err="1">
                <a:solidFill>
                  <a:schemeClr val="tx1"/>
                </a:solidFill>
              </a:rPr>
              <a:t>електронних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додається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цього</a:t>
            </a:r>
            <a:r>
              <a:rPr lang="ru-RU" dirty="0">
                <a:solidFill>
                  <a:schemeClr val="tx1"/>
                </a:solidFill>
              </a:rPr>
              <a:t> набору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логічно</a:t>
            </a:r>
            <a:r>
              <a:rPr lang="ru-RU" dirty="0">
                <a:solidFill>
                  <a:schemeClr val="tx1"/>
                </a:solidFill>
              </a:rPr>
              <a:t> з ним </a:t>
            </a:r>
            <a:r>
              <a:rPr lang="ru-RU" dirty="0" err="1">
                <a:solidFill>
                  <a:schemeClr val="tx1"/>
                </a:solidFill>
              </a:rPr>
              <a:t>поєднується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дає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змогу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підтвердити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його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цілісність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ідентифікувати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підписувала</a:t>
            </a:r>
            <a:r>
              <a:rPr lang="ru-RU" dirty="0">
                <a:solidFill>
                  <a:schemeClr val="tx1"/>
                </a:solidFill>
              </a:rPr>
              <a:t>; </a:t>
            </a:r>
            <a:r>
              <a:rPr lang="ru-RU" dirty="0" err="1">
                <a:solidFill>
                  <a:schemeClr val="tx1"/>
                </a:solidFill>
              </a:rPr>
              <a:t>електронний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цифровий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накладається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допомогою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особистого</a:t>
            </a:r>
            <a:r>
              <a:rPr lang="ru-RU" dirty="0">
                <a:solidFill>
                  <a:schemeClr val="tx1"/>
                </a:solidFill>
              </a:rPr>
              <a:t> ключа та </a:t>
            </a:r>
            <a:r>
              <a:rPr lang="ru-RU" dirty="0" err="1">
                <a:solidFill>
                  <a:schemeClr val="tx1"/>
                </a:solidFill>
              </a:rPr>
              <a:t>перевіряється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допомогою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відкритого</a:t>
            </a:r>
            <a:r>
              <a:rPr lang="ru-RU" dirty="0">
                <a:solidFill>
                  <a:schemeClr val="tx1"/>
                </a:solidFill>
              </a:rPr>
              <a:t> ключа;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b="1" dirty="0" err="1">
                <a:solidFill>
                  <a:schemeClr val="tx1"/>
                </a:solidFill>
              </a:rPr>
              <a:t>засіб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електронного</a:t>
            </a:r>
            <a:r>
              <a:rPr lang="ru-RU" b="1" dirty="0">
                <a:solidFill>
                  <a:schemeClr val="tx1"/>
                </a:solidFill>
              </a:rPr>
              <a:t> цифрового </a:t>
            </a:r>
            <a:r>
              <a:rPr lang="ru-RU" b="1" dirty="0" err="1">
                <a:solidFill>
                  <a:schemeClr val="tx1"/>
                </a:solidFill>
              </a:rPr>
              <a:t>підпису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– </a:t>
            </a:r>
            <a:r>
              <a:rPr lang="ru-RU" dirty="0" err="1">
                <a:solidFill>
                  <a:schemeClr val="tx1"/>
                </a:solidFill>
              </a:rPr>
              <a:t>програмний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засіб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програмно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апаратний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апаратний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пристрій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призначені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генерації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ключів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накладення</a:t>
            </a:r>
            <a:r>
              <a:rPr lang="ru-RU" dirty="0">
                <a:solidFill>
                  <a:schemeClr val="tx1"/>
                </a:solidFill>
              </a:rPr>
              <a:t> та/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перевірки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електронного</a:t>
            </a:r>
            <a:r>
              <a:rPr lang="ru-RU" dirty="0">
                <a:solidFill>
                  <a:schemeClr val="tx1"/>
                </a:solidFill>
              </a:rPr>
              <a:t> цифрового </a:t>
            </a:r>
            <a:r>
              <a:rPr lang="ru-RU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b="1" dirty="0" err="1">
                <a:solidFill>
                  <a:schemeClr val="tx1"/>
                </a:solidFill>
              </a:rPr>
              <a:t>особистий</a:t>
            </a:r>
            <a:r>
              <a:rPr lang="ru-RU" b="1" dirty="0">
                <a:solidFill>
                  <a:schemeClr val="tx1"/>
                </a:solidFill>
              </a:rPr>
              <a:t> ключ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– параметр </a:t>
            </a:r>
            <a:r>
              <a:rPr lang="ru-RU" dirty="0" err="1">
                <a:solidFill>
                  <a:schemeClr val="tx1"/>
                </a:solidFill>
              </a:rPr>
              <a:t>криптографічного</a:t>
            </a:r>
            <a:r>
              <a:rPr lang="ru-RU" dirty="0">
                <a:solidFill>
                  <a:schemeClr val="tx1"/>
                </a:solidFill>
              </a:rPr>
              <a:t> алгоритму </a:t>
            </a:r>
            <a:r>
              <a:rPr lang="ru-RU" dirty="0" err="1">
                <a:solidFill>
                  <a:schemeClr val="tx1"/>
                </a:solidFill>
              </a:rPr>
              <a:t>формування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електронного</a:t>
            </a:r>
            <a:r>
              <a:rPr lang="ru-RU" dirty="0">
                <a:solidFill>
                  <a:schemeClr val="tx1"/>
                </a:solidFill>
              </a:rPr>
              <a:t> цифрового </a:t>
            </a:r>
            <a:r>
              <a:rPr lang="ru-RU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доступний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тільки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підписувачу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b="1" dirty="0" err="1">
                <a:solidFill>
                  <a:schemeClr val="tx1"/>
                </a:solidFill>
              </a:rPr>
              <a:t>відкритий</a:t>
            </a:r>
            <a:r>
              <a:rPr lang="ru-RU" b="1" dirty="0">
                <a:solidFill>
                  <a:schemeClr val="tx1"/>
                </a:solidFill>
              </a:rPr>
              <a:t> ключ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– параметр </a:t>
            </a:r>
            <a:r>
              <a:rPr lang="ru-RU" dirty="0" err="1">
                <a:solidFill>
                  <a:schemeClr val="tx1"/>
                </a:solidFill>
              </a:rPr>
              <a:t>криптографічного</a:t>
            </a:r>
            <a:r>
              <a:rPr lang="ru-RU" dirty="0">
                <a:solidFill>
                  <a:schemeClr val="tx1"/>
                </a:solidFill>
              </a:rPr>
              <a:t> алгоритму </a:t>
            </a:r>
            <a:r>
              <a:rPr lang="ru-RU" dirty="0" err="1">
                <a:solidFill>
                  <a:schemeClr val="tx1"/>
                </a:solidFill>
              </a:rPr>
              <a:t>перевірки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електронного</a:t>
            </a:r>
            <a:r>
              <a:rPr lang="ru-RU" dirty="0">
                <a:solidFill>
                  <a:schemeClr val="tx1"/>
                </a:solidFill>
              </a:rPr>
              <a:t> цифрового </a:t>
            </a:r>
            <a:r>
              <a:rPr lang="ru-RU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доступний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суб’єктам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відносин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сфері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електронного</a:t>
            </a:r>
            <a:r>
              <a:rPr lang="ru-RU" dirty="0">
                <a:solidFill>
                  <a:schemeClr val="tx1"/>
                </a:solidFill>
              </a:rPr>
              <a:t> цифрового </a:t>
            </a:r>
            <a:r>
              <a:rPr lang="ru-RU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b="1" dirty="0" err="1">
                <a:solidFill>
                  <a:schemeClr val="tx1"/>
                </a:solidFill>
              </a:rPr>
              <a:t>засвідчення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чинності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відкритого</a:t>
            </a:r>
            <a:r>
              <a:rPr lang="ru-RU" b="1" dirty="0">
                <a:solidFill>
                  <a:schemeClr val="tx1"/>
                </a:solidFill>
              </a:rPr>
              <a:t> ключа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– процедура </a:t>
            </a:r>
            <a:r>
              <a:rPr lang="ru-RU" dirty="0" err="1">
                <a:solidFill>
                  <a:schemeClr val="tx1"/>
                </a:solidFill>
              </a:rPr>
              <a:t>формування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сертифіката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відкритого</a:t>
            </a:r>
            <a:r>
              <a:rPr lang="ru-RU" dirty="0">
                <a:solidFill>
                  <a:schemeClr val="tx1"/>
                </a:solidFill>
              </a:rPr>
              <a:t> ключа;</a:t>
            </a:r>
          </a:p>
        </p:txBody>
      </p:sp>
    </p:spTree>
    <p:extLst>
      <p:ext uri="{BB962C8B-B14F-4D97-AF65-F5344CB8AC3E}">
        <p14:creationId xmlns:p14="http://schemas.microsoft.com/office/powerpoint/2010/main" val="106627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2702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b="1" dirty="0" err="1">
                <a:solidFill>
                  <a:schemeClr val="tx1"/>
                </a:solidFill>
              </a:rPr>
              <a:t>сертифікат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відкритого</a:t>
            </a:r>
            <a:r>
              <a:rPr lang="ru-RU" b="1" dirty="0">
                <a:solidFill>
                  <a:schemeClr val="tx1"/>
                </a:solidFill>
              </a:rPr>
              <a:t> ключа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(</a:t>
            </a:r>
            <a:r>
              <a:rPr lang="ru-RU" dirty="0" err="1">
                <a:solidFill>
                  <a:schemeClr val="tx1"/>
                </a:solidFill>
              </a:rPr>
              <a:t>далі</a:t>
            </a:r>
            <a:r>
              <a:rPr lang="ru-RU" dirty="0">
                <a:solidFill>
                  <a:schemeClr val="tx1"/>
                </a:solidFill>
              </a:rPr>
              <a:t> – </a:t>
            </a:r>
            <a:r>
              <a:rPr lang="ru-RU" dirty="0" err="1">
                <a:solidFill>
                  <a:schemeClr val="tx1"/>
                </a:solidFill>
              </a:rPr>
              <a:t>сертифікат</a:t>
            </a:r>
            <a:r>
              <a:rPr lang="ru-RU" dirty="0">
                <a:solidFill>
                  <a:schemeClr val="tx1"/>
                </a:solidFill>
              </a:rPr>
              <a:t> ключа) – документ, </a:t>
            </a:r>
            <a:r>
              <a:rPr lang="ru-RU" dirty="0" err="1">
                <a:solidFill>
                  <a:schemeClr val="tx1"/>
                </a:solidFill>
              </a:rPr>
              <a:t>виданий</a:t>
            </a:r>
            <a:r>
              <a:rPr lang="ru-RU" dirty="0">
                <a:solidFill>
                  <a:schemeClr val="tx1"/>
                </a:solidFill>
              </a:rPr>
              <a:t> центром </a:t>
            </a:r>
            <a:r>
              <a:rPr lang="ru-RU" dirty="0" err="1">
                <a:solidFill>
                  <a:schemeClr val="tx1"/>
                </a:solidFill>
              </a:rPr>
              <a:t>сертифікації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ключів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засвідчує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чинність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належність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відкритого</a:t>
            </a:r>
            <a:r>
              <a:rPr lang="ru-RU" dirty="0">
                <a:solidFill>
                  <a:schemeClr val="tx1"/>
                </a:solidFill>
              </a:rPr>
              <a:t> ключа </a:t>
            </a:r>
            <a:r>
              <a:rPr lang="ru-RU" dirty="0" err="1">
                <a:solidFill>
                  <a:schemeClr val="tx1"/>
                </a:solidFill>
              </a:rPr>
              <a:t>підписувачу</a:t>
            </a:r>
            <a:r>
              <a:rPr lang="ru-RU" dirty="0">
                <a:solidFill>
                  <a:schemeClr val="tx1"/>
                </a:solidFill>
              </a:rPr>
              <a:t>; </a:t>
            </a:r>
            <a:r>
              <a:rPr lang="ru-RU" dirty="0" err="1">
                <a:solidFill>
                  <a:schemeClr val="tx1"/>
                </a:solidFill>
              </a:rPr>
              <a:t>сертифікати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ключів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розповсюджуватися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електронній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формі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формі</a:t>
            </a:r>
            <a:r>
              <a:rPr lang="ru-RU" dirty="0">
                <a:solidFill>
                  <a:schemeClr val="tx1"/>
                </a:solidFill>
              </a:rPr>
              <a:t> документа на </a:t>
            </a:r>
            <a:r>
              <a:rPr lang="ru-RU" dirty="0" err="1">
                <a:solidFill>
                  <a:schemeClr val="tx1"/>
                </a:solidFill>
              </a:rPr>
              <a:t>папері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використовуватися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ідентифікації</a:t>
            </a:r>
            <a:r>
              <a:rPr lang="ru-RU" dirty="0">
                <a:solidFill>
                  <a:schemeClr val="tx1"/>
                </a:solidFill>
              </a:rPr>
              <a:t> особи </a:t>
            </a:r>
            <a:r>
              <a:rPr lang="ru-RU" dirty="0" err="1">
                <a:solidFill>
                  <a:schemeClr val="tx1"/>
                </a:solidFill>
              </a:rPr>
              <a:t>підписувача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b="1" dirty="0" err="1">
                <a:solidFill>
                  <a:schemeClr val="tx1"/>
                </a:solidFill>
              </a:rPr>
              <a:t>посилений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сертифікат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відкритого</a:t>
            </a:r>
            <a:r>
              <a:rPr lang="ru-RU" b="1" dirty="0">
                <a:solidFill>
                  <a:schemeClr val="tx1"/>
                </a:solidFill>
              </a:rPr>
              <a:t> ключа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(</a:t>
            </a:r>
            <a:r>
              <a:rPr lang="ru-RU" dirty="0" err="1">
                <a:solidFill>
                  <a:schemeClr val="tx1"/>
                </a:solidFill>
              </a:rPr>
              <a:t>далі</a:t>
            </a:r>
            <a:r>
              <a:rPr lang="ru-RU" dirty="0">
                <a:solidFill>
                  <a:schemeClr val="tx1"/>
                </a:solidFill>
              </a:rPr>
              <a:t> – </a:t>
            </a:r>
            <a:r>
              <a:rPr lang="ru-RU" dirty="0" err="1">
                <a:solidFill>
                  <a:schemeClr val="tx1"/>
                </a:solidFill>
              </a:rPr>
              <a:t>посилений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сертифікат</a:t>
            </a:r>
            <a:r>
              <a:rPr lang="ru-RU" dirty="0">
                <a:solidFill>
                  <a:schemeClr val="tx1"/>
                </a:solidFill>
              </a:rPr>
              <a:t> ключа) – </a:t>
            </a:r>
            <a:r>
              <a:rPr lang="ru-RU" dirty="0" err="1">
                <a:solidFill>
                  <a:schemeClr val="tx1"/>
                </a:solidFill>
              </a:rPr>
              <a:t>сертифікат</a:t>
            </a:r>
            <a:r>
              <a:rPr lang="ru-RU" dirty="0">
                <a:solidFill>
                  <a:schemeClr val="tx1"/>
                </a:solidFill>
              </a:rPr>
              <a:t> ключа, </a:t>
            </a:r>
            <a:r>
              <a:rPr lang="ru-RU" dirty="0" err="1">
                <a:solidFill>
                  <a:schemeClr val="tx1"/>
                </a:solidFill>
              </a:rPr>
              <a:t>який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відповідає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вимогам</a:t>
            </a:r>
            <a:r>
              <a:rPr lang="ru-RU" dirty="0">
                <a:solidFill>
                  <a:schemeClr val="tx1"/>
                </a:solidFill>
              </a:rPr>
              <a:t> закону, </a:t>
            </a:r>
            <a:r>
              <a:rPr lang="ru-RU" dirty="0" err="1">
                <a:solidFill>
                  <a:schemeClr val="tx1"/>
                </a:solidFill>
              </a:rPr>
              <a:t>виданий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акредитованим</a:t>
            </a:r>
            <a:r>
              <a:rPr lang="ru-RU" dirty="0">
                <a:solidFill>
                  <a:schemeClr val="tx1"/>
                </a:solidFill>
              </a:rPr>
              <a:t> центром </a:t>
            </a:r>
            <a:r>
              <a:rPr lang="ru-RU" dirty="0" err="1">
                <a:solidFill>
                  <a:schemeClr val="tx1"/>
                </a:solidFill>
              </a:rPr>
              <a:t>сертифікації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ключів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засвідчувальним</a:t>
            </a:r>
            <a:r>
              <a:rPr lang="ru-RU" dirty="0">
                <a:solidFill>
                  <a:schemeClr val="tx1"/>
                </a:solidFill>
              </a:rPr>
              <a:t> центром, </a:t>
            </a:r>
            <a:r>
              <a:rPr lang="ru-RU" dirty="0" err="1">
                <a:solidFill>
                  <a:schemeClr val="tx1"/>
                </a:solidFill>
              </a:rPr>
              <a:t>центральним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засвідчувальним</a:t>
            </a:r>
            <a:r>
              <a:rPr lang="ru-RU" dirty="0">
                <a:solidFill>
                  <a:schemeClr val="tx1"/>
                </a:solidFill>
              </a:rPr>
              <a:t> органом;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b="1" dirty="0" err="1">
                <a:solidFill>
                  <a:schemeClr val="tx1"/>
                </a:solidFill>
              </a:rPr>
              <a:t>акредитація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– процедура документального </a:t>
            </a:r>
            <a:r>
              <a:rPr lang="ru-RU" dirty="0" err="1">
                <a:solidFill>
                  <a:schemeClr val="tx1"/>
                </a:solidFill>
              </a:rPr>
              <a:t>засвідчення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компетентності</a:t>
            </a:r>
            <a:r>
              <a:rPr lang="ru-RU" dirty="0">
                <a:solidFill>
                  <a:schemeClr val="tx1"/>
                </a:solidFill>
              </a:rPr>
              <a:t> центра </a:t>
            </a:r>
            <a:r>
              <a:rPr lang="ru-RU" dirty="0" err="1">
                <a:solidFill>
                  <a:schemeClr val="tx1"/>
                </a:solidFill>
              </a:rPr>
              <a:t>сертифікації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ключів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здійснювати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діяльність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пов’язану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обслуговуванням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посилених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сертифікатів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ключів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b="1" dirty="0" err="1">
                <a:solidFill>
                  <a:schemeClr val="tx1"/>
                </a:solidFill>
              </a:rPr>
              <a:t>компрометація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особистого</a:t>
            </a:r>
            <a:r>
              <a:rPr lang="ru-RU" b="1" dirty="0">
                <a:solidFill>
                  <a:schemeClr val="tx1"/>
                </a:solidFill>
              </a:rPr>
              <a:t> ключа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– будь-яка </a:t>
            </a:r>
            <a:r>
              <a:rPr lang="ru-RU" dirty="0" err="1">
                <a:solidFill>
                  <a:schemeClr val="tx1"/>
                </a:solidFill>
              </a:rPr>
              <a:t>подія</a:t>
            </a:r>
            <a:r>
              <a:rPr lang="ru-RU" dirty="0">
                <a:solidFill>
                  <a:schemeClr val="tx1"/>
                </a:solidFill>
              </a:rPr>
              <a:t> та/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дія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призвела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призвести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несанкціонованого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особистого</a:t>
            </a:r>
            <a:r>
              <a:rPr lang="ru-RU" dirty="0">
                <a:solidFill>
                  <a:schemeClr val="tx1"/>
                </a:solidFill>
              </a:rPr>
              <a:t> ключа;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b="1" dirty="0" err="1">
                <a:solidFill>
                  <a:schemeClr val="tx1"/>
                </a:solidFill>
              </a:rPr>
              <a:t>підписувач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– особа, яка на </a:t>
            </a:r>
            <a:r>
              <a:rPr lang="ru-RU" dirty="0" err="1">
                <a:solidFill>
                  <a:schemeClr val="tx1"/>
                </a:solidFill>
              </a:rPr>
              <a:t>законних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підставах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володіє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особистим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ключем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свого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імені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дорученням</a:t>
            </a:r>
            <a:r>
              <a:rPr lang="ru-RU" dirty="0">
                <a:solidFill>
                  <a:schemeClr val="tx1"/>
                </a:solidFill>
              </a:rPr>
              <a:t> особи, яку вона </a:t>
            </a:r>
            <a:r>
              <a:rPr lang="ru-RU" dirty="0" err="1">
                <a:solidFill>
                  <a:schemeClr val="tx1"/>
                </a:solidFill>
              </a:rPr>
              <a:t>представляє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накладає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електронний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цифровий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</a:t>
            </a:r>
            <a:r>
              <a:rPr lang="ru-RU" dirty="0">
                <a:solidFill>
                  <a:schemeClr val="tx1"/>
                </a:solidFill>
              </a:rPr>
              <a:t> час </a:t>
            </a:r>
            <a:r>
              <a:rPr lang="ru-RU" dirty="0" err="1">
                <a:solidFill>
                  <a:schemeClr val="tx1"/>
                </a:solidFill>
              </a:rPr>
              <a:t>створення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електронного</a:t>
            </a:r>
            <a:r>
              <a:rPr lang="ru-RU" dirty="0">
                <a:solidFill>
                  <a:schemeClr val="tx1"/>
                </a:solidFill>
              </a:rPr>
              <a:t> документу.</a:t>
            </a:r>
          </a:p>
          <a:p>
            <a:r>
              <a:rPr lang="ru-RU" dirty="0" err="1">
                <a:solidFill>
                  <a:schemeClr val="tx1"/>
                </a:solidFill>
              </a:rPr>
              <a:t>Програма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електронного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документообігу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використанням</a:t>
            </a:r>
            <a:r>
              <a:rPr lang="ru-RU" dirty="0">
                <a:solidFill>
                  <a:schemeClr val="tx1"/>
                </a:solidFill>
              </a:rPr>
              <a:t> ЕЦП на </a:t>
            </a:r>
            <a:r>
              <a:rPr lang="ru-RU" dirty="0" err="1">
                <a:solidFill>
                  <a:schemeClr val="tx1"/>
                </a:solidFill>
              </a:rPr>
              <a:t>сьогодні</a:t>
            </a:r>
            <a:r>
              <a:rPr lang="ru-RU" dirty="0">
                <a:solidFill>
                  <a:schemeClr val="tx1"/>
                </a:solidFill>
              </a:rPr>
              <a:t> активно </a:t>
            </a:r>
            <a:r>
              <a:rPr lang="ru-RU" dirty="0" err="1">
                <a:solidFill>
                  <a:schemeClr val="tx1"/>
                </a:solidFill>
              </a:rPr>
              <a:t>впроваджується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державних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установах</a:t>
            </a:r>
            <a:r>
              <a:rPr lang="ru-RU" dirty="0">
                <a:solidFill>
                  <a:schemeClr val="tx1"/>
                </a:solidFill>
              </a:rPr>
              <a:t> і органах </a:t>
            </a:r>
            <a:r>
              <a:rPr lang="ru-RU" dirty="0" err="1">
                <a:solidFill>
                  <a:schemeClr val="tx1"/>
                </a:solidFill>
              </a:rPr>
              <a:t>державної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влади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істотно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розширює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можливості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застосування</a:t>
            </a:r>
            <a:r>
              <a:rPr lang="ru-RU" dirty="0">
                <a:solidFill>
                  <a:schemeClr val="tx1"/>
                </a:solidFill>
              </a:rPr>
              <a:t> ЕЦП і </a:t>
            </a:r>
            <a:r>
              <a:rPr lang="ru-RU" dirty="0" err="1">
                <a:solidFill>
                  <a:schemeClr val="tx1"/>
                </a:solidFill>
              </a:rPr>
              <a:t>розвиток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електронного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документообігу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Україні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506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>
                <a:solidFill>
                  <a:schemeClr val="tx1"/>
                </a:solidFill>
              </a:rPr>
              <a:t>Зви</a:t>
            </a:r>
            <a:r>
              <a:rPr lang="ru-RU" b="1" dirty="0" err="1" smtClean="0">
                <a:solidFill>
                  <a:schemeClr val="tx1"/>
                </a:solidFill>
              </a:rPr>
              <a:t>чайний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ru-RU" b="1" dirty="0">
                <a:solidFill>
                  <a:schemeClr val="tx1"/>
                </a:solidFill>
              </a:rPr>
              <a:t>і </a:t>
            </a:r>
            <a:r>
              <a:rPr lang="ru-RU" b="1" dirty="0" err="1">
                <a:solidFill>
                  <a:schemeClr val="tx1"/>
                </a:solidFill>
              </a:rPr>
              <a:t>електронний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цифровий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підпис</a:t>
            </a: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6521"/>
          </a:xfrm>
        </p:spPr>
        <p:txBody>
          <a:bodyPr>
            <a:normAutofit fontScale="85000" lnSpcReduction="10000"/>
          </a:bodyPr>
          <a:lstStyle/>
          <a:p>
            <a:r>
              <a:rPr lang="ru-RU" dirty="0" err="1">
                <a:solidFill>
                  <a:schemeClr val="tx1"/>
                </a:solidFill>
              </a:rPr>
              <a:t>Електронний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цифровий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використовуватися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юридичними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фізичними</a:t>
            </a:r>
            <a:r>
              <a:rPr lang="ru-RU" dirty="0">
                <a:solidFill>
                  <a:schemeClr val="tx1"/>
                </a:solidFill>
              </a:rPr>
              <a:t> особами як аналог </a:t>
            </a:r>
            <a:r>
              <a:rPr lang="ru-RU" dirty="0" err="1">
                <a:solidFill>
                  <a:schemeClr val="tx1"/>
                </a:solidFill>
              </a:rPr>
              <a:t>власноручного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надання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електронному</a:t>
            </a:r>
            <a:r>
              <a:rPr lang="ru-RU" dirty="0">
                <a:solidFill>
                  <a:schemeClr val="tx1"/>
                </a:solidFill>
              </a:rPr>
              <a:t> документу </a:t>
            </a:r>
            <a:r>
              <a:rPr lang="ru-RU" dirty="0" err="1">
                <a:solidFill>
                  <a:schemeClr val="tx1"/>
                </a:solidFill>
              </a:rPr>
              <a:t>юридичної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сили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Юридична</a:t>
            </a:r>
            <a:r>
              <a:rPr lang="ru-RU" dirty="0">
                <a:solidFill>
                  <a:schemeClr val="tx1"/>
                </a:solidFill>
              </a:rPr>
              <a:t> сила </a:t>
            </a:r>
            <a:r>
              <a:rPr lang="ru-RU" dirty="0" err="1">
                <a:solidFill>
                  <a:schemeClr val="tx1"/>
                </a:solidFill>
              </a:rPr>
              <a:t>електронного</a:t>
            </a:r>
            <a:r>
              <a:rPr lang="ru-RU" dirty="0">
                <a:solidFill>
                  <a:schemeClr val="tx1"/>
                </a:solidFill>
              </a:rPr>
              <a:t> документу, </a:t>
            </a:r>
            <a:r>
              <a:rPr lang="ru-RU" dirty="0" err="1">
                <a:solidFill>
                  <a:schemeClr val="tx1"/>
                </a:solidFill>
              </a:rPr>
              <a:t>підписаного</a:t>
            </a:r>
            <a:r>
              <a:rPr lang="ru-RU" dirty="0">
                <a:solidFill>
                  <a:schemeClr val="tx1"/>
                </a:solidFill>
              </a:rPr>
              <a:t> ЕЦП, </a:t>
            </a:r>
            <a:r>
              <a:rPr lang="ru-RU" dirty="0" err="1">
                <a:solidFill>
                  <a:schemeClr val="tx1"/>
                </a:solidFill>
              </a:rPr>
              <a:t>еквівалентна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юридичній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силі</a:t>
            </a:r>
            <a:r>
              <a:rPr lang="ru-RU" dirty="0">
                <a:solidFill>
                  <a:schemeClr val="tx1"/>
                </a:solidFill>
              </a:rPr>
              <a:t> документу на </a:t>
            </a:r>
            <a:r>
              <a:rPr lang="ru-RU" dirty="0" err="1">
                <a:solidFill>
                  <a:schemeClr val="tx1"/>
                </a:solidFill>
              </a:rPr>
              <a:t>паперовому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носії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підписаного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власноручним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підписом</a:t>
            </a:r>
            <a:r>
              <a:rPr lang="ru-RU" dirty="0">
                <a:solidFill>
                  <a:schemeClr val="tx1"/>
                </a:solidFill>
              </a:rPr>
              <a:t> особи і </a:t>
            </a:r>
            <a:r>
              <a:rPr lang="ru-RU" dirty="0" err="1">
                <a:solidFill>
                  <a:schemeClr val="tx1"/>
                </a:solidFill>
              </a:rPr>
              <a:t>скріпленим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печаткою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</a:rPr>
              <a:t>Електронний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цифровий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функціонально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аналогічний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звичайному</a:t>
            </a:r>
            <a:r>
              <a:rPr lang="ru-RU" dirty="0">
                <a:solidFill>
                  <a:schemeClr val="tx1"/>
                </a:solidFill>
              </a:rPr>
              <a:t> рукописному </a:t>
            </a:r>
            <a:r>
              <a:rPr lang="ru-RU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папері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</a:rPr>
              <a:t>Закони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України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прирівнюють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юридичною</a:t>
            </a:r>
            <a:r>
              <a:rPr lang="ru-RU" dirty="0">
                <a:solidFill>
                  <a:schemeClr val="tx1"/>
                </a:solidFill>
              </a:rPr>
              <a:t> силою </a:t>
            </a:r>
            <a:r>
              <a:rPr lang="ru-RU" dirty="0" err="1">
                <a:solidFill>
                  <a:schemeClr val="tx1"/>
                </a:solidFill>
              </a:rPr>
              <a:t>електронні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документи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підписані</a:t>
            </a:r>
            <a:r>
              <a:rPr lang="ru-RU" dirty="0">
                <a:solidFill>
                  <a:schemeClr val="tx1"/>
                </a:solidFill>
              </a:rPr>
              <a:t> ЕЦП, до </a:t>
            </a:r>
            <a:r>
              <a:rPr lang="ru-RU" dirty="0" err="1">
                <a:solidFill>
                  <a:schemeClr val="tx1"/>
                </a:solidFill>
              </a:rPr>
              <a:t>документів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власноручним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підписом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печаткою</a:t>
            </a:r>
            <a:r>
              <a:rPr lang="ru-RU" dirty="0">
                <a:solidFill>
                  <a:schemeClr val="tx1"/>
                </a:solidFill>
              </a:rPr>
              <a:t>, а </a:t>
            </a:r>
            <a:r>
              <a:rPr lang="ru-RU" dirty="0" err="1">
                <a:solidFill>
                  <a:schemeClr val="tx1"/>
                </a:solidFill>
              </a:rPr>
              <a:t>також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створюють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правову</a:t>
            </a:r>
            <a:r>
              <a:rPr lang="ru-RU" dirty="0">
                <a:solidFill>
                  <a:schemeClr val="tx1"/>
                </a:solidFill>
              </a:rPr>
              <a:t> основу для </a:t>
            </a:r>
            <a:r>
              <a:rPr lang="ru-RU" dirty="0" err="1">
                <a:solidFill>
                  <a:schemeClr val="tx1"/>
                </a:solidFill>
              </a:rPr>
              <a:t>застосування</a:t>
            </a:r>
            <a:r>
              <a:rPr lang="ru-RU" dirty="0">
                <a:solidFill>
                  <a:schemeClr val="tx1"/>
                </a:solidFill>
              </a:rPr>
              <a:t> ЕЦП і </a:t>
            </a:r>
            <a:r>
              <a:rPr lang="ru-RU" dirty="0" err="1">
                <a:solidFill>
                  <a:schemeClr val="tx1"/>
                </a:solidFill>
              </a:rPr>
              <a:t>здійснення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юридично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значущих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дій</a:t>
            </a:r>
            <a:r>
              <a:rPr lang="ru-RU" dirty="0">
                <a:solidFill>
                  <a:schemeClr val="tx1"/>
                </a:solidFill>
              </a:rPr>
              <a:t> шляхом </a:t>
            </a:r>
            <a:r>
              <a:rPr lang="ru-RU" dirty="0" err="1">
                <a:solidFill>
                  <a:schemeClr val="tx1"/>
                </a:solidFill>
              </a:rPr>
              <a:t>електронного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документообігу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</a:rPr>
              <a:t>Безпека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використання</a:t>
            </a:r>
            <a:r>
              <a:rPr lang="ru-RU" dirty="0">
                <a:solidFill>
                  <a:schemeClr val="tx1"/>
                </a:solidFill>
              </a:rPr>
              <a:t> ЕЦП </a:t>
            </a:r>
            <a:r>
              <a:rPr lang="ru-RU" dirty="0" err="1">
                <a:solidFill>
                  <a:schemeClr val="tx1"/>
                </a:solidFill>
              </a:rPr>
              <a:t>забезпечується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тим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засоби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використовуються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роботи</a:t>
            </a:r>
            <a:r>
              <a:rPr lang="ru-RU" dirty="0">
                <a:solidFill>
                  <a:schemeClr val="tx1"/>
                </a:solidFill>
              </a:rPr>
              <a:t> з ЕЦП, </a:t>
            </a:r>
            <a:r>
              <a:rPr lang="ru-RU" dirty="0" err="1">
                <a:solidFill>
                  <a:schemeClr val="tx1"/>
                </a:solidFill>
              </a:rPr>
              <a:t>проходять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експертизу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сертифікацію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Департаменті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спеціальних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телекомунікаційних</a:t>
            </a:r>
            <a:r>
              <a:rPr lang="ru-RU" dirty="0">
                <a:solidFill>
                  <a:schemeClr val="tx1"/>
                </a:solidFill>
              </a:rPr>
              <a:t> систем СБУ,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гарантує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неможливість</a:t>
            </a:r>
            <a:r>
              <a:rPr lang="ru-RU" dirty="0">
                <a:solidFill>
                  <a:schemeClr val="tx1"/>
                </a:solidFill>
              </a:rPr>
              <a:t> злому і </a:t>
            </a:r>
            <a:r>
              <a:rPr lang="ru-RU" dirty="0" err="1">
                <a:solidFill>
                  <a:schemeClr val="tx1"/>
                </a:solidFill>
              </a:rPr>
              <a:t>підробки</a:t>
            </a:r>
            <a:r>
              <a:rPr lang="ru-RU" dirty="0">
                <a:solidFill>
                  <a:schemeClr val="tx1"/>
                </a:solidFill>
              </a:rPr>
              <a:t> ЕЦП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</a:rPr>
              <a:t>Одним </a:t>
            </a:r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основних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реквізитів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документів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підписуються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юридичними</a:t>
            </a:r>
            <a:r>
              <a:rPr lang="ru-RU" dirty="0">
                <a:solidFill>
                  <a:schemeClr val="tx1"/>
                </a:solidFill>
              </a:rPr>
              <a:t> особами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фізичними</a:t>
            </a:r>
            <a:r>
              <a:rPr lang="ru-RU" dirty="0">
                <a:solidFill>
                  <a:schemeClr val="tx1"/>
                </a:solidFill>
              </a:rPr>
              <a:t> особами-</a:t>
            </a:r>
            <a:r>
              <a:rPr lang="ru-RU" dirty="0" err="1">
                <a:solidFill>
                  <a:schemeClr val="tx1"/>
                </a:solidFill>
              </a:rPr>
              <a:t>підприємцями</a:t>
            </a:r>
            <a:r>
              <a:rPr lang="ru-RU" dirty="0">
                <a:solidFill>
                  <a:schemeClr val="tx1"/>
                </a:solidFill>
              </a:rPr>
              <a:t>, є печатка. </a:t>
            </a:r>
            <a:r>
              <a:rPr lang="ru-RU" dirty="0" err="1">
                <a:solidFill>
                  <a:schemeClr val="tx1"/>
                </a:solidFill>
              </a:rPr>
              <a:t>Електронний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цифровий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також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функціонувати</a:t>
            </a:r>
            <a:r>
              <a:rPr lang="ru-RU" dirty="0">
                <a:solidFill>
                  <a:schemeClr val="tx1"/>
                </a:solidFill>
              </a:rPr>
              <a:t> і в </a:t>
            </a:r>
            <a:r>
              <a:rPr lang="ru-RU" dirty="0" err="1">
                <a:solidFill>
                  <a:schemeClr val="tx1"/>
                </a:solidFill>
              </a:rPr>
              <a:t>цій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якості</a:t>
            </a:r>
            <a:r>
              <a:rPr lang="ru-RU" dirty="0">
                <a:solidFill>
                  <a:schemeClr val="tx1"/>
                </a:solidFill>
              </a:rPr>
              <a:t>. Порядок </a:t>
            </a:r>
            <a:r>
              <a:rPr lang="ru-RU" dirty="0" err="1">
                <a:solidFill>
                  <a:schemeClr val="tx1"/>
                </a:solidFill>
              </a:rPr>
              <a:t>отримання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електронної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цифрової</a:t>
            </a:r>
            <a:r>
              <a:rPr lang="ru-RU" dirty="0">
                <a:solidFill>
                  <a:schemeClr val="tx1"/>
                </a:solidFill>
              </a:rPr>
              <a:t> печатки </a:t>
            </a:r>
            <a:r>
              <a:rPr lang="ru-RU" dirty="0" err="1">
                <a:solidFill>
                  <a:schemeClr val="tx1"/>
                </a:solidFill>
              </a:rPr>
              <a:t>юридичними</a:t>
            </a:r>
            <a:r>
              <a:rPr lang="ru-RU" dirty="0">
                <a:solidFill>
                  <a:schemeClr val="tx1"/>
                </a:solidFill>
              </a:rPr>
              <a:t> особами і </a:t>
            </a:r>
            <a:r>
              <a:rPr lang="ru-RU" dirty="0" err="1">
                <a:solidFill>
                  <a:schemeClr val="tx1"/>
                </a:solidFill>
              </a:rPr>
              <a:t>фізичними</a:t>
            </a:r>
            <a:r>
              <a:rPr lang="ru-RU" dirty="0">
                <a:solidFill>
                  <a:schemeClr val="tx1"/>
                </a:solidFill>
              </a:rPr>
              <a:t> особами </a:t>
            </a:r>
            <a:r>
              <a:rPr lang="ru-RU" dirty="0" err="1">
                <a:solidFill>
                  <a:schemeClr val="tx1"/>
                </a:solidFill>
              </a:rPr>
              <a:t>підприємцями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аналогічний</a:t>
            </a:r>
            <a:r>
              <a:rPr lang="ru-RU" dirty="0">
                <a:solidFill>
                  <a:schemeClr val="tx1"/>
                </a:solidFill>
              </a:rPr>
              <a:t> порядку </a:t>
            </a:r>
            <a:r>
              <a:rPr lang="ru-RU" dirty="0" err="1">
                <a:solidFill>
                  <a:schemeClr val="tx1"/>
                </a:solidFill>
              </a:rPr>
              <a:t>отримання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електронного</a:t>
            </a:r>
            <a:r>
              <a:rPr lang="ru-RU" dirty="0">
                <a:solidFill>
                  <a:schemeClr val="tx1"/>
                </a:solidFill>
              </a:rPr>
              <a:t> цифрового </a:t>
            </a:r>
            <a:r>
              <a:rPr lang="ru-RU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17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Вимоги</a:t>
            </a:r>
            <a:r>
              <a:rPr lang="ru-RU" b="1" dirty="0">
                <a:solidFill>
                  <a:schemeClr val="tx1"/>
                </a:solidFill>
              </a:rPr>
              <a:t> до цифрового </a:t>
            </a:r>
            <a:r>
              <a:rPr lang="ru-RU" b="1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Аутентифікація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захищає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двох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учасників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обмінюються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повідомленнями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впливу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деякої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третьої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сторони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Однак</a:t>
            </a:r>
            <a:r>
              <a:rPr lang="ru-RU" dirty="0">
                <a:solidFill>
                  <a:schemeClr val="tx1"/>
                </a:solidFill>
              </a:rPr>
              <a:t> проста </a:t>
            </a:r>
            <a:r>
              <a:rPr lang="ru-RU" dirty="0" err="1">
                <a:solidFill>
                  <a:schemeClr val="tx1"/>
                </a:solidFill>
              </a:rPr>
              <a:t>аутентифікація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захищає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учасників</a:t>
            </a:r>
            <a:r>
              <a:rPr lang="ru-RU" dirty="0">
                <a:solidFill>
                  <a:schemeClr val="tx1"/>
                </a:solidFill>
              </a:rPr>
              <a:t> один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одного, </a:t>
            </a:r>
            <a:r>
              <a:rPr lang="ru-RU" dirty="0" err="1">
                <a:solidFill>
                  <a:schemeClr val="tx1"/>
                </a:solidFill>
              </a:rPr>
              <a:t>тоді</a:t>
            </a:r>
            <a:r>
              <a:rPr lang="ru-RU" dirty="0">
                <a:solidFill>
                  <a:schemeClr val="tx1"/>
                </a:solidFill>
              </a:rPr>
              <a:t> як і </a:t>
            </a:r>
            <a:r>
              <a:rPr lang="ru-RU" dirty="0" err="1">
                <a:solidFill>
                  <a:schemeClr val="tx1"/>
                </a:solidFill>
              </a:rPr>
              <a:t>між</a:t>
            </a:r>
            <a:r>
              <a:rPr lang="ru-RU" dirty="0">
                <a:solidFill>
                  <a:schemeClr val="tx1"/>
                </a:solidFill>
              </a:rPr>
              <a:t> ними </a:t>
            </a:r>
            <a:r>
              <a:rPr lang="ru-RU" dirty="0" err="1">
                <a:solidFill>
                  <a:schemeClr val="tx1"/>
                </a:solidFill>
              </a:rPr>
              <a:t>теж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виникати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певні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форми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суперечок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</a:rPr>
              <a:t>У </a:t>
            </a:r>
            <a:r>
              <a:rPr lang="ru-RU" dirty="0" err="1">
                <a:solidFill>
                  <a:schemeClr val="tx1"/>
                </a:solidFill>
              </a:rPr>
              <a:t>ситуації</a:t>
            </a:r>
            <a:r>
              <a:rPr lang="ru-RU" dirty="0">
                <a:solidFill>
                  <a:schemeClr val="tx1"/>
                </a:solidFill>
              </a:rPr>
              <a:t>, коли </a:t>
            </a:r>
            <a:r>
              <a:rPr lang="ru-RU" dirty="0" err="1">
                <a:solidFill>
                  <a:schemeClr val="tx1"/>
                </a:solidFill>
              </a:rPr>
              <a:t>обидві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сторони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довіряють</a:t>
            </a:r>
            <a:r>
              <a:rPr lang="ru-RU" dirty="0">
                <a:solidFill>
                  <a:schemeClr val="tx1"/>
                </a:solidFill>
              </a:rPr>
              <a:t> один одному, </a:t>
            </a:r>
            <a:r>
              <a:rPr lang="ru-RU" dirty="0" err="1">
                <a:solidFill>
                  <a:schemeClr val="tx1"/>
                </a:solidFill>
              </a:rPr>
              <a:t>необхідно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щось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більше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ніж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аутентифікація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основі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загального</a:t>
            </a:r>
            <a:r>
              <a:rPr lang="ru-RU" dirty="0">
                <a:solidFill>
                  <a:schemeClr val="tx1"/>
                </a:solidFill>
              </a:rPr>
              <a:t> секрету. </a:t>
            </a:r>
            <a:r>
              <a:rPr lang="ru-RU" dirty="0" err="1">
                <a:solidFill>
                  <a:schemeClr val="tx1"/>
                </a:solidFill>
              </a:rPr>
              <a:t>Можливим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рішенням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подібної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проблеми</a:t>
            </a:r>
            <a:r>
              <a:rPr lang="ru-RU" dirty="0">
                <a:solidFill>
                  <a:schemeClr val="tx1"/>
                </a:solidFill>
              </a:rPr>
              <a:t> є </a:t>
            </a:r>
            <a:r>
              <a:rPr lang="ru-RU" dirty="0" err="1">
                <a:solidFill>
                  <a:schemeClr val="tx1"/>
                </a:solidFill>
              </a:rPr>
              <a:t>використання</a:t>
            </a:r>
            <a:r>
              <a:rPr lang="ru-RU" dirty="0">
                <a:solidFill>
                  <a:schemeClr val="tx1"/>
                </a:solidFill>
              </a:rPr>
              <a:t> цифрового </a:t>
            </a:r>
            <a:r>
              <a:rPr lang="ru-RU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Цифровий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повинний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володіти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наступними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властивостями</a:t>
            </a:r>
            <a:r>
              <a:rPr lang="ru-RU" dirty="0">
                <a:solidFill>
                  <a:schemeClr val="tx1"/>
                </a:solidFill>
              </a:rPr>
              <a:t>:</a:t>
            </a:r>
          </a:p>
          <a:p>
            <a:r>
              <a:rPr lang="ru-RU" dirty="0">
                <a:solidFill>
                  <a:schemeClr val="tx1"/>
                </a:solidFill>
              </a:rPr>
              <a:t>1. Повинна бути </a:t>
            </a:r>
            <a:r>
              <a:rPr lang="ru-RU" dirty="0" err="1">
                <a:solidFill>
                  <a:schemeClr val="tx1"/>
                </a:solidFill>
              </a:rPr>
              <a:t>можливість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перевірити</a:t>
            </a:r>
            <a:r>
              <a:rPr lang="ru-RU" dirty="0">
                <a:solidFill>
                  <a:schemeClr val="tx1"/>
                </a:solidFill>
              </a:rPr>
              <a:t> автора, дату і час </a:t>
            </a:r>
            <a:r>
              <a:rPr lang="ru-RU" dirty="0" err="1">
                <a:solidFill>
                  <a:schemeClr val="tx1"/>
                </a:solidFill>
              </a:rPr>
              <a:t>створення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</a:rPr>
              <a:t>2. Повинна бути </a:t>
            </a:r>
            <a:r>
              <a:rPr lang="ru-RU" dirty="0" err="1">
                <a:solidFill>
                  <a:schemeClr val="tx1"/>
                </a:solidFill>
              </a:rPr>
              <a:t>можливість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аутентифікувати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вміст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</a:t>
            </a:r>
            <a:r>
              <a:rPr lang="ru-RU" dirty="0">
                <a:solidFill>
                  <a:schemeClr val="tx1"/>
                </a:solidFill>
              </a:rPr>
              <a:t> час </a:t>
            </a:r>
            <a:r>
              <a:rPr lang="ru-RU" dirty="0" err="1">
                <a:solidFill>
                  <a:schemeClr val="tx1"/>
                </a:solidFill>
              </a:rPr>
              <a:t>створення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</a:rPr>
              <a:t>3. </a:t>
            </a:r>
            <a:r>
              <a:rPr lang="ru-RU" dirty="0" err="1">
                <a:solidFill>
                  <a:schemeClr val="tx1"/>
                </a:solidFill>
              </a:rPr>
              <a:t>Підпис</a:t>
            </a:r>
            <a:r>
              <a:rPr lang="ru-RU" dirty="0">
                <a:solidFill>
                  <a:schemeClr val="tx1"/>
                </a:solidFill>
              </a:rPr>
              <a:t> повинен бути </a:t>
            </a:r>
            <a:r>
              <a:rPr lang="ru-RU" dirty="0" err="1">
                <a:solidFill>
                  <a:schemeClr val="tx1"/>
                </a:solidFill>
              </a:rPr>
              <a:t>перевірений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третьою</a:t>
            </a:r>
            <a:r>
              <a:rPr lang="ru-RU" dirty="0">
                <a:solidFill>
                  <a:schemeClr val="tx1"/>
                </a:solidFill>
              </a:rPr>
              <a:t> стороною для </a:t>
            </a:r>
            <a:r>
              <a:rPr lang="ru-RU" dirty="0" err="1">
                <a:solidFill>
                  <a:schemeClr val="tx1"/>
                </a:solidFill>
              </a:rPr>
              <a:t>вирішення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спорів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82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Таким чином, </a:t>
            </a:r>
            <a:r>
              <a:rPr lang="ru-RU" dirty="0" err="1">
                <a:solidFill>
                  <a:schemeClr val="tx1"/>
                </a:solidFill>
              </a:rPr>
              <a:t>функція</a:t>
            </a:r>
            <a:r>
              <a:rPr lang="ru-RU" dirty="0">
                <a:solidFill>
                  <a:schemeClr val="tx1"/>
                </a:solidFill>
              </a:rPr>
              <a:t> цифрового </a:t>
            </a:r>
            <a:r>
              <a:rPr lang="ru-RU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включає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функцію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аутентифікації</a:t>
            </a:r>
            <a:r>
              <a:rPr lang="ru-RU" dirty="0">
                <a:solidFill>
                  <a:schemeClr val="tx1"/>
                </a:solidFill>
              </a:rPr>
              <a:t>. На </a:t>
            </a:r>
            <a:r>
              <a:rPr lang="ru-RU" dirty="0" err="1">
                <a:solidFill>
                  <a:schemeClr val="tx1"/>
                </a:solidFill>
              </a:rPr>
              <a:t>підставі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властивостей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сформулювати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наступні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вимоги</a:t>
            </a:r>
            <a:r>
              <a:rPr lang="ru-RU" dirty="0">
                <a:solidFill>
                  <a:schemeClr val="tx1"/>
                </a:solidFill>
              </a:rPr>
              <a:t> до цифрового </a:t>
            </a:r>
            <a:r>
              <a:rPr lang="ru-RU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>:</a:t>
            </a:r>
          </a:p>
          <a:p>
            <a:r>
              <a:rPr lang="ru-RU" dirty="0">
                <a:solidFill>
                  <a:schemeClr val="tx1"/>
                </a:solidFill>
              </a:rPr>
              <a:t>1. </a:t>
            </a:r>
            <a:r>
              <a:rPr lang="ru-RU" dirty="0" err="1">
                <a:solidFill>
                  <a:schemeClr val="tx1"/>
                </a:solidFill>
              </a:rPr>
              <a:t>Підпис</a:t>
            </a:r>
            <a:r>
              <a:rPr lang="ru-RU" dirty="0">
                <a:solidFill>
                  <a:schemeClr val="tx1"/>
                </a:solidFill>
              </a:rPr>
              <a:t> повинен бути </a:t>
            </a:r>
            <a:r>
              <a:rPr lang="ru-RU" dirty="0" err="1">
                <a:solidFill>
                  <a:schemeClr val="tx1"/>
                </a:solidFill>
              </a:rPr>
              <a:t>двійкового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зразком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залежить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підписується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повідомлення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</a:rPr>
              <a:t>2. </a:t>
            </a:r>
            <a:r>
              <a:rPr lang="ru-RU" dirty="0" err="1">
                <a:solidFill>
                  <a:schemeClr val="tx1"/>
                </a:solidFill>
              </a:rPr>
              <a:t>Підпис</a:t>
            </a:r>
            <a:r>
              <a:rPr lang="ru-RU" dirty="0">
                <a:solidFill>
                  <a:schemeClr val="tx1"/>
                </a:solidFill>
              </a:rPr>
              <a:t> повинен </a:t>
            </a:r>
            <a:r>
              <a:rPr lang="ru-RU" dirty="0" err="1">
                <a:solidFill>
                  <a:schemeClr val="tx1"/>
                </a:solidFill>
              </a:rPr>
              <a:t>використовувати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деяку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унікальну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інформацію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відправника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запобігання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підробки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відмови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r>
              <a:rPr lang="ru-RU" dirty="0">
                <a:solidFill>
                  <a:schemeClr val="tx1"/>
                </a:solidFill>
              </a:rPr>
              <a:t>3. </a:t>
            </a:r>
            <a:r>
              <a:rPr lang="ru-RU" dirty="0" err="1">
                <a:solidFill>
                  <a:schemeClr val="tx1"/>
                </a:solidFill>
              </a:rPr>
              <a:t>Створювати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цифровий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</a:t>
            </a:r>
            <a:r>
              <a:rPr lang="ru-RU" dirty="0">
                <a:solidFill>
                  <a:schemeClr val="tx1"/>
                </a:solidFill>
              </a:rPr>
              <a:t> повинно бути </a:t>
            </a:r>
            <a:r>
              <a:rPr lang="ru-RU" dirty="0" err="1">
                <a:solidFill>
                  <a:schemeClr val="tx1"/>
                </a:solidFill>
              </a:rPr>
              <a:t>відносно</a:t>
            </a:r>
            <a:r>
              <a:rPr lang="ru-RU" dirty="0">
                <a:solidFill>
                  <a:schemeClr val="tx1"/>
                </a:solidFill>
              </a:rPr>
              <a:t> легко.</a:t>
            </a:r>
          </a:p>
          <a:p>
            <a:r>
              <a:rPr lang="ru-RU" dirty="0">
                <a:solidFill>
                  <a:schemeClr val="tx1"/>
                </a:solidFill>
              </a:rPr>
              <a:t>4. Повинно бути </a:t>
            </a:r>
            <a:r>
              <a:rPr lang="ru-RU" dirty="0" err="1">
                <a:solidFill>
                  <a:schemeClr val="tx1"/>
                </a:solidFill>
              </a:rPr>
              <a:t>обчислювально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неможливо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підробити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цифровий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</a:t>
            </a:r>
            <a:r>
              <a:rPr lang="ru-RU" dirty="0">
                <a:solidFill>
                  <a:schemeClr val="tx1"/>
                </a:solidFill>
              </a:rPr>
              <a:t> як </a:t>
            </a:r>
            <a:r>
              <a:rPr lang="ru-RU" dirty="0" err="1">
                <a:solidFill>
                  <a:schemeClr val="tx1"/>
                </a:solidFill>
              </a:rPr>
              <a:t>створенням</a:t>
            </a:r>
            <a:r>
              <a:rPr lang="ru-RU" dirty="0">
                <a:solidFill>
                  <a:schemeClr val="tx1"/>
                </a:solidFill>
              </a:rPr>
              <a:t> нового </a:t>
            </a:r>
            <a:r>
              <a:rPr lang="ru-RU" dirty="0" err="1">
                <a:solidFill>
                  <a:schemeClr val="tx1"/>
                </a:solidFill>
              </a:rPr>
              <a:t>повідомлення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існуючої</a:t>
            </a:r>
            <a:r>
              <a:rPr lang="ru-RU" dirty="0">
                <a:solidFill>
                  <a:schemeClr val="tx1"/>
                </a:solidFill>
              </a:rPr>
              <a:t> цифрового </a:t>
            </a:r>
            <a:r>
              <a:rPr lang="ru-RU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>, так і </a:t>
            </a:r>
            <a:r>
              <a:rPr lang="ru-RU" dirty="0" err="1">
                <a:solidFill>
                  <a:schemeClr val="tx1"/>
                </a:solidFill>
              </a:rPr>
              <a:t>створенням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помилкової</a:t>
            </a:r>
            <a:r>
              <a:rPr lang="ru-RU" dirty="0">
                <a:solidFill>
                  <a:schemeClr val="tx1"/>
                </a:solidFill>
              </a:rPr>
              <a:t> цифрового </a:t>
            </a:r>
            <a:r>
              <a:rPr lang="ru-RU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деякого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повідомлення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</a:rPr>
              <a:t>5. </a:t>
            </a:r>
            <a:r>
              <a:rPr lang="ru-RU" dirty="0" err="1">
                <a:solidFill>
                  <a:schemeClr val="tx1"/>
                </a:solidFill>
              </a:rPr>
              <a:t>Цифровий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має</a:t>
            </a:r>
            <a:r>
              <a:rPr lang="ru-RU" dirty="0">
                <a:solidFill>
                  <a:schemeClr val="tx1"/>
                </a:solidFill>
              </a:rPr>
              <a:t> бути </a:t>
            </a:r>
            <a:r>
              <a:rPr lang="ru-RU" dirty="0" err="1">
                <a:solidFill>
                  <a:schemeClr val="tx1"/>
                </a:solidFill>
              </a:rPr>
              <a:t>досить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компактним</a:t>
            </a:r>
            <a:r>
              <a:rPr lang="ru-RU" dirty="0">
                <a:solidFill>
                  <a:schemeClr val="tx1"/>
                </a:solidFill>
              </a:rPr>
              <a:t> і не </a:t>
            </a:r>
            <a:r>
              <a:rPr lang="ru-RU" dirty="0" err="1">
                <a:solidFill>
                  <a:schemeClr val="tx1"/>
                </a:solidFill>
              </a:rPr>
              <a:t>займати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багато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пам'яті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Існує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кілька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підходів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використання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функції</a:t>
            </a:r>
            <a:r>
              <a:rPr lang="ru-RU" dirty="0">
                <a:solidFill>
                  <a:schemeClr val="tx1"/>
                </a:solidFill>
              </a:rPr>
              <a:t> цифрового </a:t>
            </a:r>
            <a:r>
              <a:rPr lang="ru-RU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Всі</a:t>
            </a:r>
            <a:r>
              <a:rPr lang="ru-RU" dirty="0">
                <a:solidFill>
                  <a:schemeClr val="tx1"/>
                </a:solidFill>
              </a:rPr>
              <a:t> вони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бути </a:t>
            </a:r>
            <a:r>
              <a:rPr lang="ru-RU" dirty="0" err="1">
                <a:solidFill>
                  <a:schemeClr val="tx1"/>
                </a:solidFill>
              </a:rPr>
              <a:t>розділені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дві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категорії</a:t>
            </a:r>
            <a:r>
              <a:rPr lang="ru-RU" dirty="0">
                <a:solidFill>
                  <a:schemeClr val="tx1"/>
                </a:solidFill>
              </a:rPr>
              <a:t>: </a:t>
            </a:r>
            <a:r>
              <a:rPr lang="ru-RU" i="1" dirty="0" err="1">
                <a:solidFill>
                  <a:schemeClr val="tx1"/>
                </a:solidFill>
              </a:rPr>
              <a:t>прямі</a:t>
            </a:r>
            <a:r>
              <a:rPr lang="ru-RU" i="1" dirty="0">
                <a:solidFill>
                  <a:schemeClr val="tx1"/>
                </a:solidFill>
              </a:rPr>
              <a:t> та </a:t>
            </a:r>
            <a:r>
              <a:rPr lang="ru-RU" i="1" dirty="0" err="1">
                <a:solidFill>
                  <a:schemeClr val="tx1"/>
                </a:solidFill>
              </a:rPr>
              <a:t>арбітражні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999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При </a:t>
            </a:r>
            <a:r>
              <a:rPr lang="ru-RU" dirty="0" err="1">
                <a:solidFill>
                  <a:schemeClr val="tx1"/>
                </a:solidFill>
              </a:rPr>
              <a:t>використанні</a:t>
            </a:r>
            <a:r>
              <a:rPr lang="ru-RU" dirty="0">
                <a:solidFill>
                  <a:schemeClr val="tx1"/>
                </a:solidFill>
              </a:rPr>
              <a:t> прямого цифрового </a:t>
            </a:r>
            <a:r>
              <a:rPr lang="ru-RU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взаємодіють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тільки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самі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учасники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тобто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відправник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одержувач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Передбачається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одержувач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знає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відкритий</a:t>
            </a:r>
            <a:r>
              <a:rPr lang="ru-RU" dirty="0">
                <a:solidFill>
                  <a:schemeClr val="tx1"/>
                </a:solidFill>
              </a:rPr>
              <a:t> ключ </a:t>
            </a:r>
            <a:r>
              <a:rPr lang="ru-RU" dirty="0" err="1">
                <a:solidFill>
                  <a:schemeClr val="tx1"/>
                </a:solidFill>
              </a:rPr>
              <a:t>відправника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r>
              <a:rPr lang="ru-RU" dirty="0" err="1">
                <a:solidFill>
                  <a:schemeClr val="tx1"/>
                </a:solidFill>
              </a:rPr>
              <a:t>Цифровий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бути </a:t>
            </a:r>
            <a:r>
              <a:rPr lang="ru-RU" dirty="0" err="1">
                <a:solidFill>
                  <a:schemeClr val="tx1"/>
                </a:solidFill>
              </a:rPr>
              <a:t>створений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шифруванням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усього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повідомлення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його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хеш</a:t>
            </a:r>
            <a:r>
              <a:rPr lang="ru-RU" dirty="0">
                <a:solidFill>
                  <a:schemeClr val="tx1"/>
                </a:solidFill>
              </a:rPr>
              <a:t>-коду (</a:t>
            </a:r>
            <a:r>
              <a:rPr lang="ru-RU" dirty="0" err="1">
                <a:solidFill>
                  <a:schemeClr val="tx1"/>
                </a:solidFill>
              </a:rPr>
              <a:t>перетворення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вхідного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масиву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довільної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довжини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вихідний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бітовий</a:t>
            </a:r>
            <a:r>
              <a:rPr lang="ru-RU" dirty="0">
                <a:solidFill>
                  <a:schemeClr val="tx1"/>
                </a:solidFill>
              </a:rPr>
              <a:t> рядок </a:t>
            </a:r>
            <a:r>
              <a:rPr lang="ru-RU" dirty="0" err="1">
                <a:solidFill>
                  <a:schemeClr val="tx1"/>
                </a:solidFill>
              </a:rPr>
              <a:t>фіксованої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довжини</a:t>
            </a:r>
            <a:r>
              <a:rPr lang="ru-RU" dirty="0">
                <a:solidFill>
                  <a:schemeClr val="tx1"/>
                </a:solidFill>
              </a:rPr>
              <a:t>) </a:t>
            </a:r>
            <a:r>
              <a:rPr lang="ru-RU" dirty="0" err="1">
                <a:solidFill>
                  <a:schemeClr val="tx1"/>
                </a:solidFill>
              </a:rPr>
              <a:t>закритим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ключем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відправника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</a:rPr>
              <a:t>Конфіденційність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бути </a:t>
            </a:r>
            <a:r>
              <a:rPr lang="ru-RU" dirty="0" err="1">
                <a:solidFill>
                  <a:schemeClr val="tx1"/>
                </a:solidFill>
              </a:rPr>
              <a:t>забезпечена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подальшим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шифруванням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усього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повідомлення</a:t>
            </a:r>
            <a:r>
              <a:rPr lang="ru-RU" dirty="0">
                <a:solidFill>
                  <a:schemeClr val="tx1"/>
                </a:solidFill>
              </a:rPr>
              <a:t> разом з </a:t>
            </a:r>
            <a:r>
              <a:rPr lang="ru-RU" dirty="0" err="1">
                <a:solidFill>
                  <a:schemeClr val="tx1"/>
                </a:solidFill>
              </a:rPr>
              <a:t>підписом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відкритим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ключем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одержувача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асиметричне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шифрування</a:t>
            </a:r>
            <a:r>
              <a:rPr lang="ru-RU" dirty="0">
                <a:solidFill>
                  <a:schemeClr val="tx1"/>
                </a:solidFill>
              </a:rPr>
              <a:t>)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розділяються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секретним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ключем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симетричне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шифрування</a:t>
            </a:r>
            <a:r>
              <a:rPr lang="ru-RU" dirty="0">
                <a:solidFill>
                  <a:schemeClr val="tx1"/>
                </a:solidFill>
              </a:rPr>
              <a:t>).</a:t>
            </a:r>
          </a:p>
          <a:p>
            <a:r>
              <a:rPr lang="ru-RU" dirty="0" err="1">
                <a:solidFill>
                  <a:schemeClr val="tx1"/>
                </a:solidFill>
              </a:rPr>
              <a:t>Зазвичай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функція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виконується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першою</a:t>
            </a:r>
            <a:r>
              <a:rPr lang="ru-RU" dirty="0">
                <a:solidFill>
                  <a:schemeClr val="tx1"/>
                </a:solidFill>
              </a:rPr>
              <a:t>, і </a:t>
            </a:r>
            <a:r>
              <a:rPr lang="ru-RU" dirty="0" err="1">
                <a:solidFill>
                  <a:schemeClr val="tx1"/>
                </a:solidFill>
              </a:rPr>
              <a:t>тільки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після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цього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виконується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функція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конфіденційності</a:t>
            </a:r>
            <a:r>
              <a:rPr lang="ru-RU" dirty="0">
                <a:solidFill>
                  <a:schemeClr val="tx1"/>
                </a:solidFill>
              </a:rPr>
              <a:t>. У </a:t>
            </a:r>
            <a:r>
              <a:rPr lang="ru-RU" dirty="0" err="1">
                <a:solidFill>
                  <a:schemeClr val="tx1"/>
                </a:solidFill>
              </a:rPr>
              <a:t>разі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виникнення</a:t>
            </a:r>
            <a:r>
              <a:rPr lang="ru-RU" dirty="0">
                <a:solidFill>
                  <a:schemeClr val="tx1"/>
                </a:solidFill>
              </a:rPr>
              <a:t> спору </a:t>
            </a:r>
            <a:r>
              <a:rPr lang="ru-RU" dirty="0" err="1">
                <a:solidFill>
                  <a:schemeClr val="tx1"/>
                </a:solidFill>
              </a:rPr>
              <a:t>якась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третя</a:t>
            </a:r>
            <a:r>
              <a:rPr lang="ru-RU" dirty="0">
                <a:solidFill>
                  <a:schemeClr val="tx1"/>
                </a:solidFill>
              </a:rPr>
              <a:t> сторона повинна </a:t>
            </a:r>
            <a:r>
              <a:rPr lang="ru-RU" dirty="0" err="1">
                <a:solidFill>
                  <a:schemeClr val="tx1"/>
                </a:solidFill>
              </a:rPr>
              <a:t>переглянути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повідомлення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його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472543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</TotalTime>
  <Words>2484</Words>
  <Application>Microsoft Office PowerPoint</Application>
  <PresentationFormat>Широкоэкранный</PresentationFormat>
  <Paragraphs>99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6" baseType="lpstr">
      <vt:lpstr>Calibri</vt:lpstr>
      <vt:lpstr>Calibri Light</vt:lpstr>
      <vt:lpstr>Ретро</vt:lpstr>
      <vt:lpstr>Технології забезпечення конфіденційності та цілісності інформаційних ресурсів</vt:lpstr>
      <vt:lpstr>Поняття електронного цифрового підпису </vt:lpstr>
      <vt:lpstr>Презентация PowerPoint</vt:lpstr>
      <vt:lpstr>Основними визначеннями є:</vt:lpstr>
      <vt:lpstr>Презентация PowerPoint</vt:lpstr>
      <vt:lpstr>Звичайний і електронний цифровий підпис </vt:lpstr>
      <vt:lpstr>Вимоги до цифрового підпису </vt:lpstr>
      <vt:lpstr>Презентация PowerPoint</vt:lpstr>
      <vt:lpstr>Презентация PowerPoint</vt:lpstr>
      <vt:lpstr>Презентация PowerPoint</vt:lpstr>
      <vt:lpstr>Презентация PowerPoint</vt:lpstr>
      <vt:lpstr>Cтандарти електронних цифрових підписів </vt:lpstr>
      <vt:lpstr>Презентация PowerPoint</vt:lpstr>
      <vt:lpstr>Юридичне забезпечення електронного підпису </vt:lpstr>
      <vt:lpstr>Презентация PowerPoint</vt:lpstr>
      <vt:lpstr>Презентация PowerPoint</vt:lpstr>
      <vt:lpstr>Основні алгоритми електронного цифрового підпису і їх класифікація</vt:lpstr>
      <vt:lpstr>На основі існуючих стандартів ЕЦП запропонована класифікація ЕЦП.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Технології забезпечення конфіденційності та цілісності інформаційних ресурсів</dc:title>
  <dc:creator>Asmadey Asmadey</dc:creator>
  <cp:lastModifiedBy>Asmadey Asmadey</cp:lastModifiedBy>
  <cp:revision>1</cp:revision>
  <dcterms:created xsi:type="dcterms:W3CDTF">2023-11-20T10:21:20Z</dcterms:created>
  <dcterms:modified xsi:type="dcterms:W3CDTF">2023-11-20T10:27:19Z</dcterms:modified>
</cp:coreProperties>
</file>