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65" r:id="rId13"/>
    <p:sldId id="266" r:id="rId14"/>
    <p:sldId id="267" r:id="rId15"/>
    <p:sldId id="268" r:id="rId16"/>
    <p:sldId id="273" r:id="rId17"/>
    <p:sldId id="274" r:id="rId18"/>
    <p:sldId id="275" r:id="rId19"/>
    <p:sldId id="269" r:id="rId20"/>
    <p:sldId id="270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5FDC-7100-4422-A492-A90D401FF26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96D3-BC65-4882-9881-F1324592829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78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5FDC-7100-4422-A492-A90D401FF26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96D3-BC65-4882-9881-F13245928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7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5FDC-7100-4422-A492-A90D401FF26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96D3-BC65-4882-9881-F13245928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0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5FDC-7100-4422-A492-A90D401FF26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96D3-BC65-4882-9881-F13245928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34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5FDC-7100-4422-A492-A90D401FF26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96D3-BC65-4882-9881-F1324592829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5FDC-7100-4422-A492-A90D401FF26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96D3-BC65-4882-9881-F13245928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7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5FDC-7100-4422-A492-A90D401FF26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96D3-BC65-4882-9881-F13245928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24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5FDC-7100-4422-A492-A90D401FF26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96D3-BC65-4882-9881-F13245928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63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5FDC-7100-4422-A492-A90D401FF26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96D3-BC65-4882-9881-F13245928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69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065FDC-7100-4422-A492-A90D401FF26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2596D3-BC65-4882-9881-F13245928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2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5FDC-7100-4422-A492-A90D401FF26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96D3-BC65-4882-9881-F13245928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1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065FDC-7100-4422-A492-A90D401FF26E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2596D3-BC65-4882-9881-F1324592829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4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tx1"/>
                </a:solidFill>
              </a:rPr>
              <a:t>Технології забезпечення конфіденційності та цілісності інформаційних ресурсів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ЛЕКЦІЯ 17. ПАРОЛІ І МЕХАНІЗМИ КОНТРОЛЮ ЗА ДОСТУПОМ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8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u="sng" dirty="0" err="1">
                <a:solidFill>
                  <a:schemeClr val="tx1"/>
                </a:solidFill>
              </a:rPr>
              <a:t>Третя</a:t>
            </a:r>
            <a:r>
              <a:rPr lang="ru-RU" i="1" u="sng" dirty="0">
                <a:solidFill>
                  <a:schemeClr val="tx1"/>
                </a:solidFill>
              </a:rPr>
              <a:t> форма </a:t>
            </a:r>
            <a:r>
              <a:rPr lang="en-US" i="1" u="sng" dirty="0">
                <a:solidFill>
                  <a:schemeClr val="tx1"/>
                </a:solidFill>
              </a:rPr>
              <a:t>NAT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заміни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внутрішніх</a:t>
            </a:r>
            <a:r>
              <a:rPr lang="ru-RU" dirty="0">
                <a:solidFill>
                  <a:schemeClr val="tx1"/>
                </a:solidFill>
              </a:rPr>
              <a:t> адрес не </a:t>
            </a:r>
            <a:r>
              <a:rPr lang="ru-RU" dirty="0" err="1">
                <a:solidFill>
                  <a:schemeClr val="tx1"/>
                </a:solidFill>
              </a:rPr>
              <a:t>однієї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адреси</a:t>
            </a:r>
            <a:r>
              <a:rPr lang="ru-RU" dirty="0">
                <a:solidFill>
                  <a:schemeClr val="tx1"/>
                </a:solidFill>
              </a:rPr>
              <a:t>, а будь-</a:t>
            </a:r>
            <a:r>
              <a:rPr lang="ru-RU" dirty="0" err="1">
                <a:solidFill>
                  <a:schemeClr val="tx1"/>
                </a:solidFill>
              </a:rPr>
              <a:t>якої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виділених</a:t>
            </a:r>
            <a:r>
              <a:rPr lang="ru-RU" dirty="0">
                <a:solidFill>
                  <a:schemeClr val="tx1"/>
                </a:solidFill>
              </a:rPr>
              <a:t> адрес. </a:t>
            </a:r>
            <a:r>
              <a:rPr lang="ru-RU" dirty="0" err="1">
                <a:solidFill>
                  <a:schemeClr val="tx1"/>
                </a:solidFill>
              </a:rPr>
              <a:t>Тобто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внутрішній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виходячи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одержує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вільну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цей</a:t>
            </a:r>
            <a:r>
              <a:rPr lang="ru-RU" dirty="0">
                <a:solidFill>
                  <a:schemeClr val="tx1"/>
                </a:solidFill>
              </a:rPr>
              <a:t> момент адресу з </a:t>
            </a:r>
            <a:r>
              <a:rPr lang="ru-RU" dirty="0" err="1">
                <a:solidFill>
                  <a:schemeClr val="tx1"/>
                </a:solidFill>
              </a:rPr>
              <a:t>бази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(БД). 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адреси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підмінюються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динамічно</a:t>
            </a:r>
            <a:r>
              <a:rPr lang="ru-RU" dirty="0">
                <a:solidFill>
                  <a:schemeClr val="tx1"/>
                </a:solidFill>
              </a:rPr>
              <a:t>, і </a:t>
            </a:r>
            <a:r>
              <a:rPr lang="ru-RU" dirty="0" err="1">
                <a:solidFill>
                  <a:schemeClr val="tx1"/>
                </a:solidFill>
              </a:rPr>
              <a:t>кожне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TCP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err="1">
                <a:solidFill>
                  <a:schemeClr val="tx1"/>
                </a:solidFill>
              </a:rPr>
              <a:t>з’єднан</a:t>
            </a:r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встановлене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іншою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err="1">
                <a:solidFill>
                  <a:schemeClr val="tx1"/>
                </a:solidFill>
              </a:rPr>
              <a:t>адресою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додаткові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труднощі</a:t>
            </a:r>
            <a:r>
              <a:rPr lang="ru-RU" dirty="0">
                <a:solidFill>
                  <a:schemeClr val="tx1"/>
                </a:solidFill>
              </a:rPr>
              <a:t> противнику, тому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позбавляє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атакувати</a:t>
            </a:r>
            <a:r>
              <a:rPr lang="ru-RU" dirty="0">
                <a:solidFill>
                  <a:schemeClr val="tx1"/>
                </a:solidFill>
              </a:rPr>
              <a:t> будь-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внутрішній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прицільно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Сказане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відносно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другої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NAT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справедливим</a:t>
            </a:r>
            <a:r>
              <a:rPr lang="ru-RU" dirty="0">
                <a:solidFill>
                  <a:schemeClr val="tx1"/>
                </a:solidFill>
              </a:rPr>
              <a:t> і для </a:t>
            </a:r>
            <a:r>
              <a:rPr lang="ru-RU" dirty="0" err="1">
                <a:solidFill>
                  <a:schemeClr val="tx1"/>
                </a:solidFill>
              </a:rPr>
              <a:t>третьої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форми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запит приходить </a:t>
            </a:r>
            <a:r>
              <a:rPr lang="ru-RU" dirty="0" err="1">
                <a:solidFill>
                  <a:schemeClr val="tx1"/>
                </a:solidFill>
              </a:rPr>
              <a:t>ззовні</a:t>
            </a:r>
            <a:r>
              <a:rPr lang="ru-RU" dirty="0">
                <a:solidFill>
                  <a:schemeClr val="tx1"/>
                </a:solidFill>
              </a:rPr>
              <a:t>, то маршрутизатор не в </a:t>
            </a:r>
            <a:r>
              <a:rPr lang="ru-RU" dirty="0" err="1">
                <a:solidFill>
                  <a:schemeClr val="tx1"/>
                </a:solidFill>
              </a:rPr>
              <a:t>змозі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зв’язати</a:t>
            </a:r>
            <a:r>
              <a:rPr lang="ru-RU" dirty="0">
                <a:solidFill>
                  <a:schemeClr val="tx1"/>
                </a:solidFill>
              </a:rPr>
              <a:t> адресу з БД з </a:t>
            </a:r>
            <a:r>
              <a:rPr lang="ru-RU" dirty="0" err="1">
                <a:solidFill>
                  <a:schemeClr val="tx1"/>
                </a:solidFill>
              </a:rPr>
              <a:t>адресою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. Тому </a:t>
            </a:r>
            <a:r>
              <a:rPr lang="ru-RU" dirty="0" err="1">
                <a:solidFill>
                  <a:schemeClr val="tx1"/>
                </a:solidFill>
              </a:rPr>
              <a:t>такий</a:t>
            </a:r>
            <a:r>
              <a:rPr lang="ru-RU" dirty="0">
                <a:solidFill>
                  <a:schemeClr val="tx1"/>
                </a:solidFill>
              </a:rPr>
              <a:t> запит не </a:t>
            </a:r>
            <a:r>
              <a:rPr lang="ru-RU" dirty="0" err="1">
                <a:solidFill>
                  <a:schemeClr val="tx1"/>
                </a:solidFill>
              </a:rPr>
              <a:t>досягне</a:t>
            </a:r>
            <a:r>
              <a:rPr lang="ru-RU" dirty="0">
                <a:solidFill>
                  <a:schemeClr val="tx1"/>
                </a:solidFill>
              </a:rPr>
              <a:t> мети.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9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u="sng" dirty="0" err="1">
                <a:solidFill>
                  <a:schemeClr val="tx1"/>
                </a:solidFill>
              </a:rPr>
              <a:t>Демілітаризована</a:t>
            </a:r>
            <a:r>
              <a:rPr lang="ru-RU" i="1" u="sng" dirty="0">
                <a:solidFill>
                  <a:schemeClr val="tx1"/>
                </a:solidFill>
              </a:rPr>
              <a:t> зона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Як правило, </a:t>
            </a:r>
            <a:r>
              <a:rPr lang="ru-RU" dirty="0" err="1">
                <a:solidFill>
                  <a:schemeClr val="tx1"/>
                </a:solidFill>
              </a:rPr>
              <a:t>організації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мати</a:t>
            </a:r>
            <a:r>
              <a:rPr lang="ru-RU" dirty="0">
                <a:solidFill>
                  <a:schemeClr val="tx1"/>
                </a:solidFill>
              </a:rPr>
              <a:t> у себе </a:t>
            </a:r>
            <a:r>
              <a:rPr lang="ru-RU" dirty="0" err="1">
                <a:solidFill>
                  <a:schemeClr val="tx1"/>
                </a:solidFill>
              </a:rPr>
              <a:t>деякі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ресурси</a:t>
            </a:r>
            <a:r>
              <a:rPr lang="ru-RU" dirty="0">
                <a:solidFill>
                  <a:schemeClr val="tx1"/>
                </a:solidFill>
              </a:rPr>
              <a:t>, до 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відкритий</a:t>
            </a:r>
            <a:r>
              <a:rPr lang="ru-RU" dirty="0">
                <a:solidFill>
                  <a:schemeClr val="tx1"/>
                </a:solidFill>
              </a:rPr>
              <a:t> доступ з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Звичайно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поштовий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dns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en-US" dirty="0">
                <a:solidFill>
                  <a:schemeClr val="tx1"/>
                </a:solidFill>
              </a:rPr>
              <a:t>web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err="1">
                <a:solidFill>
                  <a:schemeClr val="tx1"/>
                </a:solidFill>
              </a:rPr>
              <a:t>сервери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Механізм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допускає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до них повинен бути дозволений </a:t>
            </a:r>
            <a:r>
              <a:rPr lang="ru-RU" dirty="0" err="1">
                <a:solidFill>
                  <a:schemeClr val="tx1"/>
                </a:solidFill>
              </a:rPr>
              <a:t>вільний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слабко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обмежений</a:t>
            </a:r>
            <a:r>
              <a:rPr lang="ru-RU" dirty="0">
                <a:solidFill>
                  <a:schemeClr val="tx1"/>
                </a:solidFill>
              </a:rPr>
              <a:t> доступ з </a:t>
            </a:r>
            <a:r>
              <a:rPr lang="ru-RU" dirty="0" err="1">
                <a:solidFill>
                  <a:schemeClr val="tx1"/>
                </a:solidFill>
              </a:rPr>
              <a:t>Інтернету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Відповідно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ймовірність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зламу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вища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цієї</a:t>
            </a:r>
            <a:r>
              <a:rPr lang="ru-RU" dirty="0">
                <a:solidFill>
                  <a:schemeClr val="tx1"/>
                </a:solidFill>
              </a:rPr>
              <a:t> причини </a:t>
            </a:r>
            <a:r>
              <a:rPr lang="ru-RU" dirty="0" err="1">
                <a:solidFill>
                  <a:schemeClr val="tx1"/>
                </a:solidFill>
              </a:rPr>
              <a:t>розміщати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усередині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зони</a:t>
            </a:r>
            <a:r>
              <a:rPr lang="ru-RU" dirty="0">
                <a:solidFill>
                  <a:schemeClr val="tx1"/>
                </a:solidFill>
              </a:rPr>
              <a:t>, яка </a:t>
            </a:r>
            <a:r>
              <a:rPr lang="ru-RU" dirty="0" err="1">
                <a:solidFill>
                  <a:schemeClr val="tx1"/>
                </a:solidFill>
              </a:rPr>
              <a:t>захищається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недоцільно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погляду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, тому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зламу</a:t>
            </a:r>
            <a:r>
              <a:rPr lang="ru-RU" dirty="0">
                <a:solidFill>
                  <a:schemeClr val="tx1"/>
                </a:solidFill>
              </a:rPr>
              <a:t> вони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стати воротами для атаки </a:t>
            </a:r>
            <a:r>
              <a:rPr lang="ru-RU" dirty="0" err="1">
                <a:solidFill>
                  <a:schemeClr val="tx1"/>
                </a:solidFill>
              </a:rPr>
              <a:t>внутрішніх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комп’ютерів</a:t>
            </a:r>
            <a:r>
              <a:rPr lang="ru-RU" dirty="0">
                <a:solidFill>
                  <a:schemeClr val="tx1"/>
                </a:solidFill>
              </a:rPr>
              <a:t>. Для </a:t>
            </a:r>
            <a:r>
              <a:rPr lang="ru-RU" dirty="0" err="1">
                <a:solidFill>
                  <a:schemeClr val="tx1"/>
                </a:solidFill>
              </a:rPr>
              <a:t>мінімізації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ризику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збереження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функціональності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сервери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встановлюють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основним</a:t>
            </a:r>
            <a:r>
              <a:rPr lang="ru-RU" dirty="0">
                <a:solidFill>
                  <a:schemeClr val="tx1"/>
                </a:solidFill>
              </a:rPr>
              <a:t> шлюзом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, але перед </a:t>
            </a:r>
            <a:r>
              <a:rPr lang="ru-RU" dirty="0" err="1">
                <a:solidFill>
                  <a:schemeClr val="tx1"/>
                </a:solidFill>
              </a:rPr>
              <a:t>міжмережним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екраном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внутрішніх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Логічну</a:t>
            </a:r>
            <a:r>
              <a:rPr lang="ru-RU" dirty="0">
                <a:solidFill>
                  <a:schemeClr val="tx1"/>
                </a:solidFill>
              </a:rPr>
              <a:t> область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розміщення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називають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демілітаризованою</a:t>
            </a:r>
            <a:r>
              <a:rPr lang="ru-RU" i="1" dirty="0">
                <a:solidFill>
                  <a:schemeClr val="tx1"/>
                </a:solidFill>
              </a:rPr>
              <a:t> зоною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5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>
                <a:solidFill>
                  <a:schemeClr val="tx1"/>
                </a:solidFill>
              </a:rPr>
              <a:t>Proxy</a:t>
            </a:r>
            <a:r>
              <a:rPr lang="ru-RU" i="1" u="sng" dirty="0">
                <a:solidFill>
                  <a:schemeClr val="tx1"/>
                </a:solidFill>
              </a:rPr>
              <a:t>-сервер</a:t>
            </a:r>
            <a:r>
              <a:rPr lang="ru-RU" u="sng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так званого «</a:t>
            </a:r>
            <a:r>
              <a:rPr lang="ru-RU" dirty="0" err="1">
                <a:solidFill>
                  <a:schemeClr val="tx1"/>
                </a:solidFill>
              </a:rPr>
              <a:t>посередника</a:t>
            </a:r>
            <a:r>
              <a:rPr lang="ru-RU" dirty="0">
                <a:solidFill>
                  <a:schemeClr val="tx1"/>
                </a:solidFill>
              </a:rPr>
              <a:t>» (</a:t>
            </a:r>
            <a:r>
              <a:rPr lang="en-US" dirty="0">
                <a:solidFill>
                  <a:schemeClr val="tx1"/>
                </a:solidFill>
              </a:rPr>
              <a:t>proxy</a:t>
            </a:r>
            <a:r>
              <a:rPr lang="ru-RU" dirty="0">
                <a:solidFill>
                  <a:schemeClr val="tx1"/>
                </a:solidFill>
              </a:rPr>
              <a:t>-сервера)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підвищує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захищеності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, тому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виключає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необхідність</a:t>
            </a:r>
            <a:r>
              <a:rPr lang="ru-RU" dirty="0">
                <a:solidFill>
                  <a:schemeClr val="tx1"/>
                </a:solidFill>
              </a:rPr>
              <a:t> прямого </a:t>
            </a:r>
            <a:r>
              <a:rPr lang="ru-RU" dirty="0" err="1">
                <a:solidFill>
                  <a:schemeClr val="tx1"/>
                </a:solidFill>
              </a:rPr>
              <a:t>виходу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. 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</a:t>
            </a:r>
            <a:r>
              <a:rPr lang="ru-RU" dirty="0">
                <a:solidFill>
                  <a:schemeClr val="tx1"/>
                </a:solidFill>
              </a:rPr>
              <a:t> строгий контроль за </a:t>
            </a:r>
            <a:r>
              <a:rPr lang="ru-RU" dirty="0" err="1">
                <a:solidFill>
                  <a:schemeClr val="tx1"/>
                </a:solidFill>
              </a:rPr>
              <a:t>даними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-пакетах на </a:t>
            </a:r>
            <a:r>
              <a:rPr lang="ru-RU" dirty="0" err="1">
                <a:solidFill>
                  <a:schemeClr val="tx1"/>
                </a:solidFill>
              </a:rPr>
              <a:t>рівні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додатків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Proxy</a:t>
            </a:r>
            <a:r>
              <a:rPr lang="ru-RU" dirty="0">
                <a:solidFill>
                  <a:schemeClr val="tx1"/>
                </a:solidFill>
              </a:rPr>
              <a:t> сервер </a:t>
            </a:r>
            <a:r>
              <a:rPr lang="ru-RU" dirty="0" err="1">
                <a:solidFill>
                  <a:schemeClr val="tx1"/>
                </a:solidFill>
              </a:rPr>
              <a:t>працює</a:t>
            </a:r>
            <a:r>
              <a:rPr lang="ru-RU" dirty="0">
                <a:solidFill>
                  <a:schemeClr val="tx1"/>
                </a:solidFill>
              </a:rPr>
              <a:t> як </a:t>
            </a:r>
            <a:r>
              <a:rPr lang="ru-RU" dirty="0" err="1">
                <a:solidFill>
                  <a:schemeClr val="tx1"/>
                </a:solidFill>
              </a:rPr>
              <a:t>посередник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користувальницьким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додатком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вилученим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мережним</a:t>
            </a:r>
            <a:r>
              <a:rPr lang="ru-RU" dirty="0">
                <a:solidFill>
                  <a:schemeClr val="tx1"/>
                </a:solidFill>
              </a:rPr>
              <a:t> ресурсом в </a:t>
            </a:r>
            <a:r>
              <a:rPr lang="ru-RU" dirty="0" err="1">
                <a:solidFill>
                  <a:schemeClr val="tx1"/>
                </a:solidFill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. Схематично </a:t>
            </a:r>
            <a:r>
              <a:rPr lang="ru-RU" dirty="0" err="1">
                <a:solidFill>
                  <a:schemeClr val="tx1"/>
                </a:solidFill>
              </a:rPr>
              <a:t>сутність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 показана. </a:t>
            </a:r>
            <a:r>
              <a:rPr lang="en-US" dirty="0">
                <a:solidFill>
                  <a:schemeClr val="tx1"/>
                </a:solidFill>
              </a:rPr>
              <a:t>Proxy</a:t>
            </a:r>
            <a:r>
              <a:rPr lang="ru-RU" dirty="0">
                <a:solidFill>
                  <a:schemeClr val="tx1"/>
                </a:solidFill>
              </a:rPr>
              <a:t>-сервер </a:t>
            </a:r>
            <a:r>
              <a:rPr lang="ru-RU" dirty="0" err="1">
                <a:solidFill>
                  <a:schemeClr val="tx1"/>
                </a:solidFill>
              </a:rPr>
              <a:t>складається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ніби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двох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частин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клієнтської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серверної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 err="1">
                <a:solidFill>
                  <a:schemeClr val="tx1"/>
                </a:solidFill>
              </a:rPr>
              <a:t>Клієнтська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частина</a:t>
            </a:r>
            <a:r>
              <a:rPr lang="ru-RU" dirty="0">
                <a:solidFill>
                  <a:schemeClr val="tx1"/>
                </a:solidFill>
              </a:rPr>
              <a:t> дивиться у </a:t>
            </a:r>
            <a:r>
              <a:rPr lang="ru-RU" dirty="0" err="1">
                <a:solidFill>
                  <a:schemeClr val="tx1"/>
                </a:solidFill>
              </a:rPr>
              <a:t>бік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Інтернету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серверна</a:t>
            </a:r>
            <a:r>
              <a:rPr lang="ru-RU" dirty="0">
                <a:solidFill>
                  <a:schemeClr val="tx1"/>
                </a:solidFill>
              </a:rPr>
              <a:t> – у </a:t>
            </a:r>
            <a:r>
              <a:rPr lang="ru-RU" dirty="0" err="1">
                <a:solidFill>
                  <a:schemeClr val="tx1"/>
                </a:solidFill>
              </a:rPr>
              <a:t>бік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клієнтського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комп’ютера</a:t>
            </a:r>
            <a:r>
              <a:rPr lang="ru-RU" dirty="0">
                <a:solidFill>
                  <a:schemeClr val="tx1"/>
                </a:solidFill>
              </a:rPr>
              <a:t>. Коли </a:t>
            </a:r>
            <a:r>
              <a:rPr lang="ru-RU" dirty="0" err="1">
                <a:solidFill>
                  <a:schemeClr val="tx1"/>
                </a:solidFill>
              </a:rPr>
              <a:t>клієнтський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звертається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виділеного</a:t>
            </a:r>
            <a:r>
              <a:rPr lang="ru-RU" dirty="0">
                <a:solidFill>
                  <a:schemeClr val="tx1"/>
                </a:solidFill>
              </a:rPr>
              <a:t> сайту через </a:t>
            </a:r>
            <a:r>
              <a:rPr lang="en-US" dirty="0">
                <a:solidFill>
                  <a:schemeClr val="tx1"/>
                </a:solidFill>
              </a:rPr>
              <a:t>proxy</a:t>
            </a:r>
            <a:r>
              <a:rPr lang="ru-RU" dirty="0">
                <a:solidFill>
                  <a:schemeClr val="tx1"/>
                </a:solidFill>
              </a:rPr>
              <a:t>-сервер,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клієнтський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додаток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взаємодіє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серверною </a:t>
            </a:r>
            <a:r>
              <a:rPr lang="ru-RU" dirty="0" err="1">
                <a:solidFill>
                  <a:schemeClr val="tx1"/>
                </a:solidFill>
              </a:rPr>
              <a:t>частиною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proxy</a:t>
            </a:r>
            <a:r>
              <a:rPr lang="ru-RU" dirty="0">
                <a:solidFill>
                  <a:schemeClr val="tx1"/>
                </a:solidFill>
              </a:rPr>
              <a:t>-сервера.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proxy</a:t>
            </a:r>
            <a:r>
              <a:rPr lang="ru-RU" dirty="0">
                <a:solidFill>
                  <a:schemeClr val="tx1"/>
                </a:solidFill>
              </a:rPr>
              <a:t>-сервер на </a:t>
            </a:r>
            <a:r>
              <a:rPr lang="ru-RU" dirty="0" err="1">
                <a:solidFill>
                  <a:schemeClr val="tx1"/>
                </a:solidFill>
              </a:rPr>
              <a:t>рівні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додатку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клієнтський</a:t>
            </a:r>
            <a:r>
              <a:rPr lang="ru-RU" dirty="0">
                <a:solidFill>
                  <a:schemeClr val="tx1"/>
                </a:solidFill>
              </a:rPr>
              <a:t> запит </a:t>
            </a:r>
            <a:r>
              <a:rPr lang="ru-RU" dirty="0" err="1">
                <a:solidFill>
                  <a:schemeClr val="tx1"/>
                </a:solidFill>
              </a:rPr>
              <a:t>своєї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клієнтської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частини</a:t>
            </a:r>
            <a:r>
              <a:rPr lang="ru-RU" dirty="0">
                <a:solidFill>
                  <a:schemeClr val="tx1"/>
                </a:solidFill>
              </a:rPr>
              <a:t>, і вона </a:t>
            </a:r>
            <a:r>
              <a:rPr lang="ru-RU" dirty="0" err="1">
                <a:solidFill>
                  <a:schemeClr val="tx1"/>
                </a:solidFill>
              </a:rPr>
              <a:t>вже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імені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proxy</a:t>
            </a:r>
            <a:r>
              <a:rPr lang="ru-RU" dirty="0">
                <a:solidFill>
                  <a:schemeClr val="tx1"/>
                </a:solidFill>
              </a:rPr>
              <a:t>-сервера </a:t>
            </a:r>
            <a:r>
              <a:rPr lang="ru-RU" dirty="0" err="1">
                <a:solidFill>
                  <a:schemeClr val="tx1"/>
                </a:solidFill>
              </a:rPr>
              <a:t>надсилає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даний</a:t>
            </a:r>
            <a:r>
              <a:rPr lang="ru-RU" dirty="0">
                <a:solidFill>
                  <a:schemeClr val="tx1"/>
                </a:solidFill>
              </a:rPr>
              <a:t> запит на </a:t>
            </a:r>
            <a:r>
              <a:rPr lang="ru-RU" dirty="0" err="1">
                <a:solidFill>
                  <a:schemeClr val="tx1"/>
                </a:solidFill>
              </a:rPr>
              <a:t>вилучений</a:t>
            </a:r>
            <a:r>
              <a:rPr lang="ru-RU" dirty="0">
                <a:solidFill>
                  <a:schemeClr val="tx1"/>
                </a:solidFill>
              </a:rPr>
              <a:t> сайт. </a:t>
            </a:r>
            <a:r>
              <a:rPr lang="ru-RU" dirty="0" err="1">
                <a:solidFill>
                  <a:schemeClr val="tx1"/>
                </a:solidFill>
              </a:rPr>
              <a:t>Тобто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-пакет,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відправлений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адресу </a:t>
            </a:r>
            <a:r>
              <a:rPr lang="en-US" dirty="0">
                <a:solidFill>
                  <a:schemeClr val="tx1"/>
                </a:solidFill>
              </a:rPr>
              <a:t>proxy</a:t>
            </a:r>
            <a:r>
              <a:rPr lang="ru-RU" dirty="0">
                <a:solidFill>
                  <a:schemeClr val="tx1"/>
                </a:solidFill>
              </a:rPr>
              <a:t>-сервера.</a:t>
            </a:r>
          </a:p>
          <a:p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отримана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передається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зворотну</a:t>
            </a:r>
            <a:r>
              <a:rPr lang="ru-RU" dirty="0">
                <a:solidFill>
                  <a:schemeClr val="tx1"/>
                </a:solidFill>
              </a:rPr>
              <a:t> сторону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клієнтської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частини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proxy</a:t>
            </a:r>
            <a:r>
              <a:rPr lang="ru-RU" dirty="0">
                <a:solidFill>
                  <a:schemeClr val="tx1"/>
                </a:solidFill>
              </a:rPr>
              <a:t>-сервера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серверної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частини</a:t>
            </a:r>
            <a:r>
              <a:rPr lang="ru-RU" dirty="0">
                <a:solidFill>
                  <a:schemeClr val="tx1"/>
                </a:solidFill>
              </a:rPr>
              <a:t>, з </a:t>
            </a:r>
            <a:r>
              <a:rPr lang="ru-RU" dirty="0" err="1">
                <a:solidFill>
                  <a:schemeClr val="tx1"/>
                </a:solidFill>
              </a:rPr>
              <a:t>якою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безпосередньо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взаємодіє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користувальницький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>
                <a:solidFill>
                  <a:schemeClr val="tx1"/>
                </a:solidFill>
              </a:rPr>
              <a:t>Таким чином, </a:t>
            </a:r>
            <a:r>
              <a:rPr lang="ru-RU" dirty="0" err="1">
                <a:solidFill>
                  <a:schemeClr val="tx1"/>
                </a:solidFill>
              </a:rPr>
              <a:t>пряме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з’єднання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клієнтських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комп’ютерів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виділеним</a:t>
            </a:r>
            <a:r>
              <a:rPr lang="ru-RU" dirty="0">
                <a:solidFill>
                  <a:schemeClr val="tx1"/>
                </a:solidFill>
              </a:rPr>
              <a:t> сайтом </a:t>
            </a:r>
            <a:r>
              <a:rPr lang="ru-RU" dirty="0" err="1">
                <a:solidFill>
                  <a:schemeClr val="tx1"/>
                </a:solidFill>
              </a:rPr>
              <a:t>виключається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Усередині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proxy</a:t>
            </a:r>
            <a:r>
              <a:rPr lang="ru-RU" dirty="0">
                <a:solidFill>
                  <a:schemeClr val="tx1"/>
                </a:solidFill>
              </a:rPr>
              <a:t> сервера передача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клієнтською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частиною</a:t>
            </a:r>
            <a:r>
              <a:rPr lang="ru-RU" dirty="0">
                <a:solidFill>
                  <a:schemeClr val="tx1"/>
                </a:solidFill>
              </a:rPr>
              <a:t> й серверною </a:t>
            </a:r>
            <a:r>
              <a:rPr lang="ru-RU" dirty="0" err="1">
                <a:solidFill>
                  <a:schemeClr val="tx1"/>
                </a:solidFill>
              </a:rPr>
              <a:t>відбувається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вже</a:t>
            </a:r>
            <a:r>
              <a:rPr lang="ru-RU" dirty="0">
                <a:solidFill>
                  <a:schemeClr val="tx1"/>
                </a:solidFill>
              </a:rPr>
              <a:t> не на транспортному </a:t>
            </a:r>
            <a:r>
              <a:rPr lang="ru-RU" dirty="0" err="1">
                <a:solidFill>
                  <a:schemeClr val="tx1"/>
                </a:solidFill>
              </a:rPr>
              <a:t>рівні</a:t>
            </a:r>
            <a:r>
              <a:rPr lang="ru-RU" dirty="0">
                <a:solidFill>
                  <a:schemeClr val="tx1"/>
                </a:solidFill>
              </a:rPr>
              <a:t>, а на </a:t>
            </a:r>
            <a:r>
              <a:rPr lang="ru-RU" dirty="0" err="1">
                <a:solidFill>
                  <a:schemeClr val="tx1"/>
                </a:solidFill>
              </a:rPr>
              <a:t>рівні</a:t>
            </a:r>
            <a:r>
              <a:rPr lang="ru-RU" dirty="0">
                <a:solidFill>
                  <a:schemeClr val="tx1"/>
                </a:solidFill>
              </a:rPr>
              <a:t> протоколу </a:t>
            </a:r>
            <a:r>
              <a:rPr lang="ru-RU" dirty="0" err="1">
                <a:solidFill>
                  <a:schemeClr val="tx1"/>
                </a:solidFill>
              </a:rPr>
              <a:t>додатку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легкість</a:t>
            </a:r>
            <a:r>
              <a:rPr lang="ru-RU" dirty="0">
                <a:solidFill>
                  <a:schemeClr val="tx1"/>
                </a:solidFill>
              </a:rPr>
              <a:t> контролю команд і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відповідність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установленим</a:t>
            </a:r>
            <a:r>
              <a:rPr lang="ru-RU" dirty="0">
                <a:solidFill>
                  <a:schemeClr val="tx1"/>
                </a:solidFill>
              </a:rPr>
              <a:t> стандартам.</a:t>
            </a:r>
          </a:p>
          <a:p>
            <a:r>
              <a:rPr lang="ru-RU" dirty="0" err="1">
                <a:solidFill>
                  <a:schemeClr val="tx1"/>
                </a:solidFill>
              </a:rPr>
              <a:t>Крім</a:t>
            </a:r>
            <a:r>
              <a:rPr lang="ru-RU" dirty="0">
                <a:solidFill>
                  <a:schemeClr val="tx1"/>
                </a:solidFill>
              </a:rPr>
              <a:t> того,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надійний</a:t>
            </a:r>
            <a:r>
              <a:rPr lang="ru-RU" dirty="0">
                <a:solidFill>
                  <a:schemeClr val="tx1"/>
                </a:solidFill>
              </a:rPr>
              <a:t> контроль </a:t>
            </a:r>
            <a:r>
              <a:rPr lang="ru-RU" dirty="0" err="1">
                <a:solidFill>
                  <a:schemeClr val="tx1"/>
                </a:solidFill>
              </a:rPr>
              <a:t>проти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передачі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зловмисних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кодів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усередині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.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9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відкритими</a:t>
            </a:r>
            <a:r>
              <a:rPr lang="ru-RU" dirty="0">
                <a:solidFill>
                  <a:schemeClr val="tx1"/>
                </a:solidFill>
              </a:rPr>
              <a:t> протоколами у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 буде </a:t>
            </a:r>
            <a:r>
              <a:rPr lang="ru-RU" dirty="0" err="1">
                <a:solidFill>
                  <a:schemeClr val="tx1"/>
                </a:solidFill>
              </a:rPr>
              <a:t>ушкоджений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proxy</a:t>
            </a:r>
            <a:r>
              <a:rPr lang="ru-RU" dirty="0">
                <a:solidFill>
                  <a:schemeClr val="tx1"/>
                </a:solidFill>
              </a:rPr>
              <a:t>-сервер,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представляє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інформаційної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цінності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користувальницькі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будуть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залишатися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безпеці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якийсь</a:t>
            </a:r>
            <a:r>
              <a:rPr lang="ru-RU" dirty="0">
                <a:solidFill>
                  <a:schemeClr val="tx1"/>
                </a:solidFill>
              </a:rPr>
              <a:t> час. Через те,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proxy </a:t>
            </a:r>
            <a:r>
              <a:rPr lang="ru-RU" dirty="0">
                <a:solidFill>
                  <a:schemeClr val="tx1"/>
                </a:solidFill>
              </a:rPr>
              <a:t>сервер </a:t>
            </a:r>
            <a:r>
              <a:rPr lang="ru-RU" dirty="0" err="1">
                <a:solidFill>
                  <a:schemeClr val="tx1"/>
                </a:solidFill>
              </a:rPr>
              <a:t>працює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декількома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відомими</a:t>
            </a:r>
            <a:r>
              <a:rPr lang="ru-RU" dirty="0">
                <a:solidFill>
                  <a:schemeClr val="tx1"/>
                </a:solidFill>
              </a:rPr>
              <a:t> протоколами (</a:t>
            </a:r>
            <a:r>
              <a:rPr lang="en-US" dirty="0">
                <a:solidFill>
                  <a:schemeClr val="tx1"/>
                </a:solidFill>
              </a:rPr>
              <a:t>HTTP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FTP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інших</a:t>
            </a:r>
            <a:r>
              <a:rPr lang="ru-RU" dirty="0">
                <a:solidFill>
                  <a:schemeClr val="tx1"/>
                </a:solidFill>
              </a:rPr>
              <a:t>) і не </a:t>
            </a:r>
            <a:r>
              <a:rPr lang="ru-RU" dirty="0" err="1">
                <a:solidFill>
                  <a:schemeClr val="tx1"/>
                </a:solidFill>
              </a:rPr>
              <a:t>пропускає</a:t>
            </a:r>
            <a:r>
              <a:rPr lang="ru-RU" dirty="0">
                <a:solidFill>
                  <a:schemeClr val="tx1"/>
                </a:solidFill>
              </a:rPr>
              <a:t> через себе </a:t>
            </a:r>
            <a:r>
              <a:rPr lang="ru-RU" dirty="0" err="1">
                <a:solidFill>
                  <a:schemeClr val="tx1"/>
                </a:solidFill>
              </a:rPr>
              <a:t>інші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пакети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сильно </a:t>
            </a:r>
            <a:r>
              <a:rPr lang="ru-RU" dirty="0" err="1">
                <a:solidFill>
                  <a:schemeClr val="tx1"/>
                </a:solidFill>
              </a:rPr>
              <a:t>обмежує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зловмисників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мережних</a:t>
            </a:r>
            <a:r>
              <a:rPr lang="ru-RU" dirty="0">
                <a:solidFill>
                  <a:schemeClr val="tx1"/>
                </a:solidFill>
              </a:rPr>
              <a:t> "</a:t>
            </a:r>
            <a:r>
              <a:rPr lang="ru-RU" dirty="0" err="1">
                <a:solidFill>
                  <a:schemeClr val="tx1"/>
                </a:solidFill>
              </a:rPr>
              <a:t>троянських</a:t>
            </a:r>
            <a:r>
              <a:rPr lang="ru-RU" dirty="0">
                <a:solidFill>
                  <a:schemeClr val="tx1"/>
                </a:solidFill>
              </a:rPr>
              <a:t> коней" для </a:t>
            </a:r>
            <a:r>
              <a:rPr lang="ru-RU" dirty="0" err="1">
                <a:solidFill>
                  <a:schemeClr val="tx1"/>
                </a:solidFill>
              </a:rPr>
              <a:t>закріплення</a:t>
            </a:r>
            <a:r>
              <a:rPr lang="ru-RU" dirty="0">
                <a:solidFill>
                  <a:schemeClr val="tx1"/>
                </a:solidFill>
              </a:rPr>
              <a:t> на будь-</a:t>
            </a:r>
            <a:r>
              <a:rPr lang="ru-RU" dirty="0" err="1">
                <a:solidFill>
                  <a:schemeClr val="tx1"/>
                </a:solidFill>
              </a:rPr>
              <a:t>якому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користувальницьких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комп’ютерів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8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Антивірусний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захист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поштової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системи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Операційна</a:t>
            </a:r>
            <a:r>
              <a:rPr lang="ru-RU" dirty="0">
                <a:solidFill>
                  <a:schemeClr val="tx1"/>
                </a:solidFill>
              </a:rPr>
              <a:t> система </a:t>
            </a:r>
            <a:r>
              <a:rPr lang="en-US" dirty="0">
                <a:solidFill>
                  <a:schemeClr val="tx1"/>
                </a:solidFill>
              </a:rPr>
              <a:t>Windows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дуже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вразлива</a:t>
            </a:r>
            <a:r>
              <a:rPr lang="ru-RU" dirty="0">
                <a:solidFill>
                  <a:schemeClr val="tx1"/>
                </a:solidFill>
              </a:rPr>
              <a:t> перед </a:t>
            </a:r>
            <a:r>
              <a:rPr lang="ru-RU" dirty="0" err="1">
                <a:solidFill>
                  <a:schemeClr val="tx1"/>
                </a:solidFill>
              </a:rPr>
              <a:t>деякими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різновидами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поштових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вірусів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Користувачу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буває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встановити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покажчик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інфікований</a:t>
            </a:r>
            <a:r>
              <a:rPr lang="ru-RU" dirty="0">
                <a:solidFill>
                  <a:schemeClr val="tx1"/>
                </a:solidFill>
              </a:rPr>
              <a:t> конверт, </a:t>
            </a:r>
            <a:r>
              <a:rPr lang="ru-RU" dirty="0" err="1">
                <a:solidFill>
                  <a:schemeClr val="tx1"/>
                </a:solidFill>
              </a:rPr>
              <a:t>щоб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вірус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активізувався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>
                <a:solidFill>
                  <a:schemeClr val="tx1"/>
                </a:solidFill>
              </a:rPr>
              <a:t>Але </a:t>
            </a:r>
            <a:r>
              <a:rPr lang="ru-RU" dirty="0" err="1">
                <a:solidFill>
                  <a:schemeClr val="tx1"/>
                </a:solidFill>
              </a:rPr>
              <a:t>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небезпечним</a:t>
            </a:r>
            <a:r>
              <a:rPr lang="ru-RU" dirty="0">
                <a:solidFill>
                  <a:schemeClr val="tx1"/>
                </a:solidFill>
              </a:rPr>
              <a:t> є те,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поштових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вірусів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використаний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зловмисником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закидання</a:t>
            </a:r>
            <a:r>
              <a:rPr lang="ru-RU" dirty="0">
                <a:solidFill>
                  <a:schemeClr val="tx1"/>
                </a:solidFill>
              </a:rPr>
              <a:t> в область, яка </a:t>
            </a:r>
            <a:r>
              <a:rPr lang="ru-RU" dirty="0" err="1">
                <a:solidFill>
                  <a:schemeClr val="tx1"/>
                </a:solidFill>
              </a:rPr>
              <a:t>захищається</a:t>
            </a:r>
            <a:r>
              <a:rPr lang="ru-RU" dirty="0">
                <a:solidFill>
                  <a:schemeClr val="tx1"/>
                </a:solidFill>
              </a:rPr>
              <a:t>, мережного "</a:t>
            </a:r>
            <a:r>
              <a:rPr lang="ru-RU" dirty="0" err="1">
                <a:solidFill>
                  <a:schemeClr val="tx1"/>
                </a:solidFill>
              </a:rPr>
              <a:t>троянського</a:t>
            </a:r>
            <a:r>
              <a:rPr lang="ru-RU" dirty="0">
                <a:solidFill>
                  <a:schemeClr val="tx1"/>
                </a:solidFill>
              </a:rPr>
              <a:t> коня".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дозволить противнику </a:t>
            </a:r>
            <a:r>
              <a:rPr lang="ru-RU" dirty="0" err="1">
                <a:solidFill>
                  <a:schemeClr val="tx1"/>
                </a:solidFill>
              </a:rPr>
              <a:t>таємно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скачувати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здобути</a:t>
            </a:r>
            <a:r>
              <a:rPr lang="ru-RU" dirty="0">
                <a:solidFill>
                  <a:schemeClr val="tx1"/>
                </a:solidFill>
              </a:rPr>
              <a:t> всю </a:t>
            </a:r>
            <a:r>
              <a:rPr lang="ru-RU" dirty="0" err="1">
                <a:solidFill>
                  <a:schemeClr val="tx1"/>
                </a:solidFill>
              </a:rPr>
              <a:t>інформацію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цікавить</a:t>
            </a:r>
            <a:r>
              <a:rPr lang="ru-RU" dirty="0">
                <a:solidFill>
                  <a:schemeClr val="tx1"/>
                </a:solidFill>
              </a:rPr>
              <a:t>. Тому </a:t>
            </a:r>
            <a:r>
              <a:rPr lang="ru-RU" dirty="0" err="1">
                <a:solidFill>
                  <a:schemeClr val="tx1"/>
                </a:solidFill>
              </a:rPr>
              <a:t>забезпеченню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антивірусного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тракту доставки </a:t>
            </a:r>
            <a:r>
              <a:rPr lang="ru-RU" dirty="0" err="1">
                <a:solidFill>
                  <a:schemeClr val="tx1"/>
                </a:solidFill>
              </a:rPr>
              <a:t>пошти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внутрішню</a:t>
            </a:r>
            <a:r>
              <a:rPr lang="ru-RU" dirty="0">
                <a:solidFill>
                  <a:schemeClr val="tx1"/>
                </a:solidFill>
              </a:rPr>
              <a:t> мережу </a:t>
            </a:r>
            <a:r>
              <a:rPr lang="ru-RU" dirty="0" err="1">
                <a:solidFill>
                  <a:schemeClr val="tx1"/>
                </a:solidFill>
              </a:rPr>
              <a:t>варто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приділити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серйозну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увагу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ряд </a:t>
            </a:r>
            <a:r>
              <a:rPr lang="ru-RU" dirty="0" err="1">
                <a:solidFill>
                  <a:schemeClr val="tx1"/>
                </a:solidFill>
              </a:rPr>
              <a:t>програмних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призначених</a:t>
            </a:r>
            <a:r>
              <a:rPr lang="ru-RU" dirty="0">
                <a:solidFill>
                  <a:schemeClr val="tx1"/>
                </a:solidFill>
              </a:rPr>
              <a:t> для контролю </a:t>
            </a:r>
            <a:r>
              <a:rPr lang="ru-RU" dirty="0" err="1">
                <a:solidFill>
                  <a:schemeClr val="tx1"/>
                </a:solidFill>
              </a:rPr>
              <a:t>кореспонденції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поштових</a:t>
            </a:r>
            <a:r>
              <a:rPr lang="ru-RU" dirty="0">
                <a:solidFill>
                  <a:schemeClr val="tx1"/>
                </a:solidFill>
              </a:rPr>
              <a:t> серверах на предмет </a:t>
            </a:r>
            <a:r>
              <a:rPr lang="ru-RU" dirty="0" err="1">
                <a:solidFill>
                  <a:schemeClr val="tx1"/>
                </a:solidFill>
              </a:rPr>
              <a:t>наявності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вірусів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процесі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прийому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пересилання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електронної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пошти</a:t>
            </a:r>
            <a:r>
              <a:rPr lang="ru-RU" dirty="0">
                <a:solidFill>
                  <a:schemeClr val="tx1"/>
                </a:solidFill>
              </a:rPr>
              <a:t>. Принцип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полягає</a:t>
            </a:r>
            <a:r>
              <a:rPr lang="ru-RU" dirty="0">
                <a:solidFill>
                  <a:schemeClr val="tx1"/>
                </a:solidFill>
              </a:rPr>
              <a:t> в тому,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вся </a:t>
            </a:r>
            <a:r>
              <a:rPr lang="ru-RU" dirty="0" err="1">
                <a:solidFill>
                  <a:schemeClr val="tx1"/>
                </a:solidFill>
              </a:rPr>
              <a:t>пошта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проходить через сервер, </a:t>
            </a:r>
            <a:r>
              <a:rPr lang="ru-RU" dirty="0" err="1">
                <a:solidFill>
                  <a:schemeClr val="tx1"/>
                </a:solidFill>
              </a:rPr>
              <a:t>спочатку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перенаправляється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спеціальному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користувачу</a:t>
            </a:r>
            <a:r>
              <a:rPr lang="ru-RU" dirty="0">
                <a:solidFill>
                  <a:schemeClr val="tx1"/>
                </a:solidFill>
              </a:rPr>
              <a:t>, у </a:t>
            </a:r>
            <a:r>
              <a:rPr lang="ru-RU" dirty="0" err="1">
                <a:solidFill>
                  <a:schemeClr val="tx1"/>
                </a:solidFill>
              </a:rPr>
              <a:t>ролі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виступає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антивірусний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процес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9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сканує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зміст</a:t>
            </a:r>
            <a:r>
              <a:rPr lang="ru-RU" dirty="0">
                <a:solidFill>
                  <a:schemeClr val="tx1"/>
                </a:solidFill>
              </a:rPr>
              <a:t> кожного </a:t>
            </a:r>
            <a:r>
              <a:rPr lang="ru-RU" dirty="0" err="1">
                <a:solidFill>
                  <a:schemeClr val="tx1"/>
                </a:solidFill>
              </a:rPr>
              <a:t>аркуша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наявність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ньому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фрагментів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відомих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вірусів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аркуш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містить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щось</a:t>
            </a:r>
            <a:r>
              <a:rPr lang="ru-RU" dirty="0">
                <a:solidFill>
                  <a:schemeClr val="tx1"/>
                </a:solidFill>
              </a:rPr>
              <a:t> схоже на </a:t>
            </a:r>
            <a:r>
              <a:rPr lang="ru-RU" dirty="0" err="1">
                <a:solidFill>
                  <a:schemeClr val="tx1"/>
                </a:solidFill>
              </a:rPr>
              <a:t>вірус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воно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вилучається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процесу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передачі</a:t>
            </a:r>
            <a:r>
              <a:rPr lang="ru-RU" dirty="0">
                <a:solidFill>
                  <a:schemeClr val="tx1"/>
                </a:solidFill>
              </a:rPr>
              <a:t> й, </a:t>
            </a:r>
            <a:r>
              <a:rPr lang="ru-RU" dirty="0" err="1">
                <a:solidFill>
                  <a:schemeClr val="tx1"/>
                </a:solidFill>
              </a:rPr>
              <a:t>залежно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настроювань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антивірусу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піддається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заданій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обробці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виявлений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вірус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відсилаються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відправнику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одержувачу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інфікованого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аркушу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ім’я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зазначених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адміністраторів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аркуші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викликають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підозри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відсилаються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призначенням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Тим самим на </a:t>
            </a:r>
            <a:r>
              <a:rPr lang="ru-RU" dirty="0" err="1">
                <a:solidFill>
                  <a:schemeClr val="tx1"/>
                </a:solidFill>
              </a:rPr>
              <a:t>рівні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поштового</a:t>
            </a:r>
            <a:r>
              <a:rPr lang="ru-RU" dirty="0">
                <a:solidFill>
                  <a:schemeClr val="tx1"/>
                </a:solidFill>
              </a:rPr>
              <a:t> сервера ставиться </a:t>
            </a:r>
            <a:r>
              <a:rPr lang="ru-RU" dirty="0" err="1">
                <a:solidFill>
                  <a:schemeClr val="tx1"/>
                </a:solidFill>
              </a:rPr>
              <a:t>надійний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відомим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вірусам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електронній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пошті</a:t>
            </a:r>
            <a:r>
              <a:rPr lang="ru-RU" dirty="0">
                <a:solidFill>
                  <a:schemeClr val="tx1"/>
                </a:solidFill>
              </a:rPr>
              <a:t>. Через те,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антивірусна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розпізнає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віруси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сигнатури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перебувають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необхідно</a:t>
            </a:r>
            <a:r>
              <a:rPr lang="ru-RU" dirty="0">
                <a:solidFill>
                  <a:schemeClr val="tx1"/>
                </a:solidFill>
              </a:rPr>
              <a:t> регулярно </a:t>
            </a:r>
            <a:r>
              <a:rPr lang="ru-RU" dirty="0" err="1">
                <a:solidFill>
                  <a:schemeClr val="tx1"/>
                </a:solidFill>
              </a:rPr>
              <a:t>обновляти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антивірусну</a:t>
            </a:r>
            <a:r>
              <a:rPr lang="ru-RU" dirty="0">
                <a:solidFill>
                  <a:schemeClr val="tx1"/>
                </a:solidFill>
              </a:rPr>
              <a:t> базу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офіційного</a:t>
            </a:r>
            <a:r>
              <a:rPr lang="ru-RU" dirty="0">
                <a:solidFill>
                  <a:schemeClr val="tx1"/>
                </a:solidFill>
              </a:rPr>
              <a:t> сайта. </a:t>
            </a:r>
            <a:r>
              <a:rPr lang="ru-RU" dirty="0" err="1">
                <a:solidFill>
                  <a:schemeClr val="tx1"/>
                </a:solidFill>
              </a:rPr>
              <a:t>Інакше</a:t>
            </a:r>
            <a:r>
              <a:rPr lang="ru-RU" dirty="0">
                <a:solidFill>
                  <a:schemeClr val="tx1"/>
                </a:solidFill>
              </a:rPr>
              <a:t> мережа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стати </a:t>
            </a:r>
            <a:r>
              <a:rPr lang="ru-RU" dirty="0" err="1">
                <a:solidFill>
                  <a:schemeClr val="tx1"/>
                </a:solidFill>
              </a:rPr>
              <a:t>вразливою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знову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створених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вірусів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8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Log</a:t>
            </a:r>
            <a:r>
              <a:rPr lang="ru-RU" b="1" dirty="0">
                <a:solidFill>
                  <a:schemeClr val="tx1"/>
                </a:solidFill>
              </a:rPr>
              <a:t>-сервер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Розроблювачі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включають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свої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продукти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фрагменти</a:t>
            </a:r>
            <a:r>
              <a:rPr lang="ru-RU" dirty="0">
                <a:solidFill>
                  <a:schemeClr val="tx1"/>
                </a:solidFill>
              </a:rPr>
              <a:t> коду,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на ту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іншу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подію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генерують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текстові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посилають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операційній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. Система </a:t>
            </a:r>
            <a:r>
              <a:rPr lang="ru-RU" dirty="0" err="1">
                <a:solidFill>
                  <a:schemeClr val="tx1"/>
                </a:solidFill>
              </a:rPr>
              <a:t>збирає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en-US" i="1" dirty="0">
                <a:solidFill>
                  <a:schemeClr val="tx1"/>
                </a:solidFill>
              </a:rPr>
              <a:t>log</a:t>
            </a:r>
            <a:r>
              <a:rPr lang="ru-RU" i="1" dirty="0">
                <a:solidFill>
                  <a:schemeClr val="tx1"/>
                </a:solidFill>
              </a:rPr>
              <a:t>-файлах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потім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аналізуватися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адміністратором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користувачем</a:t>
            </a:r>
            <a:r>
              <a:rPr lang="ru-RU" dirty="0">
                <a:solidFill>
                  <a:schemeClr val="tx1"/>
                </a:solidFill>
              </a:rPr>
              <a:t> з метою </a:t>
            </a:r>
            <a:r>
              <a:rPr lang="ru-RU" dirty="0" err="1">
                <a:solidFill>
                  <a:schemeClr val="tx1"/>
                </a:solidFill>
              </a:rPr>
              <a:t>з’ясування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події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відбувалися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деякий</a:t>
            </a:r>
            <a:r>
              <a:rPr lang="ru-RU" dirty="0">
                <a:solidFill>
                  <a:schemeClr val="tx1"/>
                </a:solidFill>
              </a:rPr>
              <a:t> час потому. </a:t>
            </a:r>
          </a:p>
          <a:p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з’ясувати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чому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запускається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інша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припинив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функціонувати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певний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сервіс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Дуже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log </a:t>
            </a:r>
            <a:r>
              <a:rPr lang="ru-RU" dirty="0" err="1">
                <a:solidFill>
                  <a:schemeClr val="tx1"/>
                </a:solidFill>
              </a:rPr>
              <a:t>файли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пошуку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слідів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зламу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відвідування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несанкціонованими</a:t>
            </a:r>
            <a:r>
              <a:rPr lang="ru-RU" dirty="0">
                <a:solidFill>
                  <a:schemeClr val="tx1"/>
                </a:solidFill>
              </a:rPr>
              <a:t> гостями. </a:t>
            </a:r>
          </a:p>
          <a:p>
            <a:r>
              <a:rPr lang="ru-RU" dirty="0">
                <a:solidFill>
                  <a:schemeClr val="tx1"/>
                </a:solidFill>
              </a:rPr>
              <a:t>Через те,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злом, як правило, </a:t>
            </a:r>
            <a:r>
              <a:rPr lang="ru-RU" dirty="0" err="1">
                <a:solidFill>
                  <a:schemeClr val="tx1"/>
                </a:solidFill>
              </a:rPr>
              <a:t>супроводжується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множиною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заборонених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породжує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велику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кількість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осідають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en-US" dirty="0">
                <a:solidFill>
                  <a:schemeClr val="tx1"/>
                </a:solidFill>
              </a:rPr>
              <a:t>log </a:t>
            </a:r>
            <a:r>
              <a:rPr lang="ru-RU" dirty="0">
                <a:solidFill>
                  <a:schemeClr val="tx1"/>
                </a:solidFill>
              </a:rPr>
              <a:t>файлах.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цієї</a:t>
            </a:r>
            <a:r>
              <a:rPr lang="ru-RU" dirty="0">
                <a:solidFill>
                  <a:schemeClr val="tx1"/>
                </a:solidFill>
              </a:rPr>
              <a:t> причини </a:t>
            </a:r>
            <a:r>
              <a:rPr lang="ru-RU" dirty="0" err="1">
                <a:solidFill>
                  <a:schemeClr val="tx1"/>
                </a:solidFill>
              </a:rPr>
              <a:t>зловмисник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завжди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прагне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стерти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сліди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своєї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присутності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видаливши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log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err="1">
                <a:solidFill>
                  <a:schemeClr val="tx1"/>
                </a:solidFill>
              </a:rPr>
              <a:t>файли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підчистивши</a:t>
            </a:r>
            <a:r>
              <a:rPr lang="ru-RU" dirty="0">
                <a:solidFill>
                  <a:schemeClr val="tx1"/>
                </a:solidFill>
              </a:rPr>
              <a:t>. В </a:t>
            </a:r>
            <a:r>
              <a:rPr lang="ru-RU" dirty="0" err="1">
                <a:solidFill>
                  <a:schemeClr val="tx1"/>
                </a:solidFill>
              </a:rPr>
              <a:t>обох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випадках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адміністратору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буде </a:t>
            </a:r>
            <a:r>
              <a:rPr lang="ru-RU" dirty="0" err="1">
                <a:solidFill>
                  <a:schemeClr val="tx1"/>
                </a:solidFill>
              </a:rPr>
              <a:t>важко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зрозуміти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ж </a:t>
            </a:r>
            <a:r>
              <a:rPr lang="ru-RU" dirty="0" err="1">
                <a:solidFill>
                  <a:schemeClr val="tx1"/>
                </a:solidFill>
              </a:rPr>
              <a:t>відбулося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насправді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яким</a:t>
            </a:r>
            <a:r>
              <a:rPr lang="ru-RU" dirty="0">
                <a:solidFill>
                  <a:schemeClr val="tx1"/>
                </a:solidFill>
              </a:rPr>
              <a:t> чином у </a:t>
            </a:r>
            <a:r>
              <a:rPr lang="ru-RU" dirty="0" err="1">
                <a:solidFill>
                  <a:schemeClr val="tx1"/>
                </a:solidFill>
              </a:rPr>
              <a:t>неї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проникнули</a:t>
            </a:r>
            <a:r>
              <a:rPr lang="ru-RU" dirty="0">
                <a:solidFill>
                  <a:schemeClr val="tx1"/>
                </a:solidFill>
              </a:rPr>
              <a:t>, як </a:t>
            </a:r>
            <a:r>
              <a:rPr lang="ru-RU" dirty="0" err="1">
                <a:solidFill>
                  <a:schemeClr val="tx1"/>
                </a:solidFill>
              </a:rPr>
              <a:t>довго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перебували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55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Тому </a:t>
            </a:r>
            <a:r>
              <a:rPr lang="ru-RU" dirty="0" err="1">
                <a:solidFill>
                  <a:schemeClr val="tx1"/>
                </a:solidFill>
              </a:rPr>
              <a:t>обов’язковою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умовою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підключеної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Інтернету</a:t>
            </a:r>
            <a:r>
              <a:rPr lang="ru-RU" dirty="0">
                <a:solidFill>
                  <a:schemeClr val="tx1"/>
                </a:solidFill>
              </a:rPr>
              <a:t>, є </a:t>
            </a:r>
            <a:r>
              <a:rPr lang="ru-RU" dirty="0" err="1">
                <a:solidFill>
                  <a:schemeClr val="tx1"/>
                </a:solidFill>
              </a:rPr>
              <a:t>наявність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окремого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log</a:t>
            </a:r>
            <a:r>
              <a:rPr lang="ru-RU" dirty="0">
                <a:solidFill>
                  <a:schemeClr val="tx1"/>
                </a:solidFill>
              </a:rPr>
              <a:t>-сервера. Принцип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полягає</a:t>
            </a:r>
            <a:r>
              <a:rPr lang="ru-RU" dirty="0">
                <a:solidFill>
                  <a:schemeClr val="tx1"/>
                </a:solidFill>
              </a:rPr>
              <a:t> в тому,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операційна</a:t>
            </a:r>
            <a:r>
              <a:rPr lang="ru-RU" dirty="0">
                <a:solidFill>
                  <a:schemeClr val="tx1"/>
                </a:solidFill>
              </a:rPr>
              <a:t> система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посилати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системні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події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en-US" dirty="0">
                <a:solidFill>
                  <a:schemeClr val="tx1"/>
                </a:solidFill>
              </a:rPr>
              <a:t>UDP</a:t>
            </a:r>
            <a:r>
              <a:rPr lang="ru-RU" dirty="0">
                <a:solidFill>
                  <a:schemeClr val="tx1"/>
                </a:solidFill>
              </a:rPr>
              <a:t>-протоколом на </a:t>
            </a:r>
            <a:r>
              <a:rPr lang="ru-RU" dirty="0" err="1">
                <a:solidFill>
                  <a:schemeClr val="tx1"/>
                </a:solidFill>
              </a:rPr>
              <a:t>виділений</a:t>
            </a:r>
            <a:r>
              <a:rPr lang="ru-RU" dirty="0">
                <a:solidFill>
                  <a:schemeClr val="tx1"/>
                </a:solidFill>
              </a:rPr>
              <a:t> сервер. </a:t>
            </a:r>
          </a:p>
          <a:p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маршрутизатори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міжмережні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екрани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Збираючи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спеціально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виділеному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сервері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забезпечується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збереження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втручання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зловмисника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Тому для </a:t>
            </a:r>
            <a:r>
              <a:rPr lang="ru-RU" dirty="0" err="1">
                <a:solidFill>
                  <a:schemeClr val="tx1"/>
                </a:solidFill>
              </a:rPr>
              <a:t>мінімізації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ймовірності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зламу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log</a:t>
            </a:r>
            <a:r>
              <a:rPr lang="ru-RU" dirty="0">
                <a:solidFill>
                  <a:schemeClr val="tx1"/>
                </a:solidFill>
              </a:rPr>
              <a:t>-сервер повинен бути </a:t>
            </a:r>
            <a:r>
              <a:rPr lang="ru-RU" dirty="0" err="1">
                <a:solidFill>
                  <a:schemeClr val="tx1"/>
                </a:solidFill>
              </a:rPr>
              <a:t>призначений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збору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log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err="1">
                <a:solidFill>
                  <a:schemeClr val="tx1"/>
                </a:solidFill>
              </a:rPr>
              <a:t>повідомлень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не повинен </a:t>
            </a:r>
            <a:r>
              <a:rPr lang="ru-RU" dirty="0" err="1">
                <a:solidFill>
                  <a:schemeClr val="tx1"/>
                </a:solidFill>
              </a:rPr>
              <a:t>виконувати</a:t>
            </a:r>
            <a:r>
              <a:rPr lang="ru-RU" dirty="0">
                <a:solidFill>
                  <a:schemeClr val="tx1"/>
                </a:solidFill>
              </a:rPr>
              <a:t> будь-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функцій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виконувати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інші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додатки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крім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syslogd</a:t>
            </a:r>
            <a:r>
              <a:rPr lang="ru-RU" dirty="0">
                <a:solidFill>
                  <a:schemeClr val="tx1"/>
                </a:solidFill>
              </a:rPr>
              <a:t>. У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зламу</a:t>
            </a:r>
            <a:r>
              <a:rPr lang="ru-RU" dirty="0">
                <a:solidFill>
                  <a:schemeClr val="tx1"/>
                </a:solidFill>
              </a:rPr>
              <a:t> будь-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en-US" dirty="0">
                <a:solidFill>
                  <a:schemeClr val="tx1"/>
                </a:solidFill>
              </a:rPr>
              <a:t>log</a:t>
            </a:r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сервері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залишаться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знищити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зловмисник</a:t>
            </a:r>
            <a:r>
              <a:rPr lang="ru-RU" dirty="0">
                <a:solidFill>
                  <a:schemeClr val="tx1"/>
                </a:solidFill>
              </a:rPr>
              <a:t> уже не </a:t>
            </a:r>
            <a:r>
              <a:rPr lang="ru-RU" dirty="0" err="1">
                <a:solidFill>
                  <a:schemeClr val="tx1"/>
                </a:solidFill>
              </a:rPr>
              <a:t>зможе</a:t>
            </a:r>
            <a:r>
              <a:rPr lang="ru-RU" dirty="0">
                <a:solidFill>
                  <a:schemeClr val="tx1"/>
                </a:solidFill>
              </a:rPr>
              <a:t>. Таким чином, у </a:t>
            </a:r>
            <a:r>
              <a:rPr lang="ru-RU" dirty="0" err="1">
                <a:solidFill>
                  <a:schemeClr val="tx1"/>
                </a:solidFill>
              </a:rPr>
              <a:t>результаті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найбільш</a:t>
            </a:r>
            <a:r>
              <a:rPr lang="ru-RU" dirty="0">
                <a:solidFill>
                  <a:schemeClr val="tx1"/>
                </a:solidFill>
              </a:rPr>
              <a:t> оптимальною є </a:t>
            </a:r>
            <a:r>
              <a:rPr lang="ru-RU" dirty="0" err="1">
                <a:solidFill>
                  <a:schemeClr val="tx1"/>
                </a:solidFill>
              </a:rPr>
              <a:t>наступна</a:t>
            </a:r>
            <a:r>
              <a:rPr lang="ru-RU" dirty="0">
                <a:solidFill>
                  <a:schemeClr val="tx1"/>
                </a:solidFill>
              </a:rPr>
              <a:t> схема </a:t>
            </a:r>
            <a:r>
              <a:rPr lang="ru-RU" dirty="0" err="1">
                <a:solidFill>
                  <a:schemeClr val="tx1"/>
                </a:solidFill>
              </a:rPr>
              <a:t>підключення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локальної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 smtClean="0">
                <a:solidFill>
                  <a:schemeClr val="tx1"/>
                </a:solidFill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8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Таким чином, проведений </a:t>
            </a:r>
            <a:r>
              <a:rPr lang="ru-RU" dirty="0" err="1">
                <a:solidFill>
                  <a:schemeClr val="tx1"/>
                </a:solidFill>
              </a:rPr>
              <a:t>аналіз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способів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комп’ютерних</a:t>
            </a:r>
            <a:r>
              <a:rPr lang="ru-RU" dirty="0">
                <a:solidFill>
                  <a:schemeClr val="tx1"/>
                </a:solidFill>
              </a:rPr>
              <a:t> мереж при </a:t>
            </a:r>
            <a:r>
              <a:rPr lang="ru-RU" dirty="0" err="1">
                <a:solidFill>
                  <a:schemeClr val="tx1"/>
                </a:solidFill>
              </a:rPr>
              <a:t>підключені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глобальної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 показав,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при </a:t>
            </a:r>
            <a:r>
              <a:rPr lang="ru-RU" dirty="0" err="1">
                <a:solidFill>
                  <a:schemeClr val="tx1"/>
                </a:solidFill>
              </a:rPr>
              <a:t>обміні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інформацією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абоненти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локальної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повинні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принципи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засоби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комплексі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організаційними</a:t>
            </a:r>
            <a:r>
              <a:rPr lang="ru-RU" dirty="0">
                <a:solidFill>
                  <a:schemeClr val="tx1"/>
                </a:solidFill>
              </a:rPr>
              <a:t> заходами.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1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Основні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принципи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захисту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інформації</a:t>
            </a:r>
            <a:r>
              <a:rPr lang="ru-RU" b="1" dirty="0">
                <a:solidFill>
                  <a:schemeClr val="tx1"/>
                </a:solidFill>
              </a:rPr>
              <a:t> при </a:t>
            </a:r>
            <a:r>
              <a:rPr lang="ru-RU" b="1" dirty="0" err="1">
                <a:solidFill>
                  <a:schemeClr val="tx1"/>
                </a:solidFill>
              </a:rPr>
              <a:t>підключенні</a:t>
            </a:r>
            <a:r>
              <a:rPr lang="ru-RU" b="1" dirty="0">
                <a:solidFill>
                  <a:schemeClr val="tx1"/>
                </a:solidFill>
              </a:rPr>
              <a:t> до </a:t>
            </a:r>
            <a:r>
              <a:rPr lang="ru-RU" b="1" dirty="0" err="1">
                <a:solidFill>
                  <a:schemeClr val="tx1"/>
                </a:solidFill>
              </a:rPr>
              <a:t>мережі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Інтернет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Для </a:t>
            </a:r>
            <a:r>
              <a:rPr lang="ru-RU" dirty="0" err="1">
                <a:solidFill>
                  <a:schemeClr val="tx1"/>
                </a:solidFill>
              </a:rPr>
              <a:t>підключення</a:t>
            </a:r>
            <a:r>
              <a:rPr lang="ru-RU" dirty="0">
                <a:solidFill>
                  <a:schemeClr val="tx1"/>
                </a:solidFill>
              </a:rPr>
              <a:t> будь-</a:t>
            </a:r>
            <a:r>
              <a:rPr lang="ru-RU" dirty="0" err="1">
                <a:solidFill>
                  <a:schemeClr val="tx1"/>
                </a:solidFill>
              </a:rPr>
              <a:t>якої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організації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прийняти</a:t>
            </a:r>
            <a:r>
              <a:rPr lang="ru-RU" dirty="0">
                <a:solidFill>
                  <a:schemeClr val="tx1"/>
                </a:solidFill>
              </a:rPr>
              <a:t> ряд </a:t>
            </a:r>
            <a:r>
              <a:rPr lang="ru-RU" dirty="0" err="1">
                <a:solidFill>
                  <a:schemeClr val="tx1"/>
                </a:solidFill>
              </a:rPr>
              <a:t>певних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організаційно-технічних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заходів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. При </a:t>
            </a:r>
            <a:r>
              <a:rPr lang="ru-RU" dirty="0" err="1">
                <a:solidFill>
                  <a:schemeClr val="tx1"/>
                </a:solidFill>
              </a:rPr>
              <a:t>побудові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варто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виходити</a:t>
            </a:r>
            <a:r>
              <a:rPr lang="ru-RU" dirty="0">
                <a:solidFill>
                  <a:schemeClr val="tx1"/>
                </a:solidFill>
              </a:rPr>
              <a:t> з того,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будь-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ускладнює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, за прямим </a:t>
            </a:r>
            <a:r>
              <a:rPr lang="ru-RU" dirty="0" err="1">
                <a:solidFill>
                  <a:schemeClr val="tx1"/>
                </a:solidFill>
              </a:rPr>
              <a:t>призначенням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обмежує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функціональні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можливості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споживає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обчислювальні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трудові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ресурси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вимагає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фінансових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витрат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створення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експлуатацію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>
                <a:solidFill>
                  <a:schemeClr val="tx1"/>
                </a:solidFill>
              </a:rPr>
              <a:t>Чим </a:t>
            </a:r>
            <a:r>
              <a:rPr lang="ru-RU" dirty="0" err="1">
                <a:solidFill>
                  <a:schemeClr val="tx1"/>
                </a:solidFill>
              </a:rPr>
              <a:t>вище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дорожчою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побудові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обслуговуванні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стає</a:t>
            </a:r>
            <a:r>
              <a:rPr lang="ru-RU" dirty="0">
                <a:solidFill>
                  <a:schemeClr val="tx1"/>
                </a:solidFill>
              </a:rPr>
              <a:t> система і </a:t>
            </a:r>
            <a:r>
              <a:rPr lang="ru-RU" dirty="0" err="1">
                <a:solidFill>
                  <a:schemeClr val="tx1"/>
                </a:solidFill>
              </a:rPr>
              <a:t>тим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менш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зручною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безпосередніх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. Тому, </a:t>
            </a:r>
            <a:r>
              <a:rPr lang="ru-RU" dirty="0" err="1">
                <a:solidFill>
                  <a:schemeClr val="tx1"/>
                </a:solidFill>
              </a:rPr>
              <a:t>захищаючи</a:t>
            </a:r>
            <a:r>
              <a:rPr lang="ru-RU" dirty="0">
                <a:solidFill>
                  <a:schemeClr val="tx1"/>
                </a:solidFill>
              </a:rPr>
              <a:t> мережу, </a:t>
            </a:r>
            <a:r>
              <a:rPr lang="ru-RU" dirty="0" err="1">
                <a:solidFill>
                  <a:schemeClr val="tx1"/>
                </a:solidFill>
              </a:rPr>
              <a:t>варто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виходити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доцільної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вартості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Тобто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витрати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захист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повинні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пропорційні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цінності</a:t>
            </a:r>
            <a:r>
              <a:rPr lang="ru-RU" dirty="0">
                <a:solidFill>
                  <a:schemeClr val="tx1"/>
                </a:solidFill>
              </a:rPr>
              <a:t> ресурсу,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захищає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ряд </a:t>
            </a:r>
            <a:r>
              <a:rPr lang="ru-RU" dirty="0" err="1">
                <a:solidFill>
                  <a:schemeClr val="tx1"/>
                </a:solidFill>
              </a:rPr>
              <a:t>основних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принципів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безпечне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підключення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порівняно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простими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засобами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en-US" i="1" dirty="0">
                <a:solidFill>
                  <a:schemeClr val="tx1"/>
                </a:solidFill>
              </a:rPr>
              <a:t>Firewall</a:t>
            </a:r>
            <a:r>
              <a:rPr lang="ru-RU" i="1" dirty="0">
                <a:solidFill>
                  <a:schemeClr val="tx1"/>
                </a:solidFill>
              </a:rPr>
              <a:t> (</a:t>
            </a:r>
            <a:r>
              <a:rPr lang="ru-RU" i="1" dirty="0" err="1">
                <a:solidFill>
                  <a:schemeClr val="tx1"/>
                </a:solidFill>
              </a:rPr>
              <a:t>Брандмауер</a:t>
            </a:r>
            <a:r>
              <a:rPr lang="ru-RU" i="1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98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 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b="1" dirty="0" err="1">
                <a:solidFill>
                  <a:schemeClr val="tx1"/>
                </a:solidFill>
              </a:rPr>
              <a:t>Моделі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управління</a:t>
            </a:r>
            <a:r>
              <a:rPr lang="ru-RU" b="1" dirty="0">
                <a:solidFill>
                  <a:schemeClr val="tx1"/>
                </a:solidFill>
              </a:rPr>
              <a:t> доступом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145" y="1845733"/>
            <a:ext cx="11240655" cy="4416521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Моделі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доступом </a:t>
            </a:r>
            <a:r>
              <a:rPr lang="ru-RU" dirty="0" err="1">
                <a:solidFill>
                  <a:schemeClr val="tx1"/>
                </a:solidFill>
              </a:rPr>
              <a:t>визначають</a:t>
            </a:r>
            <a:r>
              <a:rPr lang="ru-RU" dirty="0">
                <a:solidFill>
                  <a:schemeClr val="tx1"/>
                </a:solidFill>
              </a:rPr>
              <a:t> правила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доступом до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дозволами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 так, </a:t>
            </a:r>
            <a:r>
              <a:rPr lang="ru-RU" dirty="0" err="1">
                <a:solidFill>
                  <a:schemeClr val="tx1"/>
                </a:solidFill>
              </a:rPr>
              <a:t>щоб</a:t>
            </a:r>
            <a:r>
              <a:rPr lang="ru-RU" dirty="0">
                <a:solidFill>
                  <a:schemeClr val="tx1"/>
                </a:solidFill>
              </a:rPr>
              <a:t> система </a:t>
            </a:r>
            <a:r>
              <a:rPr lang="ru-RU" dirty="0" err="1">
                <a:solidFill>
                  <a:schemeClr val="tx1"/>
                </a:solidFill>
              </a:rPr>
              <a:t>завжди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безпечною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Властивості</a:t>
            </a:r>
            <a:r>
              <a:rPr lang="ru-RU" dirty="0">
                <a:solidFill>
                  <a:schemeClr val="tx1"/>
                </a:solidFill>
              </a:rPr>
              <a:t> моделей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доступом:</a:t>
            </a:r>
          </a:p>
          <a:p>
            <a:r>
              <a:rPr lang="ru-RU" dirty="0">
                <a:solidFill>
                  <a:schemeClr val="tx1"/>
                </a:solidFill>
              </a:rPr>
              <a:t>1) Модель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доступом повинна бути адекватною </a:t>
            </a:r>
            <a:r>
              <a:rPr lang="ru-RU" dirty="0" err="1">
                <a:solidFill>
                  <a:schemeClr val="tx1"/>
                </a:solidFill>
              </a:rPr>
              <a:t>модельованій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2) Модель повинна бути простою і абстрактною і не складною для </a:t>
            </a:r>
            <a:r>
              <a:rPr lang="ru-RU" dirty="0" err="1">
                <a:solidFill>
                  <a:schemeClr val="tx1"/>
                </a:solidFill>
              </a:rPr>
              <a:t>розуміння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Існують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матричні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багаторівневі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моделі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доступом.</a:t>
            </a:r>
          </a:p>
          <a:p>
            <a:r>
              <a:rPr lang="ru-RU" dirty="0" err="1">
                <a:solidFill>
                  <a:schemeClr val="tx1"/>
                </a:solidFill>
              </a:rPr>
              <a:t>Матричні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моделі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доступом:</a:t>
            </a:r>
          </a:p>
          <a:p>
            <a:r>
              <a:rPr lang="ru-RU" i="1" u="sng" dirty="0">
                <a:solidFill>
                  <a:schemeClr val="tx1"/>
                </a:solidFill>
              </a:rPr>
              <a:t>Модель </a:t>
            </a:r>
            <a:r>
              <a:rPr lang="ru-RU" i="1" u="sng" dirty="0" err="1">
                <a:solidFill>
                  <a:schemeClr val="tx1"/>
                </a:solidFill>
              </a:rPr>
              <a:t>Лемпсона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Дана модель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динамічно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передавати</a:t>
            </a:r>
            <a:r>
              <a:rPr lang="ru-RU" dirty="0">
                <a:solidFill>
                  <a:schemeClr val="tx1"/>
                </a:solidFill>
              </a:rPr>
              <a:t> права </a:t>
            </a:r>
            <a:r>
              <a:rPr lang="ru-RU" dirty="0" err="1">
                <a:solidFill>
                  <a:schemeClr val="tx1"/>
                </a:solidFill>
              </a:rPr>
              <a:t>об'єктів</a:t>
            </a:r>
            <a:r>
              <a:rPr lang="ru-RU" dirty="0">
                <a:solidFill>
                  <a:schemeClr val="tx1"/>
                </a:solidFill>
              </a:rPr>
              <a:t>. Основа </a:t>
            </a:r>
            <a:r>
              <a:rPr lang="ru-RU" dirty="0" err="1">
                <a:solidFill>
                  <a:schemeClr val="tx1"/>
                </a:solidFill>
              </a:rPr>
              <a:t>моделі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- правила доступу,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можливий</a:t>
            </a:r>
            <a:r>
              <a:rPr lang="ru-RU" dirty="0">
                <a:solidFill>
                  <a:schemeClr val="tx1"/>
                </a:solidFill>
              </a:rPr>
              <a:t> вид доступу </a:t>
            </a:r>
            <a:r>
              <a:rPr lang="ru-RU" dirty="0" err="1">
                <a:solidFill>
                  <a:schemeClr val="tx1"/>
                </a:solidFill>
              </a:rPr>
              <a:t>суб'єкта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об'єкта</a:t>
            </a:r>
            <a:r>
              <a:rPr lang="ru-RU" dirty="0">
                <a:solidFill>
                  <a:schemeClr val="tx1"/>
                </a:solidFill>
              </a:rPr>
              <a:t> доступу. Як </a:t>
            </a:r>
            <a:r>
              <a:rPr lang="ru-RU" dirty="0" err="1">
                <a:solidFill>
                  <a:schemeClr val="tx1"/>
                </a:solidFill>
              </a:rPr>
              <a:t>об'єкти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виступають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пасивні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елементи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матриці</a:t>
            </a:r>
            <a:r>
              <a:rPr lang="ru-RU" dirty="0">
                <a:solidFill>
                  <a:schemeClr val="tx1"/>
                </a:solidFill>
              </a:rPr>
              <a:t>. Як </a:t>
            </a:r>
            <a:r>
              <a:rPr lang="ru-RU" dirty="0" err="1">
                <a:solidFill>
                  <a:schemeClr val="tx1"/>
                </a:solidFill>
              </a:rPr>
              <a:t>суб'єкти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активні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елементи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Суб'єкти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об'єктами</a:t>
            </a:r>
            <a:r>
              <a:rPr lang="ru-RU" dirty="0">
                <a:solidFill>
                  <a:schemeClr val="tx1"/>
                </a:solidFill>
              </a:rPr>
              <a:t> доступу.</a:t>
            </a:r>
          </a:p>
          <a:p>
            <a:r>
              <a:rPr lang="ru-RU" dirty="0" err="1">
                <a:solidFill>
                  <a:schemeClr val="tx1"/>
                </a:solidFill>
              </a:rPr>
              <a:t>Недоліки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цієї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моделі</a:t>
            </a:r>
            <a:r>
              <a:rPr lang="ru-RU" dirty="0">
                <a:solidFill>
                  <a:schemeClr val="tx1"/>
                </a:solidFill>
              </a:rPr>
              <a:t>: - не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суб'єкти</a:t>
            </a:r>
            <a:r>
              <a:rPr lang="ru-RU" dirty="0">
                <a:solidFill>
                  <a:schemeClr val="tx1"/>
                </a:solidFill>
              </a:rPr>
              <a:t> доступу </a:t>
            </a:r>
            <a:r>
              <a:rPr lang="ru-RU" dirty="0" err="1">
                <a:solidFill>
                  <a:schemeClr val="tx1"/>
                </a:solidFill>
              </a:rPr>
              <a:t>мають</a:t>
            </a:r>
            <a:r>
              <a:rPr lang="ru-RU" dirty="0">
                <a:solidFill>
                  <a:schemeClr val="tx1"/>
                </a:solidFill>
              </a:rPr>
              <a:t> доступ до </a:t>
            </a:r>
            <a:r>
              <a:rPr lang="ru-RU" dirty="0" err="1">
                <a:solidFill>
                  <a:schemeClr val="tx1"/>
                </a:solidFill>
              </a:rPr>
              <a:t>всіх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об'єктів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матриця</a:t>
            </a:r>
            <a:r>
              <a:rPr lang="ru-RU" dirty="0">
                <a:solidFill>
                  <a:schemeClr val="tx1"/>
                </a:solidFill>
              </a:rPr>
              <a:t> сильно </a:t>
            </a:r>
            <a:r>
              <a:rPr lang="ru-RU" dirty="0" err="1">
                <a:solidFill>
                  <a:schemeClr val="tx1"/>
                </a:solidFill>
              </a:rPr>
              <a:t>розріджена</a:t>
            </a:r>
            <a:r>
              <a:rPr lang="ru-RU" dirty="0">
                <a:solidFill>
                  <a:schemeClr val="tx1"/>
                </a:solidFill>
              </a:rPr>
              <a:t>); </a:t>
            </a:r>
          </a:p>
          <a:p>
            <a:r>
              <a:rPr lang="ru-RU" dirty="0">
                <a:solidFill>
                  <a:schemeClr val="tx1"/>
                </a:solidFill>
              </a:rPr>
              <a:t>- дана модель не </a:t>
            </a:r>
            <a:r>
              <a:rPr lang="ru-RU" dirty="0" err="1">
                <a:solidFill>
                  <a:schemeClr val="tx1"/>
                </a:solidFill>
              </a:rPr>
              <a:t>відстежує</a:t>
            </a:r>
            <a:r>
              <a:rPr lang="ru-RU" dirty="0">
                <a:solidFill>
                  <a:schemeClr val="tx1"/>
                </a:solidFill>
              </a:rPr>
              <a:t> потоки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05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Модифікації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моделі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Лемпсона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u="sng" dirty="0">
                <a:solidFill>
                  <a:schemeClr val="tx1"/>
                </a:solidFill>
              </a:rPr>
              <a:t>1) </a:t>
            </a:r>
            <a:r>
              <a:rPr lang="ru-RU" i="1" u="sng" dirty="0">
                <a:solidFill>
                  <a:schemeClr val="tx1"/>
                </a:solidFill>
              </a:rPr>
              <a:t>Списки </a:t>
            </a:r>
            <a:r>
              <a:rPr lang="ru-RU" i="1" u="sng" dirty="0" err="1">
                <a:solidFill>
                  <a:schemeClr val="tx1"/>
                </a:solidFill>
              </a:rPr>
              <a:t>управління</a:t>
            </a:r>
            <a:r>
              <a:rPr lang="ru-RU" i="1" u="sng" dirty="0">
                <a:solidFill>
                  <a:schemeClr val="tx1"/>
                </a:solidFill>
              </a:rPr>
              <a:t> доступом до </a:t>
            </a:r>
            <a:r>
              <a:rPr lang="ru-RU" i="1" u="sng" dirty="0" err="1">
                <a:solidFill>
                  <a:schemeClr val="tx1"/>
                </a:solidFill>
              </a:rPr>
              <a:t>об'єктів</a:t>
            </a:r>
            <a:r>
              <a:rPr lang="ru-RU" i="1" u="sng" dirty="0">
                <a:solidFill>
                  <a:schemeClr val="tx1"/>
                </a:solidFill>
              </a:rPr>
              <a:t>.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даній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моделі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повноваження</a:t>
            </a:r>
            <a:r>
              <a:rPr lang="ru-RU" dirty="0">
                <a:solidFill>
                  <a:schemeClr val="tx1"/>
                </a:solidFill>
              </a:rPr>
              <a:t> доступу </a:t>
            </a:r>
            <a:r>
              <a:rPr lang="ru-RU" dirty="0" err="1">
                <a:solidFill>
                  <a:schemeClr val="tx1"/>
                </a:solidFill>
              </a:rPr>
              <a:t>визначаються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вигляді</a:t>
            </a:r>
            <a:r>
              <a:rPr lang="ru-RU" dirty="0">
                <a:solidFill>
                  <a:schemeClr val="tx1"/>
                </a:solidFill>
              </a:rPr>
              <a:t> списку </a:t>
            </a:r>
            <a:r>
              <a:rPr lang="ru-RU" dirty="0" err="1">
                <a:solidFill>
                  <a:schemeClr val="tx1"/>
                </a:solidFill>
              </a:rPr>
              <a:t>кортежів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суб'єктів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мають</a:t>
            </a:r>
            <a:r>
              <a:rPr lang="ru-RU" dirty="0">
                <a:solidFill>
                  <a:schemeClr val="tx1"/>
                </a:solidFill>
              </a:rPr>
              <a:t> доступ до </a:t>
            </a:r>
            <a:r>
              <a:rPr lang="ru-RU" dirty="0" err="1">
                <a:solidFill>
                  <a:schemeClr val="tx1"/>
                </a:solidFill>
              </a:rPr>
              <a:t>даного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об'єкту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Така</a:t>
            </a:r>
            <a:r>
              <a:rPr lang="ru-RU" dirty="0">
                <a:solidFill>
                  <a:schemeClr val="tx1"/>
                </a:solidFill>
              </a:rPr>
              <a:t> модель </a:t>
            </a:r>
            <a:r>
              <a:rPr lang="ru-RU" dirty="0" err="1">
                <a:solidFill>
                  <a:schemeClr val="tx1"/>
                </a:solidFill>
              </a:rPr>
              <a:t>застосовується</a:t>
            </a:r>
            <a:r>
              <a:rPr lang="ru-RU" dirty="0">
                <a:solidFill>
                  <a:schemeClr val="tx1"/>
                </a:solidFill>
              </a:rPr>
              <a:t> в системах </a:t>
            </a:r>
            <a:r>
              <a:rPr lang="en-US" dirty="0">
                <a:solidFill>
                  <a:schemeClr val="tx1"/>
                </a:solidFill>
              </a:rPr>
              <a:t>Novell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Переваги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моделі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економія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пам'яті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зручність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отримання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відомостей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суб'єктів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мають</a:t>
            </a:r>
            <a:r>
              <a:rPr lang="ru-RU" dirty="0">
                <a:solidFill>
                  <a:schemeClr val="tx1"/>
                </a:solidFill>
              </a:rPr>
              <a:t> доступ до </a:t>
            </a:r>
            <a:r>
              <a:rPr lang="ru-RU" dirty="0" err="1">
                <a:solidFill>
                  <a:schemeClr val="tx1"/>
                </a:solidFill>
              </a:rPr>
              <a:t>даного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об'єкту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Недоліки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незручність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отримання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відомостей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об'єкти</a:t>
            </a:r>
            <a:r>
              <a:rPr lang="ru-RU" dirty="0">
                <a:solidFill>
                  <a:schemeClr val="tx1"/>
                </a:solidFill>
              </a:rPr>
              <a:t>, до 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доступ </a:t>
            </a:r>
            <a:r>
              <a:rPr lang="ru-RU" dirty="0" err="1">
                <a:solidFill>
                  <a:schemeClr val="tx1"/>
                </a:solidFill>
              </a:rPr>
              <a:t>даний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суб'єкт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незручність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відстежування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обмежень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залежностей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5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>
                <a:solidFill>
                  <a:schemeClr val="tx1"/>
                </a:solidFill>
              </a:rPr>
              <a:t>2) </a:t>
            </a:r>
            <a:r>
              <a:rPr lang="ru-RU" i="1" u="sng" dirty="0">
                <a:solidFill>
                  <a:schemeClr val="tx1"/>
                </a:solidFill>
              </a:rPr>
              <a:t>Списки </a:t>
            </a:r>
            <a:r>
              <a:rPr lang="ru-RU" i="1" u="sng" dirty="0" err="1">
                <a:solidFill>
                  <a:schemeClr val="tx1"/>
                </a:solidFill>
              </a:rPr>
              <a:t>повноважень</a:t>
            </a:r>
            <a:r>
              <a:rPr lang="ru-RU" i="1" u="sng" dirty="0">
                <a:solidFill>
                  <a:schemeClr val="tx1"/>
                </a:solidFill>
              </a:rPr>
              <a:t> </a:t>
            </a:r>
            <a:r>
              <a:rPr lang="ru-RU" i="1" u="sng" dirty="0" err="1">
                <a:solidFill>
                  <a:schemeClr val="tx1"/>
                </a:solidFill>
              </a:rPr>
              <a:t>суб'єктів</a:t>
            </a:r>
            <a:r>
              <a:rPr lang="ru-RU" i="1" u="sng" dirty="0">
                <a:solidFill>
                  <a:schemeClr val="tx1"/>
                </a:solidFill>
              </a:rPr>
              <a:t> (</a:t>
            </a:r>
            <a:r>
              <a:rPr lang="ru-RU" i="1" u="sng" dirty="0" err="1">
                <a:solidFill>
                  <a:schemeClr val="tx1"/>
                </a:solidFill>
              </a:rPr>
              <a:t>профіль</a:t>
            </a:r>
            <a:r>
              <a:rPr lang="ru-RU" i="1" u="sng" dirty="0">
                <a:solidFill>
                  <a:schemeClr val="tx1"/>
                </a:solidFill>
              </a:rPr>
              <a:t> </a:t>
            </a:r>
            <a:r>
              <a:rPr lang="ru-RU" i="1" u="sng" dirty="0" err="1">
                <a:solidFill>
                  <a:schemeClr val="tx1"/>
                </a:solidFill>
              </a:rPr>
              <a:t>суб'єкта</a:t>
            </a:r>
            <a:r>
              <a:rPr lang="ru-RU" i="1" u="sng" dirty="0">
                <a:solidFill>
                  <a:schemeClr val="tx1"/>
                </a:solidFill>
              </a:rPr>
              <a:t>).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даній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моделі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повноваження</a:t>
            </a:r>
            <a:r>
              <a:rPr lang="ru-RU" dirty="0">
                <a:solidFill>
                  <a:schemeClr val="tx1"/>
                </a:solidFill>
              </a:rPr>
              <a:t> доступу </a:t>
            </a:r>
            <a:r>
              <a:rPr lang="ru-RU" dirty="0" err="1">
                <a:solidFill>
                  <a:schemeClr val="tx1"/>
                </a:solidFill>
              </a:rPr>
              <a:t>суб'єкта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представляються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вигляді</a:t>
            </a:r>
            <a:r>
              <a:rPr lang="ru-RU" dirty="0">
                <a:solidFill>
                  <a:schemeClr val="tx1"/>
                </a:solidFill>
              </a:rPr>
              <a:t> списку </a:t>
            </a:r>
            <a:r>
              <a:rPr lang="ru-RU" dirty="0" err="1">
                <a:solidFill>
                  <a:schemeClr val="tx1"/>
                </a:solidFill>
              </a:rPr>
              <a:t>кортежів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об'єктів</a:t>
            </a:r>
            <a:r>
              <a:rPr lang="ru-RU" dirty="0">
                <a:solidFill>
                  <a:schemeClr val="tx1"/>
                </a:solidFill>
              </a:rPr>
              <a:t>, до 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доступ. </a:t>
            </a:r>
            <a:r>
              <a:rPr lang="ru-RU" dirty="0" err="1">
                <a:solidFill>
                  <a:schemeClr val="tx1"/>
                </a:solidFill>
              </a:rPr>
              <a:t>Профіль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суб'єкта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використовується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відстежування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подій</a:t>
            </a:r>
            <a:r>
              <a:rPr lang="ru-RU" dirty="0">
                <a:solidFill>
                  <a:schemeClr val="tx1"/>
                </a:solidFill>
              </a:rPr>
              <a:t> аудиту в ОС </a:t>
            </a:r>
            <a:r>
              <a:rPr lang="en-US" dirty="0">
                <a:solidFill>
                  <a:schemeClr val="tx1"/>
                </a:solidFill>
              </a:rPr>
              <a:t>Microsoft Windows NT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Переваги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моделі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економія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пам'яті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зручність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отримання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відомостей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об'єкти</a:t>
            </a:r>
            <a:r>
              <a:rPr lang="ru-RU" dirty="0">
                <a:solidFill>
                  <a:schemeClr val="tx1"/>
                </a:solidFill>
              </a:rPr>
              <a:t>, до 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доступ </a:t>
            </a:r>
            <a:r>
              <a:rPr lang="ru-RU" dirty="0" err="1">
                <a:solidFill>
                  <a:schemeClr val="tx1"/>
                </a:solidFill>
              </a:rPr>
              <a:t>даний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суб'єкт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Недолік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dirty="0" err="1">
                <a:solidFill>
                  <a:schemeClr val="tx1"/>
                </a:solidFill>
              </a:rPr>
              <a:t>незручність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отримання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відомостей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суб'єктів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мають</a:t>
            </a:r>
            <a:r>
              <a:rPr lang="ru-RU" dirty="0">
                <a:solidFill>
                  <a:schemeClr val="tx1"/>
                </a:solidFill>
              </a:rPr>
              <a:t> доступ до </a:t>
            </a:r>
            <a:r>
              <a:rPr lang="ru-RU" dirty="0" err="1">
                <a:solidFill>
                  <a:schemeClr val="tx1"/>
                </a:solidFill>
              </a:rPr>
              <a:t>даного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об'єкта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731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Атрибутна</a:t>
            </a:r>
            <a:r>
              <a:rPr lang="ru-RU" b="1" dirty="0">
                <a:solidFill>
                  <a:schemeClr val="tx1"/>
                </a:solidFill>
              </a:rPr>
              <a:t> схема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Атрибутні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способи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задання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матриці</a:t>
            </a:r>
            <a:r>
              <a:rPr lang="ru-RU" dirty="0">
                <a:solidFill>
                  <a:schemeClr val="tx1"/>
                </a:solidFill>
              </a:rPr>
              <a:t> доступу </a:t>
            </a:r>
            <a:r>
              <a:rPr lang="ru-RU" dirty="0" err="1">
                <a:solidFill>
                  <a:schemeClr val="tx1"/>
                </a:solidFill>
              </a:rPr>
              <a:t>засновані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привласненні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суб'єктам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об'єктам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міток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атрибутів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містять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значення</a:t>
            </a:r>
            <a:r>
              <a:rPr lang="ru-RU" dirty="0">
                <a:solidFill>
                  <a:schemeClr val="tx1"/>
                </a:solidFill>
              </a:rPr>
              <a:t>). </a:t>
            </a:r>
            <a:r>
              <a:rPr lang="ru-RU" dirty="0" err="1">
                <a:solidFill>
                  <a:schemeClr val="tx1"/>
                </a:solidFill>
              </a:rPr>
              <a:t>Така</a:t>
            </a:r>
            <a:r>
              <a:rPr lang="ru-RU" dirty="0">
                <a:solidFill>
                  <a:schemeClr val="tx1"/>
                </a:solidFill>
              </a:rPr>
              <a:t> схема </a:t>
            </a:r>
            <a:r>
              <a:rPr lang="ru-RU" dirty="0" err="1">
                <a:solidFill>
                  <a:schemeClr val="tx1"/>
                </a:solidFill>
              </a:rPr>
              <a:t>використовується</a:t>
            </a:r>
            <a:r>
              <a:rPr lang="ru-RU" dirty="0">
                <a:solidFill>
                  <a:schemeClr val="tx1"/>
                </a:solidFill>
              </a:rPr>
              <a:t> в ОС </a:t>
            </a:r>
            <a:r>
              <a:rPr lang="ru-RU" dirty="0" err="1">
                <a:solidFill>
                  <a:schemeClr val="tx1"/>
                </a:solidFill>
              </a:rPr>
              <a:t>сімейства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UNIX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Матриця</a:t>
            </a:r>
            <a:r>
              <a:rPr lang="ru-RU" dirty="0">
                <a:solidFill>
                  <a:schemeClr val="tx1"/>
                </a:solidFill>
              </a:rPr>
              <a:t> задана в неявному </a:t>
            </a:r>
            <a:r>
              <a:rPr lang="ru-RU" dirty="0" err="1">
                <a:solidFill>
                  <a:schemeClr val="tx1"/>
                </a:solidFill>
              </a:rPr>
              <a:t>вигляді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Обчислення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рівня</a:t>
            </a:r>
            <a:r>
              <a:rPr lang="ru-RU" dirty="0">
                <a:solidFill>
                  <a:schemeClr val="tx1"/>
                </a:solidFill>
              </a:rPr>
              <a:t> доступу </a:t>
            </a:r>
            <a:r>
              <a:rPr lang="ru-RU" dirty="0" err="1">
                <a:solidFill>
                  <a:schemeClr val="tx1"/>
                </a:solidFill>
              </a:rPr>
              <a:t>суб'єкта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об'єкта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відбувається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динамічно</a:t>
            </a:r>
            <a:r>
              <a:rPr lang="ru-RU" dirty="0">
                <a:solidFill>
                  <a:schemeClr val="tx1"/>
                </a:solidFill>
              </a:rPr>
              <a:t>. При </a:t>
            </a:r>
            <a:r>
              <a:rPr lang="ru-RU" dirty="0" err="1">
                <a:solidFill>
                  <a:schemeClr val="tx1"/>
                </a:solidFill>
              </a:rPr>
              <a:t>всьому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різноманітті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існуючих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аутентифікації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найбільш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поширеним</a:t>
            </a:r>
            <a:r>
              <a:rPr lang="ru-RU" dirty="0">
                <a:solidFill>
                  <a:schemeClr val="tx1"/>
                </a:solidFill>
              </a:rPr>
              <a:t> з них </a:t>
            </a:r>
            <a:r>
              <a:rPr lang="ru-RU" dirty="0" err="1">
                <a:solidFill>
                  <a:schemeClr val="tx1"/>
                </a:solidFill>
              </a:rPr>
              <a:t>залишається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парольний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</a:t>
            </a:r>
            <a:r>
              <a:rPr lang="ru-RU" dirty="0">
                <a:solidFill>
                  <a:schemeClr val="tx1"/>
                </a:solidFill>
              </a:rPr>
              <a:t>. Для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декілька</a:t>
            </a:r>
            <a:r>
              <a:rPr lang="ru-RU" dirty="0">
                <a:solidFill>
                  <a:schemeClr val="tx1"/>
                </a:solidFill>
              </a:rPr>
              <a:t> причин з 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слід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відзначити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наступні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i="1" dirty="0" err="1">
                <a:solidFill>
                  <a:schemeClr val="tx1"/>
                </a:solidFill>
              </a:rPr>
              <a:t>відносна</a:t>
            </a:r>
            <a:r>
              <a:rPr lang="ru-RU" i="1" dirty="0">
                <a:solidFill>
                  <a:schemeClr val="tx1"/>
                </a:solidFill>
              </a:rPr>
              <a:t> простота </a:t>
            </a:r>
            <a:r>
              <a:rPr lang="ru-RU" i="1" dirty="0" err="1">
                <a:solidFill>
                  <a:schemeClr val="tx1"/>
                </a:solidFill>
              </a:rPr>
              <a:t>реалізації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Дійсно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реалізація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механізму</a:t>
            </a:r>
            <a:r>
              <a:rPr lang="ru-RU" dirty="0">
                <a:solidFill>
                  <a:schemeClr val="tx1"/>
                </a:solidFill>
              </a:rPr>
              <a:t> парольного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зазвичай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вимагає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залучення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додаткових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апаратних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засобів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i="1" dirty="0" err="1">
                <a:solidFill>
                  <a:schemeClr val="tx1"/>
                </a:solidFill>
              </a:rPr>
              <a:t>традиційність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Механізми</a:t>
            </a:r>
            <a:r>
              <a:rPr lang="ru-RU" dirty="0">
                <a:solidFill>
                  <a:schemeClr val="tx1"/>
                </a:solidFill>
              </a:rPr>
              <a:t> парольного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звичними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більшості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автоматизованих</a:t>
            </a:r>
            <a:r>
              <a:rPr lang="ru-RU" dirty="0">
                <a:solidFill>
                  <a:schemeClr val="tx1"/>
                </a:solidFill>
              </a:rPr>
              <a:t> систем і не </a:t>
            </a:r>
            <a:r>
              <a:rPr lang="ru-RU" dirty="0" err="1">
                <a:solidFill>
                  <a:schemeClr val="tx1"/>
                </a:solidFill>
              </a:rPr>
              <a:t>викликають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психологічного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несприйняття</a:t>
            </a:r>
            <a:r>
              <a:rPr lang="ru-RU" dirty="0">
                <a:solidFill>
                  <a:schemeClr val="tx1"/>
                </a:solidFill>
              </a:rPr>
              <a:t> – на </a:t>
            </a:r>
            <a:r>
              <a:rPr lang="ru-RU" dirty="0" err="1">
                <a:solidFill>
                  <a:schemeClr val="tx1"/>
                </a:solidFill>
              </a:rPr>
              <a:t>відмінну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сканерів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малюнка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сітківки</a:t>
            </a:r>
            <a:r>
              <a:rPr lang="ru-RU" dirty="0">
                <a:solidFill>
                  <a:schemeClr val="tx1"/>
                </a:solidFill>
              </a:rPr>
              <a:t> ока.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6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3466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Для </a:t>
            </a:r>
            <a:r>
              <a:rPr lang="ru-RU" dirty="0" err="1">
                <a:solidFill>
                  <a:schemeClr val="tx1"/>
                </a:solidFill>
              </a:rPr>
              <a:t>парольних</a:t>
            </a:r>
            <a:r>
              <a:rPr lang="ru-RU" dirty="0">
                <a:solidFill>
                  <a:schemeClr val="tx1"/>
                </a:solidFill>
              </a:rPr>
              <a:t> систем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характерний</a:t>
            </a:r>
            <a:r>
              <a:rPr lang="ru-RU" dirty="0">
                <a:solidFill>
                  <a:schemeClr val="tx1"/>
                </a:solidFill>
              </a:rPr>
              <a:t> парадокс,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ускладнює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ефективну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реалізацію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dirty="0" err="1">
                <a:solidFill>
                  <a:schemeClr val="tx1"/>
                </a:solidFill>
              </a:rPr>
              <a:t>стійкі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паролі</a:t>
            </a:r>
            <a:r>
              <a:rPr lang="ru-RU" dirty="0">
                <a:solidFill>
                  <a:schemeClr val="tx1"/>
                </a:solidFill>
              </a:rPr>
              <a:t> мало </a:t>
            </a:r>
            <a:r>
              <a:rPr lang="ru-RU" dirty="0" err="1">
                <a:solidFill>
                  <a:schemeClr val="tx1"/>
                </a:solidFill>
              </a:rPr>
              <a:t>придатні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людиною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Дійсно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стійкість</a:t>
            </a:r>
            <a:r>
              <a:rPr lang="ru-RU" dirty="0">
                <a:solidFill>
                  <a:schemeClr val="tx1"/>
                </a:solidFill>
              </a:rPr>
              <a:t> пароля прямо </a:t>
            </a:r>
            <a:r>
              <a:rPr lang="ru-RU" dirty="0" err="1">
                <a:solidFill>
                  <a:schemeClr val="tx1"/>
                </a:solidFill>
              </a:rPr>
              <a:t>пропорційна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складності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Однак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складніший</a:t>
            </a:r>
            <a:r>
              <a:rPr lang="ru-RU" dirty="0">
                <a:solidFill>
                  <a:schemeClr val="tx1"/>
                </a:solidFill>
              </a:rPr>
              <a:t> пароль, </a:t>
            </a:r>
            <a:r>
              <a:rPr lang="ru-RU" dirty="0" err="1">
                <a:solidFill>
                  <a:schemeClr val="tx1"/>
                </a:solidFill>
              </a:rPr>
              <a:t>тим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важче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запам'ятати</a:t>
            </a:r>
            <a:r>
              <a:rPr lang="ru-RU" dirty="0">
                <a:solidFill>
                  <a:schemeClr val="tx1"/>
                </a:solidFill>
              </a:rPr>
              <a:t>, і у </a:t>
            </a:r>
            <a:r>
              <a:rPr lang="ru-RU" dirty="0" err="1">
                <a:solidFill>
                  <a:schemeClr val="tx1"/>
                </a:solidFill>
              </a:rPr>
              <a:t>користувача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з'являється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спокуса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записати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незручний</a:t>
            </a:r>
            <a:r>
              <a:rPr lang="ru-RU" dirty="0">
                <a:solidFill>
                  <a:schemeClr val="tx1"/>
                </a:solidFill>
              </a:rPr>
              <a:t> пароль,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додаткові</a:t>
            </a:r>
            <a:r>
              <a:rPr lang="ru-RU" dirty="0">
                <a:solidFill>
                  <a:schemeClr val="tx1"/>
                </a:solidFill>
              </a:rPr>
              <a:t> канали для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дискредитації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ru-RU" dirty="0" err="1">
                <a:solidFill>
                  <a:schemeClr val="tx1"/>
                </a:solidFill>
              </a:rPr>
              <a:t>загальному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 пароль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отриманий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зловмисником</a:t>
            </a:r>
            <a:r>
              <a:rPr lang="ru-RU" dirty="0">
                <a:solidFill>
                  <a:schemeClr val="tx1"/>
                </a:solidFill>
              </a:rPr>
              <a:t> одним з </a:t>
            </a:r>
            <a:r>
              <a:rPr lang="ru-RU" dirty="0" err="1">
                <a:solidFill>
                  <a:schemeClr val="tx1"/>
                </a:solidFill>
              </a:rPr>
              <a:t>трьох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поширених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способів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u="sng" dirty="0">
                <a:solidFill>
                  <a:schemeClr val="tx1"/>
                </a:solidFill>
              </a:rPr>
              <a:t>1) </a:t>
            </a:r>
            <a:r>
              <a:rPr lang="ru-RU" i="1" u="sng" dirty="0">
                <a:solidFill>
                  <a:schemeClr val="tx1"/>
                </a:solidFill>
              </a:rPr>
              <a:t>За </a:t>
            </a:r>
            <a:r>
              <a:rPr lang="ru-RU" i="1" u="sng" dirty="0" err="1">
                <a:solidFill>
                  <a:schemeClr val="tx1"/>
                </a:solidFill>
              </a:rPr>
              <a:t>рахунок</a:t>
            </a:r>
            <a:r>
              <a:rPr lang="ru-RU" i="1" u="sng" dirty="0">
                <a:solidFill>
                  <a:schemeClr val="tx1"/>
                </a:solidFill>
              </a:rPr>
              <a:t> </a:t>
            </a:r>
            <a:r>
              <a:rPr lang="ru-RU" i="1" u="sng" dirty="0" err="1">
                <a:solidFill>
                  <a:schemeClr val="tx1"/>
                </a:solidFill>
              </a:rPr>
              <a:t>використання</a:t>
            </a:r>
            <a:r>
              <a:rPr lang="ru-RU" i="1" u="sng" dirty="0">
                <a:solidFill>
                  <a:schemeClr val="tx1"/>
                </a:solidFill>
              </a:rPr>
              <a:t> </a:t>
            </a:r>
            <a:r>
              <a:rPr lang="ru-RU" i="1" u="sng" dirty="0" err="1">
                <a:solidFill>
                  <a:schemeClr val="tx1"/>
                </a:solidFill>
              </a:rPr>
              <a:t>людського</a:t>
            </a:r>
            <a:r>
              <a:rPr lang="ru-RU" i="1" u="sng" dirty="0">
                <a:solidFill>
                  <a:schemeClr val="tx1"/>
                </a:solidFill>
              </a:rPr>
              <a:t> фактору</a:t>
            </a:r>
            <a:r>
              <a:rPr lang="ru-RU" u="sng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Методи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отримання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паролів</a:t>
            </a:r>
            <a:r>
              <a:rPr lang="ru-RU" dirty="0">
                <a:solidFill>
                  <a:schemeClr val="tx1"/>
                </a:solidFill>
              </a:rPr>
              <a:t> тут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бути самими </a:t>
            </a:r>
            <a:r>
              <a:rPr lang="ru-RU" dirty="0" err="1">
                <a:solidFill>
                  <a:schemeClr val="tx1"/>
                </a:solidFill>
              </a:rPr>
              <a:t>різними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підглядання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підслуховування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ru-RU" dirty="0">
                <a:solidFill>
                  <a:schemeClr val="tx1"/>
                </a:solidFill>
              </a:rPr>
              <a:t>) шантаж.</a:t>
            </a:r>
          </a:p>
          <a:p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загрози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зрештою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чужих </a:t>
            </a:r>
            <a:r>
              <a:rPr lang="ru-RU" dirty="0" err="1">
                <a:solidFill>
                  <a:schemeClr val="tx1"/>
                </a:solidFill>
              </a:rPr>
              <a:t>облікових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записів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дозволу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законних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власників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09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>
                <a:solidFill>
                  <a:schemeClr val="tx1"/>
                </a:solidFill>
              </a:rPr>
              <a:t>2) </a:t>
            </a:r>
            <a:r>
              <a:rPr lang="ru-RU" i="1" u="sng" dirty="0">
                <a:solidFill>
                  <a:schemeClr val="tx1"/>
                </a:solidFill>
              </a:rPr>
              <a:t>Шляхом </a:t>
            </a:r>
            <a:r>
              <a:rPr lang="ru-RU" i="1" u="sng" dirty="0" err="1">
                <a:solidFill>
                  <a:schemeClr val="tx1"/>
                </a:solidFill>
              </a:rPr>
              <a:t>підбору</a:t>
            </a:r>
            <a:r>
              <a:rPr lang="ru-RU" i="1" u="sng" dirty="0">
                <a:solidFill>
                  <a:schemeClr val="tx1"/>
                </a:solidFill>
              </a:rPr>
              <a:t>.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наступні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методи</a:t>
            </a:r>
            <a:r>
              <a:rPr lang="ru-RU" dirty="0">
                <a:solidFill>
                  <a:schemeClr val="tx1"/>
                </a:solidFill>
              </a:rPr>
              <a:t>: 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п</a:t>
            </a:r>
            <a:r>
              <a:rPr lang="ru-RU" i="1" dirty="0" err="1">
                <a:solidFill>
                  <a:schemeClr val="tx1"/>
                </a:solidFill>
              </a:rPr>
              <a:t>овний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перебір</a:t>
            </a:r>
            <a:r>
              <a:rPr lang="ru-RU" dirty="0">
                <a:solidFill>
                  <a:schemeClr val="tx1"/>
                </a:solidFill>
              </a:rPr>
              <a:t>. Даний метод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підібрати</a:t>
            </a:r>
            <a:r>
              <a:rPr lang="ru-RU" dirty="0">
                <a:solidFill>
                  <a:schemeClr val="tx1"/>
                </a:solidFill>
              </a:rPr>
              <a:t> будь-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пароль </a:t>
            </a:r>
            <a:r>
              <a:rPr lang="ru-RU" dirty="0" err="1">
                <a:solidFill>
                  <a:schemeClr val="tx1"/>
                </a:solidFill>
              </a:rPr>
              <a:t>незалежно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складності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Проте</a:t>
            </a:r>
            <a:r>
              <a:rPr lang="ru-RU" dirty="0">
                <a:solidFill>
                  <a:schemeClr val="tx1"/>
                </a:solidFill>
              </a:rPr>
              <a:t> час, </a:t>
            </a:r>
            <a:r>
              <a:rPr lang="ru-RU" dirty="0" err="1">
                <a:solidFill>
                  <a:schemeClr val="tx1"/>
                </a:solidFill>
              </a:rPr>
              <a:t>необхідний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реалізації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даної</a:t>
            </a:r>
            <a:r>
              <a:rPr lang="ru-RU" dirty="0">
                <a:solidFill>
                  <a:schemeClr val="tx1"/>
                </a:solidFill>
              </a:rPr>
              <a:t> атаки, для </a:t>
            </a:r>
            <a:r>
              <a:rPr lang="ru-RU" dirty="0" err="1">
                <a:solidFill>
                  <a:schemeClr val="tx1"/>
                </a:solidFill>
              </a:rPr>
              <a:t>стійкого</a:t>
            </a:r>
            <a:r>
              <a:rPr lang="ru-RU" dirty="0">
                <a:solidFill>
                  <a:schemeClr val="tx1"/>
                </a:solidFill>
              </a:rPr>
              <a:t> пароля буде </a:t>
            </a:r>
            <a:r>
              <a:rPr lang="ru-RU" dirty="0" err="1">
                <a:solidFill>
                  <a:schemeClr val="tx1"/>
                </a:solidFill>
              </a:rPr>
              <a:t>досить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значним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логічно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припустити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буде </a:t>
            </a:r>
            <a:r>
              <a:rPr lang="ru-RU" dirty="0" err="1">
                <a:solidFill>
                  <a:schemeClr val="tx1"/>
                </a:solidFill>
              </a:rPr>
              <a:t>суттєво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перевищувати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допустимі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ресурси</a:t>
            </a:r>
            <a:r>
              <a:rPr lang="ru-RU" dirty="0">
                <a:solidFill>
                  <a:schemeClr val="tx1"/>
                </a:solidFill>
              </a:rPr>
              <a:t> часу, </a:t>
            </a:r>
            <a:r>
              <a:rPr lang="ru-RU" dirty="0" err="1">
                <a:solidFill>
                  <a:schemeClr val="tx1"/>
                </a:solidFill>
              </a:rPr>
              <a:t>наявного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зловмисника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п</a:t>
            </a:r>
            <a:r>
              <a:rPr lang="ru-RU" i="1" dirty="0" err="1">
                <a:solidFill>
                  <a:schemeClr val="tx1"/>
                </a:solidFill>
              </a:rPr>
              <a:t>ідбір</a:t>
            </a:r>
            <a:r>
              <a:rPr lang="ru-RU" i="1" dirty="0">
                <a:solidFill>
                  <a:schemeClr val="tx1"/>
                </a:solidFill>
              </a:rPr>
              <a:t> по словнику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Значна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частина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паролів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використовуються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практиці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осмисленими</a:t>
            </a:r>
            <a:r>
              <a:rPr lang="ru-RU" dirty="0">
                <a:solidFill>
                  <a:schemeClr val="tx1"/>
                </a:solidFill>
              </a:rPr>
              <a:t> словами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виразами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Існують</a:t>
            </a:r>
            <a:r>
              <a:rPr lang="ru-RU" dirty="0">
                <a:solidFill>
                  <a:schemeClr val="tx1"/>
                </a:solidFill>
              </a:rPr>
              <a:t> словники </a:t>
            </a:r>
            <a:r>
              <a:rPr lang="ru-RU" dirty="0" err="1">
                <a:solidFill>
                  <a:schemeClr val="tx1"/>
                </a:solidFill>
              </a:rPr>
              <a:t>найпоширеніших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паролів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багатьох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випадках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обійтися</a:t>
            </a:r>
            <a:r>
              <a:rPr lang="ru-RU" dirty="0">
                <a:solidFill>
                  <a:schemeClr val="tx1"/>
                </a:solidFill>
              </a:rPr>
              <a:t> без </a:t>
            </a:r>
            <a:r>
              <a:rPr lang="ru-RU" dirty="0" err="1">
                <a:solidFill>
                  <a:schemeClr val="tx1"/>
                </a:solidFill>
              </a:rPr>
              <a:t>повного</a:t>
            </a:r>
            <a:r>
              <a:rPr lang="ru-RU" dirty="0">
                <a:solidFill>
                  <a:schemeClr val="tx1"/>
                </a:solidFill>
              </a:rPr>
              <a:t> перебору.</a:t>
            </a:r>
          </a:p>
          <a:p>
            <a:r>
              <a:rPr lang="ru-RU" u="sng" dirty="0">
                <a:solidFill>
                  <a:schemeClr val="tx1"/>
                </a:solidFill>
              </a:rPr>
              <a:t>3) </a:t>
            </a:r>
            <a:r>
              <a:rPr lang="ru-RU" i="1" u="sng" dirty="0" err="1">
                <a:solidFill>
                  <a:schemeClr val="tx1"/>
                </a:solidFill>
              </a:rPr>
              <a:t>Підбір</a:t>
            </a:r>
            <a:r>
              <a:rPr lang="ru-RU" i="1" u="sng" dirty="0">
                <a:solidFill>
                  <a:schemeClr val="tx1"/>
                </a:solidFill>
              </a:rPr>
              <a:t> з </a:t>
            </a:r>
            <a:r>
              <a:rPr lang="ru-RU" i="1" u="sng" dirty="0" err="1">
                <a:solidFill>
                  <a:schemeClr val="tx1"/>
                </a:solidFill>
              </a:rPr>
              <a:t>використанням</a:t>
            </a:r>
            <a:r>
              <a:rPr lang="ru-RU" i="1" u="sng" dirty="0">
                <a:solidFill>
                  <a:schemeClr val="tx1"/>
                </a:solidFill>
              </a:rPr>
              <a:t> </a:t>
            </a:r>
            <a:r>
              <a:rPr lang="ru-RU" i="1" u="sng" dirty="0" err="1">
                <a:solidFill>
                  <a:schemeClr val="tx1"/>
                </a:solidFill>
              </a:rPr>
              <a:t>відомостей</a:t>
            </a:r>
            <a:r>
              <a:rPr lang="ru-RU" i="1" u="sng" dirty="0">
                <a:solidFill>
                  <a:schemeClr val="tx1"/>
                </a:solidFill>
              </a:rPr>
              <a:t> про </a:t>
            </a:r>
            <a:r>
              <a:rPr lang="ru-RU" i="1" u="sng" dirty="0" err="1">
                <a:solidFill>
                  <a:schemeClr val="tx1"/>
                </a:solidFill>
              </a:rPr>
              <a:t>користувача</a:t>
            </a:r>
            <a:r>
              <a:rPr lang="ru-RU" i="1" u="sng" dirty="0">
                <a:solidFill>
                  <a:schemeClr val="tx1"/>
                </a:solidFill>
              </a:rPr>
              <a:t>.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Даний </a:t>
            </a:r>
            <a:r>
              <a:rPr lang="ru-RU" dirty="0" err="1">
                <a:solidFill>
                  <a:schemeClr val="tx1"/>
                </a:solidFill>
              </a:rPr>
              <a:t>інтелектуальний</a:t>
            </a:r>
            <a:r>
              <a:rPr lang="ru-RU" dirty="0">
                <a:solidFill>
                  <a:schemeClr val="tx1"/>
                </a:solidFill>
              </a:rPr>
              <a:t> метод </a:t>
            </a:r>
            <a:r>
              <a:rPr lang="ru-RU" dirty="0" err="1">
                <a:solidFill>
                  <a:schemeClr val="tx1"/>
                </a:solidFill>
              </a:rPr>
              <a:t>підбору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паролів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грунтується</a:t>
            </a:r>
            <a:r>
              <a:rPr lang="ru-RU" dirty="0">
                <a:solidFill>
                  <a:schemeClr val="tx1"/>
                </a:solidFill>
              </a:rPr>
              <a:t> на тому </a:t>
            </a:r>
            <a:r>
              <a:rPr lang="ru-RU" dirty="0" err="1">
                <a:solidFill>
                  <a:schemeClr val="tx1"/>
                </a:solidFill>
              </a:rPr>
              <a:t>факті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політика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передбачає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самостійне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призначення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паролів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користувачами</a:t>
            </a:r>
            <a:r>
              <a:rPr lang="ru-RU" dirty="0">
                <a:solidFill>
                  <a:schemeClr val="tx1"/>
                </a:solidFill>
              </a:rPr>
              <a:t>, то в </a:t>
            </a:r>
            <a:r>
              <a:rPr lang="ru-RU" dirty="0" err="1">
                <a:solidFill>
                  <a:schemeClr val="tx1"/>
                </a:solidFill>
              </a:rPr>
              <a:t>переважній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випадків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якості</a:t>
            </a:r>
            <a:r>
              <a:rPr lang="ru-RU" dirty="0">
                <a:solidFill>
                  <a:schemeClr val="tx1"/>
                </a:solidFill>
              </a:rPr>
              <a:t> паролю буде </a:t>
            </a:r>
            <a:r>
              <a:rPr lang="ru-RU" dirty="0" err="1">
                <a:solidFill>
                  <a:schemeClr val="tx1"/>
                </a:solidFill>
              </a:rPr>
              <a:t>обрана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якась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персональна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пов'язана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користувачем</a:t>
            </a:r>
            <a:r>
              <a:rPr lang="ru-RU" dirty="0">
                <a:solidFill>
                  <a:schemeClr val="tx1"/>
                </a:solidFill>
              </a:rPr>
              <a:t> КС.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66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І </a:t>
            </a:r>
            <a:r>
              <a:rPr lang="ru-RU" dirty="0" err="1">
                <a:solidFill>
                  <a:schemeClr val="tx1"/>
                </a:solidFill>
              </a:rPr>
              <a:t>хоча</a:t>
            </a:r>
            <a:r>
              <a:rPr lang="ru-RU" dirty="0">
                <a:solidFill>
                  <a:schemeClr val="tx1"/>
                </a:solidFill>
              </a:rPr>
              <a:t> такою </a:t>
            </a:r>
            <a:r>
              <a:rPr lang="ru-RU" dirty="0" err="1">
                <a:solidFill>
                  <a:schemeClr val="tx1"/>
                </a:solidFill>
              </a:rPr>
              <a:t>інформацією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вибрано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завгодно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народження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коханої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людини</a:t>
            </a:r>
            <a:r>
              <a:rPr lang="ru-RU" dirty="0">
                <a:solidFill>
                  <a:schemeClr val="tx1"/>
                </a:solidFill>
              </a:rPr>
              <a:t> і до </a:t>
            </a:r>
            <a:r>
              <a:rPr lang="ru-RU" dirty="0" err="1">
                <a:solidFill>
                  <a:schemeClr val="tx1"/>
                </a:solidFill>
              </a:rPr>
              <a:t>прізвиська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улюбленого</a:t>
            </a:r>
            <a:r>
              <a:rPr lang="ru-RU" dirty="0">
                <a:solidFill>
                  <a:schemeClr val="tx1"/>
                </a:solidFill>
              </a:rPr>
              <a:t> песика, </a:t>
            </a:r>
            <a:r>
              <a:rPr lang="ru-RU" dirty="0" err="1">
                <a:solidFill>
                  <a:schemeClr val="tx1"/>
                </a:solidFill>
              </a:rPr>
              <a:t>наявність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певної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користувача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поширені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варіанти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дні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народження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імена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дітей</a:t>
            </a:r>
            <a:r>
              <a:rPr lang="ru-RU" dirty="0">
                <a:solidFill>
                  <a:schemeClr val="tx1"/>
                </a:solidFill>
              </a:rPr>
              <a:t> і т.д.).</a:t>
            </a:r>
          </a:p>
          <a:p>
            <a:r>
              <a:rPr lang="ru-RU" i="1" u="sng" dirty="0">
                <a:solidFill>
                  <a:schemeClr val="tx1"/>
                </a:solidFill>
              </a:rPr>
              <a:t>4) За </a:t>
            </a:r>
            <a:r>
              <a:rPr lang="ru-RU" i="1" u="sng" dirty="0" err="1">
                <a:solidFill>
                  <a:schemeClr val="tx1"/>
                </a:solidFill>
              </a:rPr>
              <a:t>рахунок</a:t>
            </a:r>
            <a:r>
              <a:rPr lang="ru-RU" i="1" u="sng" dirty="0">
                <a:solidFill>
                  <a:schemeClr val="tx1"/>
                </a:solidFill>
              </a:rPr>
              <a:t> </a:t>
            </a:r>
            <a:r>
              <a:rPr lang="ru-RU" i="1" u="sng" dirty="0" err="1">
                <a:solidFill>
                  <a:schemeClr val="tx1"/>
                </a:solidFill>
              </a:rPr>
              <a:t>використання</a:t>
            </a:r>
            <a:r>
              <a:rPr lang="ru-RU" i="1" u="sng" dirty="0">
                <a:solidFill>
                  <a:schemeClr val="tx1"/>
                </a:solidFill>
              </a:rPr>
              <a:t> </a:t>
            </a:r>
            <a:r>
              <a:rPr lang="ru-RU" i="1" u="sng" dirty="0" err="1">
                <a:solidFill>
                  <a:schemeClr val="tx1"/>
                </a:solidFill>
              </a:rPr>
              <a:t>недоліків</a:t>
            </a:r>
            <a:r>
              <a:rPr lang="ru-RU" i="1" u="sng" dirty="0">
                <a:solidFill>
                  <a:schemeClr val="tx1"/>
                </a:solidFill>
              </a:rPr>
              <a:t> </a:t>
            </a:r>
            <a:r>
              <a:rPr lang="ru-RU" i="1" u="sng" dirty="0" err="1">
                <a:solidFill>
                  <a:schemeClr val="tx1"/>
                </a:solidFill>
              </a:rPr>
              <a:t>реалізації</a:t>
            </a:r>
            <a:r>
              <a:rPr lang="ru-RU" i="1" u="sng" dirty="0">
                <a:solidFill>
                  <a:schemeClr val="tx1"/>
                </a:solidFill>
              </a:rPr>
              <a:t> </a:t>
            </a:r>
            <a:r>
              <a:rPr lang="ru-RU" i="1" u="sng" dirty="0" err="1">
                <a:solidFill>
                  <a:schemeClr val="tx1"/>
                </a:solidFill>
              </a:rPr>
              <a:t>парольних</a:t>
            </a:r>
            <a:r>
              <a:rPr lang="ru-RU" i="1" u="sng" dirty="0">
                <a:solidFill>
                  <a:schemeClr val="tx1"/>
                </a:solidFill>
              </a:rPr>
              <a:t> систем.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До таких </a:t>
            </a:r>
            <a:r>
              <a:rPr lang="ru-RU" dirty="0" err="1">
                <a:solidFill>
                  <a:schemeClr val="tx1"/>
                </a:solidFill>
              </a:rPr>
              <a:t>недоліків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відносяться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експлуатовані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уразливості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мережевих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сервісів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реалізовують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компоненти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парольної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ж </a:t>
            </a:r>
            <a:r>
              <a:rPr lang="ru-RU" dirty="0" err="1">
                <a:solidFill>
                  <a:schemeClr val="tx1"/>
                </a:solidFill>
              </a:rPr>
              <a:t>недекларовані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апаратного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При </a:t>
            </a:r>
            <a:r>
              <a:rPr lang="ru-RU" dirty="0" err="1">
                <a:solidFill>
                  <a:schemeClr val="tx1"/>
                </a:solidFill>
              </a:rPr>
              <a:t>побудові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парольного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враховувати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специфіку</a:t>
            </a:r>
            <a:r>
              <a:rPr lang="ru-RU" dirty="0">
                <a:solidFill>
                  <a:schemeClr val="tx1"/>
                </a:solidFill>
              </a:rPr>
              <a:t> КС і </a:t>
            </a:r>
            <a:r>
              <a:rPr lang="ru-RU" dirty="0" err="1">
                <a:solidFill>
                  <a:schemeClr val="tx1"/>
                </a:solidFill>
              </a:rPr>
              <a:t>керуватися</a:t>
            </a:r>
            <a:r>
              <a:rPr lang="ru-RU" dirty="0">
                <a:solidFill>
                  <a:schemeClr val="tx1"/>
                </a:solidFill>
              </a:rPr>
              <a:t> результатами </a:t>
            </a:r>
            <a:r>
              <a:rPr lang="ru-RU" dirty="0" err="1">
                <a:solidFill>
                  <a:schemeClr val="tx1"/>
                </a:solidFill>
              </a:rPr>
              <a:t>проведеного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аналізу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ризиків</a:t>
            </a:r>
            <a:r>
              <a:rPr lang="ru-RU" dirty="0">
                <a:solidFill>
                  <a:schemeClr val="tx1"/>
                </a:solidFill>
              </a:rPr>
              <a:t>. В той же час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привести </a:t>
            </a:r>
            <a:r>
              <a:rPr lang="ru-RU" dirty="0" err="1">
                <a:solidFill>
                  <a:schemeClr val="tx1"/>
                </a:solidFill>
              </a:rPr>
              <a:t>наступні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u="sng" dirty="0" err="1">
                <a:solidFill>
                  <a:schemeClr val="tx1"/>
                </a:solidFill>
              </a:rPr>
              <a:t>практичні</a:t>
            </a:r>
            <a:r>
              <a:rPr lang="ru-RU" u="sng" dirty="0">
                <a:solidFill>
                  <a:schemeClr val="tx1"/>
                </a:solidFill>
              </a:rPr>
              <a:t> </a:t>
            </a:r>
            <a:r>
              <a:rPr lang="ru-RU" u="sng" dirty="0" err="1">
                <a:solidFill>
                  <a:schemeClr val="tx1"/>
                </a:solidFill>
              </a:rPr>
              <a:t>рекомендації</a:t>
            </a:r>
            <a:r>
              <a:rPr lang="ru-RU" u="sng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в</a:t>
            </a:r>
            <a:r>
              <a:rPr lang="ru-RU" b="1" i="1" dirty="0" err="1">
                <a:solidFill>
                  <a:schemeClr val="tx1"/>
                </a:solidFill>
              </a:rPr>
              <a:t>становлення</a:t>
            </a:r>
            <a:r>
              <a:rPr lang="ru-RU" b="1" i="1" dirty="0">
                <a:solidFill>
                  <a:schemeClr val="tx1"/>
                </a:solidFill>
              </a:rPr>
              <a:t> </a:t>
            </a:r>
            <a:r>
              <a:rPr lang="ru-RU" b="1" i="1" dirty="0" err="1">
                <a:solidFill>
                  <a:schemeClr val="tx1"/>
                </a:solidFill>
              </a:rPr>
              <a:t>мінімальної</a:t>
            </a:r>
            <a:r>
              <a:rPr lang="ru-RU" b="1" i="1" dirty="0">
                <a:solidFill>
                  <a:schemeClr val="tx1"/>
                </a:solidFill>
              </a:rPr>
              <a:t> </a:t>
            </a:r>
            <a:r>
              <a:rPr lang="ru-RU" b="1" i="1" dirty="0" err="1">
                <a:solidFill>
                  <a:schemeClr val="tx1"/>
                </a:solidFill>
              </a:rPr>
              <a:t>довжини</a:t>
            </a:r>
            <a:r>
              <a:rPr lang="ru-RU" b="1" i="1" dirty="0">
                <a:solidFill>
                  <a:schemeClr val="tx1"/>
                </a:solidFill>
              </a:rPr>
              <a:t> пароля</a:t>
            </a:r>
            <a:r>
              <a:rPr lang="ru-RU" dirty="0">
                <a:solidFill>
                  <a:schemeClr val="tx1"/>
                </a:solidFill>
              </a:rPr>
              <a:t>. Очевидно,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регламентація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мінімально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допустимої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довжини</a:t>
            </a:r>
            <a:r>
              <a:rPr lang="ru-RU" dirty="0">
                <a:solidFill>
                  <a:schemeClr val="tx1"/>
                </a:solidFill>
              </a:rPr>
              <a:t> пароля </a:t>
            </a:r>
            <a:r>
              <a:rPr lang="ru-RU" dirty="0" err="1">
                <a:solidFill>
                  <a:schemeClr val="tx1"/>
                </a:solidFill>
              </a:rPr>
              <a:t>суттєво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ускладнює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зловмисника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реалізацію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підбору</a:t>
            </a:r>
            <a:r>
              <a:rPr lang="ru-RU" dirty="0">
                <a:solidFill>
                  <a:schemeClr val="tx1"/>
                </a:solidFill>
              </a:rPr>
              <a:t> пароля шляхом </a:t>
            </a:r>
            <a:r>
              <a:rPr lang="ru-RU" dirty="0" err="1">
                <a:solidFill>
                  <a:schemeClr val="tx1"/>
                </a:solidFill>
              </a:rPr>
              <a:t>повного</a:t>
            </a:r>
            <a:r>
              <a:rPr lang="ru-RU" dirty="0">
                <a:solidFill>
                  <a:schemeClr val="tx1"/>
                </a:solidFill>
              </a:rPr>
              <a:t> перебору;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b="1" i="1" dirty="0" err="1">
                <a:solidFill>
                  <a:schemeClr val="tx1"/>
                </a:solidFill>
              </a:rPr>
              <a:t>збільшення</a:t>
            </a:r>
            <a:r>
              <a:rPr lang="ru-RU" b="1" i="1" dirty="0">
                <a:solidFill>
                  <a:schemeClr val="tx1"/>
                </a:solidFill>
              </a:rPr>
              <a:t> </a:t>
            </a:r>
            <a:r>
              <a:rPr lang="ru-RU" b="1" i="1" dirty="0" err="1">
                <a:solidFill>
                  <a:schemeClr val="tx1"/>
                </a:solidFill>
              </a:rPr>
              <a:t>потужності</a:t>
            </a:r>
            <a:r>
              <a:rPr lang="ru-RU" b="1" i="1" dirty="0">
                <a:solidFill>
                  <a:schemeClr val="tx1"/>
                </a:solidFill>
              </a:rPr>
              <a:t> </a:t>
            </a:r>
            <a:r>
              <a:rPr lang="ru-RU" b="1" i="1" dirty="0" err="1">
                <a:solidFill>
                  <a:schemeClr val="tx1"/>
                </a:solidFill>
              </a:rPr>
              <a:t>алфавіту</a:t>
            </a:r>
            <a:r>
              <a:rPr lang="ru-RU" b="1" i="1" dirty="0">
                <a:solidFill>
                  <a:schemeClr val="tx1"/>
                </a:solidFill>
              </a:rPr>
              <a:t> </a:t>
            </a:r>
            <a:r>
              <a:rPr lang="ru-RU" b="1" i="1" dirty="0" err="1">
                <a:solidFill>
                  <a:schemeClr val="tx1"/>
                </a:solidFill>
              </a:rPr>
              <a:t>паролів</a:t>
            </a:r>
            <a:r>
              <a:rPr lang="ru-RU" i="1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За </a:t>
            </a:r>
            <a:r>
              <a:rPr lang="ru-RU" dirty="0" err="1">
                <a:solidFill>
                  <a:schemeClr val="tx1"/>
                </a:solidFill>
              </a:rPr>
              <a:t>рахунок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збільшення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потужності</a:t>
            </a:r>
            <a:r>
              <a:rPr lang="ru-RU" dirty="0">
                <a:solidFill>
                  <a:schemeClr val="tx1"/>
                </a:solidFill>
              </a:rPr>
              <a:t> (яке </a:t>
            </a:r>
            <a:r>
              <a:rPr lang="ru-RU" dirty="0" err="1">
                <a:solidFill>
                  <a:schemeClr val="tx1"/>
                </a:solidFill>
              </a:rPr>
              <a:t>досягається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шляхом </a:t>
            </a:r>
            <a:r>
              <a:rPr lang="ru-RU" dirty="0" err="1">
                <a:solidFill>
                  <a:schemeClr val="tx1"/>
                </a:solidFill>
              </a:rPr>
              <a:t>обов'язкового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спецсимволів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ускладнити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перебір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236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365" y="1845734"/>
            <a:ext cx="11222180" cy="4453466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b="1" i="1" dirty="0" err="1">
                <a:solidFill>
                  <a:schemeClr val="tx1"/>
                </a:solidFill>
              </a:rPr>
              <a:t>перевірка</a:t>
            </a:r>
            <a:r>
              <a:rPr lang="ru-RU" b="1" i="1" dirty="0">
                <a:solidFill>
                  <a:schemeClr val="tx1"/>
                </a:solidFill>
              </a:rPr>
              <a:t> і </a:t>
            </a:r>
            <a:r>
              <a:rPr lang="ru-RU" b="1" i="1" dirty="0" err="1">
                <a:solidFill>
                  <a:schemeClr val="tx1"/>
                </a:solidFill>
              </a:rPr>
              <a:t>вібраковування</a:t>
            </a:r>
            <a:r>
              <a:rPr lang="ru-RU" b="1" i="1" dirty="0">
                <a:solidFill>
                  <a:schemeClr val="tx1"/>
                </a:solidFill>
              </a:rPr>
              <a:t> </a:t>
            </a:r>
            <a:r>
              <a:rPr lang="ru-RU" b="1" i="1" dirty="0" err="1">
                <a:solidFill>
                  <a:schemeClr val="tx1"/>
                </a:solidFill>
              </a:rPr>
              <a:t>паролів</a:t>
            </a:r>
            <a:r>
              <a:rPr lang="ru-RU" b="1" i="1" dirty="0">
                <a:solidFill>
                  <a:schemeClr val="tx1"/>
                </a:solidFill>
              </a:rPr>
              <a:t> за словником</a:t>
            </a:r>
            <a:r>
              <a:rPr lang="ru-RU" dirty="0">
                <a:solidFill>
                  <a:schemeClr val="tx1"/>
                </a:solidFill>
              </a:rPr>
              <a:t>. Даний </a:t>
            </a:r>
            <a:r>
              <a:rPr lang="ru-RU" dirty="0" err="1">
                <a:solidFill>
                  <a:schemeClr val="tx1"/>
                </a:solidFill>
              </a:rPr>
              <a:t>механізм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ускладнити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підбір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паролів</a:t>
            </a:r>
            <a:r>
              <a:rPr lang="ru-RU" dirty="0">
                <a:solidFill>
                  <a:schemeClr val="tx1"/>
                </a:solidFill>
              </a:rPr>
              <a:t> за словником за </a:t>
            </a:r>
            <a:r>
              <a:rPr lang="ru-RU" dirty="0" err="1">
                <a:solidFill>
                  <a:schemeClr val="tx1"/>
                </a:solidFill>
              </a:rPr>
              <a:t>рахунок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i="1" dirty="0" err="1">
                <a:solidFill>
                  <a:schemeClr val="tx1"/>
                </a:solidFill>
              </a:rPr>
              <a:t>відбраковування</a:t>
            </a:r>
            <a:r>
              <a:rPr lang="ru-RU" b="1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явно «</a:t>
            </a:r>
            <a:r>
              <a:rPr lang="ru-RU" dirty="0" err="1">
                <a:solidFill>
                  <a:schemeClr val="tx1"/>
                </a:solidFill>
              </a:rPr>
              <a:t>підбирабельних</a:t>
            </a:r>
            <a:r>
              <a:rPr lang="ru-RU" dirty="0">
                <a:solidFill>
                  <a:schemeClr val="tx1"/>
                </a:solidFill>
              </a:rPr>
              <a:t>» </a:t>
            </a:r>
            <a:r>
              <a:rPr lang="ru-RU" dirty="0" err="1">
                <a:solidFill>
                  <a:schemeClr val="tx1"/>
                </a:solidFill>
              </a:rPr>
              <a:t>паролів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b="1" i="1" dirty="0" err="1">
                <a:solidFill>
                  <a:schemeClr val="tx1"/>
                </a:solidFill>
              </a:rPr>
              <a:t>встановлення</a:t>
            </a:r>
            <a:r>
              <a:rPr lang="ru-RU" b="1" i="1" dirty="0">
                <a:solidFill>
                  <a:schemeClr val="tx1"/>
                </a:solidFill>
              </a:rPr>
              <a:t> максимального </a:t>
            </a:r>
            <a:r>
              <a:rPr lang="ru-RU" b="1" i="1" dirty="0" err="1">
                <a:solidFill>
                  <a:schemeClr val="tx1"/>
                </a:solidFill>
              </a:rPr>
              <a:t>терміну</a:t>
            </a:r>
            <a:r>
              <a:rPr lang="ru-RU" b="1" i="1" dirty="0">
                <a:solidFill>
                  <a:schemeClr val="tx1"/>
                </a:solidFill>
              </a:rPr>
              <a:t> </a:t>
            </a:r>
            <a:r>
              <a:rPr lang="ru-RU" b="1" i="1" dirty="0" err="1">
                <a:solidFill>
                  <a:schemeClr val="tx1"/>
                </a:solidFill>
              </a:rPr>
              <a:t>дії</a:t>
            </a:r>
            <a:r>
              <a:rPr lang="ru-RU" b="1" i="1" dirty="0">
                <a:solidFill>
                  <a:schemeClr val="tx1"/>
                </a:solidFill>
              </a:rPr>
              <a:t> пароля. </a:t>
            </a:r>
            <a:r>
              <a:rPr lang="ru-RU" dirty="0" err="1">
                <a:solidFill>
                  <a:schemeClr val="tx1"/>
                </a:solidFill>
              </a:rPr>
              <a:t>Термін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дії</a:t>
            </a:r>
            <a:r>
              <a:rPr lang="ru-RU" dirty="0">
                <a:solidFill>
                  <a:schemeClr val="tx1"/>
                </a:solidFill>
              </a:rPr>
              <a:t> пароля </a:t>
            </a:r>
            <a:r>
              <a:rPr lang="ru-RU" dirty="0" err="1">
                <a:solidFill>
                  <a:schemeClr val="tx1"/>
                </a:solidFill>
              </a:rPr>
              <a:t>обмежує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проміжок</a:t>
            </a:r>
            <a:r>
              <a:rPr lang="ru-RU" dirty="0">
                <a:solidFill>
                  <a:schemeClr val="tx1"/>
                </a:solidFill>
              </a:rPr>
              <a:t> часу,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зловмисник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затрачувати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підбір</a:t>
            </a:r>
            <a:r>
              <a:rPr lang="ru-RU" dirty="0">
                <a:solidFill>
                  <a:schemeClr val="tx1"/>
                </a:solidFill>
              </a:rPr>
              <a:t> пароля. Тим самим, </a:t>
            </a:r>
            <a:r>
              <a:rPr lang="ru-RU" dirty="0" err="1">
                <a:solidFill>
                  <a:schemeClr val="tx1"/>
                </a:solidFill>
              </a:rPr>
              <a:t>скорочення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терміну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дії</a:t>
            </a:r>
            <a:r>
              <a:rPr lang="ru-RU" dirty="0">
                <a:solidFill>
                  <a:schemeClr val="tx1"/>
                </a:solidFill>
              </a:rPr>
              <a:t> пароля </a:t>
            </a:r>
            <a:r>
              <a:rPr lang="ru-RU" dirty="0" err="1">
                <a:solidFill>
                  <a:schemeClr val="tx1"/>
                </a:solidFill>
              </a:rPr>
              <a:t>зменшує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вірогідність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успішного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підбору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b="1" i="1" dirty="0" err="1">
                <a:solidFill>
                  <a:schemeClr val="tx1"/>
                </a:solidFill>
              </a:rPr>
              <a:t>віббраковування</a:t>
            </a:r>
            <a:r>
              <a:rPr lang="ru-RU" b="1" i="1" dirty="0">
                <a:solidFill>
                  <a:schemeClr val="tx1"/>
                </a:solidFill>
              </a:rPr>
              <a:t> по журналу </a:t>
            </a:r>
            <a:r>
              <a:rPr lang="ru-RU" b="1" i="1" dirty="0" err="1">
                <a:solidFill>
                  <a:schemeClr val="tx1"/>
                </a:solidFill>
              </a:rPr>
              <a:t>історії</a:t>
            </a:r>
            <a:r>
              <a:rPr lang="ru-RU" b="1" i="1" dirty="0">
                <a:solidFill>
                  <a:schemeClr val="tx1"/>
                </a:solidFill>
              </a:rPr>
              <a:t> </a:t>
            </a:r>
            <a:r>
              <a:rPr lang="ru-RU" b="1" i="1" dirty="0" err="1">
                <a:solidFill>
                  <a:schemeClr val="tx1"/>
                </a:solidFill>
              </a:rPr>
              <a:t>паролів</a:t>
            </a:r>
            <a:r>
              <a:rPr lang="ru-RU" b="1" i="1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Механізм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запобігає</a:t>
            </a:r>
            <a:r>
              <a:rPr lang="ru-RU" dirty="0">
                <a:solidFill>
                  <a:schemeClr val="tx1"/>
                </a:solidFill>
              </a:rPr>
              <a:t> повторному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паролів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можливо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раніше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скомпрометованих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b="1" i="1" dirty="0" err="1">
                <a:solidFill>
                  <a:schemeClr val="tx1"/>
                </a:solidFill>
              </a:rPr>
              <a:t>обмеження</a:t>
            </a:r>
            <a:r>
              <a:rPr lang="ru-RU" b="1" i="1" dirty="0">
                <a:solidFill>
                  <a:schemeClr val="tx1"/>
                </a:solidFill>
              </a:rPr>
              <a:t> числа </a:t>
            </a:r>
            <a:r>
              <a:rPr lang="ru-RU" b="1" i="1" dirty="0" err="1">
                <a:solidFill>
                  <a:schemeClr val="tx1"/>
                </a:solidFill>
              </a:rPr>
              <a:t>спроб</a:t>
            </a:r>
            <a:r>
              <a:rPr lang="ru-RU" b="1" i="1" dirty="0">
                <a:solidFill>
                  <a:schemeClr val="tx1"/>
                </a:solidFill>
              </a:rPr>
              <a:t> </a:t>
            </a:r>
            <a:r>
              <a:rPr lang="ru-RU" b="1" i="1" dirty="0" err="1">
                <a:solidFill>
                  <a:schemeClr val="tx1"/>
                </a:solidFill>
              </a:rPr>
              <a:t>введення</a:t>
            </a:r>
            <a:r>
              <a:rPr lang="ru-RU" b="1" i="1" dirty="0">
                <a:solidFill>
                  <a:schemeClr val="tx1"/>
                </a:solidFill>
              </a:rPr>
              <a:t> пароля. </a:t>
            </a:r>
            <a:r>
              <a:rPr lang="ru-RU" dirty="0" err="1">
                <a:solidFill>
                  <a:schemeClr val="tx1"/>
                </a:solidFill>
              </a:rPr>
              <a:t>Відповідний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ускладнює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інтерактивний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підбір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паролів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b="1" i="1" dirty="0" err="1">
                <a:solidFill>
                  <a:schemeClr val="tx1"/>
                </a:solidFill>
              </a:rPr>
              <a:t>примусова</a:t>
            </a:r>
            <a:r>
              <a:rPr lang="ru-RU" b="1" i="1" dirty="0">
                <a:solidFill>
                  <a:schemeClr val="tx1"/>
                </a:solidFill>
              </a:rPr>
              <a:t> </a:t>
            </a:r>
            <a:r>
              <a:rPr lang="ru-RU" b="1" i="1" dirty="0" err="1">
                <a:solidFill>
                  <a:schemeClr val="tx1"/>
                </a:solidFill>
              </a:rPr>
              <a:t>зміна</a:t>
            </a:r>
            <a:r>
              <a:rPr lang="ru-RU" b="1" i="1" dirty="0">
                <a:solidFill>
                  <a:schemeClr val="tx1"/>
                </a:solidFill>
              </a:rPr>
              <a:t> пароля при </a:t>
            </a:r>
            <a:r>
              <a:rPr lang="ru-RU" b="1" i="1" dirty="0" err="1">
                <a:solidFill>
                  <a:schemeClr val="tx1"/>
                </a:solidFill>
              </a:rPr>
              <a:t>першому</a:t>
            </a:r>
            <a:r>
              <a:rPr lang="ru-RU" b="1" i="1" dirty="0">
                <a:solidFill>
                  <a:schemeClr val="tx1"/>
                </a:solidFill>
              </a:rPr>
              <a:t> </a:t>
            </a:r>
            <a:r>
              <a:rPr lang="ru-RU" b="1" i="1" dirty="0" err="1">
                <a:solidFill>
                  <a:schemeClr val="tx1"/>
                </a:solidFill>
              </a:rPr>
              <a:t>вході</a:t>
            </a:r>
            <a:r>
              <a:rPr lang="ru-RU" b="1" i="1" dirty="0">
                <a:solidFill>
                  <a:schemeClr val="tx1"/>
                </a:solidFill>
              </a:rPr>
              <a:t> </a:t>
            </a:r>
            <a:r>
              <a:rPr lang="ru-RU" b="1" i="1" dirty="0" err="1">
                <a:solidFill>
                  <a:schemeClr val="tx1"/>
                </a:solidFill>
              </a:rPr>
              <a:t>користувача</a:t>
            </a:r>
            <a:r>
              <a:rPr lang="ru-RU" b="1" i="1" dirty="0">
                <a:solidFill>
                  <a:schemeClr val="tx1"/>
                </a:solidFill>
              </a:rPr>
              <a:t> в систему. </a:t>
            </a:r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первинну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генерацію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паролів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здійснює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адміністратор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користувачу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запропоновано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первинний</a:t>
            </a:r>
            <a:r>
              <a:rPr lang="ru-RU" dirty="0">
                <a:solidFill>
                  <a:schemeClr val="tx1"/>
                </a:solidFill>
              </a:rPr>
              <a:t> пароль при </a:t>
            </a:r>
            <a:r>
              <a:rPr lang="ru-RU" dirty="0" err="1">
                <a:solidFill>
                  <a:schemeClr val="tx1"/>
                </a:solidFill>
              </a:rPr>
              <a:t>першому</a:t>
            </a:r>
            <a:r>
              <a:rPr lang="ru-RU" dirty="0">
                <a:solidFill>
                  <a:schemeClr val="tx1"/>
                </a:solidFill>
              </a:rPr>
              <a:t> ж </a:t>
            </a:r>
            <a:r>
              <a:rPr lang="ru-RU" dirty="0" err="1">
                <a:solidFill>
                  <a:schemeClr val="tx1"/>
                </a:solidFill>
              </a:rPr>
              <a:t>вході</a:t>
            </a:r>
            <a:r>
              <a:rPr lang="ru-RU" dirty="0">
                <a:solidFill>
                  <a:schemeClr val="tx1"/>
                </a:solidFill>
              </a:rPr>
              <a:t> в систему – в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новий</a:t>
            </a:r>
            <a:r>
              <a:rPr lang="ru-RU" dirty="0">
                <a:solidFill>
                  <a:schemeClr val="tx1"/>
                </a:solidFill>
              </a:rPr>
              <a:t> пароль не буде </a:t>
            </a:r>
            <a:r>
              <a:rPr lang="ru-RU" dirty="0" err="1">
                <a:solidFill>
                  <a:schemeClr val="tx1"/>
                </a:solidFill>
              </a:rPr>
              <a:t>відомий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адміністратору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b="1" i="1" dirty="0" err="1">
                <a:solidFill>
                  <a:schemeClr val="tx1"/>
                </a:solidFill>
              </a:rPr>
              <a:t>затримка</a:t>
            </a:r>
            <a:r>
              <a:rPr lang="ru-RU" b="1" i="1" dirty="0">
                <a:solidFill>
                  <a:schemeClr val="tx1"/>
                </a:solidFill>
              </a:rPr>
              <a:t> при </a:t>
            </a:r>
            <a:r>
              <a:rPr lang="ru-RU" b="1" i="1" dirty="0" err="1">
                <a:solidFill>
                  <a:schemeClr val="tx1"/>
                </a:solidFill>
              </a:rPr>
              <a:t>введенні</a:t>
            </a:r>
            <a:r>
              <a:rPr lang="ru-RU" b="1" i="1" dirty="0">
                <a:solidFill>
                  <a:schemeClr val="tx1"/>
                </a:solidFill>
              </a:rPr>
              <a:t> неправильного пароля. </a:t>
            </a:r>
            <a:r>
              <a:rPr lang="ru-RU" dirty="0" err="1">
                <a:solidFill>
                  <a:schemeClr val="tx1"/>
                </a:solidFill>
              </a:rPr>
              <a:t>Механізм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перешкоджає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інтерактивному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підбору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паролів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b="1" i="1" dirty="0">
                <a:solidFill>
                  <a:schemeClr val="tx1"/>
                </a:solidFill>
              </a:rPr>
              <a:t>заборона </a:t>
            </a:r>
            <a:r>
              <a:rPr lang="ru-RU" b="1" i="1" dirty="0" err="1">
                <a:solidFill>
                  <a:schemeClr val="tx1"/>
                </a:solidFill>
              </a:rPr>
              <a:t>вибору</a:t>
            </a:r>
            <a:r>
              <a:rPr lang="ru-RU" b="1" i="1" dirty="0">
                <a:solidFill>
                  <a:schemeClr val="tx1"/>
                </a:solidFill>
              </a:rPr>
              <a:t> пароля </a:t>
            </a:r>
            <a:r>
              <a:rPr lang="ru-RU" b="1" i="1" dirty="0" err="1">
                <a:solidFill>
                  <a:schemeClr val="tx1"/>
                </a:solidFill>
              </a:rPr>
              <a:t>користувачем</a:t>
            </a:r>
            <a:r>
              <a:rPr lang="ru-RU" b="1" i="1" dirty="0">
                <a:solidFill>
                  <a:schemeClr val="tx1"/>
                </a:solidFill>
              </a:rPr>
              <a:t> і автоматична </a:t>
            </a:r>
            <a:r>
              <a:rPr lang="ru-RU" b="1" i="1" dirty="0" err="1">
                <a:solidFill>
                  <a:schemeClr val="tx1"/>
                </a:solidFill>
              </a:rPr>
              <a:t>генерація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i="1" dirty="0">
                <a:solidFill>
                  <a:schemeClr val="tx1"/>
                </a:solidFill>
              </a:rPr>
              <a:t>пароля. </a:t>
            </a:r>
            <a:r>
              <a:rPr lang="ru-RU" dirty="0">
                <a:solidFill>
                  <a:schemeClr val="tx1"/>
                </a:solidFill>
              </a:rPr>
              <a:t>Даний </a:t>
            </a:r>
            <a:r>
              <a:rPr lang="ru-RU" dirty="0" err="1">
                <a:solidFill>
                  <a:schemeClr val="tx1"/>
                </a:solidFill>
              </a:rPr>
              <a:t>механізм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гарантувати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стійкість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згенерованих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паролів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проте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варто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усвідомлювати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виникнути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проблеми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запам'ятовуванням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паролів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20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dirty="0" smtClean="0"/>
              <a:t>Дякую за увагу!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9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Основним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загальновизнаним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засобом</a:t>
            </a:r>
            <a:r>
              <a:rPr lang="ru-RU" dirty="0">
                <a:solidFill>
                  <a:schemeClr val="tx1"/>
                </a:solidFill>
              </a:rPr>
              <a:t> такого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міжмережний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екран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брандмауер</a:t>
            </a:r>
            <a:r>
              <a:rPr lang="ru-RU" dirty="0">
                <a:solidFill>
                  <a:schemeClr val="tx1"/>
                </a:solidFill>
              </a:rPr>
              <a:t>). </a:t>
            </a:r>
            <a:r>
              <a:rPr lang="ru-RU" dirty="0" err="1">
                <a:solidFill>
                  <a:schemeClr val="tx1"/>
                </a:solidFill>
              </a:rPr>
              <a:t>Міжмережний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екран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установлюється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мережею та </a:t>
            </a:r>
            <a:r>
              <a:rPr lang="ru-RU" dirty="0" err="1">
                <a:solidFill>
                  <a:schemeClr val="tx1"/>
                </a:solidFill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виконує</a:t>
            </a:r>
            <a:r>
              <a:rPr lang="ru-RU" dirty="0">
                <a:solidFill>
                  <a:schemeClr val="tx1"/>
                </a:solidFill>
              </a:rPr>
              <a:t> роль </a:t>
            </a:r>
            <a:r>
              <a:rPr lang="ru-RU" dirty="0" err="1">
                <a:solidFill>
                  <a:schemeClr val="tx1"/>
                </a:solidFill>
              </a:rPr>
              <a:t>мережевого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фільтра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налаштовується</a:t>
            </a:r>
            <a:r>
              <a:rPr lang="ru-RU" dirty="0">
                <a:solidFill>
                  <a:schemeClr val="tx1"/>
                </a:solidFill>
              </a:rPr>
              <a:t> таким чином, </a:t>
            </a:r>
            <a:r>
              <a:rPr lang="ru-RU" dirty="0" err="1">
                <a:solidFill>
                  <a:schemeClr val="tx1"/>
                </a:solidFill>
              </a:rPr>
              <a:t>щоб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пропускати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допустимий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трафік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до служб </a:t>
            </a:r>
            <a:r>
              <a:rPr lang="ru-RU" dirty="0" err="1">
                <a:solidFill>
                  <a:schemeClr val="tx1"/>
                </a:solidFill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 і назад, і </a:t>
            </a:r>
            <a:r>
              <a:rPr lang="ru-RU" dirty="0" err="1">
                <a:solidFill>
                  <a:schemeClr val="tx1"/>
                </a:solidFill>
              </a:rPr>
              <a:t>обмежити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трафік</a:t>
            </a:r>
            <a:r>
              <a:rPr lang="ru-RU" dirty="0">
                <a:solidFill>
                  <a:schemeClr val="tx1"/>
                </a:solidFill>
              </a:rPr>
              <a:t> з боку </a:t>
            </a:r>
            <a:r>
              <a:rPr lang="ru-RU" dirty="0" err="1">
                <a:solidFill>
                  <a:schemeClr val="tx1"/>
                </a:solidFill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, яка </a:t>
            </a:r>
            <a:r>
              <a:rPr lang="ru-RU" dirty="0" err="1">
                <a:solidFill>
                  <a:schemeClr val="tx1"/>
                </a:solidFill>
              </a:rPr>
              <a:t>потребує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необхідними</a:t>
            </a:r>
            <a:r>
              <a:rPr lang="ru-RU" dirty="0">
                <a:solidFill>
                  <a:schemeClr val="tx1"/>
                </a:solidFill>
              </a:rPr>
              <a:t> службами,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smtp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dns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ntp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Допустимість</a:t>
            </a:r>
            <a:r>
              <a:rPr lang="ru-RU" dirty="0">
                <a:solidFill>
                  <a:schemeClr val="tx1"/>
                </a:solidFill>
              </a:rPr>
              <a:t> того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іншого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трафіка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адміністратором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відповідно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політики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інформаційної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організації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дозволений доступ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частини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en-US" dirty="0">
                <a:solidFill>
                  <a:schemeClr val="tx1"/>
                </a:solidFill>
              </a:rPr>
              <a:t>web </a:t>
            </a:r>
            <a:r>
              <a:rPr lang="ru-RU" dirty="0">
                <a:solidFill>
                  <a:schemeClr val="tx1"/>
                </a:solidFill>
              </a:rPr>
              <a:t>та </a:t>
            </a:r>
            <a:r>
              <a:rPr lang="en-US" dirty="0">
                <a:solidFill>
                  <a:schemeClr val="tx1"/>
                </a:solidFill>
              </a:rPr>
              <a:t>ftp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err="1">
                <a:solidFill>
                  <a:schemeClr val="tx1"/>
                </a:solidFill>
              </a:rPr>
              <a:t>серверів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двонаправлений</a:t>
            </a:r>
            <a:r>
              <a:rPr lang="ru-RU" dirty="0">
                <a:solidFill>
                  <a:schemeClr val="tx1"/>
                </a:solidFill>
              </a:rPr>
              <a:t> доступ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поштовим</a:t>
            </a:r>
            <a:r>
              <a:rPr lang="ru-RU" dirty="0">
                <a:solidFill>
                  <a:schemeClr val="tx1"/>
                </a:solidFill>
              </a:rPr>
              <a:t> сервером, але 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заборонені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інші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протоколи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напрями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трафіка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1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Таким чином, </a:t>
            </a:r>
            <a:r>
              <a:rPr lang="ru-RU" dirty="0" err="1">
                <a:solidFill>
                  <a:schemeClr val="tx1"/>
                </a:solidFill>
              </a:rPr>
              <a:t>міжмережний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екран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фізично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розташовується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місці</a:t>
            </a:r>
            <a:r>
              <a:rPr lang="ru-RU" dirty="0">
                <a:solidFill>
                  <a:schemeClr val="tx1"/>
                </a:solidFill>
              </a:rPr>
              <a:t> мережного шлюзу (маршрутизатора), </a:t>
            </a:r>
            <a:r>
              <a:rPr lang="ru-RU" dirty="0" err="1">
                <a:solidFill>
                  <a:schemeClr val="tx1"/>
                </a:solidFill>
              </a:rPr>
              <a:t>логічно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доцільно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сполучити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функції</a:t>
            </a:r>
            <a:r>
              <a:rPr lang="ru-RU" dirty="0">
                <a:solidFill>
                  <a:schemeClr val="tx1"/>
                </a:solidFill>
              </a:rPr>
              <a:t> в одному </a:t>
            </a:r>
            <a:r>
              <a:rPr lang="ru-RU" dirty="0" err="1">
                <a:solidFill>
                  <a:schemeClr val="tx1"/>
                </a:solidFill>
              </a:rPr>
              <a:t>пристрої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одним </a:t>
            </a:r>
            <a:r>
              <a:rPr lang="ru-RU" dirty="0" err="1">
                <a:solidFill>
                  <a:schemeClr val="tx1"/>
                </a:solidFill>
              </a:rPr>
              <a:t>засобом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захистити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локальну</a:t>
            </a:r>
            <a:r>
              <a:rPr lang="ru-RU" dirty="0">
                <a:solidFill>
                  <a:schemeClr val="tx1"/>
                </a:solidFill>
              </a:rPr>
              <a:t> мережу і </a:t>
            </a:r>
            <a:r>
              <a:rPr lang="ru-RU" dirty="0" err="1">
                <a:solidFill>
                  <a:schemeClr val="tx1"/>
                </a:solidFill>
              </a:rPr>
              <a:t>безпосередньо</a:t>
            </a:r>
            <a:r>
              <a:rPr lang="ru-RU" dirty="0">
                <a:solidFill>
                  <a:schemeClr val="tx1"/>
                </a:solidFill>
              </a:rPr>
              <a:t> сам шлюз. </a:t>
            </a:r>
            <a:r>
              <a:rPr lang="ru-RU" dirty="0" err="1">
                <a:solidFill>
                  <a:schemeClr val="tx1"/>
                </a:solidFill>
              </a:rPr>
              <a:t>Така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передбачена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маршрутизаторів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компанії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Cisco Systems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Firewall Feature Set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r>
              <a:rPr lang="ru-RU" dirty="0" err="1">
                <a:solidFill>
                  <a:schemeClr val="tx1"/>
                </a:solidFill>
              </a:rPr>
              <a:t>Однак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дане</a:t>
            </a:r>
            <a:r>
              <a:rPr lang="ru-RU" dirty="0">
                <a:solidFill>
                  <a:schemeClr val="tx1"/>
                </a:solidFill>
              </a:rPr>
              <a:t> правило є </a:t>
            </a:r>
            <a:r>
              <a:rPr lang="ru-RU" dirty="0" err="1">
                <a:solidFill>
                  <a:schemeClr val="tx1"/>
                </a:solidFill>
              </a:rPr>
              <a:t>необов’язковим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міжмережний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екран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поданий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окремим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пристроєм</a:t>
            </a:r>
            <a:r>
              <a:rPr lang="ru-RU" dirty="0">
                <a:solidFill>
                  <a:schemeClr val="tx1"/>
                </a:solidFill>
              </a:rPr>
              <a:t>. У </a:t>
            </a:r>
            <a:r>
              <a:rPr lang="ru-RU" dirty="0" err="1">
                <a:solidFill>
                  <a:schemeClr val="tx1"/>
                </a:solidFill>
              </a:rPr>
              <a:t>найпростішому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міжмережного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екрана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організувати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мережного </a:t>
            </a:r>
            <a:r>
              <a:rPr lang="ru-RU" dirty="0" err="1">
                <a:solidFill>
                  <a:schemeClr val="tx1"/>
                </a:solidFill>
              </a:rPr>
              <a:t>фільтра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основі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аркушів</a:t>
            </a:r>
            <a:r>
              <a:rPr lang="ru-RU" dirty="0">
                <a:solidFill>
                  <a:schemeClr val="tx1"/>
                </a:solidFill>
              </a:rPr>
              <a:t> доступу (</a:t>
            </a:r>
            <a:r>
              <a:rPr lang="en-US" dirty="0">
                <a:solidFill>
                  <a:schemeClr val="tx1"/>
                </a:solidFill>
              </a:rPr>
              <a:t>access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lists</a:t>
            </a:r>
            <a:r>
              <a:rPr lang="ru-RU" dirty="0">
                <a:solidFill>
                  <a:schemeClr val="tx1"/>
                </a:solidFill>
              </a:rPr>
              <a:t>). </a:t>
            </a:r>
          </a:p>
          <a:p>
            <a:r>
              <a:rPr lang="ru-RU" dirty="0" err="1">
                <a:solidFill>
                  <a:schemeClr val="tx1"/>
                </a:solidFill>
              </a:rPr>
              <a:t>Аркуші</a:t>
            </a:r>
            <a:r>
              <a:rPr lang="ru-RU" dirty="0">
                <a:solidFill>
                  <a:schemeClr val="tx1"/>
                </a:solidFill>
              </a:rPr>
              <a:t> доступу </a:t>
            </a:r>
            <a:r>
              <a:rPr lang="ru-RU" dirty="0" err="1">
                <a:solidFill>
                  <a:schemeClr val="tx1"/>
                </a:solidFill>
              </a:rPr>
              <a:t>визначають</a:t>
            </a:r>
            <a:r>
              <a:rPr lang="ru-RU" dirty="0">
                <a:solidFill>
                  <a:schemeClr val="tx1"/>
                </a:solidFill>
              </a:rPr>
              <a:t> правила, за </a:t>
            </a:r>
            <a:r>
              <a:rPr lang="ru-RU" dirty="0" err="1">
                <a:solidFill>
                  <a:schemeClr val="tx1"/>
                </a:solidFill>
              </a:rPr>
              <a:t>якими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дозволяється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забороняється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проходження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трафіка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певними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ознаками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одного мережного </a:t>
            </a:r>
            <a:r>
              <a:rPr lang="ru-RU" dirty="0" err="1">
                <a:solidFill>
                  <a:schemeClr val="tx1"/>
                </a:solidFill>
              </a:rPr>
              <a:t>інтерфейсу</a:t>
            </a:r>
            <a:r>
              <a:rPr lang="ru-RU" dirty="0">
                <a:solidFill>
                  <a:schemeClr val="tx1"/>
                </a:solidFill>
              </a:rPr>
              <a:t> маршрутизатора до </a:t>
            </a:r>
            <a:r>
              <a:rPr lang="ru-RU" dirty="0" err="1">
                <a:solidFill>
                  <a:schemeClr val="tx1"/>
                </a:solidFill>
              </a:rPr>
              <a:t>іншого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усередині</a:t>
            </a:r>
            <a:r>
              <a:rPr lang="ru-RU" dirty="0">
                <a:solidFill>
                  <a:schemeClr val="tx1"/>
                </a:solidFill>
              </a:rPr>
              <a:t> самого маршрутизатора. Як </a:t>
            </a:r>
            <a:r>
              <a:rPr lang="ru-RU" dirty="0" err="1">
                <a:solidFill>
                  <a:schemeClr val="tx1"/>
                </a:solidFill>
              </a:rPr>
              <a:t>ознаки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використовуватися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err="1">
                <a:solidFill>
                  <a:schemeClr val="tx1"/>
                </a:solidFill>
              </a:rPr>
              <a:t>адреси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діапазон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-адреса </a:t>
            </a:r>
            <a:r>
              <a:rPr lang="ru-RU" dirty="0" err="1">
                <a:solidFill>
                  <a:schemeClr val="tx1"/>
                </a:solidFill>
              </a:rPr>
              <a:t>джерела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приймача</a:t>
            </a:r>
            <a:r>
              <a:rPr lang="ru-RU" dirty="0">
                <a:solidFill>
                  <a:schemeClr val="tx1"/>
                </a:solidFill>
              </a:rPr>
              <a:t>, тип протоколу, номер порту </a:t>
            </a:r>
            <a:r>
              <a:rPr lang="ru-RU" dirty="0" err="1">
                <a:solidFill>
                  <a:schemeClr val="tx1"/>
                </a:solidFill>
              </a:rPr>
              <a:t>призначення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відправлення</a:t>
            </a:r>
            <a:r>
              <a:rPr lang="ru-RU" dirty="0">
                <a:solidFill>
                  <a:schemeClr val="tx1"/>
                </a:solidFill>
              </a:rPr>
              <a:t>, ряд </a:t>
            </a:r>
            <a:r>
              <a:rPr lang="ru-RU" dirty="0" err="1">
                <a:solidFill>
                  <a:schemeClr val="tx1"/>
                </a:solidFill>
              </a:rPr>
              <a:t>інших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службових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ознак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-пакета.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3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Відмінність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недолік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аркушів</a:t>
            </a:r>
            <a:r>
              <a:rPr lang="ru-RU" dirty="0">
                <a:solidFill>
                  <a:schemeClr val="tx1"/>
                </a:solidFill>
              </a:rPr>
              <a:t> доступу </a:t>
            </a:r>
            <a:r>
              <a:rPr lang="ru-RU" dirty="0" err="1">
                <a:solidFill>
                  <a:schemeClr val="tx1"/>
                </a:solidFill>
              </a:rPr>
              <a:t>порівняно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сьогоднішнім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міжмережним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екраном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полягає</a:t>
            </a:r>
            <a:r>
              <a:rPr lang="ru-RU" dirty="0">
                <a:solidFill>
                  <a:schemeClr val="tx1"/>
                </a:solidFill>
              </a:rPr>
              <a:t> у тому,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вони </a:t>
            </a:r>
            <a:r>
              <a:rPr lang="ru-RU" dirty="0" err="1">
                <a:solidFill>
                  <a:schemeClr val="tx1"/>
                </a:solidFill>
              </a:rPr>
              <a:t>дозволяють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статичний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однобічний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фільтр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тоді</a:t>
            </a:r>
            <a:r>
              <a:rPr lang="ru-RU" dirty="0">
                <a:solidFill>
                  <a:schemeClr val="tx1"/>
                </a:solidFill>
              </a:rPr>
              <a:t> як </a:t>
            </a:r>
            <a:r>
              <a:rPr lang="ru-RU" dirty="0" err="1">
                <a:solidFill>
                  <a:schemeClr val="tx1"/>
                </a:solidFill>
              </a:rPr>
              <a:t>мережне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з’єднання</a:t>
            </a:r>
            <a:r>
              <a:rPr lang="ru-RU" dirty="0">
                <a:solidFill>
                  <a:schemeClr val="tx1"/>
                </a:solidFill>
              </a:rPr>
              <a:t> становить </a:t>
            </a:r>
            <a:r>
              <a:rPr lang="ru-RU" dirty="0" err="1">
                <a:solidFill>
                  <a:schemeClr val="tx1"/>
                </a:solidFill>
              </a:rPr>
              <a:t>динамічний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процес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Аркуші</a:t>
            </a:r>
            <a:r>
              <a:rPr lang="ru-RU" dirty="0">
                <a:solidFill>
                  <a:schemeClr val="tx1"/>
                </a:solidFill>
              </a:rPr>
              <a:t> доступу не </a:t>
            </a:r>
            <a:r>
              <a:rPr lang="ru-RU" dirty="0" err="1">
                <a:solidFill>
                  <a:schemeClr val="tx1"/>
                </a:solidFill>
              </a:rPr>
              <a:t>дозволяють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контролювати</a:t>
            </a:r>
            <a:r>
              <a:rPr lang="ru-RU" dirty="0">
                <a:solidFill>
                  <a:schemeClr val="tx1"/>
                </a:solidFill>
              </a:rPr>
              <a:t> пара </a:t>
            </a:r>
            <a:r>
              <a:rPr lang="ru-RU" dirty="0" err="1">
                <a:solidFill>
                  <a:schemeClr val="tx1"/>
                </a:solidFill>
              </a:rPr>
              <a:t>метри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-пакета,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залежать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попередніх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пакетів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Звідси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виникає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складність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аркушів</a:t>
            </a:r>
            <a:r>
              <a:rPr lang="ru-RU" dirty="0">
                <a:solidFill>
                  <a:schemeClr val="tx1"/>
                </a:solidFill>
              </a:rPr>
              <a:t> доступу для тонкого </a:t>
            </a:r>
            <a:r>
              <a:rPr lang="ru-RU" dirty="0" err="1">
                <a:solidFill>
                  <a:schemeClr val="tx1"/>
                </a:solidFill>
              </a:rPr>
              <a:t>настроювання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фільтрації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трафіка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точній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прийнятою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політикою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Зокрема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цієї</a:t>
            </a:r>
            <a:r>
              <a:rPr lang="ru-RU" dirty="0">
                <a:solidFill>
                  <a:schemeClr val="tx1"/>
                </a:solidFill>
              </a:rPr>
              <a:t> причини </a:t>
            </a:r>
            <a:r>
              <a:rPr lang="ru-RU" dirty="0" err="1">
                <a:solidFill>
                  <a:schemeClr val="tx1"/>
                </a:solidFill>
              </a:rPr>
              <a:t>аркуші</a:t>
            </a:r>
            <a:r>
              <a:rPr lang="ru-RU" dirty="0">
                <a:solidFill>
                  <a:schemeClr val="tx1"/>
                </a:solidFill>
              </a:rPr>
              <a:t> доступу не в </a:t>
            </a:r>
            <a:r>
              <a:rPr lang="ru-RU" dirty="0" err="1">
                <a:solidFill>
                  <a:schemeClr val="tx1"/>
                </a:solidFill>
              </a:rPr>
              <a:t>змозі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такого </a:t>
            </a:r>
            <a:r>
              <a:rPr lang="ru-RU" dirty="0" err="1">
                <a:solidFill>
                  <a:schemeClr val="tx1"/>
                </a:solidFill>
              </a:rPr>
              <a:t>різновиду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мережної</a:t>
            </a:r>
            <a:r>
              <a:rPr lang="ru-RU" dirty="0">
                <a:solidFill>
                  <a:schemeClr val="tx1"/>
                </a:solidFill>
              </a:rPr>
              <a:t> атаки, як "</a:t>
            </a:r>
            <a:r>
              <a:rPr lang="ru-RU" dirty="0" err="1">
                <a:solidFill>
                  <a:schemeClr val="tx1"/>
                </a:solidFill>
              </a:rPr>
              <a:t>викрадення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з’єднання</a:t>
            </a:r>
            <a:r>
              <a:rPr lang="ru-RU" dirty="0">
                <a:solidFill>
                  <a:schemeClr val="tx1"/>
                </a:solidFill>
              </a:rPr>
              <a:t>",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"хай </a:t>
            </a:r>
            <a:r>
              <a:rPr lang="ru-RU" dirty="0" err="1">
                <a:solidFill>
                  <a:schemeClr val="tx1"/>
                </a:solidFill>
              </a:rPr>
              <a:t>джекінг</a:t>
            </a:r>
            <a:r>
              <a:rPr lang="ru-RU" dirty="0">
                <a:solidFill>
                  <a:schemeClr val="tx1"/>
                </a:solidFill>
              </a:rPr>
              <a:t>".</a:t>
            </a:r>
          </a:p>
          <a:p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en-US" dirty="0">
                <a:solidFill>
                  <a:schemeClr val="tx1"/>
                </a:solidFill>
              </a:rPr>
              <a:t>Firewall Feature Set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зазначені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проблеми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вирішуються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допо</a:t>
            </a:r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могою</a:t>
            </a:r>
            <a:r>
              <a:rPr lang="ru-RU" dirty="0">
                <a:solidFill>
                  <a:schemeClr val="tx1"/>
                </a:solidFill>
              </a:rPr>
              <a:t> того,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відслідковує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кожне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з’єднання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окремо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контролює</a:t>
            </a:r>
            <a:r>
              <a:rPr lang="ru-RU" dirty="0">
                <a:solidFill>
                  <a:schemeClr val="tx1"/>
                </a:solidFill>
              </a:rPr>
              <a:t> весь </a:t>
            </a:r>
            <a:r>
              <a:rPr lang="ru-RU" dirty="0" err="1">
                <a:solidFill>
                  <a:schemeClr val="tx1"/>
                </a:solidFill>
              </a:rPr>
              <a:t>процес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динаміку</a:t>
            </a:r>
            <a:r>
              <a:rPr lang="ru-RU" dirty="0">
                <a:solidFill>
                  <a:schemeClr val="tx1"/>
                </a:solidFill>
              </a:rPr>
              <a:t>. При </a:t>
            </a:r>
            <a:r>
              <a:rPr lang="ru-RU" dirty="0" err="1">
                <a:solidFill>
                  <a:schemeClr val="tx1"/>
                </a:solidFill>
              </a:rPr>
              <a:t>встановленні</a:t>
            </a:r>
            <a:r>
              <a:rPr lang="ru-RU" dirty="0">
                <a:solidFill>
                  <a:schemeClr val="tx1"/>
                </a:solidFill>
              </a:rPr>
              <a:t> нового </a:t>
            </a:r>
            <a:r>
              <a:rPr lang="en-US" dirty="0">
                <a:solidFill>
                  <a:schemeClr val="tx1"/>
                </a:solidFill>
              </a:rPr>
              <a:t>TCP</a:t>
            </a:r>
            <a:r>
              <a:rPr lang="ru-RU" dirty="0">
                <a:solidFill>
                  <a:schemeClr val="tx1"/>
                </a:solidFill>
              </a:rPr>
              <a:t>-сеансу </a:t>
            </a:r>
            <a:r>
              <a:rPr lang="ru-RU" dirty="0" err="1">
                <a:solidFill>
                  <a:schemeClr val="tx1"/>
                </a:solidFill>
              </a:rPr>
              <a:t>міжмережний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екран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створює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процес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контролює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правильність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з’єднання</a:t>
            </a:r>
            <a:r>
              <a:rPr lang="ru-RU" dirty="0">
                <a:solidFill>
                  <a:schemeClr val="tx1"/>
                </a:solidFill>
              </a:rPr>
              <a:t> до самого моменту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завершення</a:t>
            </a:r>
            <a:r>
              <a:rPr lang="ru-RU" dirty="0">
                <a:solidFill>
                  <a:schemeClr val="tx1"/>
                </a:solidFill>
              </a:rPr>
              <a:t>. 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кожний</a:t>
            </a:r>
            <a:r>
              <a:rPr lang="ru-RU" dirty="0">
                <a:solidFill>
                  <a:schemeClr val="tx1"/>
                </a:solidFill>
              </a:rPr>
              <a:t> пакет на транспортному </a:t>
            </a:r>
            <a:r>
              <a:rPr lang="ru-RU" dirty="0" err="1">
                <a:solidFill>
                  <a:schemeClr val="tx1"/>
                </a:solidFill>
              </a:rPr>
              <a:t>рівні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перевіряється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відповідність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попередній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"</a:t>
            </a:r>
            <a:r>
              <a:rPr lang="ru-RU" dirty="0" err="1">
                <a:solidFill>
                  <a:schemeClr val="tx1"/>
                </a:solidFill>
              </a:rPr>
              <a:t>підозрілі</a:t>
            </a:r>
            <a:r>
              <a:rPr lang="ru-RU" dirty="0">
                <a:solidFill>
                  <a:schemeClr val="tx1"/>
                </a:solidFill>
              </a:rPr>
              <a:t>" </a:t>
            </a:r>
            <a:r>
              <a:rPr lang="ru-RU" dirty="0" err="1">
                <a:solidFill>
                  <a:schemeClr val="tx1"/>
                </a:solidFill>
              </a:rPr>
              <a:t>пакети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відбраковуються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9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Завдяки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досить</a:t>
            </a:r>
            <a:r>
              <a:rPr lang="ru-RU" dirty="0">
                <a:solidFill>
                  <a:schemeClr val="tx1"/>
                </a:solidFill>
              </a:rPr>
              <a:t> легко </a:t>
            </a:r>
            <a:r>
              <a:rPr lang="ru-RU" dirty="0" err="1">
                <a:solidFill>
                  <a:schemeClr val="tx1"/>
                </a:solidFill>
              </a:rPr>
              <a:t>організувати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фільтр</a:t>
            </a:r>
            <a:r>
              <a:rPr lang="ru-RU" dirty="0">
                <a:solidFill>
                  <a:schemeClr val="tx1"/>
                </a:solidFill>
              </a:rPr>
              <a:t> для доступу </a:t>
            </a:r>
            <a:r>
              <a:rPr lang="ru-RU" dirty="0" err="1">
                <a:solidFill>
                  <a:schemeClr val="tx1"/>
                </a:solidFill>
              </a:rPr>
              <a:t>внутрішнього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комп’ютера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зовнішнього</a:t>
            </a:r>
            <a:r>
              <a:rPr lang="ru-RU" dirty="0">
                <a:solidFill>
                  <a:schemeClr val="tx1"/>
                </a:solidFill>
              </a:rPr>
              <a:t>, але не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зовнішньому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самостійно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звернутися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внутрішнього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Іншими</a:t>
            </a:r>
            <a:r>
              <a:rPr lang="ru-RU" dirty="0">
                <a:solidFill>
                  <a:schemeClr val="tx1"/>
                </a:solidFill>
              </a:rPr>
              <a:t> словами, у </a:t>
            </a:r>
            <a:r>
              <a:rPr lang="ru-RU" dirty="0" err="1">
                <a:solidFill>
                  <a:schemeClr val="tx1"/>
                </a:solidFill>
              </a:rPr>
              <a:t>настроюваннях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міжмережного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екрана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задаються</a:t>
            </a:r>
            <a:r>
              <a:rPr lang="ru-RU" dirty="0">
                <a:solidFill>
                  <a:schemeClr val="tx1"/>
                </a:solidFill>
              </a:rPr>
              <a:t> правила для </a:t>
            </a:r>
            <a:r>
              <a:rPr lang="ru-RU" dirty="0" err="1">
                <a:solidFill>
                  <a:schemeClr val="tx1"/>
                </a:solidFill>
              </a:rPr>
              <a:t>проходження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трафіка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одного </a:t>
            </a:r>
            <a:r>
              <a:rPr lang="ru-RU" dirty="0" err="1">
                <a:solidFill>
                  <a:schemeClr val="tx1"/>
                </a:solidFill>
              </a:rPr>
              <a:t>інтерфейсу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іншого</a:t>
            </a:r>
            <a:r>
              <a:rPr lang="ru-RU" dirty="0">
                <a:solidFill>
                  <a:schemeClr val="tx1"/>
                </a:solidFill>
              </a:rPr>
              <a:t>, для кожного </a:t>
            </a:r>
            <a:r>
              <a:rPr lang="ru-RU" dirty="0" err="1">
                <a:solidFill>
                  <a:schemeClr val="tx1"/>
                </a:solidFill>
              </a:rPr>
              <a:t>напряму</a:t>
            </a:r>
            <a:r>
              <a:rPr lang="ru-RU" dirty="0">
                <a:solidFill>
                  <a:schemeClr val="tx1"/>
                </a:solidFill>
              </a:rPr>
              <a:t> й кожного тракту </a:t>
            </a:r>
            <a:r>
              <a:rPr lang="ru-RU" dirty="0" err="1">
                <a:solidFill>
                  <a:schemeClr val="tx1"/>
                </a:solidFill>
              </a:rPr>
              <a:t>окремо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правило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проходження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-пакета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інтерфейсу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внутрішньої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інтерфейсу</a:t>
            </a:r>
            <a:r>
              <a:rPr lang="ru-RU" dirty="0">
                <a:solidFill>
                  <a:schemeClr val="tx1"/>
                </a:solidFill>
              </a:rPr>
              <a:t>, то на </a:t>
            </a:r>
            <a:r>
              <a:rPr lang="ru-RU" dirty="0" err="1">
                <a:solidFill>
                  <a:schemeClr val="tx1"/>
                </a:solidFill>
              </a:rPr>
              <a:t>підставі</a:t>
            </a:r>
            <a:r>
              <a:rPr lang="ru-RU" dirty="0">
                <a:solidFill>
                  <a:schemeClr val="tx1"/>
                </a:solidFill>
              </a:rPr>
              <a:t> такого пакета </a:t>
            </a:r>
            <a:r>
              <a:rPr lang="ru-RU" dirty="0" err="1">
                <a:solidFill>
                  <a:schemeClr val="tx1"/>
                </a:solidFill>
              </a:rPr>
              <a:t>формується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логічний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тунель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маршрутизаторі</a:t>
            </a:r>
            <a:r>
              <a:rPr lang="ru-RU" dirty="0">
                <a:solidFill>
                  <a:schemeClr val="tx1"/>
                </a:solidFill>
              </a:rPr>
              <a:t>, через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уже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пройти </a:t>
            </a:r>
            <a:r>
              <a:rPr lang="ru-RU" dirty="0" err="1">
                <a:solidFill>
                  <a:schemeClr val="tx1"/>
                </a:solidFill>
              </a:rPr>
              <a:t>відповідні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пакети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зовнішнього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одержувача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>
                <a:solidFill>
                  <a:schemeClr val="tx1"/>
                </a:solidFill>
              </a:rPr>
              <a:t>Як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з’єднання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закрите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вичерпаний</a:t>
            </a:r>
            <a:r>
              <a:rPr lang="ru-RU" dirty="0">
                <a:solidFill>
                  <a:schemeClr val="tx1"/>
                </a:solidFill>
              </a:rPr>
              <a:t> час </a:t>
            </a:r>
            <a:r>
              <a:rPr lang="ru-RU" dirty="0" err="1">
                <a:solidFill>
                  <a:schemeClr val="tx1"/>
                </a:solidFill>
              </a:rPr>
              <a:t>очікування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тунель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закривається</a:t>
            </a:r>
            <a:r>
              <a:rPr lang="ru-RU" dirty="0">
                <a:solidFill>
                  <a:schemeClr val="tx1"/>
                </a:solidFill>
              </a:rPr>
              <a:t>, і </a:t>
            </a:r>
            <a:r>
              <a:rPr lang="ru-RU" dirty="0" err="1">
                <a:solidFill>
                  <a:schemeClr val="tx1"/>
                </a:solidFill>
              </a:rPr>
              <a:t>обіг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ззовні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внутрішнього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комп’ютера</a:t>
            </a:r>
            <a:r>
              <a:rPr lang="ru-RU" dirty="0">
                <a:solidFill>
                  <a:schemeClr val="tx1"/>
                </a:solidFill>
              </a:rPr>
              <a:t> буде </a:t>
            </a:r>
            <a:r>
              <a:rPr lang="ru-RU" dirty="0" err="1">
                <a:solidFill>
                  <a:schemeClr val="tx1"/>
                </a:solidFill>
              </a:rPr>
              <a:t>відкинутий</a:t>
            </a:r>
            <a:r>
              <a:rPr lang="ru-RU" dirty="0">
                <a:solidFill>
                  <a:schemeClr val="tx1"/>
                </a:solidFill>
              </a:rPr>
              <a:t>. З </a:t>
            </a:r>
            <a:r>
              <a:rPr lang="ru-RU" dirty="0" err="1">
                <a:solidFill>
                  <a:schemeClr val="tx1"/>
                </a:solidFill>
              </a:rPr>
              <a:t>цієї</a:t>
            </a:r>
            <a:r>
              <a:rPr lang="ru-RU" dirty="0">
                <a:solidFill>
                  <a:schemeClr val="tx1"/>
                </a:solidFill>
              </a:rPr>
              <a:t> ж при </a:t>
            </a:r>
            <a:r>
              <a:rPr lang="ru-RU" dirty="0" err="1">
                <a:solidFill>
                  <a:schemeClr val="tx1"/>
                </a:solidFill>
              </a:rPr>
              <a:t>пакети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зворотному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напрямі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ініціатором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з’єднання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1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Крім</a:t>
            </a:r>
            <a:r>
              <a:rPr lang="ru-RU" dirty="0">
                <a:solidFill>
                  <a:schemeClr val="tx1"/>
                </a:solidFill>
              </a:rPr>
              <a:t> того, </a:t>
            </a:r>
            <a:r>
              <a:rPr lang="ru-RU" dirty="0" err="1">
                <a:solidFill>
                  <a:schemeClr val="tx1"/>
                </a:solidFill>
              </a:rPr>
              <a:t>міжмережний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екран</a:t>
            </a:r>
            <a:r>
              <a:rPr lang="ru-RU" dirty="0">
                <a:solidFill>
                  <a:schemeClr val="tx1"/>
                </a:solidFill>
              </a:rPr>
              <a:t>, на </a:t>
            </a:r>
            <a:r>
              <a:rPr lang="ru-RU" dirty="0" err="1">
                <a:solidFill>
                  <a:schemeClr val="tx1"/>
                </a:solidFill>
              </a:rPr>
              <a:t>відміну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аркушів</a:t>
            </a:r>
            <a:r>
              <a:rPr lang="ru-RU" dirty="0">
                <a:solidFill>
                  <a:schemeClr val="tx1"/>
                </a:solidFill>
              </a:rPr>
              <a:t> доступу,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контролювати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зміст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err="1">
                <a:solidFill>
                  <a:schemeClr val="tx1"/>
                </a:solidFill>
              </a:rPr>
              <a:t>пакетів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полі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відбраковувати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пакети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містять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потенційно-небезпечні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коди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java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err="1">
                <a:solidFill>
                  <a:schemeClr val="tx1"/>
                </a:solidFill>
              </a:rPr>
              <a:t>апліти</a:t>
            </a:r>
            <a:r>
              <a:rPr lang="ru-RU" dirty="0">
                <a:solidFill>
                  <a:schemeClr val="tx1"/>
                </a:solidFill>
              </a:rPr>
              <a:t>. Є </a:t>
            </a:r>
            <a:r>
              <a:rPr lang="ru-RU" dirty="0" err="1">
                <a:solidFill>
                  <a:schemeClr val="tx1"/>
                </a:solidFill>
              </a:rPr>
              <a:t>міжмережні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екрани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здатні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виявити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-пакетах </a:t>
            </a:r>
            <a:r>
              <a:rPr lang="ru-RU" dirty="0" err="1">
                <a:solidFill>
                  <a:schemeClr val="tx1"/>
                </a:solidFill>
              </a:rPr>
              <a:t>ознаки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відомих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мережних</a:t>
            </a:r>
            <a:r>
              <a:rPr lang="ru-RU" dirty="0">
                <a:solidFill>
                  <a:schemeClr val="tx1"/>
                </a:solidFill>
              </a:rPr>
              <a:t> атак і </a:t>
            </a:r>
            <a:r>
              <a:rPr lang="ru-RU" dirty="0" err="1">
                <a:solidFill>
                  <a:schemeClr val="tx1"/>
                </a:solidFill>
              </a:rPr>
              <a:t>перервати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з’єднання</a:t>
            </a:r>
            <a:r>
              <a:rPr lang="ru-RU" dirty="0">
                <a:solidFill>
                  <a:schemeClr val="tx1"/>
                </a:solidFill>
              </a:rPr>
              <a:t>, але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дорогі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>
                <a:solidFill>
                  <a:schemeClr val="tx1"/>
                </a:solidFill>
              </a:rPr>
              <a:t>З </a:t>
            </a:r>
            <a:r>
              <a:rPr lang="ru-RU" dirty="0" err="1">
                <a:solidFill>
                  <a:schemeClr val="tx1"/>
                </a:solidFill>
              </a:rPr>
              <a:t>найбільш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дешевих</a:t>
            </a:r>
            <a:r>
              <a:rPr lang="ru-RU" dirty="0">
                <a:solidFill>
                  <a:schemeClr val="tx1"/>
                </a:solidFill>
              </a:rPr>
              <a:t> систем </a:t>
            </a:r>
            <a:r>
              <a:rPr lang="ru-RU" dirty="0" err="1">
                <a:solidFill>
                  <a:schemeClr val="tx1"/>
                </a:solidFill>
              </a:rPr>
              <a:t>слід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зазначити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Firewall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основі</a:t>
            </a:r>
            <a:r>
              <a:rPr lang="ru-RU" dirty="0">
                <a:solidFill>
                  <a:schemeClr val="tx1"/>
                </a:solidFill>
              </a:rPr>
              <a:t> ядра </a:t>
            </a:r>
            <a:r>
              <a:rPr lang="ru-RU" dirty="0" err="1">
                <a:solidFill>
                  <a:schemeClr val="tx1"/>
                </a:solidFill>
              </a:rPr>
              <a:t>операційної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Linux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версії</a:t>
            </a:r>
            <a:r>
              <a:rPr lang="ru-RU" dirty="0">
                <a:solidFill>
                  <a:schemeClr val="tx1"/>
                </a:solidFill>
              </a:rPr>
              <a:t> 2.4.20 і </a:t>
            </a:r>
            <a:r>
              <a:rPr lang="ru-RU" dirty="0" err="1">
                <a:solidFill>
                  <a:schemeClr val="tx1"/>
                </a:solidFill>
              </a:rPr>
              <a:t>вище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засоби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керування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iptables</a:t>
            </a:r>
            <a:r>
              <a:rPr lang="ru-RU" dirty="0">
                <a:solidFill>
                  <a:schemeClr val="tx1"/>
                </a:solidFill>
              </a:rPr>
              <a:t>. Через те,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Linux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безкоштовною</a:t>
            </a:r>
            <a:r>
              <a:rPr lang="ru-RU" dirty="0">
                <a:solidFill>
                  <a:schemeClr val="tx1"/>
                </a:solidFill>
              </a:rPr>
              <a:t> ОС, </a:t>
            </a:r>
            <a:r>
              <a:rPr lang="ru-RU" dirty="0" err="1">
                <a:solidFill>
                  <a:schemeClr val="tx1"/>
                </a:solidFill>
              </a:rPr>
              <a:t>витрати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побудову</a:t>
            </a:r>
            <a:r>
              <a:rPr lang="ru-RU" dirty="0">
                <a:solidFill>
                  <a:schemeClr val="tx1"/>
                </a:solidFill>
              </a:rPr>
              <a:t> такого </a:t>
            </a:r>
            <a:r>
              <a:rPr lang="ru-RU" dirty="0" err="1">
                <a:solidFill>
                  <a:schemeClr val="tx1"/>
                </a:solidFill>
              </a:rPr>
              <a:t>міжмережного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екрана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зводяться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придбання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звичайного</a:t>
            </a:r>
            <a:r>
              <a:rPr lang="ru-RU" dirty="0">
                <a:solidFill>
                  <a:schemeClr val="tx1"/>
                </a:solidFill>
              </a:rPr>
              <a:t> персонального </a:t>
            </a:r>
            <a:r>
              <a:rPr lang="ru-RU" dirty="0" err="1">
                <a:solidFill>
                  <a:schemeClr val="tx1"/>
                </a:solidFill>
              </a:rPr>
              <a:t>комп’ютера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двома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мережними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інтерфейсами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Проте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Linux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побудувати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надійний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гнучкий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фільтр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розпізнає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окремі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прапори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службових</a:t>
            </a:r>
            <a:r>
              <a:rPr lang="ru-RU" dirty="0">
                <a:solidFill>
                  <a:schemeClr val="tx1"/>
                </a:solidFill>
              </a:rPr>
              <a:t> полях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-пакета.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6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NAT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Другою </a:t>
            </a:r>
            <a:r>
              <a:rPr lang="ru-RU" dirty="0" err="1">
                <a:solidFill>
                  <a:schemeClr val="tx1"/>
                </a:solidFill>
              </a:rPr>
              <a:t>складовою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захищеності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є "</a:t>
            </a:r>
            <a:r>
              <a:rPr lang="ru-RU" dirty="0" err="1">
                <a:solidFill>
                  <a:schemeClr val="tx1"/>
                </a:solidFill>
              </a:rPr>
              <a:t>заміна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адреси</a:t>
            </a:r>
            <a:r>
              <a:rPr lang="ru-RU" dirty="0">
                <a:solidFill>
                  <a:schemeClr val="tx1"/>
                </a:solidFill>
              </a:rPr>
              <a:t>" – </a:t>
            </a:r>
            <a:r>
              <a:rPr lang="en-US" dirty="0">
                <a:solidFill>
                  <a:schemeClr val="tx1"/>
                </a:solidFill>
              </a:rPr>
              <a:t>Network Address Translation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NAT</a:t>
            </a:r>
            <a:r>
              <a:rPr lang="ru-RU" dirty="0">
                <a:solidFill>
                  <a:schemeClr val="tx1"/>
                </a:solidFill>
              </a:rPr>
              <a:t>. Вона становить </a:t>
            </a:r>
            <a:r>
              <a:rPr lang="ru-RU" dirty="0" err="1">
                <a:solidFill>
                  <a:schemeClr val="tx1"/>
                </a:solidFill>
              </a:rPr>
              <a:t>заміну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err="1">
                <a:solidFill>
                  <a:schemeClr val="tx1"/>
                </a:solidFill>
              </a:rPr>
              <a:t>пакеті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адреси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внутрішньої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на будь-яку </a:t>
            </a:r>
            <a:r>
              <a:rPr lang="ru-RU" dirty="0" err="1">
                <a:solidFill>
                  <a:schemeClr val="tx1"/>
                </a:solidFill>
              </a:rPr>
              <a:t>іншу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задану</a:t>
            </a:r>
            <a:r>
              <a:rPr lang="ru-RU" dirty="0">
                <a:solidFill>
                  <a:schemeClr val="tx1"/>
                </a:solidFill>
              </a:rPr>
              <a:t> адресу при </a:t>
            </a:r>
            <a:r>
              <a:rPr lang="ru-RU" dirty="0" err="1">
                <a:solidFill>
                  <a:schemeClr val="tx1"/>
                </a:solidFill>
              </a:rPr>
              <a:t>посиланні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зовнішню</a:t>
            </a:r>
            <a:r>
              <a:rPr lang="ru-RU" dirty="0">
                <a:solidFill>
                  <a:schemeClr val="tx1"/>
                </a:solidFill>
              </a:rPr>
              <a:t> мережу. </a:t>
            </a:r>
          </a:p>
          <a:p>
            <a:r>
              <a:rPr lang="ru-RU" dirty="0" err="1">
                <a:solidFill>
                  <a:schemeClr val="tx1"/>
                </a:solidFill>
              </a:rPr>
              <a:t>Завдяки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внутрішньої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ристання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діапазонів</a:t>
            </a:r>
            <a:r>
              <a:rPr lang="ru-RU" dirty="0">
                <a:solidFill>
                  <a:schemeClr val="tx1"/>
                </a:solidFill>
              </a:rPr>
              <a:t> адрес,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застосовуються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10.0.0.0 – 10.255.255.255).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запобігти</a:t>
            </a:r>
            <a:r>
              <a:rPr lang="ru-RU" dirty="0">
                <a:solidFill>
                  <a:schemeClr val="tx1"/>
                </a:solidFill>
              </a:rPr>
              <a:t> прямому </a:t>
            </a:r>
            <a:r>
              <a:rPr lang="ru-RU" dirty="0" err="1">
                <a:solidFill>
                  <a:schemeClr val="tx1"/>
                </a:solidFill>
              </a:rPr>
              <a:t>обігу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ззовні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внутрішніх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комп’ютерів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приховує</a:t>
            </a:r>
            <a:r>
              <a:rPr lang="ru-RU" dirty="0">
                <a:solidFill>
                  <a:schemeClr val="tx1"/>
                </a:solidFill>
              </a:rPr>
              <a:t> структуру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видів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NAT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Найпростіша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найбільш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марна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погляду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трансляція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фіксованої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внутрішньої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адреси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фіксовану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зовнішню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>
                <a:solidFill>
                  <a:schemeClr val="tx1"/>
                </a:solidFill>
              </a:rPr>
              <a:t>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зловмисник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безперешкодно</a:t>
            </a:r>
            <a:r>
              <a:rPr lang="ru-RU" dirty="0">
                <a:solidFill>
                  <a:schemeClr val="tx1"/>
                </a:solidFill>
              </a:rPr>
              <a:t> "</a:t>
            </a:r>
            <a:r>
              <a:rPr lang="ru-RU" dirty="0" err="1">
                <a:solidFill>
                  <a:schemeClr val="tx1"/>
                </a:solidFill>
              </a:rPr>
              <a:t>бачить</a:t>
            </a:r>
            <a:r>
              <a:rPr lang="ru-RU" dirty="0">
                <a:solidFill>
                  <a:schemeClr val="tx1"/>
                </a:solidFill>
              </a:rPr>
              <a:t>" </a:t>
            </a:r>
            <a:r>
              <a:rPr lang="ru-RU" dirty="0" err="1">
                <a:solidFill>
                  <a:schemeClr val="tx1"/>
                </a:solidFill>
              </a:rPr>
              <a:t>такий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зовнішній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, тому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йому</a:t>
            </a:r>
            <a:r>
              <a:rPr lang="ru-RU" dirty="0">
                <a:solidFill>
                  <a:schemeClr val="tx1"/>
                </a:solidFill>
              </a:rPr>
              <a:t> однозначно </a:t>
            </a:r>
            <a:r>
              <a:rPr lang="ru-RU" dirty="0" err="1">
                <a:solidFill>
                  <a:schemeClr val="tx1"/>
                </a:solidFill>
              </a:rPr>
              <a:t>відповідає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певна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зовнішня</a:t>
            </a:r>
            <a:r>
              <a:rPr lang="ru-RU" dirty="0">
                <a:solidFill>
                  <a:schemeClr val="tx1"/>
                </a:solidFill>
              </a:rPr>
              <a:t> адреса. </a:t>
            </a:r>
            <a:r>
              <a:rPr lang="ru-RU" dirty="0" err="1">
                <a:solidFill>
                  <a:schemeClr val="tx1"/>
                </a:solidFill>
              </a:rPr>
              <a:t>Однак</a:t>
            </a:r>
            <a:r>
              <a:rPr lang="ru-RU" dirty="0">
                <a:solidFill>
                  <a:schemeClr val="tx1"/>
                </a:solidFill>
              </a:rPr>
              <a:t> вона </a:t>
            </a:r>
            <a:r>
              <a:rPr lang="ru-RU" dirty="0" err="1">
                <a:solidFill>
                  <a:schemeClr val="tx1"/>
                </a:solidFill>
              </a:rPr>
              <a:t>необхідна</a:t>
            </a:r>
            <a:r>
              <a:rPr lang="ru-RU" dirty="0">
                <a:solidFill>
                  <a:schemeClr val="tx1"/>
                </a:solidFill>
              </a:rPr>
              <a:t> при </a:t>
            </a:r>
            <a:r>
              <a:rPr lang="ru-RU" dirty="0" err="1">
                <a:solidFill>
                  <a:schemeClr val="tx1"/>
                </a:solidFill>
              </a:rPr>
              <a:t>організації</a:t>
            </a:r>
            <a:r>
              <a:rPr lang="ru-RU" dirty="0">
                <a:solidFill>
                  <a:schemeClr val="tx1"/>
                </a:solidFill>
              </a:rPr>
              <a:t> сервера, до </a:t>
            </a:r>
            <a:r>
              <a:rPr lang="ru-RU" dirty="0" err="1">
                <a:solidFill>
                  <a:schemeClr val="tx1"/>
                </a:solidFill>
              </a:rPr>
              <a:t>якого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забезпечити</a:t>
            </a:r>
            <a:r>
              <a:rPr lang="ru-RU" dirty="0">
                <a:solidFill>
                  <a:schemeClr val="tx1"/>
                </a:solidFill>
              </a:rPr>
              <a:t> доступ </a:t>
            </a:r>
            <a:r>
              <a:rPr lang="ru-RU" dirty="0" err="1">
                <a:solidFill>
                  <a:schemeClr val="tx1"/>
                </a:solidFill>
              </a:rPr>
              <a:t>ззовні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75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u="sng" dirty="0">
                <a:solidFill>
                  <a:schemeClr val="tx1"/>
                </a:solidFill>
              </a:rPr>
              <a:t>Друга форма </a:t>
            </a:r>
            <a:r>
              <a:rPr lang="en-US" i="1" u="sng" dirty="0">
                <a:solidFill>
                  <a:schemeClr val="tx1"/>
                </a:solidFill>
              </a:rPr>
              <a:t>NAT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трансляція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групи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внутрішніх</a:t>
            </a:r>
            <a:r>
              <a:rPr lang="ru-RU" dirty="0">
                <a:solidFill>
                  <a:schemeClr val="tx1"/>
                </a:solidFill>
              </a:rPr>
              <a:t> адрес в одну </a:t>
            </a:r>
            <a:r>
              <a:rPr lang="ru-RU" dirty="0" err="1">
                <a:solidFill>
                  <a:schemeClr val="tx1"/>
                </a:solidFill>
              </a:rPr>
              <a:t>зовнішню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>
                <a:solidFill>
                  <a:schemeClr val="tx1"/>
                </a:solidFill>
              </a:rPr>
              <a:t>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внутрішні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працювати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Інтернетом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одночасно</a:t>
            </a:r>
            <a:r>
              <a:rPr lang="ru-RU" dirty="0">
                <a:solidFill>
                  <a:schemeClr val="tx1"/>
                </a:solidFill>
              </a:rPr>
              <a:t>, а маршрутизатор </a:t>
            </a:r>
            <a:r>
              <a:rPr lang="ru-RU" dirty="0" err="1">
                <a:solidFill>
                  <a:schemeClr val="tx1"/>
                </a:solidFill>
              </a:rPr>
              <a:t>розрізняє</a:t>
            </a:r>
            <a:r>
              <a:rPr lang="ru-RU" dirty="0">
                <a:solidFill>
                  <a:schemeClr val="tx1"/>
                </a:solidFill>
              </a:rPr>
              <a:t>, кому яка </a:t>
            </a:r>
            <a:r>
              <a:rPr lang="ru-RU" dirty="0" err="1">
                <a:solidFill>
                  <a:schemeClr val="tx1"/>
                </a:solidFill>
              </a:rPr>
              <a:t>відповідь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перетрансльовується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службовими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TCP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err="1">
                <a:solidFill>
                  <a:schemeClr val="tx1"/>
                </a:solidFill>
              </a:rPr>
              <a:t>з’єднання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зовнішній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створюється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враження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неї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звертається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один </a:t>
            </a:r>
            <a:r>
              <a:rPr lang="ru-RU" dirty="0" err="1">
                <a:solidFill>
                  <a:schemeClr val="tx1"/>
                </a:solidFill>
              </a:rPr>
              <a:t>комп’ютер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Така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заміна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істотно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ускладнює</a:t>
            </a:r>
            <a:r>
              <a:rPr lang="ru-RU" dirty="0">
                <a:solidFill>
                  <a:schemeClr val="tx1"/>
                </a:solidFill>
              </a:rPr>
              <a:t> доступ </a:t>
            </a:r>
            <a:r>
              <a:rPr lang="ru-RU" dirty="0" err="1">
                <a:solidFill>
                  <a:schemeClr val="tx1"/>
                </a:solidFill>
              </a:rPr>
              <a:t>зловмиснику</a:t>
            </a:r>
            <a:r>
              <a:rPr lang="ru-RU" dirty="0">
                <a:solidFill>
                  <a:schemeClr val="tx1"/>
                </a:solidFill>
              </a:rPr>
              <a:t>, тому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повністю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приховує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внутрішні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комп’ютери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перешкоджає</a:t>
            </a:r>
            <a:r>
              <a:rPr lang="ru-RU" dirty="0">
                <a:solidFill>
                  <a:schemeClr val="tx1"/>
                </a:solidFill>
              </a:rPr>
              <a:t> "</a:t>
            </a:r>
            <a:r>
              <a:rPr lang="ru-RU" dirty="0" err="1">
                <a:solidFill>
                  <a:schemeClr val="tx1"/>
                </a:solidFill>
              </a:rPr>
              <a:t>вичисленню</a:t>
            </a:r>
            <a:r>
              <a:rPr lang="ru-RU" dirty="0">
                <a:solidFill>
                  <a:schemeClr val="tx1"/>
                </a:solidFill>
              </a:rPr>
              <a:t>" </a:t>
            </a:r>
            <a:r>
              <a:rPr lang="ru-RU" dirty="0" err="1">
                <a:solidFill>
                  <a:schemeClr val="tx1"/>
                </a:solidFill>
              </a:rPr>
              <a:t>об’єкту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вторгнення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Зловмисник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навіть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бачучи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трафік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виходить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внутрішньої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, не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визначити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виходить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 err="1">
                <a:solidFill>
                  <a:schemeClr val="tx1"/>
                </a:solidFill>
              </a:rPr>
              <a:t>Крім</a:t>
            </a:r>
            <a:r>
              <a:rPr lang="ru-RU" dirty="0">
                <a:solidFill>
                  <a:schemeClr val="tx1"/>
                </a:solidFill>
              </a:rPr>
              <a:t> того,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виключає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ініціативного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обігу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ззовні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внутрішнього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комп’ютера</a:t>
            </a:r>
            <a:r>
              <a:rPr lang="ru-RU" dirty="0">
                <a:solidFill>
                  <a:schemeClr val="tx1"/>
                </a:solidFill>
              </a:rPr>
              <a:t>, тому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для маршрутизатора в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відсутнє</a:t>
            </a:r>
            <a:r>
              <a:rPr lang="ru-RU" dirty="0">
                <a:solidFill>
                  <a:schemeClr val="tx1"/>
                </a:solidFill>
              </a:rPr>
              <a:t> правило </a:t>
            </a:r>
            <a:r>
              <a:rPr lang="ru-RU" dirty="0" err="1">
                <a:solidFill>
                  <a:schemeClr val="tx1"/>
                </a:solidFill>
              </a:rPr>
              <a:t>прив’язки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зовнішньої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адреси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внутрішньої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Зокрема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виключається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сканування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ззовні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внутрішньої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7252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3285</Words>
  <Application>Microsoft Office PowerPoint</Application>
  <PresentationFormat>Широкоэкранный</PresentationFormat>
  <Paragraphs>111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1" baseType="lpstr">
      <vt:lpstr>Calibri</vt:lpstr>
      <vt:lpstr>Calibri Light</vt:lpstr>
      <vt:lpstr>Ретро</vt:lpstr>
      <vt:lpstr>Технології забезпечення конфіденційності та цілісності інформаційних ресурсів</vt:lpstr>
      <vt:lpstr>Основні принципи захисту інформації при підключенні до мережі Інтернет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  Моделі управління доступом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Технології забезпечення конфіденційності та цілісності інформаційних ресурсів</dc:title>
  <dc:creator>Asmadey Asmadey</dc:creator>
  <cp:lastModifiedBy>Asmadey Asmadey</cp:lastModifiedBy>
  <cp:revision>2</cp:revision>
  <dcterms:created xsi:type="dcterms:W3CDTF">2023-11-20T10:27:53Z</dcterms:created>
  <dcterms:modified xsi:type="dcterms:W3CDTF">2023-11-20T10:34:29Z</dcterms:modified>
</cp:coreProperties>
</file>