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2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05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2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4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9FEB1-9276-43F6-AE3B-0DB57BC18414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3E1950-502E-4A2A-A32D-24290CFB8AE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2. ОСНОВНІ ШЛЯХИ ЗАБЕЗПЕЧЕННЯ БЕЗПЕКИ ІНФОРМАЦІЇ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0640" y="1737360"/>
            <a:ext cx="10947324" cy="45165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об'єктів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вартість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заміни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критичності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призначеня</a:t>
            </a:r>
            <a:r>
              <a:rPr lang="ru-RU" dirty="0">
                <a:solidFill>
                  <a:schemeClr val="tx1"/>
                </a:solidFill>
              </a:rPr>
              <a:t>, стан в </a:t>
            </a:r>
            <a:r>
              <a:rPr lang="ru-RU" dirty="0" err="1">
                <a:solidFill>
                  <a:schemeClr val="tx1"/>
                </a:solidFill>
              </a:rPr>
              <a:t>початковий</a:t>
            </a:r>
            <a:r>
              <a:rPr lang="ru-RU" dirty="0">
                <a:solidFill>
                  <a:schemeClr val="tx1"/>
                </a:solidFill>
              </a:rPr>
              <a:t> момент, простота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шпіонаж</a:t>
            </a:r>
            <a:r>
              <a:rPr lang="ru-RU" dirty="0">
                <a:solidFill>
                  <a:schemeClr val="tx1"/>
                </a:solidFill>
              </a:rPr>
              <a:t>, саботаж, </a:t>
            </a:r>
            <a:r>
              <a:rPr lang="ru-RU" dirty="0" err="1">
                <a:solidFill>
                  <a:schemeClr val="tx1"/>
                </a:solidFill>
              </a:rPr>
              <a:t>тероризм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кримінальні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незадоволені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працівники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Враховується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віртість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</a:t>
            </a:r>
            <a:r>
              <a:rPr lang="ru-RU" b="1" dirty="0" err="1">
                <a:solidFill>
                  <a:schemeClr val="tx1"/>
                </a:solidFill>
              </a:rPr>
              <a:t>'</a:t>
            </a:r>
            <a:r>
              <a:rPr lang="ru-RU" dirty="0" err="1">
                <a:solidFill>
                  <a:schemeClr val="tx1"/>
                </a:solidFill>
              </a:rPr>
              <a:t>єкту</a:t>
            </a:r>
            <a:r>
              <a:rPr lang="ru-RU" dirty="0">
                <a:solidFill>
                  <a:schemeClr val="tx1"/>
                </a:solidFill>
              </a:rPr>
              <a:t>, мета </a:t>
            </a:r>
            <a:r>
              <a:rPr lang="ru-RU" dirty="0" err="1">
                <a:solidFill>
                  <a:schemeClr val="tx1"/>
                </a:solidFill>
              </a:rPr>
              <a:t>агресії</a:t>
            </a:r>
            <a:r>
              <a:rPr lang="ru-RU" dirty="0">
                <a:solidFill>
                  <a:schemeClr val="tx1"/>
                </a:solidFill>
              </a:rPr>
              <a:t>, заходи </a:t>
            </a:r>
            <a:r>
              <a:rPr lang="ru-RU" dirty="0" err="1">
                <a:solidFill>
                  <a:schemeClr val="tx1"/>
                </a:solidFill>
              </a:rPr>
              <a:t>усунення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наслідків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ризики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можливості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видів</a:t>
            </a:r>
            <a:r>
              <a:rPr lang="ru-RU" b="1" dirty="0">
                <a:solidFill>
                  <a:schemeClr val="tx1"/>
                </a:solidFill>
              </a:rPr>
              <a:t> нападу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розвідка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демонстрація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підрив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руйнування</a:t>
            </a:r>
            <a:r>
              <a:rPr lang="ru-RU" dirty="0">
                <a:solidFill>
                  <a:schemeClr val="tx1"/>
                </a:solidFill>
              </a:rPr>
              <a:t>, НСД, </a:t>
            </a:r>
            <a:r>
              <a:rPr lang="ru-RU" dirty="0" err="1">
                <a:solidFill>
                  <a:schemeClr val="tx1"/>
                </a:solidFill>
              </a:rPr>
              <a:t>таємний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напад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недосяжності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вразливості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сил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проникнення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, контроль доступу, контроль процедур, </a:t>
            </a:r>
            <a:r>
              <a:rPr lang="ru-RU" dirty="0" err="1">
                <a:solidFill>
                  <a:schemeClr val="tx1"/>
                </a:solidFill>
              </a:rPr>
              <a:t>вимоги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будівлі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таємність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обмежень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фінансові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оперативні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Визначеня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вимог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(ДЕ? - </a:t>
            </a:r>
            <a:r>
              <a:rPr lang="ru-RU" dirty="0" err="1">
                <a:solidFill>
                  <a:schemeClr val="tx1"/>
                </a:solidFill>
              </a:rPr>
              <a:t>зовнішній</a:t>
            </a:r>
            <a:r>
              <a:rPr lang="ru-RU" dirty="0">
                <a:solidFill>
                  <a:schemeClr val="tx1"/>
                </a:solidFill>
              </a:rPr>
              <a:t> периметр, </a:t>
            </a:r>
            <a:r>
              <a:rPr lang="ru-RU" dirty="0" err="1">
                <a:solidFill>
                  <a:schemeClr val="tx1"/>
                </a:solidFill>
              </a:rPr>
              <a:t>внутрішній</a:t>
            </a:r>
            <a:r>
              <a:rPr lang="ru-RU" dirty="0">
                <a:solidFill>
                  <a:schemeClr val="tx1"/>
                </a:solidFill>
              </a:rPr>
              <a:t> периметр на </a:t>
            </a:r>
            <a:r>
              <a:rPr lang="ru-RU" dirty="0" err="1">
                <a:solidFill>
                  <a:schemeClr val="tx1"/>
                </a:solidFill>
              </a:rPr>
              <a:t>об’єкті</a:t>
            </a:r>
            <a:r>
              <a:rPr lang="ru-RU" dirty="0">
                <a:solidFill>
                  <a:schemeClr val="tx1"/>
                </a:solidFill>
              </a:rPr>
              <a:t>. ЩО? ЯК? - </a:t>
            </a:r>
            <a:r>
              <a:rPr lang="ru-RU" dirty="0" err="1">
                <a:solidFill>
                  <a:schemeClr val="tx1"/>
                </a:solidFill>
              </a:rPr>
              <a:t>перешкода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оцінка</a:t>
            </a:r>
            <a:r>
              <a:rPr lang="ru-RU" dirty="0">
                <a:solidFill>
                  <a:schemeClr val="tx1"/>
                </a:solidFill>
              </a:rPr>
              <a:t>, контроль доступу,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і контроль, </a:t>
            </a:r>
            <a:r>
              <a:rPr lang="ru-RU" dirty="0" err="1">
                <a:solidFill>
                  <a:schemeClr val="tx1"/>
                </a:solidFill>
              </a:rPr>
              <a:t>людські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процедури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62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41436" y="204556"/>
            <a:ext cx="4114800" cy="58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0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Основні</a:t>
            </a:r>
            <a:r>
              <a:rPr lang="ru-RU" b="1" dirty="0">
                <a:solidFill>
                  <a:schemeClr val="tx1"/>
                </a:solidFill>
              </a:rPr>
              <a:t> правила </a:t>
            </a:r>
            <a:r>
              <a:rPr lang="ru-RU" b="1" dirty="0" err="1">
                <a:solidFill>
                  <a:schemeClr val="tx1"/>
                </a:solidFill>
              </a:rPr>
              <a:t>забезпечення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політики</a:t>
            </a:r>
            <a:r>
              <a:rPr lang="ru-RU" b="1" dirty="0">
                <a:solidFill>
                  <a:schemeClr val="tx1"/>
                </a:solidFill>
              </a:rPr>
              <a:t> БІ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Ідентифікація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Розподілення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повноваження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Реєстрація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облік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>
                <a:solidFill>
                  <a:schemeClr val="tx1"/>
                </a:solidFill>
              </a:rPr>
              <a:t>Антивірусний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Контроль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1498" y="2519102"/>
            <a:ext cx="7500320" cy="24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Основу для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. Коли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визначені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відповідні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правила, в свою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і заходи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Отже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в КС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ефективніший</a:t>
            </a:r>
            <a:r>
              <a:rPr lang="ru-RU" dirty="0">
                <a:solidFill>
                  <a:schemeClr val="tx1"/>
                </a:solidFill>
              </a:rPr>
              <a:t> в тому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проектування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в три </a:t>
            </a:r>
            <a:r>
              <a:rPr lang="ru-RU" dirty="0" err="1">
                <a:solidFill>
                  <a:schemeClr val="tx1"/>
                </a:solidFill>
              </a:rPr>
              <a:t>етипи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підтримка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tx1"/>
                </a:solidFill>
              </a:rPr>
              <a:t>На </a:t>
            </a:r>
            <a:r>
              <a:rPr lang="ru-RU" b="1" i="1" dirty="0" err="1">
                <a:solidFill>
                  <a:schemeClr val="tx1"/>
                </a:solidFill>
              </a:rPr>
              <a:t>першому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етапі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вразливі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 КС (КМ), </a:t>
            </a:r>
            <a:r>
              <a:rPr lang="ru-RU" dirty="0" err="1">
                <a:solidFill>
                  <a:schemeClr val="tx1"/>
                </a:solidFill>
              </a:rPr>
              <a:t>визначаються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оцінюються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підбираються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оптимальні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закінчується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прийняттям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u="sng" dirty="0" err="1">
                <a:solidFill>
                  <a:schemeClr val="tx1"/>
                </a:solidFill>
              </a:rPr>
              <a:t>Політикою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називається</a:t>
            </a:r>
            <a:r>
              <a:rPr lang="ru-RU" dirty="0">
                <a:solidFill>
                  <a:schemeClr val="tx1"/>
                </a:solidFill>
              </a:rPr>
              <a:t> комплекс </a:t>
            </a:r>
            <a:r>
              <a:rPr lang="ru-RU" dirty="0" err="1">
                <a:solidFill>
                  <a:schemeClr val="tx1"/>
                </a:solidFill>
              </a:rPr>
              <a:t>взаємозалежних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спрямованих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Вразливість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хоча</a:t>
            </a:r>
            <a:r>
              <a:rPr lang="ru-RU" dirty="0">
                <a:solidFill>
                  <a:schemeClr val="tx1"/>
                </a:solidFill>
              </a:rPr>
              <a:t> б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5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636" y="295565"/>
            <a:ext cx="9363825" cy="1361686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Для </a:t>
            </a:r>
            <a:r>
              <a:rPr lang="ru-RU" sz="3200" dirty="0" err="1">
                <a:solidFill>
                  <a:schemeClr val="tx1"/>
                </a:solidFill>
              </a:rPr>
              <a:t>комп’ютерних</a:t>
            </a:r>
            <a:r>
              <a:rPr lang="ru-RU" sz="3200" dirty="0">
                <a:solidFill>
                  <a:schemeClr val="tx1"/>
                </a:solidFill>
              </a:rPr>
              <a:t> мереж (систем) </a:t>
            </a:r>
            <a:r>
              <a:rPr lang="ru-RU" sz="3200" dirty="0" err="1">
                <a:solidFill>
                  <a:schemeClr val="tx1"/>
                </a:solidFill>
              </a:rPr>
              <a:t>можна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виділити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наступні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i="1" u="sng" dirty="0" err="1">
                <a:solidFill>
                  <a:schemeClr val="tx1"/>
                </a:solidFill>
              </a:rPr>
              <a:t>ймовірні</a:t>
            </a:r>
            <a:r>
              <a:rPr lang="ru-RU" sz="3200" i="1" u="sng" dirty="0">
                <a:solidFill>
                  <a:schemeClr val="tx1"/>
                </a:solidFill>
              </a:rPr>
              <a:t> </a:t>
            </a:r>
            <a:r>
              <a:rPr lang="ru-RU" sz="3200" i="1" u="sng" dirty="0" err="1">
                <a:solidFill>
                  <a:schemeClr val="tx1"/>
                </a:solidFill>
              </a:rPr>
              <a:t>загрози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які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необхідно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враховувати</a:t>
            </a:r>
            <a:r>
              <a:rPr lang="ru-RU" sz="3200" dirty="0">
                <a:solidFill>
                  <a:schemeClr val="tx1"/>
                </a:solidFill>
              </a:rPr>
              <a:t> при </a:t>
            </a:r>
            <a:r>
              <a:rPr lang="ru-RU" sz="3200" dirty="0" err="1">
                <a:solidFill>
                  <a:schemeClr val="tx1"/>
                </a:solidFill>
              </a:rPr>
              <a:t>визначенні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політики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безпеки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несанкціонований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сторонніх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, 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не належать до числа </a:t>
            </a:r>
            <a:r>
              <a:rPr lang="ru-RU" dirty="0" err="1">
                <a:solidFill>
                  <a:schemeClr val="tx1"/>
                </a:solidFill>
              </a:rPr>
              <a:t>штатних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працівників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ознайомлення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конфіденційною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ознайомлення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персоналу з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, до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не повинен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доступу; 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несанкціоноване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перехоплення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ознайомлення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конфіденційною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переданою</a:t>
            </a:r>
            <a:r>
              <a:rPr lang="ru-RU" dirty="0">
                <a:solidFill>
                  <a:schemeClr val="tx1"/>
                </a:solidFill>
              </a:rPr>
              <a:t> по каналах </a:t>
            </a:r>
            <a:r>
              <a:rPr lang="ru-RU" dirty="0" err="1">
                <a:solidFill>
                  <a:schemeClr val="tx1"/>
                </a:solidFill>
              </a:rPr>
              <a:t>зв’язку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крадіжка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носіїв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містять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крадіжка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роздрукованих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випадкове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навмисне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несанкціонована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документіві</a:t>
            </a:r>
            <a:r>
              <a:rPr lang="ru-RU" dirty="0">
                <a:solidFill>
                  <a:schemeClr val="tx1"/>
                </a:solidFill>
              </a:rPr>
              <a:t> баз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фальсифікація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переданих</a:t>
            </a:r>
            <a:r>
              <a:rPr lang="ru-RU" dirty="0">
                <a:solidFill>
                  <a:schemeClr val="tx1"/>
                </a:solidFill>
              </a:rPr>
              <a:t> по каналах </a:t>
            </a:r>
            <a:r>
              <a:rPr lang="ru-RU" dirty="0" err="1">
                <a:solidFill>
                  <a:schemeClr val="tx1"/>
                </a:solidFill>
              </a:rPr>
              <a:t>зв’язку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помилки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роботі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обслуговуючого</a:t>
            </a:r>
            <a:r>
              <a:rPr lang="ru-RU" dirty="0">
                <a:solidFill>
                  <a:schemeClr val="tx1"/>
                </a:solidFill>
              </a:rPr>
              <a:t> персоналу;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руйнування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файлової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структури</a:t>
            </a:r>
            <a:r>
              <a:rPr lang="ru-RU" dirty="0">
                <a:solidFill>
                  <a:schemeClr val="tx1"/>
                </a:solidFill>
              </a:rPr>
              <a:t> через </a:t>
            </a:r>
            <a:r>
              <a:rPr lang="ru-RU" dirty="0" err="1">
                <a:solidFill>
                  <a:schemeClr val="tx1"/>
                </a:solidFill>
              </a:rPr>
              <a:t>некоректну</a:t>
            </a:r>
            <a:r>
              <a:rPr lang="ru-RU" dirty="0">
                <a:solidFill>
                  <a:schemeClr val="tx1"/>
                </a:solidFill>
              </a:rPr>
              <a:t> роботу </a:t>
            </a:r>
            <a:r>
              <a:rPr lang="ru-RU" dirty="0" err="1">
                <a:solidFill>
                  <a:schemeClr val="tx1"/>
                </a:solidFill>
              </a:rPr>
              <a:t>програм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руйнування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впливами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руйнування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архівної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зберігається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носіях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крадіжка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устаткування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помилки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програмному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відключення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електроживлення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збої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устаткування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4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Другий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етап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починається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розрахунку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вибору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задач.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фактори</a:t>
            </a:r>
            <a:r>
              <a:rPr lang="ru-RU" dirty="0">
                <a:solidFill>
                  <a:schemeClr val="tx1"/>
                </a:solidFill>
              </a:rPr>
              <a:t> як: </a:t>
            </a:r>
            <a:r>
              <a:rPr lang="ru-RU" dirty="0" err="1">
                <a:solidFill>
                  <a:schemeClr val="tx1"/>
                </a:solidFill>
              </a:rPr>
              <a:t>безконфліктність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обраних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репутація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постачальників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гарантії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7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принципи</a:t>
            </a:r>
            <a:r>
              <a:rPr lang="ru-RU" i="1" dirty="0">
                <a:solidFill>
                  <a:schemeClr val="tx1"/>
                </a:solidFill>
              </a:rPr>
              <a:t>, в </a:t>
            </a:r>
            <a:r>
              <a:rPr lang="ru-RU" i="1" dirty="0" err="1">
                <a:solidFill>
                  <a:schemeClr val="tx1"/>
                </a:solidFill>
              </a:rPr>
              <a:t>яких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відображені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основні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положення</a:t>
            </a:r>
            <a:r>
              <a:rPr lang="ru-RU" i="1" dirty="0">
                <a:solidFill>
                  <a:schemeClr val="tx1"/>
                </a:solidFill>
              </a:rPr>
              <a:t> по </a:t>
            </a:r>
            <a:r>
              <a:rPr lang="ru-RU" i="1" dirty="0" err="1">
                <a:solidFill>
                  <a:schemeClr val="tx1"/>
                </a:solidFill>
              </a:rPr>
              <a:t>безпеці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інформації</a:t>
            </a:r>
            <a:r>
              <a:rPr lang="ru-RU" i="1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234" y="1845734"/>
            <a:ext cx="11809766" cy="458720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економічна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ефективність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вартість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повинна бути </a:t>
            </a:r>
            <a:r>
              <a:rPr lang="ru-RU" dirty="0" err="1">
                <a:solidFill>
                  <a:schemeClr val="tx1"/>
                </a:solidFill>
              </a:rPr>
              <a:t>меншою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збитку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простота (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ефективнішим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легше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користувачеві</a:t>
            </a:r>
            <a:r>
              <a:rPr lang="ru-RU" dirty="0">
                <a:solidFill>
                  <a:schemeClr val="tx1"/>
                </a:solidFill>
              </a:rPr>
              <a:t> з ним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відключення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відкритість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проектування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фахівці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відношення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цілком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уявляти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собі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принципи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та, 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виникнення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штатних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ситуацій</a:t>
            </a:r>
            <a:r>
              <a:rPr lang="ru-RU" dirty="0">
                <a:solidFill>
                  <a:schemeClr val="tx1"/>
                </a:solidFill>
              </a:rPr>
              <a:t>, адекватно на них </a:t>
            </a:r>
            <a:r>
              <a:rPr lang="ru-RU" dirty="0" err="1">
                <a:solidFill>
                  <a:schemeClr val="tx1"/>
                </a:solidFill>
              </a:rPr>
              <a:t>реагувати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незалежність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суб’єктів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(особи,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займалися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бути в </a:t>
            </a:r>
            <a:r>
              <a:rPr lang="ru-RU" dirty="0" err="1">
                <a:solidFill>
                  <a:schemeClr val="tx1"/>
                </a:solidFill>
              </a:rPr>
              <a:t>числі</a:t>
            </a:r>
            <a:r>
              <a:rPr lang="ru-RU" dirty="0">
                <a:solidFill>
                  <a:schemeClr val="tx1"/>
                </a:solidFill>
              </a:rPr>
              <a:t> тих, кого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система буду </a:t>
            </a:r>
            <a:r>
              <a:rPr lang="ru-RU" dirty="0" err="1">
                <a:solidFill>
                  <a:schemeClr val="tx1"/>
                </a:solidFill>
              </a:rPr>
              <a:t>контролювати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звітність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підконтрольність</a:t>
            </a:r>
            <a:r>
              <a:rPr lang="ru-RU" dirty="0">
                <a:solidFill>
                  <a:schemeClr val="tx1"/>
                </a:solidFill>
              </a:rPr>
              <a:t> ( система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повинна </a:t>
            </a:r>
            <a:r>
              <a:rPr lang="ru-RU" dirty="0" err="1">
                <a:solidFill>
                  <a:schemeClr val="tx1"/>
                </a:solidFill>
              </a:rPr>
              <a:t>надавати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доказів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показують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коректність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( </a:t>
            </a:r>
            <a:r>
              <a:rPr lang="ru-RU" dirty="0" err="1">
                <a:solidFill>
                  <a:schemeClr val="tx1"/>
                </a:solidFill>
              </a:rPr>
              <a:t>особиста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займаються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ізоляція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поділ</a:t>
            </a:r>
            <a:r>
              <a:rPr lang="ru-RU" dirty="0">
                <a:solidFill>
                  <a:schemeClr val="tx1"/>
                </a:solidFill>
              </a:rPr>
              <a:t> ( </a:t>
            </a:r>
            <a:r>
              <a:rPr lang="ru-RU" dirty="0" err="1">
                <a:solidFill>
                  <a:schemeClr val="tx1"/>
                </a:solidFill>
              </a:rPr>
              <a:t>об’єкти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доцільно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розділяти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таким чином,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груп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впливало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</a:t>
            </a:r>
            <a:r>
              <a:rPr lang="ru-RU" dirty="0">
                <a:solidFill>
                  <a:schemeClr val="tx1"/>
                </a:solidFill>
              </a:rPr>
              <a:t>) та </a:t>
            </a:r>
            <a:r>
              <a:rPr lang="ru-RU" dirty="0" err="1">
                <a:solidFill>
                  <a:schemeClr val="tx1"/>
                </a:solidFill>
              </a:rPr>
              <a:t>ін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Стратегія та архітектура захисту інформації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Концепція захисту інформації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Вразливість інформації в КІС обумовлена великою концентрацією обчислювальних ресурсів, їх територіальною </a:t>
            </a:r>
            <a:r>
              <a:rPr lang="uk-UA" dirty="0" err="1">
                <a:solidFill>
                  <a:schemeClr val="tx1"/>
                </a:solidFill>
              </a:rPr>
              <a:t>розподіленністю</a:t>
            </a:r>
            <a:r>
              <a:rPr lang="uk-UA" dirty="0">
                <a:solidFill>
                  <a:schemeClr val="tx1"/>
                </a:solidFill>
              </a:rPr>
              <a:t>, довгостроковим збереженням великого об’єму інформації на </a:t>
            </a:r>
            <a:r>
              <a:rPr lang="uk-UA" dirty="0" err="1">
                <a:solidFill>
                  <a:schemeClr val="tx1"/>
                </a:solidFill>
              </a:rPr>
              <a:t>магнітнита</a:t>
            </a:r>
            <a:r>
              <a:rPr lang="uk-UA" dirty="0">
                <a:solidFill>
                  <a:schemeClr val="tx1"/>
                </a:solidFill>
              </a:rPr>
              <a:t> оптичних носіях, одночасним доступом ресурсів багатьох користувачів.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умовах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вживання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викликає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сумнівів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труднощі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єдиної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систем;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розробники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в основному, </a:t>
            </a:r>
            <a:r>
              <a:rPr lang="ru-RU" dirty="0" err="1">
                <a:solidFill>
                  <a:schemeClr val="tx1"/>
                </a:solidFill>
              </a:rPr>
              <a:t>пропонують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методології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приватних</a:t>
            </a:r>
            <a:r>
              <a:rPr lang="ru-RU" dirty="0">
                <a:solidFill>
                  <a:schemeClr val="tx1"/>
                </a:solidFill>
              </a:rPr>
              <a:t> задач, </a:t>
            </a:r>
            <a:r>
              <a:rPr lang="ru-RU" dirty="0" err="1">
                <a:solidFill>
                  <a:schemeClr val="tx1"/>
                </a:solidFill>
              </a:rPr>
              <a:t>залишаючи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питання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сумісності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розсуд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споживачів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цілий</a:t>
            </a:r>
            <a:r>
              <a:rPr lang="ru-RU" dirty="0">
                <a:solidFill>
                  <a:schemeClr val="tx1"/>
                </a:solidFill>
              </a:rPr>
              <a:t> комплекс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організаційних</a:t>
            </a:r>
            <a:r>
              <a:rPr lang="ru-RU" dirty="0">
                <a:solidFill>
                  <a:schemeClr val="tx1"/>
                </a:solidFill>
              </a:rPr>
              <a:t> проблем і </a:t>
            </a:r>
            <a:r>
              <a:rPr lang="ru-RU" dirty="0" err="1">
                <a:solidFill>
                  <a:schemeClr val="tx1"/>
                </a:solidFill>
              </a:rPr>
              <a:t>розробити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документацію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8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Підтримка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третій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важливий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етап</a:t>
            </a:r>
            <a:r>
              <a:rPr lang="ru-RU" dirty="0">
                <a:solidFill>
                  <a:schemeClr val="tx1"/>
                </a:solidFill>
              </a:rPr>
              <a:t>. Заходи, </a:t>
            </a:r>
            <a:r>
              <a:rPr lang="ru-RU" dirty="0" err="1">
                <a:solidFill>
                  <a:schemeClr val="tx1"/>
                </a:solidFill>
              </a:rPr>
              <a:t>проведені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етапі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вимагають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спостереження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вторгненнями</a:t>
            </a:r>
            <a:r>
              <a:rPr lang="ru-RU" dirty="0">
                <a:solidFill>
                  <a:schemeClr val="tx1"/>
                </a:solidFill>
              </a:rPr>
              <a:t> у мережу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слабких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місць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доступу до </a:t>
            </a:r>
            <a:r>
              <a:rPr lang="ru-RU" dirty="0" err="1">
                <a:solidFill>
                  <a:schemeClr val="tx1"/>
                </a:solidFill>
              </a:rPr>
              <a:t>конфіденційних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підтримку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КМ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лежить</a:t>
            </a:r>
            <a:r>
              <a:rPr lang="ru-RU" dirty="0">
                <a:solidFill>
                  <a:schemeClr val="tx1"/>
                </a:solidFill>
              </a:rPr>
              <a:t> на системному </a:t>
            </a:r>
            <a:r>
              <a:rPr lang="ru-RU" dirty="0" err="1">
                <a:solidFill>
                  <a:schemeClr val="tx1"/>
                </a:solidFill>
              </a:rPr>
              <a:t>адміністраторі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повинен оперативно </a:t>
            </a:r>
            <a:r>
              <a:rPr lang="ru-RU" dirty="0" err="1">
                <a:solidFill>
                  <a:schemeClr val="tx1"/>
                </a:solidFill>
              </a:rPr>
              <a:t>реагувати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випадки</a:t>
            </a:r>
            <a:r>
              <a:rPr lang="ru-RU" dirty="0">
                <a:solidFill>
                  <a:schemeClr val="tx1"/>
                </a:solidFill>
              </a:rPr>
              <a:t> злому, </a:t>
            </a:r>
            <a:r>
              <a:rPr lang="ru-RU" dirty="0" err="1">
                <a:solidFill>
                  <a:schemeClr val="tx1"/>
                </a:solidFill>
              </a:rPr>
              <a:t>аналізувати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програмні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5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Види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забезпечення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безпеки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інформації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заходи </a:t>
            </a:r>
            <a:r>
              <a:rPr lang="ru-RU" dirty="0" err="1">
                <a:solidFill>
                  <a:schemeClr val="tx1"/>
                </a:solidFill>
              </a:rPr>
              <a:t>протидії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злочинам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поділити</a:t>
            </a:r>
            <a:r>
              <a:rPr lang="ru-RU" dirty="0">
                <a:solidFill>
                  <a:schemeClr val="tx1"/>
                </a:solidFill>
              </a:rPr>
              <a:t> на: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правові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організаційно-адміністративні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інженерно-технічні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err="1">
                <a:solidFill>
                  <a:schemeClr val="tx1"/>
                </a:solidFill>
              </a:rPr>
              <a:t>правових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 (рисунок 5.5)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віднести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розробку</a:t>
            </a:r>
            <a:r>
              <a:rPr lang="ru-RU" dirty="0">
                <a:solidFill>
                  <a:schemeClr val="tx1"/>
                </a:solidFill>
              </a:rPr>
              <a:t> норм,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відповідальність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комп’ютерні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авторських</a:t>
            </a:r>
            <a:r>
              <a:rPr lang="ru-RU" dirty="0">
                <a:solidFill>
                  <a:schemeClr val="tx1"/>
                </a:solidFill>
              </a:rPr>
              <a:t> прав </a:t>
            </a:r>
            <a:r>
              <a:rPr lang="ru-RU" dirty="0" err="1">
                <a:solidFill>
                  <a:schemeClr val="tx1"/>
                </a:solidFill>
              </a:rPr>
              <a:t>програмістів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удосконалення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карного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цивільного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законодавства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судочинства</a:t>
            </a:r>
            <a:r>
              <a:rPr lang="ru-RU" dirty="0">
                <a:solidFill>
                  <a:schemeClr val="tx1"/>
                </a:solidFill>
              </a:rPr>
              <a:t>. До них </a:t>
            </a:r>
            <a:r>
              <a:rPr lang="ru-RU" dirty="0" err="1">
                <a:solidFill>
                  <a:schemeClr val="tx1"/>
                </a:solidFill>
              </a:rPr>
              <a:t>відносяться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питання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суспільного</a:t>
            </a:r>
            <a:r>
              <a:rPr lang="ru-RU" dirty="0">
                <a:solidFill>
                  <a:schemeClr val="tx1"/>
                </a:solidFill>
              </a:rPr>
              <a:t> контролю за </a:t>
            </a:r>
            <a:r>
              <a:rPr lang="ru-RU" dirty="0" err="1">
                <a:solidFill>
                  <a:schemeClr val="tx1"/>
                </a:solidFill>
              </a:rPr>
              <a:t>розробниками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прийняття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міжнародних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договорів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обмеження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впливають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впливати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військові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економічні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соціальні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аспекти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країн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останні</a:t>
            </a:r>
            <a:r>
              <a:rPr lang="ru-RU" dirty="0">
                <a:solidFill>
                  <a:schemeClr val="tx1"/>
                </a:solidFill>
              </a:rPr>
              <a:t> роки в </a:t>
            </a:r>
            <a:r>
              <a:rPr lang="ru-RU" dirty="0" err="1">
                <a:solidFill>
                  <a:schemeClr val="tx1"/>
                </a:solidFill>
              </a:rPr>
              <a:t>Україні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з’явилися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з проблем </a:t>
            </a:r>
            <a:r>
              <a:rPr lang="ru-RU" dirty="0" err="1">
                <a:solidFill>
                  <a:schemeClr val="tx1"/>
                </a:solidFill>
              </a:rPr>
              <a:t>правової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боротьби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комп’ютерними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злочинами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вітчизняне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законодавство</a:t>
            </a:r>
            <a:r>
              <a:rPr lang="ru-RU" dirty="0">
                <a:solidFill>
                  <a:schemeClr val="tx1"/>
                </a:solidFill>
              </a:rPr>
              <a:t> стало на шлях </a:t>
            </a:r>
            <a:r>
              <a:rPr lang="ru-RU" dirty="0" err="1">
                <a:solidFill>
                  <a:schemeClr val="tx1"/>
                </a:solidFill>
              </a:rPr>
              <a:t>боротьби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комп’ютерною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злочинністю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5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9479" y="572604"/>
            <a:ext cx="5415829" cy="52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9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err="1">
                <a:solidFill>
                  <a:schemeClr val="tx1"/>
                </a:solidFill>
              </a:rPr>
              <a:t>організаційно-адміністративних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 (рисунок 5.6) </a:t>
            </a:r>
            <a:r>
              <a:rPr lang="ru-RU" dirty="0" err="1">
                <a:solidFill>
                  <a:schemeClr val="tx1"/>
                </a:solidFill>
              </a:rPr>
              <a:t>відносяться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охорона</a:t>
            </a:r>
            <a:r>
              <a:rPr lang="ru-RU" dirty="0">
                <a:solidFill>
                  <a:schemeClr val="tx1"/>
                </a:solidFill>
              </a:rPr>
              <a:t> КС, </a:t>
            </a:r>
            <a:r>
              <a:rPr lang="ru-RU" dirty="0" err="1">
                <a:solidFill>
                  <a:schemeClr val="tx1"/>
                </a:solidFill>
              </a:rPr>
              <a:t>підбір</a:t>
            </a:r>
            <a:r>
              <a:rPr lang="ru-RU" dirty="0">
                <a:solidFill>
                  <a:schemeClr val="tx1"/>
                </a:solidFill>
              </a:rPr>
              <a:t> персоналу, </a:t>
            </a:r>
            <a:r>
              <a:rPr lang="ru-RU" dirty="0" err="1">
                <a:solidFill>
                  <a:schemeClr val="tx1"/>
                </a:solidFill>
              </a:rPr>
              <a:t>виключення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особливо </a:t>
            </a:r>
            <a:r>
              <a:rPr lang="ru-RU" dirty="0" err="1">
                <a:solidFill>
                  <a:schemeClr val="tx1"/>
                </a:solidFill>
              </a:rPr>
              <a:t>важливих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робіт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одним </a:t>
            </a:r>
            <a:r>
              <a:rPr lang="ru-RU" dirty="0" err="1">
                <a:solidFill>
                  <a:schemeClr val="tx1"/>
                </a:solidFill>
              </a:rPr>
              <a:t>спеціалістом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плану </a:t>
            </a:r>
            <a:r>
              <a:rPr lang="ru-RU" dirty="0" err="1">
                <a:solidFill>
                  <a:schemeClr val="tx1"/>
                </a:solidFill>
              </a:rPr>
              <a:t>відеовлення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працездатності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комп’ютерного</a:t>
            </a:r>
            <a:r>
              <a:rPr lang="ru-RU" dirty="0">
                <a:solidFill>
                  <a:schemeClr val="tx1"/>
                </a:solidFill>
              </a:rPr>
              <a:t> центру)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з ладу, </a:t>
            </a:r>
            <a:r>
              <a:rPr lang="ru-RU" dirty="0" err="1">
                <a:solidFill>
                  <a:schemeClr val="tx1"/>
                </a:solidFill>
              </a:rPr>
              <a:t>обслуговування</a:t>
            </a:r>
            <a:r>
              <a:rPr lang="ru-RU" dirty="0">
                <a:solidFill>
                  <a:schemeClr val="tx1"/>
                </a:solidFill>
              </a:rPr>
              <a:t> ОЦ </a:t>
            </a:r>
            <a:r>
              <a:rPr lang="ru-RU" dirty="0" err="1">
                <a:solidFill>
                  <a:schemeClr val="tx1"/>
                </a:solidFill>
              </a:rPr>
              <a:t>сторонньою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особами, </a:t>
            </a:r>
            <a:r>
              <a:rPr lang="ru-RU" dirty="0" err="1">
                <a:solidFill>
                  <a:schemeClr val="tx1"/>
                </a:solidFill>
              </a:rPr>
              <a:t>незацікавленими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приховуванні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універсальність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, (</a:t>
            </a:r>
            <a:r>
              <a:rPr lang="ru-RU" dirty="0" err="1">
                <a:solidFill>
                  <a:schemeClr val="tx1"/>
                </a:solidFill>
              </a:rPr>
              <a:t>включаючи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керівництво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покладання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відповідальності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ОЦ, </a:t>
            </a:r>
            <a:r>
              <a:rPr lang="ru-RU" dirty="0" err="1">
                <a:solidFill>
                  <a:schemeClr val="tx1"/>
                </a:solidFill>
              </a:rPr>
              <a:t>вибір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розташування</a:t>
            </a:r>
            <a:r>
              <a:rPr lang="ru-RU" dirty="0">
                <a:solidFill>
                  <a:schemeClr val="tx1"/>
                </a:solidFill>
              </a:rPr>
              <a:t> ОЦ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64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err="1">
                <a:solidFill>
                  <a:schemeClr val="tx1"/>
                </a:solidFill>
              </a:rPr>
              <a:t>інженерно-технічних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подані</a:t>
            </a:r>
            <a:r>
              <a:rPr lang="ru-RU" dirty="0">
                <a:solidFill>
                  <a:schemeClr val="tx1"/>
                </a:solidFill>
              </a:rPr>
              <a:t> на рисунку 2.7,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віднести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доступу до КС, </a:t>
            </a:r>
            <a:r>
              <a:rPr lang="ru-RU" dirty="0" err="1">
                <a:solidFill>
                  <a:schemeClr val="tx1"/>
                </a:solidFill>
              </a:rPr>
              <a:t>резервування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 і систем, </a:t>
            </a:r>
            <a:r>
              <a:rPr lang="ru-RU" dirty="0" err="1">
                <a:solidFill>
                  <a:schemeClr val="tx1"/>
                </a:solidFill>
              </a:rPr>
              <a:t>резервне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електроживлення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розробку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реалізацію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апаратних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комплексі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Фізичні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засоби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містять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собі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інженерні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перешкоджають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проникненню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об’єкти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захищають</a:t>
            </a:r>
            <a:r>
              <a:rPr lang="ru-RU" dirty="0">
                <a:solidFill>
                  <a:schemeClr val="tx1"/>
                </a:solidFill>
              </a:rPr>
              <a:t> персонал, </a:t>
            </a:r>
            <a:r>
              <a:rPr lang="ru-RU" dirty="0" err="1">
                <a:solidFill>
                  <a:schemeClr val="tx1"/>
                </a:solidFill>
              </a:rPr>
              <a:t>матеріальні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фінанси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протиправні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37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0716" y="408853"/>
            <a:ext cx="4856884" cy="53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0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675" y="1011981"/>
            <a:ext cx="6260234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Програмні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засоби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програмні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комплекси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в КС ( </a:t>
            </a:r>
            <a:r>
              <a:rPr lang="ru-RU" dirty="0" err="1">
                <a:solidFill>
                  <a:schemeClr val="tx1"/>
                </a:solidFill>
              </a:rPr>
              <a:t>інформаційних</a:t>
            </a:r>
            <a:r>
              <a:rPr lang="ru-RU" dirty="0">
                <a:solidFill>
                  <a:schemeClr val="tx1"/>
                </a:solidFill>
              </a:rPr>
              <a:t> системах) </a:t>
            </a:r>
            <a:r>
              <a:rPr lang="ru-RU" dirty="0" err="1">
                <a:solidFill>
                  <a:schemeClr val="tx1"/>
                </a:solidFill>
              </a:rPr>
              <a:t>різного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засобах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обробки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Криптографічні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засоби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математичні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алгоритмічні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яка передана (</a:t>
            </a:r>
            <a:r>
              <a:rPr lang="ru-RU" dirty="0" err="1">
                <a:solidFill>
                  <a:schemeClr val="tx1"/>
                </a:solidFill>
              </a:rPr>
              <a:t>передається</a:t>
            </a:r>
            <a:r>
              <a:rPr lang="ru-RU" dirty="0">
                <a:solidFill>
                  <a:schemeClr val="tx1"/>
                </a:solidFill>
              </a:rPr>
              <a:t>) по каналах </a:t>
            </a:r>
            <a:r>
              <a:rPr lang="ru-RU" dirty="0" err="1">
                <a:solidFill>
                  <a:schemeClr val="tx1"/>
                </a:solidFill>
              </a:rPr>
              <a:t>зв’язку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збереженої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опрацьованої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комп’ютерах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uk-UA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97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5889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uk-UA" sz="7200" dirty="0" smtClean="0"/>
              <a:t>Дякую за увагу!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2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подолання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перерахованих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труднощів,необхідна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координація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процесу</a:t>
            </a:r>
            <a:r>
              <a:rPr lang="ru-RU" dirty="0">
                <a:solidFill>
                  <a:schemeClr val="tx1"/>
                </a:solidFill>
              </a:rPr>
              <a:t> як на </a:t>
            </a:r>
            <a:r>
              <a:rPr lang="ru-RU" dirty="0" err="1">
                <a:solidFill>
                  <a:schemeClr val="tx1"/>
                </a:solidFill>
              </a:rPr>
              <a:t>окремому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підприємстві</a:t>
            </a:r>
            <a:r>
              <a:rPr lang="ru-RU" dirty="0">
                <a:solidFill>
                  <a:schemeClr val="tx1"/>
                </a:solidFill>
              </a:rPr>
              <a:t>, так і на державному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Концепція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захисту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інформації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офіційно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поглядів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на</a:t>
            </a:r>
            <a:r>
              <a:rPr lang="ru-RU" dirty="0">
                <a:solidFill>
                  <a:schemeClr val="tx1"/>
                </a:solidFill>
              </a:rPr>
              <a:t> проблему </a:t>
            </a:r>
            <a:r>
              <a:rPr lang="ru-RU" dirty="0" err="1">
                <a:solidFill>
                  <a:schemeClr val="tx1"/>
                </a:solidFill>
              </a:rPr>
              <a:t>інформаційної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і шляхи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вирішення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урахуванням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сучасних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тенденцій</a:t>
            </a:r>
            <a:r>
              <a:rPr lang="ru-RU" dirty="0">
                <a:solidFill>
                  <a:schemeClr val="tx1"/>
                </a:solidFill>
              </a:rPr>
              <a:t>. Вона є </a:t>
            </a:r>
            <a:r>
              <a:rPr lang="ru-RU" dirty="0" err="1">
                <a:solidFill>
                  <a:schemeClr val="tx1"/>
                </a:solidFill>
              </a:rPr>
              <a:t>методологічною</a:t>
            </a:r>
            <a:r>
              <a:rPr lang="ru-RU" dirty="0">
                <a:solidFill>
                  <a:schemeClr val="tx1"/>
                </a:solidFill>
              </a:rPr>
              <a:t> основою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практичних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розробляються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стратегія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архітектура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політика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( рисунок 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Рисунок 1 – </a:t>
            </a:r>
            <a:r>
              <a:rPr lang="ru-RU" dirty="0" err="1">
                <a:solidFill>
                  <a:schemeClr val="tx1"/>
                </a:solidFill>
              </a:rPr>
              <a:t>Ієрархічний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35802" y="1845734"/>
            <a:ext cx="5149215" cy="3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Розробку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рекомендується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проводити</a:t>
            </a:r>
            <a:r>
              <a:rPr lang="ru-RU" dirty="0">
                <a:solidFill>
                  <a:schemeClr val="tx1"/>
                </a:solidFill>
              </a:rPr>
              <a:t> в три </a:t>
            </a:r>
            <a:r>
              <a:rPr lang="ru-RU" dirty="0" err="1">
                <a:solidFill>
                  <a:schemeClr val="tx1"/>
                </a:solidFill>
              </a:rPr>
              <a:t>етапи</a:t>
            </a:r>
            <a:r>
              <a:rPr lang="ru-RU" dirty="0">
                <a:solidFill>
                  <a:schemeClr val="tx1"/>
                </a:solidFill>
              </a:rPr>
              <a:t>, як показано на рисунку </a:t>
            </a:r>
            <a:r>
              <a:rPr lang="ru-RU" dirty="0" smtClean="0">
                <a:solidFill>
                  <a:schemeClr val="tx1"/>
                </a:solidFill>
              </a:rPr>
              <a:t>5.2.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207" y="2021225"/>
            <a:ext cx="5170920" cy="29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На </a:t>
            </a:r>
            <a:r>
              <a:rPr lang="ru-RU" b="1" dirty="0" err="1">
                <a:solidFill>
                  <a:schemeClr val="tx1"/>
                </a:solidFill>
              </a:rPr>
              <a:t>першому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етапі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чітко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цільова</a:t>
            </a:r>
            <a:r>
              <a:rPr lang="ru-RU" dirty="0">
                <a:solidFill>
                  <a:schemeClr val="tx1"/>
                </a:solidFill>
              </a:rPr>
              <a:t> установка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виробничі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програми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масиви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захищати</a:t>
            </a:r>
            <a:r>
              <a:rPr lang="ru-RU" dirty="0">
                <a:solidFill>
                  <a:schemeClr val="tx1"/>
                </a:solidFill>
              </a:rPr>
              <a:t>. На </a:t>
            </a:r>
            <a:r>
              <a:rPr lang="ru-RU" dirty="0" err="1">
                <a:solidFill>
                  <a:schemeClr val="tx1"/>
                </a:solidFill>
              </a:rPr>
              <a:t>даному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етапі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доцільно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диференціювати</a:t>
            </a:r>
            <a:r>
              <a:rPr lang="ru-RU" dirty="0">
                <a:solidFill>
                  <a:schemeClr val="tx1"/>
                </a:solidFill>
              </a:rPr>
              <a:t>, за </a:t>
            </a:r>
            <a:r>
              <a:rPr lang="ru-RU" dirty="0" err="1">
                <a:solidFill>
                  <a:schemeClr val="tx1"/>
                </a:solidFill>
              </a:rPr>
              <a:t>значимістю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окремі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підлягають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Другий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атап</a:t>
            </a:r>
            <a:r>
              <a:rPr lang="ru-RU" b="1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скурпульозного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потенційно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здійснені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стосовно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котрий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Важливо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ступінь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поширених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злочинів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економічне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шпигунство</a:t>
            </a:r>
            <a:r>
              <a:rPr lang="ru-RU" dirty="0">
                <a:solidFill>
                  <a:schemeClr val="tx1"/>
                </a:solidFill>
              </a:rPr>
              <a:t>, саботаж, </a:t>
            </a:r>
            <a:r>
              <a:rPr lang="ru-RU" dirty="0" err="1">
                <a:solidFill>
                  <a:schemeClr val="tx1"/>
                </a:solidFill>
              </a:rPr>
              <a:t>крадіжки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взломом і </a:t>
            </a:r>
            <a:r>
              <a:rPr lang="ru-RU" dirty="0" err="1">
                <a:solidFill>
                  <a:schemeClr val="tx1"/>
                </a:solidFill>
              </a:rPr>
              <a:t>тп</a:t>
            </a:r>
            <a:r>
              <a:rPr lang="ru-RU" dirty="0">
                <a:solidFill>
                  <a:schemeClr val="tx1"/>
                </a:solidFill>
              </a:rPr>
              <a:t>.) та </a:t>
            </a:r>
            <a:r>
              <a:rPr lang="ru-RU" dirty="0" err="1">
                <a:solidFill>
                  <a:schemeClr val="tx1"/>
                </a:solidFill>
              </a:rPr>
              <a:t>проаналізувати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стосовно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потребують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Головною метою </a:t>
            </a:r>
            <a:r>
              <a:rPr lang="ru-RU" dirty="0" err="1">
                <a:solidFill>
                  <a:schemeClr val="tx1"/>
                </a:solidFill>
              </a:rPr>
              <a:t>третього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етапу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обставин</a:t>
            </a:r>
            <a:r>
              <a:rPr lang="ru-RU" dirty="0">
                <a:solidFill>
                  <a:schemeClr val="tx1"/>
                </a:solidFill>
              </a:rPr>
              <a:t>, в тому </a:t>
            </a:r>
            <a:r>
              <a:rPr lang="ru-RU" dirty="0" err="1">
                <a:solidFill>
                  <a:schemeClr val="tx1"/>
                </a:solidFill>
              </a:rPr>
              <a:t>числі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місцевих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специфічних</a:t>
            </a:r>
            <a:r>
              <a:rPr lang="ru-RU" dirty="0">
                <a:solidFill>
                  <a:schemeClr val="tx1"/>
                </a:solidFill>
              </a:rPr>
              <a:t> умов, </a:t>
            </a:r>
            <a:r>
              <a:rPr lang="ru-RU" dirty="0" err="1">
                <a:solidFill>
                  <a:schemeClr val="tx1"/>
                </a:solidFill>
              </a:rPr>
              <a:t>виробничих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, уже </a:t>
            </a:r>
            <a:r>
              <a:rPr lang="ru-RU" dirty="0" err="1">
                <a:solidFill>
                  <a:schemeClr val="tx1"/>
                </a:solidFill>
              </a:rPr>
              <a:t>всановлених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Концепція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повинна </a:t>
            </a:r>
            <a:r>
              <a:rPr lang="ru-RU" dirty="0" err="1">
                <a:solidFill>
                  <a:schemeClr val="tx1"/>
                </a:solidFill>
              </a:rPr>
              <a:t>містити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організаційних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максимальну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заданому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залишковому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мінімальних</a:t>
            </a:r>
            <a:r>
              <a:rPr lang="ru-RU" dirty="0">
                <a:solidFill>
                  <a:schemeClr val="tx1"/>
                </a:solidFill>
              </a:rPr>
              <a:t> затратах на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Політика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загальний</a:t>
            </a:r>
            <a:r>
              <a:rPr lang="ru-RU" dirty="0">
                <a:solidFill>
                  <a:schemeClr val="tx1"/>
                </a:solidFill>
              </a:rPr>
              <a:t> документ, в 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перераховуються</a:t>
            </a:r>
            <a:r>
              <a:rPr lang="ru-RU" dirty="0">
                <a:solidFill>
                  <a:schemeClr val="tx1"/>
                </a:solidFill>
              </a:rPr>
              <a:t> правила доступу, </a:t>
            </a:r>
            <a:r>
              <a:rPr lang="ru-RU" dirty="0" err="1">
                <a:solidFill>
                  <a:schemeClr val="tx1"/>
                </a:solidFill>
              </a:rPr>
              <a:t>визначаються</a:t>
            </a:r>
            <a:r>
              <a:rPr lang="ru-RU" dirty="0">
                <a:solidFill>
                  <a:schemeClr val="tx1"/>
                </a:solidFill>
              </a:rPr>
              <a:t> шляхи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описується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архітектура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Політика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b="1" dirty="0">
                <a:solidFill>
                  <a:schemeClr val="tx1"/>
                </a:solidFill>
              </a:rPr>
              <a:t> повинна </a:t>
            </a:r>
            <a:r>
              <a:rPr lang="ru-RU" b="1" dirty="0" err="1">
                <a:solidFill>
                  <a:schemeClr val="tx1"/>
                </a:solidFill>
              </a:rPr>
              <a:t>обов’язково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включати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- контроль доступу (</a:t>
            </a:r>
            <a:r>
              <a:rPr lang="ru-RU" dirty="0" err="1">
                <a:solidFill>
                  <a:schemeClr val="tx1"/>
                </a:solidFill>
              </a:rPr>
              <a:t>зоборона</a:t>
            </a:r>
            <a:r>
              <a:rPr lang="ru-RU" dirty="0">
                <a:solidFill>
                  <a:schemeClr val="tx1"/>
                </a:solidFill>
              </a:rPr>
              <a:t> на доступ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матеріалів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 не дозволено </a:t>
            </a:r>
            <a:r>
              <a:rPr lang="ru-RU" dirty="0" err="1">
                <a:solidFill>
                  <a:schemeClr val="tx1"/>
                </a:solidFill>
              </a:rPr>
              <a:t>користуватися</a:t>
            </a:r>
            <a:r>
              <a:rPr lang="ru-RU" dirty="0">
                <a:solidFill>
                  <a:schemeClr val="tx1"/>
                </a:solidFill>
              </a:rPr>
              <a:t>); 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ідентифікацію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аутентифікацію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статусу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запис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контрольний</a:t>
            </a:r>
            <a:r>
              <a:rPr lang="ru-RU" dirty="0">
                <a:solidFill>
                  <a:schemeClr val="tx1"/>
                </a:solidFill>
              </a:rPr>
              <a:t> журнал (журнал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 час і </a:t>
            </a:r>
            <a:r>
              <a:rPr lang="ru-RU" dirty="0" err="1">
                <a:solidFill>
                  <a:schemeClr val="tx1"/>
                </a:solidFill>
              </a:rPr>
              <a:t>місце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порушення</a:t>
            </a:r>
            <a:r>
              <a:rPr lang="ru-RU" dirty="0">
                <a:solidFill>
                  <a:schemeClr val="tx1"/>
                </a:solidFill>
              </a:rPr>
              <a:t> умов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);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надійність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запобігання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монополізації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одним </a:t>
            </a:r>
            <a:r>
              <a:rPr lang="ru-RU" dirty="0" err="1">
                <a:solidFill>
                  <a:schemeClr val="tx1"/>
                </a:solidFill>
              </a:rPr>
              <a:t>користувачем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Політика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безпеки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інформації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розробці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на початковому </a:t>
            </a:r>
            <a:r>
              <a:rPr lang="ru-RU" dirty="0" err="1">
                <a:solidFill>
                  <a:schemeClr val="tx1"/>
                </a:solidFill>
              </a:rPr>
              <a:t>етапі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розробка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повинна </a:t>
            </a:r>
            <a:r>
              <a:rPr lang="ru-RU" dirty="0" err="1">
                <a:solidFill>
                  <a:schemeClr val="tx1"/>
                </a:solidFill>
              </a:rPr>
              <a:t>проводитися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урахуванням</a:t>
            </a:r>
            <a:r>
              <a:rPr lang="ru-RU" dirty="0">
                <a:solidFill>
                  <a:schemeClr val="tx1"/>
                </a:solidFill>
              </a:rPr>
              <a:t> задач,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 (рисунок 5.3). </a:t>
            </a:r>
            <a:r>
              <a:rPr lang="ru-RU" dirty="0" err="1">
                <a:solidFill>
                  <a:schemeClr val="tx1"/>
                </a:solidFill>
              </a:rPr>
              <a:t>Інформаційну</a:t>
            </a:r>
            <a:r>
              <a:rPr lang="ru-RU" dirty="0">
                <a:solidFill>
                  <a:schemeClr val="tx1"/>
                </a:solidFill>
              </a:rPr>
              <a:t> систему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виконуються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відповідності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чітко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визначеними</a:t>
            </a:r>
            <a:r>
              <a:rPr lang="ru-RU" dirty="0">
                <a:solidFill>
                  <a:schemeClr val="tx1"/>
                </a:solidFill>
              </a:rPr>
              <a:t> правилами, як показано на рисунку 5.4,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ресурсів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операцій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786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1634</Words>
  <Application>Microsoft Office PowerPoint</Application>
  <PresentationFormat>Широкоэкранный</PresentationFormat>
  <Paragraphs>102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Ретро</vt:lpstr>
      <vt:lpstr>Технології забезпечення конфіденційності та цілісності інформаційних ресурсів</vt:lpstr>
      <vt:lpstr>Стратегія та архітектура захисту інформації</vt:lpstr>
      <vt:lpstr>Презентация PowerPoint</vt:lpstr>
      <vt:lpstr>Презентация PowerPoint</vt:lpstr>
      <vt:lpstr>Розробку концепції захисту рекомендується проводити в три етапи, як показано на рисунку 5.2.</vt:lpstr>
      <vt:lpstr>Презентация PowerPoint</vt:lpstr>
      <vt:lpstr>Презентация PowerPoint</vt:lpstr>
      <vt:lpstr>Політика захисту повинна обов’язково включати:</vt:lpstr>
      <vt:lpstr>Політика безпеки інформації</vt:lpstr>
      <vt:lpstr>Презентация PowerPoint</vt:lpstr>
      <vt:lpstr>Презентация PowerPoint</vt:lpstr>
      <vt:lpstr>Основні правила забезпечення політики БІ </vt:lpstr>
      <vt:lpstr>Презентация PowerPoint</vt:lpstr>
      <vt:lpstr>Презентация PowerPoint</vt:lpstr>
      <vt:lpstr>Презентация PowerPoint</vt:lpstr>
      <vt:lpstr>Для комп’ютерних мереж (систем) можна виділити наступні ймовірні загрози, які необхідно враховувати при визначенні політики безпеки:</vt:lpstr>
      <vt:lpstr>Презентация PowerPoint</vt:lpstr>
      <vt:lpstr>Презентация PowerPoint</vt:lpstr>
      <vt:lpstr>Крім того, варто враховувати принципи, в яких відображені основні положення по безпеці інформації:</vt:lpstr>
      <vt:lpstr>Презентация PowerPoint</vt:lpstr>
      <vt:lpstr>Види забезпечення безпеки інформації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3</cp:revision>
  <dcterms:created xsi:type="dcterms:W3CDTF">2023-11-16T18:44:45Z</dcterms:created>
  <dcterms:modified xsi:type="dcterms:W3CDTF">2023-11-16T18:53:22Z</dcterms:modified>
</cp:coreProperties>
</file>