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B58E8DB-B3BD-4F76-8181-C9183EC210BB}"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256106-2D1C-4397-8008-069248819995}"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59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B58E8DB-B3BD-4F76-8181-C9183EC210BB}"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256106-2D1C-4397-8008-069248819995}" type="slidenum">
              <a:rPr lang="ru-RU" smtClean="0"/>
              <a:t>‹#›</a:t>
            </a:fld>
            <a:endParaRPr lang="ru-RU"/>
          </a:p>
        </p:txBody>
      </p:sp>
    </p:spTree>
    <p:extLst>
      <p:ext uri="{BB962C8B-B14F-4D97-AF65-F5344CB8AC3E}">
        <p14:creationId xmlns:p14="http://schemas.microsoft.com/office/powerpoint/2010/main" val="279981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B58E8DB-B3BD-4F76-8181-C9183EC210BB}"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256106-2D1C-4397-8008-069248819995}" type="slidenum">
              <a:rPr lang="ru-RU" smtClean="0"/>
              <a:t>‹#›</a:t>
            </a:fld>
            <a:endParaRPr lang="ru-RU"/>
          </a:p>
        </p:txBody>
      </p:sp>
    </p:spTree>
    <p:extLst>
      <p:ext uri="{BB962C8B-B14F-4D97-AF65-F5344CB8AC3E}">
        <p14:creationId xmlns:p14="http://schemas.microsoft.com/office/powerpoint/2010/main" val="226100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B58E8DB-B3BD-4F76-8181-C9183EC210BB}"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256106-2D1C-4397-8008-069248819995}" type="slidenum">
              <a:rPr lang="ru-RU" smtClean="0"/>
              <a:t>‹#›</a:t>
            </a:fld>
            <a:endParaRPr lang="ru-RU"/>
          </a:p>
        </p:txBody>
      </p:sp>
    </p:spTree>
    <p:extLst>
      <p:ext uri="{BB962C8B-B14F-4D97-AF65-F5344CB8AC3E}">
        <p14:creationId xmlns:p14="http://schemas.microsoft.com/office/powerpoint/2010/main" val="310102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B58E8DB-B3BD-4F76-8181-C9183EC210BB}" type="datetimeFigureOut">
              <a:rPr lang="ru-RU" smtClean="0"/>
              <a:t>16.11.2023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5256106-2D1C-4397-8008-069248819995}"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8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B58E8DB-B3BD-4F76-8181-C9183EC210BB}" type="datetimeFigureOut">
              <a:rPr lang="ru-RU" smtClean="0"/>
              <a:t>16.11.2023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5256106-2D1C-4397-8008-069248819995}" type="slidenum">
              <a:rPr lang="ru-RU" smtClean="0"/>
              <a:t>‹#›</a:t>
            </a:fld>
            <a:endParaRPr lang="ru-RU"/>
          </a:p>
        </p:txBody>
      </p:sp>
    </p:spTree>
    <p:extLst>
      <p:ext uri="{BB962C8B-B14F-4D97-AF65-F5344CB8AC3E}">
        <p14:creationId xmlns:p14="http://schemas.microsoft.com/office/powerpoint/2010/main" val="423365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B58E8DB-B3BD-4F76-8181-C9183EC210BB}" type="datetimeFigureOut">
              <a:rPr lang="ru-RU" smtClean="0"/>
              <a:t>16.11.2023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5256106-2D1C-4397-8008-069248819995}" type="slidenum">
              <a:rPr lang="ru-RU" smtClean="0"/>
              <a:t>‹#›</a:t>
            </a:fld>
            <a:endParaRPr lang="ru-RU"/>
          </a:p>
        </p:txBody>
      </p:sp>
    </p:spTree>
    <p:extLst>
      <p:ext uri="{BB962C8B-B14F-4D97-AF65-F5344CB8AC3E}">
        <p14:creationId xmlns:p14="http://schemas.microsoft.com/office/powerpoint/2010/main" val="15106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B58E8DB-B3BD-4F76-8181-C9183EC210BB}" type="datetimeFigureOut">
              <a:rPr lang="ru-RU" smtClean="0"/>
              <a:t>16.11.2023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5256106-2D1C-4397-8008-069248819995}" type="slidenum">
              <a:rPr lang="ru-RU" smtClean="0"/>
              <a:t>‹#›</a:t>
            </a:fld>
            <a:endParaRPr lang="ru-RU"/>
          </a:p>
        </p:txBody>
      </p:sp>
    </p:spTree>
    <p:extLst>
      <p:ext uri="{BB962C8B-B14F-4D97-AF65-F5344CB8AC3E}">
        <p14:creationId xmlns:p14="http://schemas.microsoft.com/office/powerpoint/2010/main" val="30038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58E8DB-B3BD-4F76-8181-C9183EC210BB}" type="datetimeFigureOut">
              <a:rPr lang="ru-RU" smtClean="0"/>
              <a:t>16.11.2023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15256106-2D1C-4397-8008-069248819995}" type="slidenum">
              <a:rPr lang="ru-RU" smtClean="0"/>
              <a:t>‹#›</a:t>
            </a:fld>
            <a:endParaRPr lang="ru-RU"/>
          </a:p>
        </p:txBody>
      </p:sp>
    </p:spTree>
    <p:extLst>
      <p:ext uri="{BB962C8B-B14F-4D97-AF65-F5344CB8AC3E}">
        <p14:creationId xmlns:p14="http://schemas.microsoft.com/office/powerpoint/2010/main" val="166466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58E8DB-B3BD-4F76-8181-C9183EC210BB}" type="datetimeFigureOut">
              <a:rPr lang="ru-RU" smtClean="0"/>
              <a:t>16.11.2023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256106-2D1C-4397-8008-069248819995}" type="slidenum">
              <a:rPr lang="ru-RU" smtClean="0"/>
              <a:t>‹#›</a:t>
            </a:fld>
            <a:endParaRPr lang="ru-RU"/>
          </a:p>
        </p:txBody>
      </p:sp>
    </p:spTree>
    <p:extLst>
      <p:ext uri="{BB962C8B-B14F-4D97-AF65-F5344CB8AC3E}">
        <p14:creationId xmlns:p14="http://schemas.microsoft.com/office/powerpoint/2010/main" val="286571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B58E8DB-B3BD-4F76-8181-C9183EC210BB}" type="datetimeFigureOut">
              <a:rPr lang="ru-RU" smtClean="0"/>
              <a:t>16.11.2023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5256106-2D1C-4397-8008-069248819995}" type="slidenum">
              <a:rPr lang="ru-RU" smtClean="0"/>
              <a:t>‹#›</a:t>
            </a:fld>
            <a:endParaRPr lang="ru-RU"/>
          </a:p>
        </p:txBody>
      </p:sp>
    </p:spTree>
    <p:extLst>
      <p:ext uri="{BB962C8B-B14F-4D97-AF65-F5344CB8AC3E}">
        <p14:creationId xmlns:p14="http://schemas.microsoft.com/office/powerpoint/2010/main" val="217031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58E8DB-B3BD-4F76-8181-C9183EC210BB}" type="datetimeFigureOut">
              <a:rPr lang="ru-RU" smtClean="0"/>
              <a:t>16.11.2023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256106-2D1C-4397-8008-069248819995}"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56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k-UA" dirty="0"/>
              <a:t>Технології забезпечення конфіденційності та цілісності інформаційних ресурсів</a:t>
            </a:r>
            <a:endParaRPr lang="ru-RU" dirty="0"/>
          </a:p>
        </p:txBody>
      </p:sp>
      <p:sp>
        <p:nvSpPr>
          <p:cNvPr id="3" name="Подзаголовок 2"/>
          <p:cNvSpPr>
            <a:spLocks noGrp="1"/>
          </p:cNvSpPr>
          <p:nvPr>
            <p:ph type="subTitle" idx="1"/>
          </p:nvPr>
        </p:nvSpPr>
        <p:spPr/>
        <p:txBody>
          <a:bodyPr/>
          <a:lstStyle/>
          <a:p>
            <a:r>
              <a:rPr lang="uk-UA" b="1" dirty="0">
                <a:solidFill>
                  <a:schemeClr val="tx1"/>
                </a:solidFill>
              </a:rPr>
              <a:t>ЛЕКЦІЯ 3. КАНАЛИ ВИТОКУ ІНФОРМАЦІЇ ЯК ЗАГРОЗА КОНФІДЕНЦІЙНОСТІ ІНФОРМАЦІЙНИМ РЕСУРСАМ</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66946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a:solidFill>
                  <a:schemeClr val="tx1"/>
                </a:solidFill>
              </a:rPr>
              <a:t>Класифікація</a:t>
            </a:r>
            <a:r>
              <a:rPr lang="ru-RU" b="1" dirty="0">
                <a:solidFill>
                  <a:schemeClr val="tx1"/>
                </a:solidFill>
              </a:rPr>
              <a:t> </a:t>
            </a:r>
            <a:r>
              <a:rPr lang="ru-RU" b="1" dirty="0" err="1">
                <a:solidFill>
                  <a:schemeClr val="tx1"/>
                </a:solidFill>
              </a:rPr>
              <a:t>загроз</a:t>
            </a:r>
            <a:r>
              <a:rPr lang="ru-RU" b="1" dirty="0">
                <a:solidFill>
                  <a:schemeClr val="tx1"/>
                </a:solidFill>
              </a:rPr>
              <a:t> </a:t>
            </a:r>
            <a:r>
              <a:rPr lang="ru-RU" b="1" dirty="0" err="1">
                <a:solidFill>
                  <a:schemeClr val="tx1"/>
                </a:solidFill>
              </a:rPr>
              <a:t>безпеки</a:t>
            </a:r>
            <a:r>
              <a:rPr lang="ru-RU" dirty="0">
                <a:solidFill>
                  <a:schemeClr val="tx1"/>
                </a:solidFill>
              </a:rPr>
              <a:t/>
            </a:r>
            <a:br>
              <a:rPr lang="ru-RU"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ru-RU" dirty="0">
                <a:solidFill>
                  <a:schemeClr val="tx1"/>
                </a:solidFill>
              </a:rPr>
              <a:t>Є два </a:t>
            </a:r>
            <a:r>
              <a:rPr lang="ru-RU" dirty="0" err="1">
                <a:solidFill>
                  <a:schemeClr val="tx1"/>
                </a:solidFill>
              </a:rPr>
              <a:t>основні</a:t>
            </a:r>
            <a:r>
              <a:rPr lang="ru-RU" dirty="0">
                <a:solidFill>
                  <a:schemeClr val="tx1"/>
                </a:solidFill>
              </a:rPr>
              <a:t> </a:t>
            </a:r>
            <a:r>
              <a:rPr lang="ru-RU" dirty="0" err="1">
                <a:solidFill>
                  <a:schemeClr val="tx1"/>
                </a:solidFill>
              </a:rPr>
              <a:t>класи</a:t>
            </a:r>
            <a:r>
              <a:rPr lang="ru-RU" dirty="0">
                <a:solidFill>
                  <a:schemeClr val="tx1"/>
                </a:solidFill>
              </a:rPr>
              <a:t> </a:t>
            </a:r>
            <a:r>
              <a:rPr lang="ru-RU" dirty="0" err="1">
                <a:solidFill>
                  <a:schemeClr val="tx1"/>
                </a:solidFill>
              </a:rPr>
              <a:t>потенційних</a:t>
            </a:r>
            <a:r>
              <a:rPr lang="ru-RU" dirty="0">
                <a:solidFill>
                  <a:schemeClr val="tx1"/>
                </a:solidFill>
              </a:rPr>
              <a:t> </a:t>
            </a:r>
            <a:r>
              <a:rPr lang="ru-RU" dirty="0" err="1">
                <a:solidFill>
                  <a:schemeClr val="tx1"/>
                </a:solidFill>
              </a:rPr>
              <a:t>загроз</a:t>
            </a:r>
            <a:r>
              <a:rPr lang="ru-RU" dirty="0">
                <a:solidFill>
                  <a:schemeClr val="tx1"/>
                </a:solidFill>
              </a:rPr>
              <a:t> за </a:t>
            </a:r>
            <a:r>
              <a:rPr lang="ru-RU" dirty="0" err="1">
                <a:solidFill>
                  <a:schemeClr val="tx1"/>
                </a:solidFill>
              </a:rPr>
              <a:t>приро</a:t>
            </a:r>
            <a:r>
              <a:rPr lang="ru-RU" dirty="0">
                <a:solidFill>
                  <a:schemeClr val="tx1"/>
                </a:solidFill>
              </a:rPr>
              <a:t> дою </a:t>
            </a:r>
            <a:r>
              <a:rPr lang="ru-RU" dirty="0" err="1">
                <a:solidFill>
                  <a:schemeClr val="tx1"/>
                </a:solidFill>
              </a:rPr>
              <a:t>їх</a:t>
            </a:r>
            <a:r>
              <a:rPr lang="ru-RU" dirty="0">
                <a:solidFill>
                  <a:schemeClr val="tx1"/>
                </a:solidFill>
              </a:rPr>
              <a:t> </a:t>
            </a:r>
            <a:r>
              <a:rPr lang="ru-RU" dirty="0" err="1">
                <a:solidFill>
                  <a:schemeClr val="tx1"/>
                </a:solidFill>
              </a:rPr>
              <a:t>виникнення</a:t>
            </a:r>
            <a:r>
              <a:rPr lang="ru-RU" dirty="0">
                <a:solidFill>
                  <a:schemeClr val="tx1"/>
                </a:solidFill>
              </a:rPr>
              <a:t>: </a:t>
            </a:r>
            <a:r>
              <a:rPr lang="ru-RU" dirty="0" err="1">
                <a:solidFill>
                  <a:schemeClr val="tx1"/>
                </a:solidFill>
              </a:rPr>
              <a:t>природні</a:t>
            </a:r>
            <a:r>
              <a:rPr lang="ru-RU" dirty="0">
                <a:solidFill>
                  <a:schemeClr val="tx1"/>
                </a:solidFill>
              </a:rPr>
              <a:t> і </a:t>
            </a:r>
            <a:r>
              <a:rPr lang="ru-RU" dirty="0" err="1">
                <a:solidFill>
                  <a:schemeClr val="tx1"/>
                </a:solidFill>
              </a:rPr>
              <a:t>штучні</a:t>
            </a:r>
            <a:r>
              <a:rPr lang="ru-RU" dirty="0">
                <a:solidFill>
                  <a:schemeClr val="tx1"/>
                </a:solidFill>
              </a:rPr>
              <a:t>. Але </a:t>
            </a:r>
            <a:r>
              <a:rPr lang="ru-RU" dirty="0" err="1">
                <a:solidFill>
                  <a:schemeClr val="tx1"/>
                </a:solidFill>
              </a:rPr>
              <a:t>поряд</a:t>
            </a:r>
            <a:r>
              <a:rPr lang="ru-RU" dirty="0">
                <a:solidFill>
                  <a:schemeClr val="tx1"/>
                </a:solidFill>
              </a:rPr>
              <a:t> з </a:t>
            </a:r>
            <a:r>
              <a:rPr lang="ru-RU" dirty="0" err="1">
                <a:solidFill>
                  <a:schemeClr val="tx1"/>
                </a:solidFill>
              </a:rPr>
              <a:t>цим</a:t>
            </a:r>
            <a:r>
              <a:rPr lang="ru-RU" dirty="0">
                <a:solidFill>
                  <a:schemeClr val="tx1"/>
                </a:solidFill>
              </a:rPr>
              <a:t> </a:t>
            </a:r>
            <a:r>
              <a:rPr lang="ru-RU" dirty="0" err="1">
                <a:solidFill>
                  <a:schemeClr val="tx1"/>
                </a:solidFill>
              </a:rPr>
              <a:t>загрози</a:t>
            </a:r>
            <a:r>
              <a:rPr lang="ru-RU" dirty="0">
                <a:solidFill>
                  <a:schemeClr val="tx1"/>
                </a:solidFill>
              </a:rPr>
              <a:t> </a:t>
            </a:r>
            <a:r>
              <a:rPr lang="ru-RU" dirty="0" err="1">
                <a:solidFill>
                  <a:schemeClr val="tx1"/>
                </a:solidFill>
              </a:rPr>
              <a:t>можна</a:t>
            </a:r>
            <a:r>
              <a:rPr lang="ru-RU" dirty="0">
                <a:solidFill>
                  <a:schemeClr val="tx1"/>
                </a:solidFill>
              </a:rPr>
              <a:t> </a:t>
            </a:r>
            <a:r>
              <a:rPr lang="ru-RU" dirty="0" err="1">
                <a:solidFill>
                  <a:schemeClr val="tx1"/>
                </a:solidFill>
              </a:rPr>
              <a:t>кла</a:t>
            </a:r>
            <a:r>
              <a:rPr lang="ru-RU" dirty="0">
                <a:solidFill>
                  <a:schemeClr val="tx1"/>
                </a:solidFill>
              </a:rPr>
              <a:t> </a:t>
            </a:r>
            <a:r>
              <a:rPr lang="ru-RU" dirty="0" err="1">
                <a:solidFill>
                  <a:schemeClr val="tx1"/>
                </a:solidFill>
              </a:rPr>
              <a:t>сифікувати</a:t>
            </a:r>
            <a:r>
              <a:rPr lang="ru-RU" dirty="0">
                <a:solidFill>
                  <a:schemeClr val="tx1"/>
                </a:solidFill>
              </a:rPr>
              <a:t> і за </a:t>
            </a:r>
            <a:r>
              <a:rPr lang="ru-RU" dirty="0" err="1">
                <a:solidFill>
                  <a:schemeClr val="tx1"/>
                </a:solidFill>
              </a:rPr>
              <a:t>іншими</a:t>
            </a:r>
            <a:r>
              <a:rPr lang="ru-RU" dirty="0">
                <a:solidFill>
                  <a:schemeClr val="tx1"/>
                </a:solidFill>
              </a:rPr>
              <a:t> </a:t>
            </a:r>
            <a:r>
              <a:rPr lang="ru-RU" dirty="0" err="1">
                <a:solidFill>
                  <a:schemeClr val="tx1"/>
                </a:solidFill>
              </a:rPr>
              <a:t>критеріями</a:t>
            </a:r>
            <a:r>
              <a:rPr lang="ru-RU" dirty="0">
                <a:solidFill>
                  <a:schemeClr val="tx1"/>
                </a:solidFill>
              </a:rPr>
              <a:t> </a:t>
            </a:r>
            <a:r>
              <a:rPr lang="ru-RU" dirty="0" err="1">
                <a:solidFill>
                  <a:schemeClr val="tx1"/>
                </a:solidFill>
              </a:rPr>
              <a:t>реалізації</a:t>
            </a:r>
            <a:r>
              <a:rPr lang="ru-RU" dirty="0">
                <a:solidFill>
                  <a:schemeClr val="tx1"/>
                </a:solidFill>
              </a:rPr>
              <a:t>, </a:t>
            </a:r>
            <a:r>
              <a:rPr lang="ru-RU" dirty="0" err="1">
                <a:solidFill>
                  <a:schemeClr val="tx1"/>
                </a:solidFill>
              </a:rPr>
              <a:t>які</a:t>
            </a:r>
            <a:r>
              <a:rPr lang="ru-RU" dirty="0">
                <a:solidFill>
                  <a:schemeClr val="tx1"/>
                </a:solidFill>
              </a:rPr>
              <a:t> </a:t>
            </a:r>
            <a:r>
              <a:rPr lang="ru-RU" dirty="0" err="1">
                <a:solidFill>
                  <a:schemeClr val="tx1"/>
                </a:solidFill>
              </a:rPr>
              <a:t>наведені</a:t>
            </a:r>
            <a:r>
              <a:rPr lang="ru-RU" dirty="0">
                <a:solidFill>
                  <a:schemeClr val="tx1"/>
                </a:solidFill>
              </a:rPr>
              <a:t> </a:t>
            </a:r>
            <a:r>
              <a:rPr lang="ru-RU" dirty="0" err="1">
                <a:solidFill>
                  <a:schemeClr val="tx1"/>
                </a:solidFill>
              </a:rPr>
              <a:t>далі</a:t>
            </a:r>
            <a:r>
              <a:rPr lang="ru-RU" dirty="0">
                <a:solidFill>
                  <a:schemeClr val="tx1"/>
                </a:solidFill>
              </a:rPr>
              <a:t>.</a:t>
            </a:r>
          </a:p>
          <a:p>
            <a:r>
              <a:rPr lang="ru-RU" i="1" dirty="0" err="1">
                <a:solidFill>
                  <a:schemeClr val="tx1"/>
                </a:solidFill>
              </a:rPr>
              <a:t>Класифікація</a:t>
            </a:r>
            <a:r>
              <a:rPr lang="ru-RU" i="1" dirty="0">
                <a:solidFill>
                  <a:schemeClr val="tx1"/>
                </a:solidFill>
              </a:rPr>
              <a:t> </a:t>
            </a:r>
            <a:r>
              <a:rPr lang="ru-RU" i="1" dirty="0" err="1">
                <a:solidFill>
                  <a:schemeClr val="tx1"/>
                </a:solidFill>
              </a:rPr>
              <a:t>загроз</a:t>
            </a:r>
            <a:r>
              <a:rPr lang="ru-RU" i="1" dirty="0">
                <a:solidFill>
                  <a:schemeClr val="tx1"/>
                </a:solidFill>
              </a:rPr>
              <a:t> за метою</a:t>
            </a:r>
            <a:r>
              <a:rPr lang="ru-RU" dirty="0">
                <a:solidFill>
                  <a:schemeClr val="tx1"/>
                </a:solidFill>
              </a:rPr>
              <a:t>: </a:t>
            </a:r>
            <a:r>
              <a:rPr lang="ru-RU" dirty="0" err="1">
                <a:solidFill>
                  <a:schemeClr val="tx1"/>
                </a:solidFill>
              </a:rPr>
              <a:t>несанкціоноване</a:t>
            </a:r>
            <a:r>
              <a:rPr lang="ru-RU" dirty="0">
                <a:solidFill>
                  <a:schemeClr val="tx1"/>
                </a:solidFill>
              </a:rPr>
              <a:t> </a:t>
            </a:r>
            <a:r>
              <a:rPr lang="ru-RU" dirty="0" err="1">
                <a:solidFill>
                  <a:schemeClr val="tx1"/>
                </a:solidFill>
              </a:rPr>
              <a:t>читання</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несанкціонована</a:t>
            </a:r>
            <a:r>
              <a:rPr lang="ru-RU" dirty="0">
                <a:solidFill>
                  <a:schemeClr val="tx1"/>
                </a:solidFill>
              </a:rPr>
              <a:t> </a:t>
            </a:r>
            <a:r>
              <a:rPr lang="ru-RU" dirty="0" err="1">
                <a:solidFill>
                  <a:schemeClr val="tx1"/>
                </a:solidFill>
              </a:rPr>
              <a:t>зміна</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несанкціоноване</a:t>
            </a:r>
            <a:r>
              <a:rPr lang="ru-RU" dirty="0">
                <a:solidFill>
                  <a:schemeClr val="tx1"/>
                </a:solidFill>
              </a:rPr>
              <a:t> </a:t>
            </a:r>
            <a:r>
              <a:rPr lang="ru-RU" dirty="0" err="1">
                <a:solidFill>
                  <a:schemeClr val="tx1"/>
                </a:solidFill>
              </a:rPr>
              <a:t>знищення</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повне</a:t>
            </a:r>
            <a:r>
              <a:rPr lang="ru-RU" dirty="0">
                <a:solidFill>
                  <a:schemeClr val="tx1"/>
                </a:solidFill>
              </a:rPr>
              <a:t> </a:t>
            </a:r>
            <a:r>
              <a:rPr lang="ru-RU" dirty="0" err="1">
                <a:solidFill>
                  <a:schemeClr val="tx1"/>
                </a:solidFill>
              </a:rPr>
              <a:t>або</a:t>
            </a:r>
            <a:r>
              <a:rPr lang="ru-RU" dirty="0">
                <a:solidFill>
                  <a:schemeClr val="tx1"/>
                </a:solidFill>
              </a:rPr>
              <a:t> </a:t>
            </a:r>
            <a:r>
              <a:rPr lang="ru-RU" dirty="0" err="1">
                <a:solidFill>
                  <a:schemeClr val="tx1"/>
                </a:solidFill>
              </a:rPr>
              <a:t>часткове</a:t>
            </a:r>
            <a:r>
              <a:rPr lang="ru-RU" dirty="0">
                <a:solidFill>
                  <a:schemeClr val="tx1"/>
                </a:solidFill>
              </a:rPr>
              <a:t> </a:t>
            </a:r>
            <a:r>
              <a:rPr lang="ru-RU" dirty="0" err="1">
                <a:solidFill>
                  <a:schemeClr val="tx1"/>
                </a:solidFill>
              </a:rPr>
              <a:t>руйнування</a:t>
            </a:r>
            <a:r>
              <a:rPr lang="ru-RU" dirty="0">
                <a:solidFill>
                  <a:schemeClr val="tx1"/>
                </a:solidFill>
              </a:rPr>
              <a:t> КС (</a:t>
            </a:r>
            <a:r>
              <a:rPr lang="ru-RU" dirty="0" err="1">
                <a:solidFill>
                  <a:schemeClr val="tx1"/>
                </a:solidFill>
              </a:rPr>
              <a:t>від</a:t>
            </a:r>
            <a:r>
              <a:rPr lang="ru-RU" dirty="0">
                <a:solidFill>
                  <a:schemeClr val="tx1"/>
                </a:solidFill>
              </a:rPr>
              <a:t> </a:t>
            </a:r>
            <a:r>
              <a:rPr lang="ru-RU" dirty="0" err="1">
                <a:solidFill>
                  <a:schemeClr val="tx1"/>
                </a:solidFill>
              </a:rPr>
              <a:t>короткочасного</a:t>
            </a:r>
            <a:r>
              <a:rPr lang="ru-RU" dirty="0">
                <a:solidFill>
                  <a:schemeClr val="tx1"/>
                </a:solidFill>
              </a:rPr>
              <a:t> </a:t>
            </a:r>
            <a:r>
              <a:rPr lang="ru-RU" dirty="0" err="1">
                <a:solidFill>
                  <a:schemeClr val="tx1"/>
                </a:solidFill>
              </a:rPr>
              <a:t>виведення</a:t>
            </a:r>
            <a:r>
              <a:rPr lang="ru-RU" dirty="0">
                <a:solidFill>
                  <a:schemeClr val="tx1"/>
                </a:solidFill>
              </a:rPr>
              <a:t> з ладу </a:t>
            </a:r>
            <a:r>
              <a:rPr lang="ru-RU" dirty="0" err="1">
                <a:solidFill>
                  <a:schemeClr val="tx1"/>
                </a:solidFill>
              </a:rPr>
              <a:t>окремих</a:t>
            </a:r>
            <a:r>
              <a:rPr lang="ru-RU" dirty="0">
                <a:solidFill>
                  <a:schemeClr val="tx1"/>
                </a:solidFill>
              </a:rPr>
              <a:t> </a:t>
            </a:r>
            <a:r>
              <a:rPr lang="ru-RU" dirty="0" err="1">
                <a:solidFill>
                  <a:schemeClr val="tx1"/>
                </a:solidFill>
              </a:rPr>
              <a:t>модулів</a:t>
            </a:r>
            <a:r>
              <a:rPr lang="ru-RU" dirty="0">
                <a:solidFill>
                  <a:schemeClr val="tx1"/>
                </a:solidFill>
              </a:rPr>
              <a:t> до </a:t>
            </a:r>
            <a:r>
              <a:rPr lang="ru-RU" dirty="0" err="1">
                <a:solidFill>
                  <a:schemeClr val="tx1"/>
                </a:solidFill>
              </a:rPr>
              <a:t>фізичного</a:t>
            </a:r>
            <a:r>
              <a:rPr lang="ru-RU" dirty="0">
                <a:solidFill>
                  <a:schemeClr val="tx1"/>
                </a:solidFill>
              </a:rPr>
              <a:t> </a:t>
            </a:r>
            <a:r>
              <a:rPr lang="ru-RU" dirty="0" err="1">
                <a:solidFill>
                  <a:schemeClr val="tx1"/>
                </a:solidFill>
              </a:rPr>
              <a:t>стирання</a:t>
            </a:r>
            <a:r>
              <a:rPr lang="ru-RU" dirty="0">
                <a:solidFill>
                  <a:schemeClr val="tx1"/>
                </a:solidFill>
              </a:rPr>
              <a:t> </a:t>
            </a:r>
            <a:r>
              <a:rPr lang="ru-RU" dirty="0" err="1">
                <a:solidFill>
                  <a:schemeClr val="tx1"/>
                </a:solidFill>
              </a:rPr>
              <a:t>системних</a:t>
            </a:r>
            <a:r>
              <a:rPr lang="ru-RU" dirty="0">
                <a:solidFill>
                  <a:schemeClr val="tx1"/>
                </a:solidFill>
              </a:rPr>
              <a:t> </a:t>
            </a:r>
            <a:r>
              <a:rPr lang="ru-RU" dirty="0" err="1">
                <a:solidFill>
                  <a:schemeClr val="tx1"/>
                </a:solidFill>
              </a:rPr>
              <a:t>файлів</a:t>
            </a:r>
            <a:r>
              <a:rPr lang="ru-RU" dirty="0">
                <a:solidFill>
                  <a:schemeClr val="tx1"/>
                </a:solidFill>
              </a:rPr>
              <a:t>); </a:t>
            </a:r>
          </a:p>
          <a:p>
            <a:r>
              <a:rPr lang="ru-RU" i="1" dirty="0" err="1">
                <a:solidFill>
                  <a:schemeClr val="tx1"/>
                </a:solidFill>
              </a:rPr>
              <a:t>Класифікація</a:t>
            </a:r>
            <a:r>
              <a:rPr lang="ru-RU" i="1" dirty="0">
                <a:solidFill>
                  <a:schemeClr val="tx1"/>
                </a:solidFill>
              </a:rPr>
              <a:t> </a:t>
            </a:r>
            <a:r>
              <a:rPr lang="ru-RU" i="1" dirty="0" err="1">
                <a:solidFill>
                  <a:schemeClr val="tx1"/>
                </a:solidFill>
              </a:rPr>
              <a:t>загроз</a:t>
            </a:r>
            <a:r>
              <a:rPr lang="ru-RU" i="1" dirty="0">
                <a:solidFill>
                  <a:schemeClr val="tx1"/>
                </a:solidFill>
              </a:rPr>
              <a:t> за принципом </a:t>
            </a:r>
            <a:r>
              <a:rPr lang="ru-RU" i="1" dirty="0" err="1">
                <a:solidFill>
                  <a:schemeClr val="tx1"/>
                </a:solidFill>
              </a:rPr>
              <a:t>впливу</a:t>
            </a:r>
            <a:r>
              <a:rPr lang="ru-RU" i="1" dirty="0">
                <a:solidFill>
                  <a:schemeClr val="tx1"/>
                </a:solidFill>
              </a:rPr>
              <a:t> на КС</a:t>
            </a:r>
            <a:r>
              <a:rPr lang="ru-RU" dirty="0">
                <a:solidFill>
                  <a:schemeClr val="tx1"/>
                </a:solidFill>
              </a:rPr>
              <a:t>: </a:t>
            </a:r>
            <a:r>
              <a:rPr lang="ru-RU" dirty="0" err="1">
                <a:solidFill>
                  <a:schemeClr val="tx1"/>
                </a:solidFill>
              </a:rPr>
              <a:t>використання</a:t>
            </a:r>
            <a:r>
              <a:rPr lang="ru-RU" dirty="0">
                <a:solidFill>
                  <a:schemeClr val="tx1"/>
                </a:solidFill>
              </a:rPr>
              <a:t> </a:t>
            </a:r>
            <a:r>
              <a:rPr lang="ru-RU" dirty="0" err="1">
                <a:solidFill>
                  <a:schemeClr val="tx1"/>
                </a:solidFill>
              </a:rPr>
              <a:t>легаль</a:t>
            </a:r>
            <a:r>
              <a:rPr lang="ru-RU" dirty="0">
                <a:solidFill>
                  <a:schemeClr val="tx1"/>
                </a:solidFill>
              </a:rPr>
              <a:t> них </a:t>
            </a:r>
            <a:r>
              <a:rPr lang="ru-RU" dirty="0" err="1">
                <a:solidFill>
                  <a:schemeClr val="tx1"/>
                </a:solidFill>
              </a:rPr>
              <a:t>каналів</a:t>
            </a:r>
            <a:r>
              <a:rPr lang="ru-RU" dirty="0">
                <a:solidFill>
                  <a:schemeClr val="tx1"/>
                </a:solidFill>
              </a:rPr>
              <a:t> </a:t>
            </a:r>
            <a:r>
              <a:rPr lang="ru-RU" dirty="0" err="1">
                <a:solidFill>
                  <a:schemeClr val="tx1"/>
                </a:solidFill>
              </a:rPr>
              <a:t>отримання</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наприклад</a:t>
            </a:r>
            <a:r>
              <a:rPr lang="ru-RU" dirty="0">
                <a:solidFill>
                  <a:schemeClr val="tx1"/>
                </a:solidFill>
              </a:rPr>
              <a:t>, </a:t>
            </a:r>
            <a:r>
              <a:rPr lang="ru-RU" dirty="0" err="1">
                <a:solidFill>
                  <a:schemeClr val="tx1"/>
                </a:solidFill>
              </a:rPr>
              <a:t>несанкціоноване</a:t>
            </a:r>
            <a:r>
              <a:rPr lang="ru-RU" dirty="0">
                <a:solidFill>
                  <a:schemeClr val="tx1"/>
                </a:solidFill>
              </a:rPr>
              <a:t> </a:t>
            </a:r>
            <a:r>
              <a:rPr lang="ru-RU" dirty="0" err="1">
                <a:solidFill>
                  <a:schemeClr val="tx1"/>
                </a:solidFill>
              </a:rPr>
              <a:t>читання</a:t>
            </a:r>
            <a:r>
              <a:rPr lang="ru-RU" dirty="0">
                <a:solidFill>
                  <a:schemeClr val="tx1"/>
                </a:solidFill>
              </a:rPr>
              <a:t> з файлу); </a:t>
            </a:r>
            <a:r>
              <a:rPr lang="ru-RU" dirty="0" err="1">
                <a:solidFill>
                  <a:schemeClr val="tx1"/>
                </a:solidFill>
              </a:rPr>
              <a:t>використання</a:t>
            </a:r>
            <a:r>
              <a:rPr lang="ru-RU" dirty="0">
                <a:solidFill>
                  <a:schemeClr val="tx1"/>
                </a:solidFill>
              </a:rPr>
              <a:t> </a:t>
            </a:r>
            <a:r>
              <a:rPr lang="ru-RU" dirty="0" err="1">
                <a:solidFill>
                  <a:schemeClr val="tx1"/>
                </a:solidFill>
              </a:rPr>
              <a:t>прихованих</a:t>
            </a:r>
            <a:r>
              <a:rPr lang="ru-RU" dirty="0">
                <a:solidFill>
                  <a:schemeClr val="tx1"/>
                </a:solidFill>
              </a:rPr>
              <a:t> </a:t>
            </a:r>
            <a:r>
              <a:rPr lang="ru-RU" dirty="0" err="1">
                <a:solidFill>
                  <a:schemeClr val="tx1"/>
                </a:solidFill>
              </a:rPr>
              <a:t>каналів</a:t>
            </a:r>
            <a:r>
              <a:rPr lang="ru-RU" dirty="0">
                <a:solidFill>
                  <a:schemeClr val="tx1"/>
                </a:solidFill>
              </a:rPr>
              <a:t> </a:t>
            </a:r>
            <a:r>
              <a:rPr lang="ru-RU" dirty="0" err="1">
                <a:solidFill>
                  <a:schemeClr val="tx1"/>
                </a:solidFill>
              </a:rPr>
              <a:t>отримання</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наприклад</a:t>
            </a:r>
            <a:r>
              <a:rPr lang="ru-RU" dirty="0">
                <a:solidFill>
                  <a:schemeClr val="tx1"/>
                </a:solidFill>
              </a:rPr>
              <a:t>, </a:t>
            </a:r>
            <a:r>
              <a:rPr lang="ru-RU" dirty="0" err="1">
                <a:solidFill>
                  <a:schemeClr val="tx1"/>
                </a:solidFill>
              </a:rPr>
              <a:t>недокументованих</a:t>
            </a:r>
            <a:r>
              <a:rPr lang="ru-RU" dirty="0">
                <a:solidFill>
                  <a:schemeClr val="tx1"/>
                </a:solidFill>
              </a:rPr>
              <a:t> </a:t>
            </a:r>
            <a:r>
              <a:rPr lang="ru-RU" dirty="0" err="1">
                <a:solidFill>
                  <a:schemeClr val="tx1"/>
                </a:solidFill>
              </a:rPr>
              <a:t>можливостей</a:t>
            </a:r>
            <a:r>
              <a:rPr lang="ru-RU" dirty="0">
                <a:solidFill>
                  <a:schemeClr val="tx1"/>
                </a:solidFill>
              </a:rPr>
              <a:t> ОС); </a:t>
            </a:r>
            <a:r>
              <a:rPr lang="ru-RU" dirty="0" err="1">
                <a:solidFill>
                  <a:schemeClr val="tx1"/>
                </a:solidFill>
              </a:rPr>
              <a:t>створення</a:t>
            </a:r>
            <a:r>
              <a:rPr lang="ru-RU" dirty="0">
                <a:solidFill>
                  <a:schemeClr val="tx1"/>
                </a:solidFill>
              </a:rPr>
              <a:t> </a:t>
            </a:r>
            <a:r>
              <a:rPr lang="ru-RU" dirty="0" err="1">
                <a:solidFill>
                  <a:schemeClr val="tx1"/>
                </a:solidFill>
              </a:rPr>
              <a:t>нових</a:t>
            </a:r>
            <a:r>
              <a:rPr lang="ru-RU" dirty="0">
                <a:solidFill>
                  <a:schemeClr val="tx1"/>
                </a:solidFill>
              </a:rPr>
              <a:t> </a:t>
            </a:r>
            <a:r>
              <a:rPr lang="ru-RU" dirty="0" err="1">
                <a:solidFill>
                  <a:schemeClr val="tx1"/>
                </a:solidFill>
              </a:rPr>
              <a:t>каналів</a:t>
            </a:r>
            <a:r>
              <a:rPr lang="ru-RU" dirty="0">
                <a:solidFill>
                  <a:schemeClr val="tx1"/>
                </a:solidFill>
              </a:rPr>
              <a:t> </a:t>
            </a:r>
            <a:r>
              <a:rPr lang="ru-RU" dirty="0" err="1">
                <a:solidFill>
                  <a:schemeClr val="tx1"/>
                </a:solidFill>
              </a:rPr>
              <a:t>отримання</a:t>
            </a:r>
            <a:r>
              <a:rPr lang="ru-RU" dirty="0">
                <a:solidFill>
                  <a:schemeClr val="tx1"/>
                </a:solidFill>
              </a:rPr>
              <a:t> </a:t>
            </a:r>
            <a:r>
              <a:rPr lang="ru-RU" dirty="0" err="1">
                <a:solidFill>
                  <a:schemeClr val="tx1"/>
                </a:solidFill>
              </a:rPr>
              <a:t>інформації</a:t>
            </a:r>
            <a:r>
              <a:rPr lang="ru-RU" dirty="0">
                <a:solidFill>
                  <a:schemeClr val="tx1"/>
                </a:solidFill>
              </a:rPr>
              <a:t> (</a:t>
            </a:r>
            <a:r>
              <a:rPr lang="ru-RU" dirty="0" err="1">
                <a:solidFill>
                  <a:schemeClr val="tx1"/>
                </a:solidFill>
              </a:rPr>
              <a:t>наприклад</a:t>
            </a:r>
            <a:r>
              <a:rPr lang="ru-RU" dirty="0">
                <a:solidFill>
                  <a:schemeClr val="tx1"/>
                </a:solidFill>
              </a:rPr>
              <a:t>, за </a:t>
            </a:r>
            <a:r>
              <a:rPr lang="ru-RU" dirty="0" err="1">
                <a:solidFill>
                  <a:schemeClr val="tx1"/>
                </a:solidFill>
              </a:rPr>
              <a:t>допомогою</a:t>
            </a:r>
            <a:r>
              <a:rPr lang="ru-RU" dirty="0">
                <a:solidFill>
                  <a:schemeClr val="tx1"/>
                </a:solidFill>
              </a:rPr>
              <a:t> </a:t>
            </a:r>
            <a:r>
              <a:rPr lang="ru-RU" dirty="0" err="1">
                <a:solidFill>
                  <a:schemeClr val="tx1"/>
                </a:solidFill>
              </a:rPr>
              <a:t>програмних</a:t>
            </a:r>
            <a:r>
              <a:rPr lang="ru-RU" dirty="0">
                <a:solidFill>
                  <a:schemeClr val="tx1"/>
                </a:solidFill>
              </a:rPr>
              <a:t> закладок).</a:t>
            </a:r>
            <a:endParaRPr lang="ru-RU" dirty="0">
              <a:solidFill>
                <a:schemeClr val="tx1"/>
              </a:solidFill>
            </a:endParaRPr>
          </a:p>
        </p:txBody>
      </p:sp>
    </p:spTree>
    <p:extLst>
      <p:ext uri="{BB962C8B-B14F-4D97-AF65-F5344CB8AC3E}">
        <p14:creationId xmlns:p14="http://schemas.microsoft.com/office/powerpoint/2010/main" val="51110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i="1" dirty="0" err="1">
                <a:solidFill>
                  <a:schemeClr val="tx1"/>
                </a:solidFill>
              </a:rPr>
              <a:t>Класифікація</a:t>
            </a:r>
            <a:r>
              <a:rPr lang="ru-RU" i="1" dirty="0">
                <a:solidFill>
                  <a:schemeClr val="tx1"/>
                </a:solidFill>
              </a:rPr>
              <a:t> </a:t>
            </a:r>
            <a:r>
              <a:rPr lang="ru-RU" i="1" dirty="0" err="1">
                <a:solidFill>
                  <a:schemeClr val="tx1"/>
                </a:solidFill>
              </a:rPr>
              <a:t>загроз</a:t>
            </a:r>
            <a:r>
              <a:rPr lang="ru-RU" i="1" dirty="0">
                <a:solidFill>
                  <a:schemeClr val="tx1"/>
                </a:solidFill>
              </a:rPr>
              <a:t> за характером </a:t>
            </a:r>
            <a:r>
              <a:rPr lang="ru-RU" i="1" dirty="0" err="1">
                <a:solidFill>
                  <a:schemeClr val="tx1"/>
                </a:solidFill>
              </a:rPr>
              <a:t>впливу</a:t>
            </a:r>
            <a:r>
              <a:rPr lang="ru-RU" i="1" dirty="0">
                <a:solidFill>
                  <a:schemeClr val="tx1"/>
                </a:solidFill>
              </a:rPr>
              <a:t> на КС</a:t>
            </a:r>
            <a:r>
              <a:rPr lang="ru-RU" dirty="0">
                <a:solidFill>
                  <a:schemeClr val="tx1"/>
                </a:solidFill>
              </a:rPr>
              <a:t>: </a:t>
            </a:r>
            <a:r>
              <a:rPr lang="ru-RU" dirty="0" err="1">
                <a:solidFill>
                  <a:schemeClr val="tx1"/>
                </a:solidFill>
              </a:rPr>
              <a:t>активний</a:t>
            </a:r>
            <a:r>
              <a:rPr lang="ru-RU" dirty="0">
                <a:solidFill>
                  <a:schemeClr val="tx1"/>
                </a:solidFill>
              </a:rPr>
              <a:t> </a:t>
            </a:r>
            <a:r>
              <a:rPr lang="ru-RU" dirty="0" err="1">
                <a:solidFill>
                  <a:schemeClr val="tx1"/>
                </a:solidFill>
              </a:rPr>
              <a:t>вплив</a:t>
            </a:r>
            <a:r>
              <a:rPr lang="ru-RU" dirty="0">
                <a:solidFill>
                  <a:schemeClr val="tx1"/>
                </a:solidFill>
              </a:rPr>
              <a:t> – не </a:t>
            </a:r>
            <a:r>
              <a:rPr lang="ru-RU" dirty="0" err="1">
                <a:solidFill>
                  <a:schemeClr val="tx1"/>
                </a:solidFill>
              </a:rPr>
              <a:t>санкціоновані</a:t>
            </a:r>
            <a:r>
              <a:rPr lang="ru-RU" dirty="0">
                <a:solidFill>
                  <a:schemeClr val="tx1"/>
                </a:solidFill>
              </a:rPr>
              <a:t> </a:t>
            </a:r>
            <a:r>
              <a:rPr lang="ru-RU" dirty="0" err="1">
                <a:solidFill>
                  <a:schemeClr val="tx1"/>
                </a:solidFill>
              </a:rPr>
              <a:t>дії</a:t>
            </a:r>
            <a:r>
              <a:rPr lang="ru-RU" dirty="0">
                <a:solidFill>
                  <a:schemeClr val="tx1"/>
                </a:solidFill>
              </a:rPr>
              <a:t> в </a:t>
            </a:r>
            <a:r>
              <a:rPr lang="ru-RU" dirty="0" err="1">
                <a:solidFill>
                  <a:schemeClr val="tx1"/>
                </a:solidFill>
              </a:rPr>
              <a:t>системі</a:t>
            </a:r>
            <a:r>
              <a:rPr lang="ru-RU" dirty="0">
                <a:solidFill>
                  <a:schemeClr val="tx1"/>
                </a:solidFill>
              </a:rPr>
              <a:t>; </a:t>
            </a:r>
            <a:r>
              <a:rPr lang="ru-RU" dirty="0" err="1">
                <a:solidFill>
                  <a:schemeClr val="tx1"/>
                </a:solidFill>
              </a:rPr>
              <a:t>пасивний</a:t>
            </a:r>
            <a:r>
              <a:rPr lang="ru-RU" dirty="0">
                <a:solidFill>
                  <a:schemeClr val="tx1"/>
                </a:solidFill>
              </a:rPr>
              <a:t> </a:t>
            </a:r>
            <a:r>
              <a:rPr lang="ru-RU" dirty="0" err="1">
                <a:solidFill>
                  <a:schemeClr val="tx1"/>
                </a:solidFill>
              </a:rPr>
              <a:t>вплив</a:t>
            </a:r>
            <a:r>
              <a:rPr lang="ru-RU" dirty="0">
                <a:solidFill>
                  <a:schemeClr val="tx1"/>
                </a:solidFill>
              </a:rPr>
              <a:t> – </a:t>
            </a:r>
            <a:r>
              <a:rPr lang="ru-RU" dirty="0" err="1">
                <a:solidFill>
                  <a:schemeClr val="tx1"/>
                </a:solidFill>
              </a:rPr>
              <a:t>несанкціоноване</a:t>
            </a:r>
            <a:r>
              <a:rPr lang="ru-RU" dirty="0">
                <a:solidFill>
                  <a:schemeClr val="tx1"/>
                </a:solidFill>
              </a:rPr>
              <a:t> </a:t>
            </a:r>
            <a:r>
              <a:rPr lang="ru-RU" dirty="0" err="1">
                <a:solidFill>
                  <a:schemeClr val="tx1"/>
                </a:solidFill>
              </a:rPr>
              <a:t>спостережен</a:t>
            </a:r>
            <a:r>
              <a:rPr lang="ru-RU" dirty="0">
                <a:solidFill>
                  <a:schemeClr val="tx1"/>
                </a:solidFill>
              </a:rPr>
              <a:t> </a:t>
            </a:r>
            <a:r>
              <a:rPr lang="ru-RU" dirty="0" err="1">
                <a:solidFill>
                  <a:schemeClr val="tx1"/>
                </a:solidFill>
              </a:rPr>
              <a:t>ня</a:t>
            </a:r>
            <a:r>
              <a:rPr lang="ru-RU" dirty="0">
                <a:solidFill>
                  <a:schemeClr val="tx1"/>
                </a:solidFill>
              </a:rPr>
              <a:t> за </a:t>
            </a:r>
            <a:r>
              <a:rPr lang="ru-RU" dirty="0" err="1">
                <a:solidFill>
                  <a:schemeClr val="tx1"/>
                </a:solidFill>
              </a:rPr>
              <a:t>процесами</a:t>
            </a:r>
            <a:r>
              <a:rPr lang="ru-RU" dirty="0">
                <a:solidFill>
                  <a:schemeClr val="tx1"/>
                </a:solidFill>
              </a:rPr>
              <a:t> в </a:t>
            </a:r>
            <a:r>
              <a:rPr lang="ru-RU" dirty="0" err="1">
                <a:solidFill>
                  <a:schemeClr val="tx1"/>
                </a:solidFill>
              </a:rPr>
              <a:t>системі</a:t>
            </a:r>
            <a:r>
              <a:rPr lang="ru-RU" dirty="0">
                <a:solidFill>
                  <a:schemeClr val="tx1"/>
                </a:solidFill>
              </a:rPr>
              <a:t>.</a:t>
            </a:r>
          </a:p>
          <a:p>
            <a:r>
              <a:rPr lang="ru-RU" i="1" dirty="0" err="1">
                <a:solidFill>
                  <a:schemeClr val="tx1"/>
                </a:solidFill>
              </a:rPr>
              <a:t>Класифікація</a:t>
            </a:r>
            <a:r>
              <a:rPr lang="ru-RU" i="1" dirty="0">
                <a:solidFill>
                  <a:schemeClr val="tx1"/>
                </a:solidFill>
              </a:rPr>
              <a:t> </a:t>
            </a:r>
            <a:r>
              <a:rPr lang="ru-RU" i="1" dirty="0" err="1">
                <a:solidFill>
                  <a:schemeClr val="tx1"/>
                </a:solidFill>
              </a:rPr>
              <a:t>загроз</a:t>
            </a:r>
            <a:r>
              <a:rPr lang="ru-RU" i="1" dirty="0">
                <a:solidFill>
                  <a:schemeClr val="tx1"/>
                </a:solidFill>
              </a:rPr>
              <a:t>, </a:t>
            </a:r>
            <a:r>
              <a:rPr lang="ru-RU" i="1" dirty="0" err="1">
                <a:solidFill>
                  <a:schemeClr val="tx1"/>
                </a:solidFill>
              </a:rPr>
              <a:t>що</a:t>
            </a:r>
            <a:r>
              <a:rPr lang="ru-RU" i="1" dirty="0">
                <a:solidFill>
                  <a:schemeClr val="tx1"/>
                </a:solidFill>
              </a:rPr>
              <a:t> </a:t>
            </a:r>
            <a:r>
              <a:rPr lang="ru-RU" i="1" dirty="0" err="1">
                <a:solidFill>
                  <a:schemeClr val="tx1"/>
                </a:solidFill>
              </a:rPr>
              <a:t>виникають</a:t>
            </a:r>
            <a:r>
              <a:rPr lang="ru-RU" i="1" dirty="0">
                <a:solidFill>
                  <a:schemeClr val="tx1"/>
                </a:solidFill>
              </a:rPr>
              <a:t> через </a:t>
            </a:r>
            <a:r>
              <a:rPr lang="ru-RU" i="1" dirty="0" err="1">
                <a:solidFill>
                  <a:schemeClr val="tx1"/>
                </a:solidFill>
              </a:rPr>
              <a:t>слабкий</a:t>
            </a:r>
            <a:r>
              <a:rPr lang="ru-RU" i="1" dirty="0">
                <a:solidFill>
                  <a:schemeClr val="tx1"/>
                </a:solidFill>
              </a:rPr>
              <a:t> </a:t>
            </a:r>
            <a:r>
              <a:rPr lang="ru-RU" i="1" dirty="0" err="1">
                <a:solidFill>
                  <a:schemeClr val="tx1"/>
                </a:solidFill>
              </a:rPr>
              <a:t>захист</a:t>
            </a:r>
            <a:r>
              <a:rPr lang="ru-RU" dirty="0">
                <a:solidFill>
                  <a:schemeClr val="tx1"/>
                </a:solidFill>
              </a:rPr>
              <a:t>: неадекватна </a:t>
            </a:r>
            <a:r>
              <a:rPr lang="ru-RU" dirty="0" err="1">
                <a:solidFill>
                  <a:schemeClr val="tx1"/>
                </a:solidFill>
              </a:rPr>
              <a:t>політика</a:t>
            </a:r>
            <a:r>
              <a:rPr lang="ru-RU" dirty="0">
                <a:solidFill>
                  <a:schemeClr val="tx1"/>
                </a:solidFill>
              </a:rPr>
              <a:t> </a:t>
            </a:r>
            <a:r>
              <a:rPr lang="ru-RU" dirty="0" err="1">
                <a:solidFill>
                  <a:schemeClr val="tx1"/>
                </a:solidFill>
              </a:rPr>
              <a:t>безпеки</a:t>
            </a:r>
            <a:r>
              <a:rPr lang="ru-RU" dirty="0">
                <a:solidFill>
                  <a:schemeClr val="tx1"/>
                </a:solidFill>
              </a:rPr>
              <a:t> (в </a:t>
            </a:r>
            <a:r>
              <a:rPr lang="ru-RU" dirty="0" err="1">
                <a:solidFill>
                  <a:schemeClr val="tx1"/>
                </a:solidFill>
              </a:rPr>
              <a:t>т.ч</a:t>
            </a:r>
            <a:r>
              <a:rPr lang="ru-RU" dirty="0">
                <a:solidFill>
                  <a:schemeClr val="tx1"/>
                </a:solidFill>
              </a:rPr>
              <a:t>. </a:t>
            </a:r>
            <a:r>
              <a:rPr lang="ru-RU" dirty="0" err="1">
                <a:solidFill>
                  <a:schemeClr val="tx1"/>
                </a:solidFill>
              </a:rPr>
              <a:t>помилки</a:t>
            </a:r>
            <a:r>
              <a:rPr lang="ru-RU" dirty="0">
                <a:solidFill>
                  <a:schemeClr val="tx1"/>
                </a:solidFill>
              </a:rPr>
              <a:t> </a:t>
            </a:r>
            <a:r>
              <a:rPr lang="ru-RU" dirty="0" err="1">
                <a:solidFill>
                  <a:schemeClr val="tx1"/>
                </a:solidFill>
              </a:rPr>
              <a:t>адміністратора</a:t>
            </a:r>
            <a:r>
              <a:rPr lang="ru-RU" dirty="0">
                <a:solidFill>
                  <a:schemeClr val="tx1"/>
                </a:solidFill>
              </a:rPr>
              <a:t>); </a:t>
            </a:r>
            <a:r>
              <a:rPr lang="ru-RU" dirty="0" err="1">
                <a:solidFill>
                  <a:schemeClr val="tx1"/>
                </a:solidFill>
              </a:rPr>
              <a:t>помилки</a:t>
            </a:r>
            <a:r>
              <a:rPr lang="ru-RU" dirty="0">
                <a:solidFill>
                  <a:schemeClr val="tx1"/>
                </a:solidFill>
              </a:rPr>
              <a:t> і </a:t>
            </a:r>
            <a:r>
              <a:rPr lang="ru-RU" dirty="0" err="1">
                <a:solidFill>
                  <a:schemeClr val="tx1"/>
                </a:solidFill>
              </a:rPr>
              <a:t>недокументовані</a:t>
            </a:r>
            <a:r>
              <a:rPr lang="ru-RU" dirty="0">
                <a:solidFill>
                  <a:schemeClr val="tx1"/>
                </a:solidFill>
              </a:rPr>
              <a:t> </a:t>
            </a:r>
            <a:r>
              <a:rPr lang="ru-RU" dirty="0" err="1">
                <a:solidFill>
                  <a:schemeClr val="tx1"/>
                </a:solidFill>
              </a:rPr>
              <a:t>можливості</a:t>
            </a:r>
            <a:r>
              <a:rPr lang="ru-RU" dirty="0">
                <a:solidFill>
                  <a:schemeClr val="tx1"/>
                </a:solidFill>
              </a:rPr>
              <a:t> ПЗ (так </a:t>
            </a:r>
            <a:r>
              <a:rPr lang="ru-RU" dirty="0" err="1">
                <a:solidFill>
                  <a:schemeClr val="tx1"/>
                </a:solidFill>
              </a:rPr>
              <a:t>звані</a:t>
            </a:r>
            <a:r>
              <a:rPr lang="ru-RU" dirty="0">
                <a:solidFill>
                  <a:schemeClr val="tx1"/>
                </a:solidFill>
              </a:rPr>
              <a:t> “люки” – </a:t>
            </a:r>
            <a:r>
              <a:rPr lang="ru-RU" dirty="0" err="1">
                <a:solidFill>
                  <a:schemeClr val="tx1"/>
                </a:solidFill>
              </a:rPr>
              <a:t>вбудовані</a:t>
            </a:r>
            <a:r>
              <a:rPr lang="ru-RU" dirty="0">
                <a:solidFill>
                  <a:schemeClr val="tx1"/>
                </a:solidFill>
              </a:rPr>
              <a:t> в систему </a:t>
            </a:r>
            <a:r>
              <a:rPr lang="ru-RU" dirty="0" err="1">
                <a:solidFill>
                  <a:schemeClr val="tx1"/>
                </a:solidFill>
              </a:rPr>
              <a:t>спеціальні</a:t>
            </a:r>
            <a:r>
              <a:rPr lang="ru-RU" dirty="0">
                <a:solidFill>
                  <a:schemeClr val="tx1"/>
                </a:solidFill>
              </a:rPr>
              <a:t> входи, </a:t>
            </a:r>
            <a:r>
              <a:rPr lang="ru-RU" dirty="0" err="1">
                <a:solidFill>
                  <a:schemeClr val="tx1"/>
                </a:solidFill>
              </a:rPr>
              <a:t>призначені</a:t>
            </a:r>
            <a:r>
              <a:rPr lang="ru-RU" dirty="0">
                <a:solidFill>
                  <a:schemeClr val="tx1"/>
                </a:solidFill>
              </a:rPr>
              <a:t> для </a:t>
            </a:r>
            <a:r>
              <a:rPr lang="ru-RU" dirty="0" err="1">
                <a:solidFill>
                  <a:schemeClr val="tx1"/>
                </a:solidFill>
              </a:rPr>
              <a:t>тестування</a:t>
            </a:r>
            <a:r>
              <a:rPr lang="ru-RU" dirty="0">
                <a:solidFill>
                  <a:schemeClr val="tx1"/>
                </a:solidFill>
              </a:rPr>
              <a:t> </a:t>
            </a:r>
            <a:r>
              <a:rPr lang="ru-RU" dirty="0" err="1">
                <a:solidFill>
                  <a:schemeClr val="tx1"/>
                </a:solidFill>
              </a:rPr>
              <a:t>або</a:t>
            </a:r>
            <a:r>
              <a:rPr lang="ru-RU" dirty="0">
                <a:solidFill>
                  <a:schemeClr val="tx1"/>
                </a:solidFill>
              </a:rPr>
              <a:t> </a:t>
            </a:r>
            <a:r>
              <a:rPr lang="ru-RU" dirty="0" err="1">
                <a:solidFill>
                  <a:schemeClr val="tx1"/>
                </a:solidFill>
              </a:rPr>
              <a:t>налагодження</a:t>
            </a:r>
            <a:r>
              <a:rPr lang="ru-RU" dirty="0">
                <a:solidFill>
                  <a:schemeClr val="tx1"/>
                </a:solidFill>
              </a:rPr>
              <a:t>, але </a:t>
            </a:r>
            <a:r>
              <a:rPr lang="ru-RU" dirty="0" err="1">
                <a:solidFill>
                  <a:schemeClr val="tx1"/>
                </a:solidFill>
              </a:rPr>
              <a:t>випадково</a:t>
            </a:r>
            <a:r>
              <a:rPr lang="ru-RU" dirty="0">
                <a:solidFill>
                  <a:schemeClr val="tx1"/>
                </a:solidFill>
              </a:rPr>
              <a:t> </a:t>
            </a:r>
            <a:r>
              <a:rPr lang="ru-RU" dirty="0" err="1">
                <a:solidFill>
                  <a:schemeClr val="tx1"/>
                </a:solidFill>
              </a:rPr>
              <a:t>залишені</a:t>
            </a:r>
            <a:r>
              <a:rPr lang="ru-RU" dirty="0">
                <a:solidFill>
                  <a:schemeClr val="tx1"/>
                </a:solidFill>
              </a:rPr>
              <a:t>, </a:t>
            </a:r>
            <a:r>
              <a:rPr lang="ru-RU" dirty="0" err="1">
                <a:solidFill>
                  <a:schemeClr val="tx1"/>
                </a:solidFill>
              </a:rPr>
              <a:t>що</a:t>
            </a:r>
            <a:r>
              <a:rPr lang="ru-RU" dirty="0">
                <a:solidFill>
                  <a:schemeClr val="tx1"/>
                </a:solidFill>
              </a:rPr>
              <a:t> </a:t>
            </a:r>
            <a:r>
              <a:rPr lang="ru-RU" dirty="0" err="1">
                <a:solidFill>
                  <a:schemeClr val="tx1"/>
                </a:solidFill>
              </a:rPr>
              <a:t>дозволяє</a:t>
            </a:r>
            <a:r>
              <a:rPr lang="ru-RU" dirty="0">
                <a:solidFill>
                  <a:schemeClr val="tx1"/>
                </a:solidFill>
              </a:rPr>
              <a:t> </a:t>
            </a:r>
            <a:r>
              <a:rPr lang="ru-RU" dirty="0" err="1">
                <a:solidFill>
                  <a:schemeClr val="tx1"/>
                </a:solidFill>
              </a:rPr>
              <a:t>обходити</a:t>
            </a:r>
            <a:r>
              <a:rPr lang="ru-RU" dirty="0">
                <a:solidFill>
                  <a:schemeClr val="tx1"/>
                </a:solidFill>
              </a:rPr>
              <a:t> систему </a:t>
            </a:r>
            <a:r>
              <a:rPr lang="ru-RU" dirty="0" err="1">
                <a:solidFill>
                  <a:schemeClr val="tx1"/>
                </a:solidFill>
              </a:rPr>
              <a:t>захисту</a:t>
            </a:r>
            <a:r>
              <a:rPr lang="ru-RU" dirty="0">
                <a:solidFill>
                  <a:schemeClr val="tx1"/>
                </a:solidFill>
              </a:rPr>
              <a:t>); </a:t>
            </a:r>
            <a:r>
              <a:rPr lang="ru-RU" dirty="0" err="1">
                <a:solidFill>
                  <a:schemeClr val="tx1"/>
                </a:solidFill>
              </a:rPr>
              <a:t>раніше</a:t>
            </a:r>
            <a:r>
              <a:rPr lang="ru-RU" dirty="0">
                <a:solidFill>
                  <a:schemeClr val="tx1"/>
                </a:solidFill>
              </a:rPr>
              <a:t> </a:t>
            </a:r>
            <a:r>
              <a:rPr lang="ru-RU" dirty="0" err="1">
                <a:solidFill>
                  <a:schemeClr val="tx1"/>
                </a:solidFill>
              </a:rPr>
              <a:t>впроваджені</a:t>
            </a:r>
            <a:r>
              <a:rPr lang="ru-RU" dirty="0">
                <a:solidFill>
                  <a:schemeClr val="tx1"/>
                </a:solidFill>
              </a:rPr>
              <a:t> </a:t>
            </a:r>
            <a:r>
              <a:rPr lang="ru-RU" dirty="0" err="1">
                <a:solidFill>
                  <a:schemeClr val="tx1"/>
                </a:solidFill>
              </a:rPr>
              <a:t>програмні</a:t>
            </a:r>
            <a:r>
              <a:rPr lang="ru-RU" dirty="0">
                <a:solidFill>
                  <a:schemeClr val="tx1"/>
                </a:solidFill>
              </a:rPr>
              <a:t> закладки.</a:t>
            </a:r>
          </a:p>
          <a:p>
            <a:r>
              <a:rPr lang="ru-RU" i="1" dirty="0" err="1">
                <a:solidFill>
                  <a:schemeClr val="tx1"/>
                </a:solidFill>
              </a:rPr>
              <a:t>Класифікація</a:t>
            </a:r>
            <a:r>
              <a:rPr lang="ru-RU" i="1" dirty="0">
                <a:solidFill>
                  <a:schemeClr val="tx1"/>
                </a:solidFill>
              </a:rPr>
              <a:t> </a:t>
            </a:r>
            <a:r>
              <a:rPr lang="ru-RU" i="1" dirty="0" err="1">
                <a:solidFill>
                  <a:schemeClr val="tx1"/>
                </a:solidFill>
              </a:rPr>
              <a:t>загроз</a:t>
            </a:r>
            <a:r>
              <a:rPr lang="ru-RU" i="1" dirty="0">
                <a:solidFill>
                  <a:schemeClr val="tx1"/>
                </a:solidFill>
              </a:rPr>
              <a:t> за способом </a:t>
            </a:r>
            <a:r>
              <a:rPr lang="ru-RU" i="1" dirty="0" err="1">
                <a:solidFill>
                  <a:schemeClr val="tx1"/>
                </a:solidFill>
              </a:rPr>
              <a:t>впливу</a:t>
            </a:r>
            <a:r>
              <a:rPr lang="ru-RU" i="1" dirty="0">
                <a:solidFill>
                  <a:schemeClr val="tx1"/>
                </a:solidFill>
              </a:rPr>
              <a:t> на </a:t>
            </a:r>
            <a:r>
              <a:rPr lang="ru-RU" i="1" dirty="0" err="1">
                <a:solidFill>
                  <a:schemeClr val="tx1"/>
                </a:solidFill>
              </a:rPr>
              <a:t>обʼєкт</a:t>
            </a:r>
            <a:r>
              <a:rPr lang="ru-RU" i="1" dirty="0">
                <a:solidFill>
                  <a:schemeClr val="tx1"/>
                </a:solidFill>
              </a:rPr>
              <a:t> атаки</a:t>
            </a:r>
            <a:r>
              <a:rPr lang="ru-RU" dirty="0">
                <a:solidFill>
                  <a:schemeClr val="tx1"/>
                </a:solidFill>
              </a:rPr>
              <a:t>: </a:t>
            </a:r>
            <a:r>
              <a:rPr lang="ru-RU" dirty="0" err="1">
                <a:solidFill>
                  <a:schemeClr val="tx1"/>
                </a:solidFill>
              </a:rPr>
              <a:t>безпосереднє</a:t>
            </a:r>
            <a:r>
              <a:rPr lang="ru-RU" dirty="0">
                <a:solidFill>
                  <a:schemeClr val="tx1"/>
                </a:solidFill>
              </a:rPr>
              <a:t> </a:t>
            </a:r>
            <a:r>
              <a:rPr lang="ru-RU" dirty="0" err="1">
                <a:solidFill>
                  <a:schemeClr val="tx1"/>
                </a:solidFill>
              </a:rPr>
              <a:t>перевищення</a:t>
            </a:r>
            <a:r>
              <a:rPr lang="ru-RU" dirty="0">
                <a:solidFill>
                  <a:schemeClr val="tx1"/>
                </a:solidFill>
              </a:rPr>
              <a:t> </a:t>
            </a:r>
            <a:r>
              <a:rPr lang="ru-RU" dirty="0" err="1">
                <a:solidFill>
                  <a:schemeClr val="tx1"/>
                </a:solidFill>
              </a:rPr>
              <a:t>користувачем</a:t>
            </a:r>
            <a:r>
              <a:rPr lang="ru-RU" dirty="0">
                <a:solidFill>
                  <a:schemeClr val="tx1"/>
                </a:solidFill>
              </a:rPr>
              <a:t> </a:t>
            </a:r>
            <a:r>
              <a:rPr lang="ru-RU" dirty="0" err="1">
                <a:solidFill>
                  <a:schemeClr val="tx1"/>
                </a:solidFill>
              </a:rPr>
              <a:t>своїх</a:t>
            </a:r>
            <a:r>
              <a:rPr lang="ru-RU" dirty="0">
                <a:solidFill>
                  <a:schemeClr val="tx1"/>
                </a:solidFill>
              </a:rPr>
              <a:t> </a:t>
            </a:r>
            <a:r>
              <a:rPr lang="ru-RU" dirty="0" err="1">
                <a:solidFill>
                  <a:schemeClr val="tx1"/>
                </a:solidFill>
              </a:rPr>
              <a:t>повноважень</a:t>
            </a:r>
            <a:r>
              <a:rPr lang="ru-RU" dirty="0">
                <a:solidFill>
                  <a:schemeClr val="tx1"/>
                </a:solidFill>
              </a:rPr>
              <a:t>; робота </a:t>
            </a:r>
            <a:r>
              <a:rPr lang="ru-RU" dirty="0" err="1">
                <a:solidFill>
                  <a:schemeClr val="tx1"/>
                </a:solidFill>
              </a:rPr>
              <a:t>від</a:t>
            </a:r>
            <a:r>
              <a:rPr lang="ru-RU" dirty="0">
                <a:solidFill>
                  <a:schemeClr val="tx1"/>
                </a:solidFill>
              </a:rPr>
              <a:t> </a:t>
            </a:r>
            <a:r>
              <a:rPr lang="ru-RU" dirty="0" err="1">
                <a:solidFill>
                  <a:schemeClr val="tx1"/>
                </a:solidFill>
              </a:rPr>
              <a:t>імені</a:t>
            </a:r>
            <a:r>
              <a:rPr lang="ru-RU" dirty="0">
                <a:solidFill>
                  <a:schemeClr val="tx1"/>
                </a:solidFill>
              </a:rPr>
              <a:t> </a:t>
            </a:r>
            <a:r>
              <a:rPr lang="ru-RU" dirty="0" err="1">
                <a:solidFill>
                  <a:schemeClr val="tx1"/>
                </a:solidFill>
              </a:rPr>
              <a:t>іншого</a:t>
            </a:r>
            <a:r>
              <a:rPr lang="ru-RU" dirty="0">
                <a:solidFill>
                  <a:schemeClr val="tx1"/>
                </a:solidFill>
              </a:rPr>
              <a:t> ко </a:t>
            </a:r>
            <a:r>
              <a:rPr lang="ru-RU" dirty="0" err="1">
                <a:solidFill>
                  <a:schemeClr val="tx1"/>
                </a:solidFill>
              </a:rPr>
              <a:t>ристувача</a:t>
            </a:r>
            <a:r>
              <a:rPr lang="ru-RU" dirty="0">
                <a:solidFill>
                  <a:schemeClr val="tx1"/>
                </a:solidFill>
              </a:rPr>
              <a:t> </a:t>
            </a:r>
            <a:r>
              <a:rPr lang="ru-RU" dirty="0" err="1">
                <a:solidFill>
                  <a:schemeClr val="tx1"/>
                </a:solidFill>
              </a:rPr>
              <a:t>або</a:t>
            </a:r>
            <a:r>
              <a:rPr lang="ru-RU" dirty="0">
                <a:solidFill>
                  <a:schemeClr val="tx1"/>
                </a:solidFill>
              </a:rPr>
              <a:t> </a:t>
            </a:r>
            <a:r>
              <a:rPr lang="ru-RU" dirty="0" err="1">
                <a:solidFill>
                  <a:schemeClr val="tx1"/>
                </a:solidFill>
              </a:rPr>
              <a:t>перехоплення</a:t>
            </a:r>
            <a:r>
              <a:rPr lang="ru-RU" dirty="0">
                <a:solidFill>
                  <a:schemeClr val="tx1"/>
                </a:solidFill>
              </a:rPr>
              <a:t> </a:t>
            </a:r>
            <a:r>
              <a:rPr lang="ru-RU" dirty="0" err="1">
                <a:solidFill>
                  <a:schemeClr val="tx1"/>
                </a:solidFill>
              </a:rPr>
              <a:t>результатів</a:t>
            </a:r>
            <a:r>
              <a:rPr lang="ru-RU" dirty="0">
                <a:solidFill>
                  <a:schemeClr val="tx1"/>
                </a:solidFill>
              </a:rPr>
              <a:t> </a:t>
            </a:r>
            <a:r>
              <a:rPr lang="ru-RU" dirty="0" err="1">
                <a:solidFill>
                  <a:schemeClr val="tx1"/>
                </a:solidFill>
              </a:rPr>
              <a:t>його</a:t>
            </a:r>
            <a:r>
              <a:rPr lang="ru-RU" dirty="0">
                <a:solidFill>
                  <a:schemeClr val="tx1"/>
                </a:solidFill>
              </a:rPr>
              <a:t> </a:t>
            </a:r>
            <a:r>
              <a:rPr lang="ru-RU" dirty="0" err="1">
                <a:solidFill>
                  <a:schemeClr val="tx1"/>
                </a:solidFill>
              </a:rPr>
              <a:t>роботи</a:t>
            </a:r>
            <a:r>
              <a:rPr lang="ru-RU" dirty="0">
                <a:solidFill>
                  <a:schemeClr val="tx1"/>
                </a:solidFill>
              </a:rPr>
              <a:t>.</a:t>
            </a:r>
          </a:p>
          <a:p>
            <a:r>
              <a:rPr lang="ru-RU" i="1" dirty="0" err="1">
                <a:solidFill>
                  <a:schemeClr val="tx1"/>
                </a:solidFill>
              </a:rPr>
              <a:t>Класифікація</a:t>
            </a:r>
            <a:r>
              <a:rPr lang="ru-RU" i="1" dirty="0">
                <a:solidFill>
                  <a:schemeClr val="tx1"/>
                </a:solidFill>
              </a:rPr>
              <a:t> </a:t>
            </a:r>
            <a:r>
              <a:rPr lang="ru-RU" i="1" dirty="0" err="1">
                <a:solidFill>
                  <a:schemeClr val="tx1"/>
                </a:solidFill>
              </a:rPr>
              <a:t>загроз</a:t>
            </a:r>
            <a:r>
              <a:rPr lang="ru-RU" i="1" dirty="0">
                <a:solidFill>
                  <a:schemeClr val="tx1"/>
                </a:solidFill>
              </a:rPr>
              <a:t> за способом </a:t>
            </a:r>
            <a:r>
              <a:rPr lang="ru-RU" i="1" dirty="0" err="1">
                <a:solidFill>
                  <a:schemeClr val="tx1"/>
                </a:solidFill>
              </a:rPr>
              <a:t>дій</a:t>
            </a:r>
            <a:r>
              <a:rPr lang="ru-RU" i="1" dirty="0">
                <a:solidFill>
                  <a:schemeClr val="tx1"/>
                </a:solidFill>
              </a:rPr>
              <a:t> </a:t>
            </a:r>
            <a:r>
              <a:rPr lang="ru-RU" i="1" dirty="0" err="1">
                <a:solidFill>
                  <a:schemeClr val="tx1"/>
                </a:solidFill>
              </a:rPr>
              <a:t>порушника</a:t>
            </a:r>
            <a:r>
              <a:rPr lang="ru-RU" dirty="0">
                <a:solidFill>
                  <a:schemeClr val="tx1"/>
                </a:solidFill>
              </a:rPr>
              <a:t>: в </a:t>
            </a:r>
            <a:r>
              <a:rPr lang="ru-RU" dirty="0" err="1">
                <a:solidFill>
                  <a:schemeClr val="tx1"/>
                </a:solidFill>
              </a:rPr>
              <a:t>інтерактивному</a:t>
            </a:r>
            <a:r>
              <a:rPr lang="ru-RU" dirty="0">
                <a:solidFill>
                  <a:schemeClr val="tx1"/>
                </a:solidFill>
              </a:rPr>
              <a:t> </a:t>
            </a:r>
            <a:r>
              <a:rPr lang="ru-RU" dirty="0" err="1">
                <a:solidFill>
                  <a:schemeClr val="tx1"/>
                </a:solidFill>
              </a:rPr>
              <a:t>режимі</a:t>
            </a:r>
            <a:r>
              <a:rPr lang="ru-RU" dirty="0">
                <a:solidFill>
                  <a:schemeClr val="tx1"/>
                </a:solidFill>
              </a:rPr>
              <a:t> (</a:t>
            </a:r>
            <a:r>
              <a:rPr lang="ru-RU" dirty="0" err="1">
                <a:solidFill>
                  <a:schemeClr val="tx1"/>
                </a:solidFill>
              </a:rPr>
              <a:t>вручну</a:t>
            </a:r>
            <a:r>
              <a:rPr lang="ru-RU" dirty="0">
                <a:solidFill>
                  <a:schemeClr val="tx1"/>
                </a:solidFill>
              </a:rPr>
              <a:t>) </a:t>
            </a:r>
            <a:r>
              <a:rPr lang="ru-RU" dirty="0" err="1">
                <a:solidFill>
                  <a:schemeClr val="tx1"/>
                </a:solidFill>
              </a:rPr>
              <a:t>або</a:t>
            </a:r>
            <a:r>
              <a:rPr lang="ru-RU" dirty="0">
                <a:solidFill>
                  <a:schemeClr val="tx1"/>
                </a:solidFill>
              </a:rPr>
              <a:t> в пакетному </a:t>
            </a:r>
            <a:r>
              <a:rPr lang="ru-RU" dirty="0" err="1">
                <a:solidFill>
                  <a:schemeClr val="tx1"/>
                </a:solidFill>
              </a:rPr>
              <a:t>режимі</a:t>
            </a:r>
            <a:r>
              <a:rPr lang="ru-RU" dirty="0">
                <a:solidFill>
                  <a:schemeClr val="tx1"/>
                </a:solidFill>
              </a:rPr>
              <a:t> (за </a:t>
            </a:r>
            <a:r>
              <a:rPr lang="ru-RU" dirty="0" err="1">
                <a:solidFill>
                  <a:schemeClr val="tx1"/>
                </a:solidFill>
              </a:rPr>
              <a:t>допомогою</a:t>
            </a:r>
            <a:r>
              <a:rPr lang="ru-RU" dirty="0">
                <a:solidFill>
                  <a:schemeClr val="tx1"/>
                </a:solidFill>
              </a:rPr>
              <a:t> </a:t>
            </a:r>
            <a:r>
              <a:rPr lang="ru-RU" dirty="0" err="1">
                <a:solidFill>
                  <a:schemeClr val="tx1"/>
                </a:solidFill>
              </a:rPr>
              <a:t>спеціальних</a:t>
            </a:r>
            <a:r>
              <a:rPr lang="ru-RU" dirty="0">
                <a:solidFill>
                  <a:schemeClr val="tx1"/>
                </a:solidFill>
              </a:rPr>
              <a:t> </a:t>
            </a:r>
            <a:r>
              <a:rPr lang="ru-RU" dirty="0" err="1">
                <a:solidFill>
                  <a:schemeClr val="tx1"/>
                </a:solidFill>
              </a:rPr>
              <a:t>програм</a:t>
            </a:r>
            <a:r>
              <a:rPr lang="ru-RU" dirty="0">
                <a:solidFill>
                  <a:schemeClr val="tx1"/>
                </a:solidFill>
              </a:rPr>
              <a:t>, без </a:t>
            </a:r>
            <a:r>
              <a:rPr lang="ru-RU" dirty="0" err="1">
                <a:solidFill>
                  <a:schemeClr val="tx1"/>
                </a:solidFill>
              </a:rPr>
              <a:t>участі</a:t>
            </a:r>
            <a:r>
              <a:rPr lang="ru-RU" dirty="0">
                <a:solidFill>
                  <a:schemeClr val="tx1"/>
                </a:solidFill>
              </a:rPr>
              <a:t> </a:t>
            </a:r>
            <a:r>
              <a:rPr lang="ru-RU" dirty="0" err="1">
                <a:solidFill>
                  <a:schemeClr val="tx1"/>
                </a:solidFill>
              </a:rPr>
              <a:t>користувача</a:t>
            </a:r>
            <a:r>
              <a:rPr lang="ru-RU" dirty="0">
                <a:solidFill>
                  <a:schemeClr val="tx1"/>
                </a:solidFill>
              </a:rPr>
              <a:t>).</a:t>
            </a:r>
          </a:p>
        </p:txBody>
      </p:sp>
    </p:spTree>
    <p:extLst>
      <p:ext uri="{BB962C8B-B14F-4D97-AF65-F5344CB8AC3E}">
        <p14:creationId xmlns:p14="http://schemas.microsoft.com/office/powerpoint/2010/main" val="170939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i="1" dirty="0" err="1">
                <a:solidFill>
                  <a:schemeClr val="tx1"/>
                </a:solidFill>
              </a:rPr>
              <a:t>Класифікація</a:t>
            </a:r>
            <a:r>
              <a:rPr lang="ru-RU" i="1" dirty="0">
                <a:solidFill>
                  <a:schemeClr val="tx1"/>
                </a:solidFill>
              </a:rPr>
              <a:t> </a:t>
            </a:r>
            <a:r>
              <a:rPr lang="ru-RU" i="1" dirty="0" err="1">
                <a:solidFill>
                  <a:schemeClr val="tx1"/>
                </a:solidFill>
              </a:rPr>
              <a:t>загроз</a:t>
            </a:r>
            <a:r>
              <a:rPr lang="ru-RU" i="1" dirty="0">
                <a:solidFill>
                  <a:schemeClr val="tx1"/>
                </a:solidFill>
              </a:rPr>
              <a:t> за </a:t>
            </a:r>
            <a:r>
              <a:rPr lang="ru-RU" i="1" dirty="0" err="1">
                <a:solidFill>
                  <a:schemeClr val="tx1"/>
                </a:solidFill>
              </a:rPr>
              <a:t>використовуваними</a:t>
            </a:r>
            <a:r>
              <a:rPr lang="ru-RU" i="1" dirty="0">
                <a:solidFill>
                  <a:schemeClr val="tx1"/>
                </a:solidFill>
              </a:rPr>
              <a:t> </a:t>
            </a:r>
            <a:r>
              <a:rPr lang="ru-RU" i="1" dirty="0" err="1">
                <a:solidFill>
                  <a:schemeClr val="tx1"/>
                </a:solidFill>
              </a:rPr>
              <a:t>засобами</a:t>
            </a:r>
            <a:r>
              <a:rPr lang="ru-RU" i="1" dirty="0">
                <a:solidFill>
                  <a:schemeClr val="tx1"/>
                </a:solidFill>
              </a:rPr>
              <a:t> атаки</a:t>
            </a:r>
            <a:r>
              <a:rPr lang="ru-RU" dirty="0">
                <a:solidFill>
                  <a:schemeClr val="tx1"/>
                </a:solidFill>
              </a:rPr>
              <a:t>: </a:t>
            </a:r>
            <a:r>
              <a:rPr lang="ru-RU" dirty="0" err="1">
                <a:solidFill>
                  <a:schemeClr val="tx1"/>
                </a:solidFill>
              </a:rPr>
              <a:t>штатні</a:t>
            </a:r>
            <a:r>
              <a:rPr lang="ru-RU" dirty="0">
                <a:solidFill>
                  <a:schemeClr val="tx1"/>
                </a:solidFill>
              </a:rPr>
              <a:t> за </a:t>
            </a:r>
            <a:r>
              <a:rPr lang="ru-RU" dirty="0" err="1">
                <a:solidFill>
                  <a:schemeClr val="tx1"/>
                </a:solidFill>
              </a:rPr>
              <a:t>соби</a:t>
            </a:r>
            <a:r>
              <a:rPr lang="ru-RU" dirty="0">
                <a:solidFill>
                  <a:schemeClr val="tx1"/>
                </a:solidFill>
              </a:rPr>
              <a:t> без </a:t>
            </a:r>
            <a:r>
              <a:rPr lang="ru-RU" dirty="0" err="1">
                <a:solidFill>
                  <a:schemeClr val="tx1"/>
                </a:solidFill>
              </a:rPr>
              <a:t>використання</a:t>
            </a:r>
            <a:r>
              <a:rPr lang="ru-RU" dirty="0">
                <a:solidFill>
                  <a:schemeClr val="tx1"/>
                </a:solidFill>
              </a:rPr>
              <a:t> </a:t>
            </a:r>
            <a:r>
              <a:rPr lang="ru-RU" dirty="0" err="1">
                <a:solidFill>
                  <a:schemeClr val="tx1"/>
                </a:solidFill>
              </a:rPr>
              <a:t>додаткового</a:t>
            </a:r>
            <a:r>
              <a:rPr lang="ru-RU" dirty="0">
                <a:solidFill>
                  <a:schemeClr val="tx1"/>
                </a:solidFill>
              </a:rPr>
              <a:t> ПЗ; ПЗ </a:t>
            </a:r>
            <a:r>
              <a:rPr lang="ru-RU" dirty="0" err="1">
                <a:solidFill>
                  <a:schemeClr val="tx1"/>
                </a:solidFill>
              </a:rPr>
              <a:t>третіх</a:t>
            </a:r>
            <a:r>
              <a:rPr lang="ru-RU" dirty="0">
                <a:solidFill>
                  <a:schemeClr val="tx1"/>
                </a:solidFill>
              </a:rPr>
              <a:t> </a:t>
            </a:r>
            <a:r>
              <a:rPr lang="ru-RU" dirty="0" err="1">
                <a:solidFill>
                  <a:schemeClr val="tx1"/>
                </a:solidFill>
              </a:rPr>
              <a:t>фірм</a:t>
            </a:r>
            <a:r>
              <a:rPr lang="ru-RU" dirty="0">
                <a:solidFill>
                  <a:schemeClr val="tx1"/>
                </a:solidFill>
              </a:rPr>
              <a:t> (</a:t>
            </a:r>
            <a:r>
              <a:rPr lang="ru-RU" dirty="0" err="1">
                <a:solidFill>
                  <a:schemeClr val="tx1"/>
                </a:solidFill>
              </a:rPr>
              <a:t>віруси</a:t>
            </a:r>
            <a:r>
              <a:rPr lang="ru-RU" dirty="0">
                <a:solidFill>
                  <a:schemeClr val="tx1"/>
                </a:solidFill>
              </a:rPr>
              <a:t>, </a:t>
            </a:r>
            <a:r>
              <a:rPr lang="ru-RU" dirty="0" err="1">
                <a:solidFill>
                  <a:schemeClr val="tx1"/>
                </a:solidFill>
              </a:rPr>
              <a:t>шкідливі</a:t>
            </a:r>
            <a:r>
              <a:rPr lang="ru-RU" dirty="0">
                <a:solidFill>
                  <a:schemeClr val="tx1"/>
                </a:solidFill>
              </a:rPr>
              <a:t> </a:t>
            </a:r>
            <a:r>
              <a:rPr lang="ru-RU" dirty="0" err="1">
                <a:solidFill>
                  <a:schemeClr val="tx1"/>
                </a:solidFill>
              </a:rPr>
              <a:t>програми</a:t>
            </a:r>
            <a:r>
              <a:rPr lang="ru-RU" dirty="0">
                <a:solidFill>
                  <a:schemeClr val="tx1"/>
                </a:solidFill>
              </a:rPr>
              <a:t>; ПЗ, </a:t>
            </a:r>
            <a:r>
              <a:rPr lang="ru-RU" dirty="0" err="1">
                <a:solidFill>
                  <a:schemeClr val="tx1"/>
                </a:solidFill>
              </a:rPr>
              <a:t>розроблене</a:t>
            </a:r>
            <a:r>
              <a:rPr lang="ru-RU" dirty="0">
                <a:solidFill>
                  <a:schemeClr val="tx1"/>
                </a:solidFill>
              </a:rPr>
              <a:t> для </a:t>
            </a:r>
            <a:r>
              <a:rPr lang="ru-RU" dirty="0" err="1">
                <a:solidFill>
                  <a:schemeClr val="tx1"/>
                </a:solidFill>
              </a:rPr>
              <a:t>інших</a:t>
            </a:r>
            <a:r>
              <a:rPr lang="ru-RU" dirty="0">
                <a:solidFill>
                  <a:schemeClr val="tx1"/>
                </a:solidFill>
              </a:rPr>
              <a:t> </a:t>
            </a:r>
            <a:r>
              <a:rPr lang="ru-RU" dirty="0" err="1">
                <a:solidFill>
                  <a:schemeClr val="tx1"/>
                </a:solidFill>
              </a:rPr>
              <a:t>цілей</a:t>
            </a:r>
            <a:r>
              <a:rPr lang="ru-RU" dirty="0">
                <a:solidFill>
                  <a:schemeClr val="tx1"/>
                </a:solidFill>
              </a:rPr>
              <a:t> – </a:t>
            </a:r>
            <a:r>
              <a:rPr lang="ru-RU" dirty="0" err="1">
                <a:solidFill>
                  <a:schemeClr val="tx1"/>
                </a:solidFill>
              </a:rPr>
              <a:t>відладчики</a:t>
            </a:r>
            <a:r>
              <a:rPr lang="ru-RU" dirty="0">
                <a:solidFill>
                  <a:schemeClr val="tx1"/>
                </a:solidFill>
              </a:rPr>
              <a:t>, </a:t>
            </a:r>
            <a:r>
              <a:rPr lang="ru-RU" dirty="0" err="1">
                <a:solidFill>
                  <a:schemeClr val="tx1"/>
                </a:solidFill>
              </a:rPr>
              <a:t>мережеві</a:t>
            </a:r>
            <a:r>
              <a:rPr lang="ru-RU" dirty="0">
                <a:solidFill>
                  <a:schemeClr val="tx1"/>
                </a:solidFill>
              </a:rPr>
              <a:t> </a:t>
            </a:r>
            <a:r>
              <a:rPr lang="ru-RU" dirty="0" err="1">
                <a:solidFill>
                  <a:schemeClr val="tx1"/>
                </a:solidFill>
              </a:rPr>
              <a:t>монітори</a:t>
            </a:r>
            <a:r>
              <a:rPr lang="ru-RU" dirty="0">
                <a:solidFill>
                  <a:schemeClr val="tx1"/>
                </a:solidFill>
              </a:rPr>
              <a:t> і т. д.).</a:t>
            </a:r>
          </a:p>
          <a:p>
            <a:r>
              <a:rPr lang="ru-RU" i="1" dirty="0" err="1">
                <a:solidFill>
                  <a:schemeClr val="tx1"/>
                </a:solidFill>
              </a:rPr>
              <a:t>Класифікація</a:t>
            </a:r>
            <a:r>
              <a:rPr lang="ru-RU" i="1" dirty="0">
                <a:solidFill>
                  <a:schemeClr val="tx1"/>
                </a:solidFill>
              </a:rPr>
              <a:t> </a:t>
            </a:r>
            <a:r>
              <a:rPr lang="ru-RU" i="1" dirty="0" err="1">
                <a:solidFill>
                  <a:schemeClr val="tx1"/>
                </a:solidFill>
              </a:rPr>
              <a:t>загроз</a:t>
            </a:r>
            <a:r>
              <a:rPr lang="ru-RU" i="1" dirty="0">
                <a:solidFill>
                  <a:schemeClr val="tx1"/>
                </a:solidFill>
              </a:rPr>
              <a:t> за </a:t>
            </a:r>
            <a:r>
              <a:rPr lang="ru-RU" i="1" dirty="0" err="1">
                <a:solidFill>
                  <a:schemeClr val="tx1"/>
                </a:solidFill>
              </a:rPr>
              <a:t>обʼєктом</a:t>
            </a:r>
            <a:r>
              <a:rPr lang="ru-RU" i="1" dirty="0">
                <a:solidFill>
                  <a:schemeClr val="tx1"/>
                </a:solidFill>
              </a:rPr>
              <a:t> атаки</a:t>
            </a:r>
            <a:r>
              <a:rPr lang="ru-RU" dirty="0">
                <a:solidFill>
                  <a:schemeClr val="tx1"/>
                </a:solidFill>
              </a:rPr>
              <a:t>: </a:t>
            </a:r>
            <a:r>
              <a:rPr lang="ru-RU" dirty="0" err="1">
                <a:solidFill>
                  <a:schemeClr val="tx1"/>
                </a:solidFill>
              </a:rPr>
              <a:t>апаратні</a:t>
            </a:r>
            <a:r>
              <a:rPr lang="ru-RU" dirty="0">
                <a:solidFill>
                  <a:schemeClr val="tx1"/>
                </a:solidFill>
              </a:rPr>
              <a:t> </a:t>
            </a:r>
            <a:r>
              <a:rPr lang="ru-RU" dirty="0" err="1">
                <a:solidFill>
                  <a:schemeClr val="tx1"/>
                </a:solidFill>
              </a:rPr>
              <a:t>засоби</a:t>
            </a:r>
            <a:r>
              <a:rPr lang="ru-RU" dirty="0">
                <a:solidFill>
                  <a:schemeClr val="tx1"/>
                </a:solidFill>
              </a:rPr>
              <a:t> (</a:t>
            </a:r>
            <a:r>
              <a:rPr lang="ru-RU" dirty="0" err="1">
                <a:solidFill>
                  <a:schemeClr val="tx1"/>
                </a:solidFill>
              </a:rPr>
              <a:t>обладнання</a:t>
            </a:r>
            <a:r>
              <a:rPr lang="ru-RU" dirty="0">
                <a:solidFill>
                  <a:schemeClr val="tx1"/>
                </a:solidFill>
              </a:rPr>
              <a:t>); </a:t>
            </a:r>
            <a:r>
              <a:rPr lang="ru-RU" dirty="0" err="1">
                <a:solidFill>
                  <a:schemeClr val="tx1"/>
                </a:solidFill>
              </a:rPr>
              <a:t>програмне</a:t>
            </a:r>
            <a:r>
              <a:rPr lang="ru-RU" dirty="0">
                <a:solidFill>
                  <a:schemeClr val="tx1"/>
                </a:solidFill>
              </a:rPr>
              <a:t> </a:t>
            </a:r>
            <a:r>
              <a:rPr lang="ru-RU" dirty="0" err="1">
                <a:solidFill>
                  <a:schemeClr val="tx1"/>
                </a:solidFill>
              </a:rPr>
              <a:t>забезпечення</a:t>
            </a:r>
            <a:r>
              <a:rPr lang="ru-RU" dirty="0">
                <a:solidFill>
                  <a:schemeClr val="tx1"/>
                </a:solidFill>
              </a:rPr>
              <a:t>, </a:t>
            </a:r>
            <a:r>
              <a:rPr lang="ru-RU" dirty="0" err="1">
                <a:solidFill>
                  <a:schemeClr val="tx1"/>
                </a:solidFill>
              </a:rPr>
              <a:t>дані</a:t>
            </a:r>
            <a:r>
              <a:rPr lang="ru-RU" dirty="0">
                <a:solidFill>
                  <a:schemeClr val="tx1"/>
                </a:solidFill>
              </a:rPr>
              <a:t>, персонал.</a:t>
            </a:r>
          </a:p>
          <a:p>
            <a:r>
              <a:rPr lang="ru-RU" dirty="0" err="1">
                <a:solidFill>
                  <a:schemeClr val="tx1"/>
                </a:solidFill>
              </a:rPr>
              <a:t>Можливі</a:t>
            </a:r>
            <a:r>
              <a:rPr lang="ru-RU" dirty="0">
                <a:solidFill>
                  <a:schemeClr val="tx1"/>
                </a:solidFill>
              </a:rPr>
              <a:t> шляхи </a:t>
            </a:r>
            <a:r>
              <a:rPr lang="ru-RU" dirty="0" err="1">
                <a:solidFill>
                  <a:schemeClr val="tx1"/>
                </a:solidFill>
              </a:rPr>
              <a:t>реалізації</a:t>
            </a:r>
            <a:r>
              <a:rPr lang="ru-RU" dirty="0">
                <a:solidFill>
                  <a:schemeClr val="tx1"/>
                </a:solidFill>
              </a:rPr>
              <a:t> </a:t>
            </a:r>
            <a:r>
              <a:rPr lang="ru-RU" dirty="0" err="1">
                <a:solidFill>
                  <a:schemeClr val="tx1"/>
                </a:solidFill>
              </a:rPr>
              <a:t>загроз</a:t>
            </a:r>
            <a:r>
              <a:rPr lang="ru-RU" dirty="0">
                <a:solidFill>
                  <a:schemeClr val="tx1"/>
                </a:solidFill>
              </a:rPr>
              <a:t> </a:t>
            </a:r>
            <a:r>
              <a:rPr lang="ru-RU" dirty="0" err="1">
                <a:solidFill>
                  <a:schemeClr val="tx1"/>
                </a:solidFill>
              </a:rPr>
              <a:t>безпеки</a:t>
            </a:r>
            <a:r>
              <a:rPr lang="ru-RU" dirty="0">
                <a:solidFill>
                  <a:schemeClr val="tx1"/>
                </a:solidFill>
              </a:rPr>
              <a:t> для </a:t>
            </a:r>
            <a:r>
              <a:rPr lang="ru-RU" dirty="0" err="1">
                <a:solidFill>
                  <a:schemeClr val="tx1"/>
                </a:solidFill>
              </a:rPr>
              <a:t>перерахованих</a:t>
            </a:r>
            <a:r>
              <a:rPr lang="ru-RU" dirty="0">
                <a:solidFill>
                  <a:schemeClr val="tx1"/>
                </a:solidFill>
              </a:rPr>
              <a:t> </a:t>
            </a:r>
            <a:r>
              <a:rPr lang="ru-RU" dirty="0" err="1">
                <a:solidFill>
                  <a:schemeClr val="tx1"/>
                </a:solidFill>
              </a:rPr>
              <a:t>обʼєктів</a:t>
            </a:r>
            <a:r>
              <a:rPr lang="ru-RU" dirty="0">
                <a:solidFill>
                  <a:schemeClr val="tx1"/>
                </a:solidFill>
              </a:rPr>
              <a:t> атаки </a:t>
            </a:r>
            <a:r>
              <a:rPr lang="ru-RU" dirty="0" err="1">
                <a:solidFill>
                  <a:schemeClr val="tx1"/>
                </a:solidFill>
              </a:rPr>
              <a:t>представлені</a:t>
            </a:r>
            <a:r>
              <a:rPr lang="ru-RU" dirty="0">
                <a:solidFill>
                  <a:schemeClr val="tx1"/>
                </a:solidFill>
              </a:rPr>
              <a:t> в </a:t>
            </a:r>
            <a:r>
              <a:rPr lang="ru-RU" dirty="0" err="1">
                <a:solidFill>
                  <a:schemeClr val="tx1"/>
                </a:solidFill>
              </a:rPr>
              <a:t>таблиці</a:t>
            </a:r>
            <a:r>
              <a:rPr lang="ru-RU" dirty="0">
                <a:solidFill>
                  <a:schemeClr val="tx1"/>
                </a:solidFill>
              </a:rPr>
              <a:t> 2.1.</a:t>
            </a:r>
          </a:p>
          <a:p>
            <a:endParaRPr lang="ru-RU" dirty="0">
              <a:solidFill>
                <a:schemeClr val="tx1"/>
              </a:solidFill>
            </a:endParaRPr>
          </a:p>
        </p:txBody>
      </p:sp>
    </p:spTree>
    <p:extLst>
      <p:ext uri="{BB962C8B-B14F-4D97-AF65-F5344CB8AC3E}">
        <p14:creationId xmlns:p14="http://schemas.microsoft.com/office/powerpoint/2010/main" val="3994639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 name="Рисунок 3"/>
          <p:cNvPicPr/>
          <p:nvPr/>
        </p:nvPicPr>
        <p:blipFill>
          <a:blip r:embed="rId2"/>
          <a:stretch>
            <a:fillRect/>
          </a:stretch>
        </p:blipFill>
        <p:spPr>
          <a:xfrm>
            <a:off x="2382952" y="572655"/>
            <a:ext cx="6625880" cy="4540856"/>
          </a:xfrm>
          <a:prstGeom prst="rect">
            <a:avLst/>
          </a:prstGeom>
        </p:spPr>
      </p:pic>
    </p:spTree>
    <p:extLst>
      <p:ext uri="{BB962C8B-B14F-4D97-AF65-F5344CB8AC3E}">
        <p14:creationId xmlns:p14="http://schemas.microsoft.com/office/powerpoint/2010/main" val="126579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Канали несанкціонованого отримання інформації в КС </a:t>
            </a: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Канали </a:t>
            </a:r>
            <a:r>
              <a:rPr lang="uk-UA" dirty="0" err="1">
                <a:solidFill>
                  <a:schemeClr val="tx1"/>
                </a:solidFill>
              </a:rPr>
              <a:t>несанкціонного</a:t>
            </a:r>
            <a:r>
              <a:rPr lang="uk-UA" dirty="0">
                <a:solidFill>
                  <a:schemeClr val="tx1"/>
                </a:solidFill>
              </a:rPr>
              <a:t> отримання доступу до інформації це такі дестабілізуючі чинники, наслідком проявлення яких може бути отримання (або небезпека отримання) інформації, яка захищається, особами або процесами, що не мають на це законних прав (повноважень). </a:t>
            </a:r>
            <a:endParaRPr lang="ru-RU" dirty="0">
              <a:solidFill>
                <a:schemeClr val="tx1"/>
              </a:solidFill>
            </a:endParaRPr>
          </a:p>
        </p:txBody>
      </p:sp>
    </p:spTree>
    <p:extLst>
      <p:ext uri="{BB962C8B-B14F-4D97-AF65-F5344CB8AC3E}">
        <p14:creationId xmlns:p14="http://schemas.microsoft.com/office/powerpoint/2010/main" val="394935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a:solidFill>
                  <a:schemeClr val="tx1"/>
                </a:solidFill>
              </a:rPr>
              <a:t>Основними типами каналів </a:t>
            </a:r>
            <a:r>
              <a:rPr lang="uk-UA" dirty="0" err="1">
                <a:solidFill>
                  <a:schemeClr val="tx1"/>
                </a:solidFill>
              </a:rPr>
              <a:t>несанкціонного</a:t>
            </a:r>
            <a:r>
              <a:rPr lang="uk-UA" dirty="0">
                <a:solidFill>
                  <a:schemeClr val="tx1"/>
                </a:solidFill>
              </a:rPr>
              <a:t> доступу до інформації є</a:t>
            </a:r>
            <a:r>
              <a:rPr lang="uk-UA" dirty="0" smtClean="0">
                <a:solidFill>
                  <a:schemeClr val="tx1"/>
                </a:solidFill>
              </a:rPr>
              <a:t>:</a:t>
            </a:r>
            <a:endParaRPr lang="ru-RU" dirty="0">
              <a:solidFill>
                <a:schemeClr val="tx1"/>
              </a:solidFill>
            </a:endParaRPr>
          </a:p>
        </p:txBody>
      </p:sp>
      <p:sp>
        <p:nvSpPr>
          <p:cNvPr id="3" name="Объект 2"/>
          <p:cNvSpPr>
            <a:spLocks noGrp="1"/>
          </p:cNvSpPr>
          <p:nvPr>
            <p:ph idx="1"/>
          </p:nvPr>
        </p:nvSpPr>
        <p:spPr/>
        <p:txBody>
          <a:bodyPr>
            <a:normAutofit/>
          </a:bodyPr>
          <a:lstStyle/>
          <a:p>
            <a:r>
              <a:rPr lang="uk-UA" dirty="0">
                <a:solidFill>
                  <a:schemeClr val="tx1"/>
                </a:solidFill>
              </a:rPr>
              <a:t>1. Канали, що відносяться безпосередньо до опрацювання інформації і без доступу зловмисника до елементів та вузлів комп’ютерної техніки:</a:t>
            </a:r>
            <a:endParaRPr lang="ru-RU" dirty="0">
              <a:solidFill>
                <a:schemeClr val="tx1"/>
              </a:solidFill>
            </a:endParaRPr>
          </a:p>
          <a:p>
            <a:r>
              <a:rPr lang="uk-UA" dirty="0">
                <a:solidFill>
                  <a:schemeClr val="tx1"/>
                </a:solidFill>
              </a:rPr>
              <a:t>- викрадення носіїв інформації, прослуховування розмов осіб, які мають відношення до КС (чи ІС);</a:t>
            </a:r>
            <a:endParaRPr lang="ru-RU" dirty="0">
              <a:solidFill>
                <a:schemeClr val="tx1"/>
              </a:solidFill>
            </a:endParaRPr>
          </a:p>
          <a:p>
            <a:r>
              <a:rPr lang="uk-UA" dirty="0">
                <a:solidFill>
                  <a:schemeClr val="tx1"/>
                </a:solidFill>
              </a:rPr>
              <a:t>- провокація на розмови осіб причетних до КС (чи ІС);</a:t>
            </a:r>
            <a:endParaRPr lang="ru-RU" dirty="0">
              <a:solidFill>
                <a:schemeClr val="tx1"/>
              </a:solidFill>
            </a:endParaRPr>
          </a:p>
          <a:p>
            <a:r>
              <a:rPr lang="uk-UA" dirty="0">
                <a:solidFill>
                  <a:schemeClr val="tx1"/>
                </a:solidFill>
              </a:rPr>
              <a:t>- використання зловмисником візуальних засобів;</a:t>
            </a:r>
            <a:endParaRPr lang="ru-RU" dirty="0">
              <a:solidFill>
                <a:schemeClr val="tx1"/>
              </a:solidFill>
            </a:endParaRPr>
          </a:p>
          <a:p>
            <a:r>
              <a:rPr lang="uk-UA" dirty="0">
                <a:solidFill>
                  <a:schemeClr val="tx1"/>
                </a:solidFill>
              </a:rPr>
              <a:t>- використання зловмисником оптичних засобів;</a:t>
            </a:r>
            <a:endParaRPr lang="ru-RU" dirty="0">
              <a:solidFill>
                <a:schemeClr val="tx1"/>
              </a:solidFill>
            </a:endParaRPr>
          </a:p>
          <a:p>
            <a:r>
              <a:rPr lang="uk-UA" dirty="0">
                <a:solidFill>
                  <a:schemeClr val="tx1"/>
                </a:solidFill>
              </a:rPr>
              <a:t>- використання зловмисником акустичних засобів.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71152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2. Канали, які виявляються в процесі опрацювання інформації без доступу зловмисника до елементів КС:</a:t>
            </a:r>
            <a:endParaRPr lang="ru-RU" dirty="0">
              <a:solidFill>
                <a:schemeClr val="tx1"/>
              </a:solidFill>
            </a:endParaRPr>
          </a:p>
          <a:p>
            <a:r>
              <a:rPr lang="uk-UA" dirty="0">
                <a:solidFill>
                  <a:schemeClr val="tx1"/>
                </a:solidFill>
              </a:rPr>
              <a:t>- електромагнітні випромінювання пристроїв відображення інформації, процесорів, зовнішніх запам’ятовуючих пристроїв, апаратури зв’язку, ліній зв’язку, допоміжної апаратури;</a:t>
            </a:r>
            <a:endParaRPr lang="ru-RU" dirty="0">
              <a:solidFill>
                <a:schemeClr val="tx1"/>
              </a:solidFill>
            </a:endParaRPr>
          </a:p>
          <a:p>
            <a:r>
              <a:rPr lang="uk-UA" dirty="0">
                <a:solidFill>
                  <a:schemeClr val="tx1"/>
                </a:solidFill>
              </a:rPr>
              <a:t>- паразитні наведення в системах телефонного та диспетчерського зв’язку, в мережах живлення (50 </a:t>
            </a:r>
            <a:r>
              <a:rPr lang="uk-UA" dirty="0" err="1">
                <a:solidFill>
                  <a:schemeClr val="tx1"/>
                </a:solidFill>
              </a:rPr>
              <a:t>Гц</a:t>
            </a:r>
            <a:r>
              <a:rPr lang="uk-UA" dirty="0">
                <a:solidFill>
                  <a:schemeClr val="tx1"/>
                </a:solidFill>
              </a:rPr>
              <a:t>), в шинах заземлення;</a:t>
            </a:r>
            <a:endParaRPr lang="ru-RU" dirty="0">
              <a:solidFill>
                <a:schemeClr val="tx1"/>
              </a:solidFill>
            </a:endParaRPr>
          </a:p>
          <a:p>
            <a:r>
              <a:rPr lang="uk-UA" dirty="0">
                <a:solidFill>
                  <a:schemeClr val="tx1"/>
                </a:solidFill>
              </a:rPr>
              <a:t>- підключення генераторів завад, апаратури реєстрації; </a:t>
            </a:r>
            <a:endParaRPr lang="ru-RU" dirty="0">
              <a:solidFill>
                <a:schemeClr val="tx1"/>
              </a:solidFill>
            </a:endParaRPr>
          </a:p>
          <a:p>
            <a:r>
              <a:rPr lang="uk-UA" dirty="0">
                <a:solidFill>
                  <a:schemeClr val="tx1"/>
                </a:solidFill>
              </a:rPr>
              <a:t>- огляд відходів виробництва, що потрапляють за межі контрольованої зони.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738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r>
              <a:rPr lang="uk-UA" dirty="0">
                <a:solidFill>
                  <a:schemeClr val="tx1"/>
                </a:solidFill>
              </a:rPr>
              <a:t>3. Канали, які виявляються і не відносяться до опрацювання інформації з доступом зловмисника до елементів КС, але без зміни останніх: </a:t>
            </a:r>
            <a:endParaRPr lang="ru-RU" dirty="0">
              <a:solidFill>
                <a:schemeClr val="tx1"/>
              </a:solidFill>
            </a:endParaRPr>
          </a:p>
          <a:p>
            <a:r>
              <a:rPr lang="uk-UA" dirty="0">
                <a:solidFill>
                  <a:schemeClr val="tx1"/>
                </a:solidFill>
              </a:rPr>
              <a:t>- копіювання бланків з вихідними даними, магнітних носіїв, з пристроїв відображення, вихідних документів та ін.;</a:t>
            </a:r>
            <a:endParaRPr lang="ru-RU" dirty="0">
              <a:solidFill>
                <a:schemeClr val="tx1"/>
              </a:solidFill>
            </a:endParaRPr>
          </a:p>
          <a:p>
            <a:r>
              <a:rPr lang="uk-UA" dirty="0">
                <a:solidFill>
                  <a:schemeClr val="tx1"/>
                </a:solidFill>
              </a:rPr>
              <a:t>- викрадення виробничих відходів.</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32179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4. Канали, які виявляються в процесі опрацювання інформації з доступом зловмисника до елементів КС, але без зміни останніх:</a:t>
            </a:r>
            <a:endParaRPr lang="ru-RU" dirty="0">
              <a:solidFill>
                <a:schemeClr val="tx1"/>
              </a:solidFill>
            </a:endParaRPr>
          </a:p>
          <a:p>
            <a:r>
              <a:rPr lang="uk-UA" dirty="0">
                <a:solidFill>
                  <a:schemeClr val="tx1"/>
                </a:solidFill>
              </a:rPr>
              <a:t>- запам’ятовування інформації із бланків з вихідними даними, з пристроїв наочного відображення, інформації на вихідних документах, службових даних;</a:t>
            </a:r>
            <a:endParaRPr lang="ru-RU" dirty="0">
              <a:solidFill>
                <a:schemeClr val="tx1"/>
              </a:solidFill>
            </a:endParaRPr>
          </a:p>
          <a:p>
            <a:r>
              <a:rPr lang="uk-UA" dirty="0">
                <a:solidFill>
                  <a:schemeClr val="tx1"/>
                </a:solidFill>
              </a:rPr>
              <a:t>- копіювання інформації в процесі опрацювання;</a:t>
            </a:r>
            <a:endParaRPr lang="ru-RU" dirty="0">
              <a:solidFill>
                <a:schemeClr val="tx1"/>
              </a:solidFill>
            </a:endParaRPr>
          </a:p>
          <a:p>
            <a:r>
              <a:rPr lang="uk-UA" dirty="0">
                <a:solidFill>
                  <a:schemeClr val="tx1"/>
                </a:solidFill>
              </a:rPr>
              <a:t>- копіювання дублікатів масивів і вихідних документів;</a:t>
            </a:r>
            <a:endParaRPr lang="ru-RU" dirty="0">
              <a:solidFill>
                <a:schemeClr val="tx1"/>
              </a:solidFill>
            </a:endParaRPr>
          </a:p>
          <a:p>
            <a:r>
              <a:rPr lang="uk-UA" dirty="0">
                <a:solidFill>
                  <a:schemeClr val="tx1"/>
                </a:solidFill>
              </a:rPr>
              <a:t>- використання програмних пасток;</a:t>
            </a:r>
            <a:endParaRPr lang="ru-RU" dirty="0">
              <a:solidFill>
                <a:schemeClr val="tx1"/>
              </a:solidFill>
            </a:endParaRPr>
          </a:p>
          <a:p>
            <a:r>
              <a:rPr lang="uk-UA" dirty="0">
                <a:solidFill>
                  <a:schemeClr val="tx1"/>
                </a:solidFill>
              </a:rPr>
              <a:t>- використання недоліків систем програмування; </a:t>
            </a:r>
            <a:endParaRPr lang="ru-RU" dirty="0">
              <a:solidFill>
                <a:schemeClr val="tx1"/>
              </a:solidFill>
            </a:endParaRPr>
          </a:p>
          <a:p>
            <a:r>
              <a:rPr lang="uk-UA" dirty="0">
                <a:solidFill>
                  <a:schemeClr val="tx1"/>
                </a:solidFill>
              </a:rPr>
              <a:t>- використання недоліків операційних систем.</a:t>
            </a:r>
            <a:endParaRPr lang="ru-RU" dirty="0">
              <a:solidFill>
                <a:schemeClr val="tx1"/>
              </a:solidFill>
            </a:endParaRPr>
          </a:p>
          <a:p>
            <a:endParaRPr lang="ru-RU" dirty="0"/>
          </a:p>
        </p:txBody>
      </p:sp>
    </p:spTree>
    <p:extLst>
      <p:ext uri="{BB962C8B-B14F-4D97-AF65-F5344CB8AC3E}">
        <p14:creationId xmlns:p14="http://schemas.microsoft.com/office/powerpoint/2010/main" val="333511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5. Канали, що мають пряме відношення до опрацювання інформації з доступом зловмисника до елементів комп’ютерної техніки із зміною останніх:</a:t>
            </a:r>
            <a:endParaRPr lang="ru-RU" dirty="0">
              <a:solidFill>
                <a:schemeClr val="tx1"/>
              </a:solidFill>
            </a:endParaRPr>
          </a:p>
          <a:p>
            <a:r>
              <a:rPr lang="uk-UA" dirty="0">
                <a:solidFill>
                  <a:schemeClr val="tx1"/>
                </a:solidFill>
              </a:rPr>
              <a:t>- підміна носіїв інформації, первинних документів, апаратури;</a:t>
            </a:r>
            <a:endParaRPr lang="ru-RU" dirty="0">
              <a:solidFill>
                <a:schemeClr val="tx1"/>
              </a:solidFill>
            </a:endParaRPr>
          </a:p>
          <a:p>
            <a:r>
              <a:rPr lang="uk-UA" dirty="0">
                <a:solidFill>
                  <a:schemeClr val="tx1"/>
                </a:solidFill>
              </a:rPr>
              <a:t>- підміна елементів (фрагментів) програм, елементів баз даних.</a:t>
            </a:r>
            <a:endParaRPr lang="ru-RU" dirty="0">
              <a:solidFill>
                <a:schemeClr val="tx1"/>
              </a:solidFill>
            </a:endParaRPr>
          </a:p>
          <a:p>
            <a:r>
              <a:rPr lang="uk-UA" dirty="0">
                <a:solidFill>
                  <a:schemeClr val="tx1"/>
                </a:solidFill>
              </a:rPr>
              <a:t>6. Канали, які виявляються в процесі опрацювання інформації з доступом зловмисника до об’єктів комп’ютерної техніки із зміною її елементів:</a:t>
            </a:r>
            <a:endParaRPr lang="ru-RU" dirty="0">
              <a:solidFill>
                <a:schemeClr val="tx1"/>
              </a:solidFill>
            </a:endParaRPr>
          </a:p>
          <a:p>
            <a:r>
              <a:rPr lang="uk-UA" dirty="0">
                <a:solidFill>
                  <a:schemeClr val="tx1"/>
                </a:solidFill>
              </a:rPr>
              <a:t>- незаконне підключення до апаратури, ліній зв’язку;</a:t>
            </a:r>
            <a:endParaRPr lang="ru-RU" dirty="0">
              <a:solidFill>
                <a:schemeClr val="tx1"/>
              </a:solidFill>
            </a:endParaRPr>
          </a:p>
          <a:p>
            <a:r>
              <a:rPr lang="uk-UA" dirty="0">
                <a:solidFill>
                  <a:schemeClr val="tx1"/>
                </a:solidFill>
              </a:rPr>
              <a:t>- зняття інформації з процесорів, апаратури зв’язку, ліній зв’язку, зовнішніх запам’ятовуючих пристроїв, допоміжної апаратури.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26791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Канали витоку інформації (атака та вторгнення в КС) та їх класифікація.</a:t>
            </a: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Сучасні системи обробки таємної та конфіденційної інформації являють собою складні програмно-апаратні комплекси, що володіють специфічними каналами витоку інформації, що супроводжують штатний процес обробки інформаційних ресурсів. Є певний перелік каналів витоку та перехвату </a:t>
            </a:r>
            <a:r>
              <a:rPr lang="uk-UA" dirty="0" err="1">
                <a:solidFill>
                  <a:schemeClr val="tx1"/>
                </a:solidFill>
              </a:rPr>
              <a:t>інформції</a:t>
            </a:r>
            <a:r>
              <a:rPr lang="uk-UA" dirty="0">
                <a:solidFill>
                  <a:schemeClr val="tx1"/>
                </a:solidFill>
              </a:rPr>
              <a:t> - Електромагнітні, Електричні, Акустичні, Кабелі ЛОМ, Закладки, Віруси, Візуальні, Індукційні, Параметричні.</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26715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6600" dirty="0" smtClean="0"/>
              <a:t>Дякую за увагу!</a:t>
            </a:r>
            <a:endParaRPr lang="ru-RU" sz="6600"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350838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Однією із основних вимог комплексного захисту є системний підхід, тому при виявленні технічних каналів витоку інформації необхідно розглядати усю сукупність елементів захисту, включаючи основне обладнання технічних засобів обробки інформації (ТЗОІ), кінцеві пристрої, з’єднувальні лінії, </a:t>
            </a:r>
            <a:r>
              <a:rPr lang="uk-UA" dirty="0" err="1">
                <a:solidFill>
                  <a:schemeClr val="tx1"/>
                </a:solidFill>
              </a:rPr>
              <a:t>розподілюючі</a:t>
            </a:r>
            <a:r>
              <a:rPr lang="uk-UA" dirty="0">
                <a:solidFill>
                  <a:schemeClr val="tx1"/>
                </a:solidFill>
              </a:rPr>
              <a:t> та комутаційні пристрої, системи електропостачання, заземлення і </a:t>
            </a:r>
            <a:r>
              <a:rPr lang="uk-UA" dirty="0" err="1">
                <a:solidFill>
                  <a:schemeClr val="tx1"/>
                </a:solidFill>
              </a:rPr>
              <a:t>т.п</a:t>
            </a:r>
            <a:r>
              <a:rPr lang="uk-UA" dirty="0">
                <a:solidFill>
                  <a:schemeClr val="tx1"/>
                </a:solidFill>
              </a:rPr>
              <a:t>. Поряд із основними технічними засобами, що безпосередньо залучені до обробки та передачі інформаційних ресурсів, необхідно враховувати також допоміжні технічні засоби і системи (</a:t>
            </a:r>
            <a:r>
              <a:rPr lang="uk-UA" dirty="0" err="1">
                <a:solidFill>
                  <a:schemeClr val="tx1"/>
                </a:solidFill>
              </a:rPr>
              <a:t>ДТЗіС</a:t>
            </a:r>
            <a:r>
              <a:rPr lang="uk-UA" dirty="0">
                <a:solidFill>
                  <a:schemeClr val="tx1"/>
                </a:solidFill>
              </a:rPr>
              <a:t>) такі, як технічні засоби відкритого телефонного, факсимільного зв’язку, системи охоронної та пожежної сигналізації, електрифікації, радіофікації, електропобутові пристрої та інші струмопровідні металоконструкції.</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70388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Відповідно до способів перехвату інформації, від фізичної природи, а також середовища розповсюдження канали витоку та перехвату інформації можна розділити на електромагнітні, електричні, акустичні, кабелі локальних обчислювальних мереж (ЛОМ), візуальні, індукційні, параметричні, закладки та віруси.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71228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Загрози безпеці інформації в комп’ютерних системах </a:t>
            </a: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Загрози циркулюючої в КС інформації, як правило, залежать від структури та конфігурації КС, технології обробки інформації в ній, стану навколишнього фізичного середовища, дій персоналу і структури самої інформації. З множини способів класифікації загроз інформації найбільш узагальненою (базовою) є їх класифікація за наслідками можливого впливу на інформацію: </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загрози порушення конфіденційності;</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загрози порушення цілісності;</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загрози порушення доступності.</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88956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lnSpcReduction="20000"/>
          </a:bodyPr>
          <a:lstStyle/>
          <a:p>
            <a:r>
              <a:rPr lang="uk-UA" i="1" u="sng" dirty="0">
                <a:solidFill>
                  <a:schemeClr val="tx1"/>
                </a:solidFill>
              </a:rPr>
              <a:t>Загрози конфіденційності</a:t>
            </a:r>
            <a:r>
              <a:rPr lang="uk-UA" i="1" dirty="0">
                <a:solidFill>
                  <a:schemeClr val="tx1"/>
                </a:solidFill>
              </a:rPr>
              <a:t> </a:t>
            </a:r>
            <a:r>
              <a:rPr lang="uk-UA" dirty="0">
                <a:solidFill>
                  <a:schemeClr val="tx1"/>
                </a:solidFill>
              </a:rPr>
              <a:t>направлені на розголошування конфіденційної або секретної інформації. У разі реалізації цих загроз інформація стає відомою особам, які не повинні мати до неї доступу.</a:t>
            </a:r>
            <a:endParaRPr lang="ru-RU" dirty="0">
              <a:solidFill>
                <a:schemeClr val="tx1"/>
              </a:solidFill>
            </a:endParaRPr>
          </a:p>
          <a:p>
            <a:r>
              <a:rPr lang="uk-UA" dirty="0">
                <a:solidFill>
                  <a:schemeClr val="tx1"/>
                </a:solidFill>
              </a:rPr>
              <a:t>Загроза порушення конфіденційності має місце кожного разу, коли можливий несанкціонований доступ до певної закритої інформації, що зберігається в комп'ютерній системі або передається від однієї системи до іншої. </a:t>
            </a:r>
            <a:endParaRPr lang="ru-RU" dirty="0">
              <a:solidFill>
                <a:schemeClr val="tx1"/>
              </a:solidFill>
            </a:endParaRPr>
          </a:p>
          <a:p>
            <a:r>
              <a:rPr lang="uk-UA" dirty="0">
                <a:solidFill>
                  <a:schemeClr val="tx1"/>
                </a:solidFill>
              </a:rPr>
              <a:t>Інформація зберігає конфіденційність, якщо дотримуються встановлені правила її отримання.</a:t>
            </a:r>
            <a:endParaRPr lang="ru-RU" dirty="0">
              <a:solidFill>
                <a:schemeClr val="tx1"/>
              </a:solidFill>
            </a:endParaRPr>
          </a:p>
          <a:p>
            <a:r>
              <a:rPr lang="uk-UA" i="1" u="sng" dirty="0">
                <a:solidFill>
                  <a:schemeClr val="tx1"/>
                </a:solidFill>
              </a:rPr>
              <a:t>Загрози цілісності інформації</a:t>
            </a:r>
            <a:r>
              <a:rPr lang="uk-UA" i="1" dirty="0">
                <a:solidFill>
                  <a:schemeClr val="tx1"/>
                </a:solidFill>
              </a:rPr>
              <a:t> </a:t>
            </a:r>
            <a:r>
              <a:rPr lang="uk-UA" dirty="0">
                <a:solidFill>
                  <a:schemeClr val="tx1"/>
                </a:solidFill>
              </a:rPr>
              <a:t>направлені на її зміну або спотворення, що призводить до порушення її якості або повного знищення. Цілісність інформації може бути порушена умисно, а також у результаті об'єктивних дій з боку середовища, що оточує систему. Ця загроза особливо актуальна для систем передачі інформації, комп'ютерних мереж і систем телекомунікацій. Умисні порушення цілісності інформації не слід плутати з її санкціонованою зміною, яка виконується повноважними особами з обґрунтованою метою (наприклад, такою зміною є періодична корекція певної бази даних). Інформація зберігає цілісність, якщо дотримуються встановлені правила її модифікації (знищення).</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94365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i="1" u="sng" dirty="0">
                <a:solidFill>
                  <a:schemeClr val="tx1"/>
                </a:solidFill>
              </a:rPr>
              <a:t>Загрози доступності</a:t>
            </a:r>
            <a:r>
              <a:rPr lang="uk-UA" i="1" dirty="0">
                <a:solidFill>
                  <a:schemeClr val="tx1"/>
                </a:solidFill>
              </a:rPr>
              <a:t> </a:t>
            </a:r>
            <a:r>
              <a:rPr lang="uk-UA" dirty="0">
                <a:solidFill>
                  <a:schemeClr val="tx1"/>
                </a:solidFill>
              </a:rPr>
              <a:t>(відмова в обслуговуванні) направлені на створення таких ситуацій, коли певні умисні дії або знижують працездатність КС, або блокують доступ до деяких її ресурсів. Наприклад, якщо один користувач системи запитує доступ до певної служби, а інший чинить дії, які призводять до блокування цього доступу, то перший користувач отримує відмову в обслуговуванні. Блокування доступу до ресурсів може бути постійним або тимчасовим.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55378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solidFill>
                  <a:schemeClr val="tx1"/>
                </a:solidFill>
              </a:rPr>
              <a:t>Крім того, серед основних загроз інформації можуть бути наступні:</a:t>
            </a: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sym typeface="Symbol" panose="05050102010706020507" pitchFamily="18" charset="2"/>
              </a:rPr>
              <a:t></a:t>
            </a:r>
            <a:r>
              <a:rPr lang="uk-UA" dirty="0">
                <a:solidFill>
                  <a:schemeClr val="tx1"/>
                </a:solidFill>
              </a:rPr>
              <a:t> розкрадання, перехоплення (копіювання інформації);</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знищення інформації;</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модифікація (перекручування) інформації;</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порушення доступності (блокування) інформації;</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заперечення дійсності інформації (фальсифікація);</a:t>
            </a:r>
            <a:endParaRPr lang="ru-RU" dirty="0">
              <a:solidFill>
                <a:schemeClr val="tx1"/>
              </a:solidFill>
            </a:endParaRPr>
          </a:p>
          <a:p>
            <a:r>
              <a:rPr lang="uk-UA" dirty="0">
                <a:solidFill>
                  <a:schemeClr val="tx1"/>
                </a:solidFill>
                <a:sym typeface="Symbol" panose="05050102010706020507" pitchFamily="18" charset="2"/>
              </a:rPr>
              <a:t></a:t>
            </a:r>
            <a:r>
              <a:rPr lang="uk-UA" dirty="0">
                <a:solidFill>
                  <a:schemeClr val="tx1"/>
                </a:solidFill>
              </a:rPr>
              <a:t> нав'язування помилкової інформації.</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60523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uk-UA" dirty="0">
                <a:solidFill>
                  <a:schemeClr val="tx1"/>
                </a:solidFill>
              </a:rPr>
              <a:t>Інформація зберігає доступність, якщо зберігається можливість її отримання або модифікації тільки відповідно до встановлених правил упродовж певного часу. Отже, загрози, реалізація яких призводить до втрати інформацією вказаних вище властивостей, відповідно є загрозами конфіденційності, цілісності або доступності інформації.</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086210538"/>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TotalTime>
  <Words>1410</Words>
  <Application>Microsoft Office PowerPoint</Application>
  <PresentationFormat>Широкоэкранный</PresentationFormat>
  <Paragraphs>66</Paragraphs>
  <Slides>20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Calibri</vt:lpstr>
      <vt:lpstr>Calibri Light</vt:lpstr>
      <vt:lpstr>Symbol</vt:lpstr>
      <vt:lpstr>Ретро</vt:lpstr>
      <vt:lpstr>Технології забезпечення конфіденційності та цілісності інформаційних ресурсів</vt:lpstr>
      <vt:lpstr>Канали витоку інформації (атака та вторгнення в КС) та їх класифікація.</vt:lpstr>
      <vt:lpstr>Презентация PowerPoint</vt:lpstr>
      <vt:lpstr>Презентация PowerPoint</vt:lpstr>
      <vt:lpstr>Загрози безпеці інформації в комп’ютерних системах </vt:lpstr>
      <vt:lpstr>Презентация PowerPoint</vt:lpstr>
      <vt:lpstr>Презентация PowerPoint</vt:lpstr>
      <vt:lpstr>Крім того, серед основних загроз інформації можуть бути наступні:</vt:lpstr>
      <vt:lpstr>Презентация PowerPoint</vt:lpstr>
      <vt:lpstr>Класифікація загроз безпеки </vt:lpstr>
      <vt:lpstr>Презентация PowerPoint</vt:lpstr>
      <vt:lpstr>Презентация PowerPoint</vt:lpstr>
      <vt:lpstr>Презентация PowerPoint</vt:lpstr>
      <vt:lpstr>Канали несанкціонованого отримання інформації в КС </vt:lpstr>
      <vt:lpstr>Основними типами каналів несанкціонного доступу до інформації є:</vt:lpstr>
      <vt:lpstr>Презентация PowerPoint</vt:lpstr>
      <vt:lpstr>Презентация PowerPoint</vt:lpstr>
      <vt:lpstr>Презентация PowerPoint</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Технології забезпечення конфіденційності та цілісності інформаційних ресурсів</dc:title>
  <dc:creator>Asmadey Asmadey</dc:creator>
  <cp:lastModifiedBy>Asmadey Asmadey</cp:lastModifiedBy>
  <cp:revision>1</cp:revision>
  <dcterms:created xsi:type="dcterms:W3CDTF">2023-11-16T18:53:38Z</dcterms:created>
  <dcterms:modified xsi:type="dcterms:W3CDTF">2023-11-16T18:57:45Z</dcterms:modified>
</cp:coreProperties>
</file>