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52886D8-5990-4AA0-B0BB-B462FEBFD748}"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BC9FB-8DC8-45FB-896A-BB40E8585120}"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94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2886D8-5990-4AA0-B0BB-B462FEBFD748}"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BC9FB-8DC8-45FB-896A-BB40E8585120}" type="slidenum">
              <a:rPr lang="ru-RU" smtClean="0"/>
              <a:t>‹#›</a:t>
            </a:fld>
            <a:endParaRPr lang="ru-RU"/>
          </a:p>
        </p:txBody>
      </p:sp>
    </p:spTree>
    <p:extLst>
      <p:ext uri="{BB962C8B-B14F-4D97-AF65-F5344CB8AC3E}">
        <p14:creationId xmlns:p14="http://schemas.microsoft.com/office/powerpoint/2010/main" val="18920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2886D8-5990-4AA0-B0BB-B462FEBFD748}"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BC9FB-8DC8-45FB-896A-BB40E8585120}" type="slidenum">
              <a:rPr lang="ru-RU" smtClean="0"/>
              <a:t>‹#›</a:t>
            </a:fld>
            <a:endParaRPr lang="ru-RU"/>
          </a:p>
        </p:txBody>
      </p:sp>
    </p:spTree>
    <p:extLst>
      <p:ext uri="{BB962C8B-B14F-4D97-AF65-F5344CB8AC3E}">
        <p14:creationId xmlns:p14="http://schemas.microsoft.com/office/powerpoint/2010/main" val="61329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2886D8-5990-4AA0-B0BB-B462FEBFD748}"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BC9FB-8DC8-45FB-896A-BB40E8585120}" type="slidenum">
              <a:rPr lang="ru-RU" smtClean="0"/>
              <a:t>‹#›</a:t>
            </a:fld>
            <a:endParaRPr lang="ru-RU"/>
          </a:p>
        </p:txBody>
      </p:sp>
    </p:spTree>
    <p:extLst>
      <p:ext uri="{BB962C8B-B14F-4D97-AF65-F5344CB8AC3E}">
        <p14:creationId xmlns:p14="http://schemas.microsoft.com/office/powerpoint/2010/main" val="60640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2886D8-5990-4AA0-B0BB-B462FEBFD748}"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BC9FB-8DC8-45FB-896A-BB40E8585120}"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77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52886D8-5990-4AA0-B0BB-B462FEBFD748}" type="datetimeFigureOut">
              <a:rPr lang="ru-RU" smtClean="0"/>
              <a:t>16.11.2023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ABC9FB-8DC8-45FB-896A-BB40E8585120}" type="slidenum">
              <a:rPr lang="ru-RU" smtClean="0"/>
              <a:t>‹#›</a:t>
            </a:fld>
            <a:endParaRPr lang="ru-RU"/>
          </a:p>
        </p:txBody>
      </p:sp>
    </p:spTree>
    <p:extLst>
      <p:ext uri="{BB962C8B-B14F-4D97-AF65-F5344CB8AC3E}">
        <p14:creationId xmlns:p14="http://schemas.microsoft.com/office/powerpoint/2010/main" val="160418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52886D8-5990-4AA0-B0BB-B462FEBFD748}" type="datetimeFigureOut">
              <a:rPr lang="ru-RU" smtClean="0"/>
              <a:t>16.11.2023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DABC9FB-8DC8-45FB-896A-BB40E8585120}" type="slidenum">
              <a:rPr lang="ru-RU" smtClean="0"/>
              <a:t>‹#›</a:t>
            </a:fld>
            <a:endParaRPr lang="ru-RU"/>
          </a:p>
        </p:txBody>
      </p:sp>
    </p:spTree>
    <p:extLst>
      <p:ext uri="{BB962C8B-B14F-4D97-AF65-F5344CB8AC3E}">
        <p14:creationId xmlns:p14="http://schemas.microsoft.com/office/powerpoint/2010/main" val="373661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52886D8-5990-4AA0-B0BB-B462FEBFD748}" type="datetimeFigureOut">
              <a:rPr lang="ru-RU" smtClean="0"/>
              <a:t>16.11.2023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DABC9FB-8DC8-45FB-896A-BB40E8585120}" type="slidenum">
              <a:rPr lang="ru-RU" smtClean="0"/>
              <a:t>‹#›</a:t>
            </a:fld>
            <a:endParaRPr lang="ru-RU"/>
          </a:p>
        </p:txBody>
      </p:sp>
    </p:spTree>
    <p:extLst>
      <p:ext uri="{BB962C8B-B14F-4D97-AF65-F5344CB8AC3E}">
        <p14:creationId xmlns:p14="http://schemas.microsoft.com/office/powerpoint/2010/main" val="48353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2886D8-5990-4AA0-B0BB-B462FEBFD748}" type="datetimeFigureOut">
              <a:rPr lang="ru-RU" smtClean="0"/>
              <a:t>16.11.2023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1DABC9FB-8DC8-45FB-896A-BB40E8585120}" type="slidenum">
              <a:rPr lang="ru-RU" smtClean="0"/>
              <a:t>‹#›</a:t>
            </a:fld>
            <a:endParaRPr lang="ru-RU"/>
          </a:p>
        </p:txBody>
      </p:sp>
    </p:spTree>
    <p:extLst>
      <p:ext uri="{BB962C8B-B14F-4D97-AF65-F5344CB8AC3E}">
        <p14:creationId xmlns:p14="http://schemas.microsoft.com/office/powerpoint/2010/main" val="422985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2886D8-5990-4AA0-B0BB-B462FEBFD748}" type="datetimeFigureOut">
              <a:rPr lang="ru-RU" smtClean="0"/>
              <a:t>16.11.2023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ABC9FB-8DC8-45FB-896A-BB40E8585120}" type="slidenum">
              <a:rPr lang="ru-RU" smtClean="0"/>
              <a:t>‹#›</a:t>
            </a:fld>
            <a:endParaRPr lang="ru-RU"/>
          </a:p>
        </p:txBody>
      </p:sp>
    </p:spTree>
    <p:extLst>
      <p:ext uri="{BB962C8B-B14F-4D97-AF65-F5344CB8AC3E}">
        <p14:creationId xmlns:p14="http://schemas.microsoft.com/office/powerpoint/2010/main" val="355784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52886D8-5990-4AA0-B0BB-B462FEBFD748}" type="datetimeFigureOut">
              <a:rPr lang="ru-RU" smtClean="0"/>
              <a:t>16.11.2023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ABC9FB-8DC8-45FB-896A-BB40E8585120}" type="slidenum">
              <a:rPr lang="ru-RU" smtClean="0"/>
              <a:t>‹#›</a:t>
            </a:fld>
            <a:endParaRPr lang="ru-RU"/>
          </a:p>
        </p:txBody>
      </p:sp>
    </p:spTree>
    <p:extLst>
      <p:ext uri="{BB962C8B-B14F-4D97-AF65-F5344CB8AC3E}">
        <p14:creationId xmlns:p14="http://schemas.microsoft.com/office/powerpoint/2010/main" val="28478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2886D8-5990-4AA0-B0BB-B462FEBFD748}" type="datetimeFigureOut">
              <a:rPr lang="ru-RU" smtClean="0"/>
              <a:t>16.11.2023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ABC9FB-8DC8-45FB-896A-BB40E8585120}"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35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dirty="0">
                <a:solidFill>
                  <a:schemeClr val="tx1"/>
                </a:solidFill>
              </a:rPr>
              <a:t>Технології забезпечення конфіденційності та цілісності інформаційних ресурсів</a:t>
            </a:r>
            <a:endParaRPr lang="ru-RU" dirty="0">
              <a:solidFill>
                <a:schemeClr val="tx1"/>
              </a:solidFill>
            </a:endParaRPr>
          </a:p>
        </p:txBody>
      </p:sp>
      <p:sp>
        <p:nvSpPr>
          <p:cNvPr id="3" name="Подзаголовок 2"/>
          <p:cNvSpPr>
            <a:spLocks noGrp="1"/>
          </p:cNvSpPr>
          <p:nvPr>
            <p:ph type="subTitle" idx="1"/>
          </p:nvPr>
        </p:nvSpPr>
        <p:spPr/>
        <p:txBody>
          <a:bodyPr/>
          <a:lstStyle/>
          <a:p>
            <a:r>
              <a:rPr lang="uk-UA" b="1" dirty="0">
                <a:solidFill>
                  <a:schemeClr val="tx1"/>
                </a:solidFill>
              </a:rPr>
              <a:t>ЛЕКЦІЯ 4. ЗАГРОЗИ КОНФІДЕНЦІЙНОСТІ ТА ЦІЛІСНОСТІ  РІС</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131662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b="1" dirty="0">
                <a:solidFill>
                  <a:schemeClr val="tx1"/>
                </a:solidFill>
              </a:rPr>
              <a:t>8. За використовуваними засобами атаки</a:t>
            </a:r>
            <a:r>
              <a:rPr lang="uk-UA" dirty="0">
                <a:solidFill>
                  <a:schemeClr val="tx1"/>
                </a:solidFill>
              </a:rPr>
              <a:t> (можна використовувати або стандартне програмне забезпечення, або спеціально розроблені програми).</a:t>
            </a:r>
            <a:endParaRPr lang="ru-RU" dirty="0">
              <a:solidFill>
                <a:schemeClr val="tx1"/>
              </a:solidFill>
            </a:endParaRPr>
          </a:p>
          <a:p>
            <a:r>
              <a:rPr lang="uk-UA" b="1" dirty="0">
                <a:solidFill>
                  <a:schemeClr val="tx1"/>
                </a:solidFill>
              </a:rPr>
              <a:t>9. За станом об’єкта атаки.</a:t>
            </a:r>
            <a:r>
              <a:rPr lang="uk-UA" dirty="0">
                <a:solidFill>
                  <a:schemeClr val="tx1"/>
                </a:solidFill>
              </a:rPr>
              <a:t> Об’єкт атаки може знаходитись в одному із трьох станів:</a:t>
            </a:r>
            <a:endParaRPr lang="ru-RU" dirty="0">
              <a:solidFill>
                <a:schemeClr val="tx1"/>
              </a:solidFill>
            </a:endParaRPr>
          </a:p>
          <a:p>
            <a:r>
              <a:rPr lang="uk-UA" dirty="0">
                <a:solidFill>
                  <a:schemeClr val="tx1"/>
                </a:solidFill>
              </a:rPr>
              <a:t>- збереження – вплив на об’єкт, як правило, здійснюється з використанням доступу;</a:t>
            </a:r>
            <a:endParaRPr lang="ru-RU" dirty="0">
              <a:solidFill>
                <a:schemeClr val="tx1"/>
              </a:solidFill>
            </a:endParaRPr>
          </a:p>
          <a:p>
            <a:r>
              <a:rPr lang="uk-UA" dirty="0">
                <a:solidFill>
                  <a:schemeClr val="tx1"/>
                </a:solidFill>
              </a:rPr>
              <a:t>- передачі – вплив передбачає або доступ до фрагментів інформації, що передається, або просто прослуховування з використанням прихованих каналів; </a:t>
            </a:r>
            <a:endParaRPr lang="ru-RU" dirty="0">
              <a:solidFill>
                <a:schemeClr val="tx1"/>
              </a:solidFill>
            </a:endParaRPr>
          </a:p>
          <a:p>
            <a:r>
              <a:rPr lang="uk-UA" dirty="0">
                <a:solidFill>
                  <a:schemeClr val="tx1"/>
                </a:solidFill>
              </a:rPr>
              <a:t>- обробки – об’єктом атаки є процес користувача. Серед найпоширеніших загроз є несанкціонований доступ (НСД). Він полягає в отриманні користувачем доступу до об’єкта, який у нього немає дозволу відповідно до прийнятої організації політики безпеки.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3366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Для того, щоб зменшити ризик від </a:t>
            </a:r>
            <a:r>
              <a:rPr lang="uk-UA" b="1" dirty="0">
                <a:solidFill>
                  <a:schemeClr val="tx1"/>
                </a:solidFill>
              </a:rPr>
              <a:t>НСД</a:t>
            </a:r>
            <a:r>
              <a:rPr lang="uk-UA" dirty="0">
                <a:solidFill>
                  <a:schemeClr val="tx1"/>
                </a:solidFill>
              </a:rPr>
              <a:t>, більшість систем захисту реалізує необхідні функції за допомогою відповідного набору привілеїв. Незаконне захоплення привілеїв можливе або при наявності помилок у самій системі захисту, або через халатність при управлінні системою і привілеями.</a:t>
            </a:r>
            <a:endParaRPr lang="ru-RU" dirty="0">
              <a:solidFill>
                <a:schemeClr val="tx1"/>
              </a:solidFill>
            </a:endParaRPr>
          </a:p>
          <a:p>
            <a:r>
              <a:rPr lang="uk-UA" dirty="0">
                <a:solidFill>
                  <a:schemeClr val="tx1"/>
                </a:solidFill>
              </a:rPr>
              <a:t>Небезпечні дії, що можуть призвести до порушення конфіденційності, цілісності та доступності певних компонентів і ресурсів КС , можна згрупувати наступним чином:</a:t>
            </a:r>
            <a:endParaRPr lang="ru-RU" dirty="0">
              <a:solidFill>
                <a:schemeClr val="tx1"/>
              </a:solidFill>
            </a:endParaRPr>
          </a:p>
          <a:p>
            <a:r>
              <a:rPr lang="uk-UA" dirty="0">
                <a:solidFill>
                  <a:schemeClr val="tx1"/>
                </a:solidFill>
              </a:rPr>
              <a:t>- стихійні лиха;</a:t>
            </a:r>
            <a:endParaRPr lang="ru-RU" dirty="0">
              <a:solidFill>
                <a:schemeClr val="tx1"/>
              </a:solidFill>
            </a:endParaRPr>
          </a:p>
          <a:p>
            <a:r>
              <a:rPr lang="uk-UA" dirty="0">
                <a:solidFill>
                  <a:schemeClr val="tx1"/>
                </a:solidFill>
              </a:rPr>
              <a:t>- зовнішні впливи (підключення до мережі, інтерактивна робота, діяння зловмисників);</a:t>
            </a:r>
            <a:endParaRPr lang="ru-RU" dirty="0">
              <a:solidFill>
                <a:schemeClr val="tx1"/>
              </a:solidFill>
            </a:endParaRPr>
          </a:p>
          <a:p>
            <a:r>
              <a:rPr lang="uk-UA" dirty="0">
                <a:solidFill>
                  <a:schemeClr val="tx1"/>
                </a:solidFill>
              </a:rPr>
              <a:t>- навмисні порушення;</a:t>
            </a:r>
            <a:endParaRPr lang="ru-RU" dirty="0">
              <a:solidFill>
                <a:schemeClr val="tx1"/>
              </a:solidFill>
            </a:endParaRPr>
          </a:p>
          <a:p>
            <a:r>
              <a:rPr lang="uk-UA" dirty="0">
                <a:solidFill>
                  <a:schemeClr val="tx1"/>
                </a:solidFill>
              </a:rPr>
              <a:t>- ненавмисні помилки (введення помилкової команди, даних, використання несправних пристроїв, носіїв, а також нехтування деякими правилами безпеки).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77192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b="1" dirty="0">
                <a:solidFill>
                  <a:schemeClr val="tx1"/>
                </a:solidFill>
              </a:rPr>
              <a:t>Види загроз</a:t>
            </a:r>
            <a:r>
              <a:rPr lang="uk-UA" dirty="0">
                <a:solidFill>
                  <a:schemeClr val="tx1"/>
                </a:solidFill>
              </a:rPr>
              <a:t>, які можуть з’явитися в результаті небезпечних дій:</a:t>
            </a:r>
            <a:endParaRPr lang="ru-RU" dirty="0">
              <a:solidFill>
                <a:schemeClr val="tx1"/>
              </a:solidFill>
            </a:endParaRPr>
          </a:p>
          <a:p>
            <a:r>
              <a:rPr lang="uk-UA" dirty="0">
                <a:solidFill>
                  <a:schemeClr val="tx1"/>
                </a:solidFill>
              </a:rPr>
              <a:t>- розкриття (витік) інформації. Для даного виду загрози об’єктами дій є устаткування (крадіжка носіїв, підключення, несанкціоноване використання ресурсів), програми (несанкціоноване копіювання, перехоплення), дані (крадіжка, копіювання, перехоплення), персонал (передача відомостей про захист, розголошення, халатність);</a:t>
            </a:r>
            <a:endParaRPr lang="ru-RU" dirty="0">
              <a:solidFill>
                <a:schemeClr val="tx1"/>
              </a:solidFill>
            </a:endParaRPr>
          </a:p>
          <a:p>
            <a:r>
              <a:rPr lang="uk-UA" dirty="0">
                <a:solidFill>
                  <a:schemeClr val="tx1"/>
                </a:solidFill>
              </a:rPr>
              <a:t>- порушення цілісності інформації: устаткування (підключення, модифікація, спеціальні вкладення, зміна режимів, несанкціоноване використання ресурсів), програми (впровадження «троянських коней» та «жучків»), дані (спотворення, модифікація), персонал (вербування, підкуп персоналу, «маскарад»);</a:t>
            </a:r>
            <a:endParaRPr lang="ru-RU" dirty="0">
              <a:solidFill>
                <a:schemeClr val="tx1"/>
              </a:solidFill>
            </a:endParaRPr>
          </a:p>
          <a:p>
            <a:r>
              <a:rPr lang="uk-UA" dirty="0">
                <a:solidFill>
                  <a:schemeClr val="tx1"/>
                </a:solidFill>
              </a:rPr>
              <a:t>- порушення працездатності системи: устаткування (зміна режимів, виведення з ладу, руйнування), програми (спотворення, вилучення, підміна), дані (видалення, спотворення), персонал (звільнення з посади, фізичне усунення).</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4098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6600" dirty="0" smtClean="0"/>
              <a:t>Дякую за увагу!</a:t>
            </a:r>
            <a:endParaRPr lang="ru-RU" sz="6600"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92768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Вразливість комп’ютерних систем.</a:t>
            </a: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Під </a:t>
            </a:r>
            <a:r>
              <a:rPr lang="uk-UA" b="1" dirty="0">
                <a:solidFill>
                  <a:schemeClr val="tx1"/>
                </a:solidFill>
              </a:rPr>
              <a:t>загрозою</a:t>
            </a:r>
            <a:r>
              <a:rPr lang="uk-UA" i="1" dirty="0">
                <a:solidFill>
                  <a:schemeClr val="tx1"/>
                </a:solidFill>
              </a:rPr>
              <a:t> </a:t>
            </a:r>
            <a:r>
              <a:rPr lang="uk-UA" dirty="0">
                <a:solidFill>
                  <a:schemeClr val="tx1"/>
                </a:solidFill>
              </a:rPr>
              <a:t>розуміється подія, яка потенційно може порушити одну з властивостей інформації, що захищається. Якщо джерелом загроз є діяльність людини, то говорять про порушника, якщо об'єктивні явища, то говорять про техногенні та стихійні джерела загроз.</a:t>
            </a:r>
            <a:endParaRPr lang="ru-RU" dirty="0">
              <a:solidFill>
                <a:schemeClr val="tx1"/>
              </a:solidFill>
            </a:endParaRPr>
          </a:p>
          <a:p>
            <a:r>
              <a:rPr lang="uk-UA" dirty="0">
                <a:solidFill>
                  <a:schemeClr val="tx1"/>
                </a:solidFill>
              </a:rPr>
              <a:t>Результатом даного етапу для виділених об'єктів повинні стати розробки окремих моделей таких видів:</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окрема модель загроз – опис загроз і схематичне представлення шляхів їх здійснення для об'єкту захисту;</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окрема модель техногенних і стихійних джерел загроз – абстрактний формалізований або неформалізований опис чинників і джерел загроз для об'єкту захисту;</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окрема модель порушника – абстрактний формалізований або неформалізований опис злочинця, здатного реалізувати загрозу (атаку) на об'єкт захисту.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61253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u="sng" dirty="0">
                <a:solidFill>
                  <a:schemeClr val="tx1"/>
                </a:solidFill>
              </a:rPr>
              <a:t>Загроза порушення </a:t>
            </a:r>
            <a:r>
              <a:rPr lang="uk-UA" b="1" u="sng" dirty="0">
                <a:solidFill>
                  <a:schemeClr val="tx1"/>
                </a:solidFill>
              </a:rPr>
              <a:t>конфіденційності</a:t>
            </a:r>
            <a:r>
              <a:rPr lang="uk-UA" dirty="0">
                <a:solidFill>
                  <a:schemeClr val="tx1"/>
                </a:solidFill>
              </a:rPr>
              <a:t> полягає в тому, що інформація стає відомою тому, хто не володіє повноваженнями доступу до неї. </a:t>
            </a:r>
            <a:endParaRPr lang="ru-RU" dirty="0">
              <a:solidFill>
                <a:schemeClr val="tx1"/>
              </a:solidFill>
            </a:endParaRPr>
          </a:p>
          <a:p>
            <a:r>
              <a:rPr lang="uk-UA" u="sng" dirty="0">
                <a:solidFill>
                  <a:schemeClr val="tx1"/>
                </a:solidFill>
              </a:rPr>
              <a:t>Загрози порушення </a:t>
            </a:r>
            <a:r>
              <a:rPr lang="uk-UA" b="1" u="sng" dirty="0">
                <a:solidFill>
                  <a:schemeClr val="tx1"/>
                </a:solidFill>
              </a:rPr>
              <a:t>цілісності</a:t>
            </a:r>
            <a:r>
              <a:rPr lang="uk-UA" dirty="0">
                <a:solidFill>
                  <a:schemeClr val="tx1"/>
                </a:solidFill>
              </a:rPr>
              <a:t> — це загрози, пов'язані з імовірністю модифікації тієї чи іншої інформації, що зберігається в інформаційній системі.</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27233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dirty="0">
                <a:solidFill>
                  <a:schemeClr val="tx1"/>
                </a:solidFill>
              </a:rPr>
              <a:t>Загрози для системи ЗІ </a:t>
            </a:r>
            <a:r>
              <a:rPr lang="uk-UA" dirty="0">
                <a:solidFill>
                  <a:schemeClr val="tx1"/>
                </a:solidFill>
              </a:rPr>
              <a:t>можуть класифікуватися за 9 ознаками</a:t>
            </a:r>
            <a:r>
              <a:rPr lang="uk-UA" dirty="0" smtClean="0">
                <a:solidFill>
                  <a:schemeClr val="tx1"/>
                </a:solidFill>
              </a:rPr>
              <a:t>:</a:t>
            </a:r>
            <a:endParaRPr lang="ru-RU" dirty="0">
              <a:solidFill>
                <a:schemeClr val="tx1"/>
              </a:solidFill>
            </a:endParaRPr>
          </a:p>
        </p:txBody>
      </p:sp>
      <p:sp>
        <p:nvSpPr>
          <p:cNvPr id="3" name="Объект 2"/>
          <p:cNvSpPr>
            <a:spLocks noGrp="1"/>
          </p:cNvSpPr>
          <p:nvPr>
            <p:ph idx="1"/>
          </p:nvPr>
        </p:nvSpPr>
        <p:spPr/>
        <p:txBody>
          <a:bodyPr/>
          <a:lstStyle/>
          <a:p>
            <a:r>
              <a:rPr lang="uk-UA" b="1" dirty="0">
                <a:solidFill>
                  <a:schemeClr val="tx1"/>
                </a:solidFill>
              </a:rPr>
              <a:t>1. За метою реалізації загрози: </a:t>
            </a:r>
            <a:endParaRPr lang="ru-RU" dirty="0">
              <a:solidFill>
                <a:schemeClr val="tx1"/>
              </a:solidFill>
            </a:endParaRPr>
          </a:p>
          <a:p>
            <a:r>
              <a:rPr lang="uk-UA" dirty="0">
                <a:solidFill>
                  <a:schemeClr val="tx1"/>
                </a:solidFill>
              </a:rPr>
              <a:t>- порушення конфіденційності інформації;</a:t>
            </a:r>
            <a:endParaRPr lang="ru-RU" dirty="0">
              <a:solidFill>
                <a:schemeClr val="tx1"/>
              </a:solidFill>
            </a:endParaRPr>
          </a:p>
          <a:p>
            <a:r>
              <a:rPr lang="uk-UA" dirty="0">
                <a:solidFill>
                  <a:schemeClr val="tx1"/>
                </a:solidFill>
              </a:rPr>
              <a:t>- порушення цілісності інформації (втрати від таких дій можуть бути набагато більшими, ніж при порушенні конфіденційності); </a:t>
            </a:r>
            <a:endParaRPr lang="ru-RU" dirty="0">
              <a:solidFill>
                <a:schemeClr val="tx1"/>
              </a:solidFill>
            </a:endParaRPr>
          </a:p>
          <a:p>
            <a:r>
              <a:rPr lang="uk-UA" dirty="0">
                <a:solidFill>
                  <a:schemeClr val="tx1"/>
                </a:solidFill>
              </a:rPr>
              <a:t>- порушення (часткове або повне) працездатності комп’ютерних систем (КС).</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1073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b="1" dirty="0">
                <a:solidFill>
                  <a:schemeClr val="tx1"/>
                </a:solidFill>
              </a:rPr>
              <a:t>2. За принципом впливу на КС:</a:t>
            </a:r>
            <a:endParaRPr lang="ru-RU" dirty="0">
              <a:solidFill>
                <a:schemeClr val="tx1"/>
              </a:solidFill>
            </a:endParaRPr>
          </a:p>
          <a:p>
            <a:r>
              <a:rPr lang="uk-UA" dirty="0">
                <a:solidFill>
                  <a:schemeClr val="tx1"/>
                </a:solidFill>
              </a:rPr>
              <a:t>- з використанням доступу суб’єкту системи (користувача, процесу) до об’єкту (</a:t>
            </a:r>
            <a:r>
              <a:rPr lang="uk-UA" dirty="0" err="1">
                <a:solidFill>
                  <a:schemeClr val="tx1"/>
                </a:solidFill>
              </a:rPr>
              <a:t>файла</a:t>
            </a:r>
            <a:r>
              <a:rPr lang="uk-UA" dirty="0">
                <a:solidFill>
                  <a:schemeClr val="tx1"/>
                </a:solidFill>
              </a:rPr>
              <a:t> даних, каналу зв’язку тощо);</a:t>
            </a:r>
            <a:endParaRPr lang="ru-RU" dirty="0">
              <a:solidFill>
                <a:schemeClr val="tx1"/>
              </a:solidFill>
            </a:endParaRPr>
          </a:p>
          <a:p>
            <a:r>
              <a:rPr lang="uk-UA" dirty="0">
                <a:solidFill>
                  <a:schemeClr val="tx1"/>
                </a:solidFill>
              </a:rPr>
              <a:t>- з використанням прихованих каналів. Під прихованим каналом розуміється шлях передачі інформації, який дає змогу двом взаємодіючим процесам обмінюватися інформацією таким способом, що порушує системну політику безпеки. Вплив, заснований на першому принципі, простіший, більш інформаційний, але від нього легше захиститись. Вплив на основі другого принципу </a:t>
            </a:r>
            <a:r>
              <a:rPr lang="uk-UA" dirty="0" err="1">
                <a:solidFill>
                  <a:schemeClr val="tx1"/>
                </a:solidFill>
              </a:rPr>
              <a:t>відрізнається</a:t>
            </a:r>
            <a:r>
              <a:rPr lang="uk-UA" dirty="0">
                <a:solidFill>
                  <a:schemeClr val="tx1"/>
                </a:solidFill>
              </a:rPr>
              <a:t> трудністю організації, меншою </a:t>
            </a:r>
            <a:r>
              <a:rPr lang="uk-UA" dirty="0" err="1">
                <a:solidFill>
                  <a:schemeClr val="tx1"/>
                </a:solidFill>
              </a:rPr>
              <a:t>інформаційністю</a:t>
            </a:r>
            <a:r>
              <a:rPr lang="uk-UA" dirty="0">
                <a:solidFill>
                  <a:schemeClr val="tx1"/>
                </a:solidFill>
              </a:rPr>
              <a:t>, складністю виявлення і усунення.</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00189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b="1" dirty="0">
                <a:solidFill>
                  <a:schemeClr val="tx1"/>
                </a:solidFill>
              </a:rPr>
              <a:t>3. За характером впливу на КС:</a:t>
            </a:r>
            <a:endParaRPr lang="ru-RU" dirty="0">
              <a:solidFill>
                <a:schemeClr val="tx1"/>
              </a:solidFill>
            </a:endParaRPr>
          </a:p>
          <a:p>
            <a:r>
              <a:rPr lang="uk-UA" dirty="0">
                <a:solidFill>
                  <a:schemeClr val="tx1"/>
                </a:solidFill>
              </a:rPr>
              <a:t>- активна загроза, що веде до зміни стану системи і може здійснюватися або з використанням доступу (наприклад, до набору даних), або як з використанням доступу, так і з використанням прихованих каналів;</a:t>
            </a:r>
            <a:endParaRPr lang="ru-RU" dirty="0">
              <a:solidFill>
                <a:schemeClr val="tx1"/>
              </a:solidFill>
            </a:endParaRPr>
          </a:p>
          <a:p>
            <a:r>
              <a:rPr lang="uk-UA" dirty="0">
                <a:solidFill>
                  <a:schemeClr val="tx1"/>
                </a:solidFill>
              </a:rPr>
              <a:t>- пасивна загроза, що здійснюється шляхом спостереження користувачем будь-яких побічних ефектів (наприклад, від роботи програми) та їх аналіз. </a:t>
            </a:r>
            <a:endParaRPr lang="ru-RU" dirty="0">
              <a:solidFill>
                <a:schemeClr val="tx1"/>
              </a:solidFill>
            </a:endParaRPr>
          </a:p>
          <a:p>
            <a:r>
              <a:rPr lang="uk-UA" dirty="0">
                <a:solidFill>
                  <a:schemeClr val="tx1"/>
                </a:solidFill>
              </a:rPr>
              <a:t>Прикладом пасивного впливу може бути прослуховування лінії зв’язку між двома вузлами мережі. Пасивний вплив не веде до зміни стану системи. Він завжди пов’язаний тільки з порушенням конфіденційності інформації в КС.</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9753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b="1" dirty="0">
                <a:solidFill>
                  <a:schemeClr val="tx1"/>
                </a:solidFill>
              </a:rPr>
              <a:t>4. За причиною використовуваної помилки захисту. </a:t>
            </a:r>
            <a:endParaRPr lang="ru-RU" dirty="0">
              <a:solidFill>
                <a:schemeClr val="tx1"/>
              </a:solidFill>
            </a:endParaRPr>
          </a:p>
          <a:p>
            <a:r>
              <a:rPr lang="uk-UA" dirty="0">
                <a:solidFill>
                  <a:schemeClr val="tx1"/>
                </a:solidFill>
              </a:rPr>
              <a:t>Така помилка може бути зумовлена однією з наступних причин:</a:t>
            </a:r>
            <a:endParaRPr lang="ru-RU" dirty="0">
              <a:solidFill>
                <a:schemeClr val="tx1"/>
              </a:solidFill>
            </a:endParaRPr>
          </a:p>
          <a:p>
            <a:r>
              <a:rPr lang="uk-UA" dirty="0">
                <a:solidFill>
                  <a:schemeClr val="tx1"/>
                </a:solidFill>
              </a:rPr>
              <a:t>- неадекватністю політики безпеки реальній КС;</a:t>
            </a:r>
            <a:endParaRPr lang="ru-RU" dirty="0">
              <a:solidFill>
                <a:schemeClr val="tx1"/>
              </a:solidFill>
            </a:endParaRPr>
          </a:p>
          <a:p>
            <a:r>
              <a:rPr lang="uk-UA" dirty="0">
                <a:solidFill>
                  <a:schemeClr val="tx1"/>
                </a:solidFill>
              </a:rPr>
              <a:t>- помилками адміністративного управління, під якими розуміють некоректну реалізацію або підтримку прийнятої політики безпеки КС; </a:t>
            </a:r>
            <a:endParaRPr lang="ru-RU" dirty="0">
              <a:solidFill>
                <a:schemeClr val="tx1"/>
              </a:solidFill>
            </a:endParaRPr>
          </a:p>
          <a:p>
            <a:r>
              <a:rPr lang="uk-UA" dirty="0">
                <a:solidFill>
                  <a:schemeClr val="tx1"/>
                </a:solidFill>
              </a:rPr>
              <a:t>- помилками в алгоритмах, у зв’язках між ними тощо, які виникають на етапі проектування програми або комплексу програм, у зв’язку з чим їх можна використовувати зовсім не так, як це описано в документації;</a:t>
            </a:r>
            <a:endParaRPr lang="ru-RU" dirty="0">
              <a:solidFill>
                <a:schemeClr val="tx1"/>
              </a:solidFill>
            </a:endParaRPr>
          </a:p>
          <a:p>
            <a:r>
              <a:rPr lang="uk-UA" dirty="0">
                <a:solidFill>
                  <a:schemeClr val="tx1"/>
                </a:solidFill>
              </a:rPr>
              <a:t>- помилками реалізації алгоритмів (помилками кодування), зв’язками між ними тощо, які виникають на етапі реалізації або </a:t>
            </a:r>
            <a:r>
              <a:rPr lang="uk-UA" dirty="0" err="1">
                <a:solidFill>
                  <a:schemeClr val="tx1"/>
                </a:solidFill>
              </a:rPr>
              <a:t>відлагодження</a:t>
            </a:r>
            <a:r>
              <a:rPr lang="uk-UA" dirty="0">
                <a:solidFill>
                  <a:schemeClr val="tx1"/>
                </a:solidFill>
              </a:rPr>
              <a:t> і які також можуть бути джерелом </a:t>
            </a:r>
            <a:r>
              <a:rPr lang="uk-UA" dirty="0" err="1">
                <a:solidFill>
                  <a:schemeClr val="tx1"/>
                </a:solidFill>
              </a:rPr>
              <a:t>недокументованості</a:t>
            </a:r>
            <a:r>
              <a:rPr lang="uk-UA" dirty="0">
                <a:solidFill>
                  <a:schemeClr val="tx1"/>
                </a:solidFill>
              </a:rPr>
              <a:t>.</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94369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b="1" dirty="0">
                <a:solidFill>
                  <a:schemeClr val="tx1"/>
                </a:solidFill>
              </a:rPr>
              <a:t>5. За способом впливу на об’єкт атаки (при активному впливі): </a:t>
            </a:r>
            <a:endParaRPr lang="ru-RU" dirty="0">
              <a:solidFill>
                <a:schemeClr val="tx1"/>
              </a:solidFill>
            </a:endParaRPr>
          </a:p>
          <a:p>
            <a:r>
              <a:rPr lang="uk-UA" dirty="0">
                <a:solidFill>
                  <a:schemeClr val="tx1"/>
                </a:solidFill>
              </a:rPr>
              <a:t>- безпосередній вплив на об’єкт атаки, таким діям звичайно легко запобігти з допомогою засобів контролю доступу; </a:t>
            </a:r>
            <a:endParaRPr lang="ru-RU" dirty="0">
              <a:solidFill>
                <a:schemeClr val="tx1"/>
              </a:solidFill>
            </a:endParaRPr>
          </a:p>
          <a:p>
            <a:r>
              <a:rPr lang="uk-UA" dirty="0">
                <a:solidFill>
                  <a:schemeClr val="tx1"/>
                </a:solidFill>
              </a:rPr>
              <a:t>- вплив на систему дозволу (в тому числі загарбання привілеїв);</a:t>
            </a:r>
            <a:endParaRPr lang="ru-RU" dirty="0">
              <a:solidFill>
                <a:schemeClr val="tx1"/>
              </a:solidFill>
            </a:endParaRPr>
          </a:p>
          <a:p>
            <a:r>
              <a:rPr lang="uk-UA" dirty="0">
                <a:solidFill>
                  <a:schemeClr val="tx1"/>
                </a:solidFill>
              </a:rPr>
              <a:t>- опосередкований вплив (через інших користувачів);</a:t>
            </a:r>
            <a:endParaRPr lang="ru-RU" dirty="0">
              <a:solidFill>
                <a:schemeClr val="tx1"/>
              </a:solidFill>
            </a:endParaRPr>
          </a:p>
          <a:p>
            <a:r>
              <a:rPr lang="uk-UA" dirty="0">
                <a:solidFill>
                  <a:schemeClr val="tx1"/>
                </a:solidFill>
              </a:rPr>
              <a:t>- «маскарад», у цьому разі користувач присвоює собі повноваження іншого користувача, видаючи себе за нього;</a:t>
            </a:r>
            <a:endParaRPr lang="ru-RU" dirty="0">
              <a:solidFill>
                <a:schemeClr val="tx1"/>
              </a:solidFill>
            </a:endParaRPr>
          </a:p>
          <a:p>
            <a:r>
              <a:rPr lang="uk-UA" dirty="0">
                <a:solidFill>
                  <a:schemeClr val="tx1"/>
                </a:solidFill>
              </a:rPr>
              <a:t>- «користувач наосліп» – коли один користувач змушує іншого виконувати необхідні дії, причому останній про них може і не підозрювати; для цього може використовуватися вірус (він виконує необхідні дії та повідомляє тому, хто його впровадив, про результат).</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90140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r>
              <a:rPr lang="uk-UA" b="1" dirty="0">
                <a:solidFill>
                  <a:schemeClr val="tx1"/>
                </a:solidFill>
              </a:rPr>
              <a:t>6. За способом впливу на КС:</a:t>
            </a:r>
            <a:endParaRPr lang="ru-RU" dirty="0">
              <a:solidFill>
                <a:schemeClr val="tx1"/>
              </a:solidFill>
            </a:endParaRPr>
          </a:p>
          <a:p>
            <a:r>
              <a:rPr lang="uk-UA" dirty="0">
                <a:solidFill>
                  <a:schemeClr val="tx1"/>
                </a:solidFill>
              </a:rPr>
              <a:t>- в інтерактивному режимі;</a:t>
            </a:r>
            <a:endParaRPr lang="ru-RU" dirty="0">
              <a:solidFill>
                <a:schemeClr val="tx1"/>
              </a:solidFill>
            </a:endParaRPr>
          </a:p>
          <a:p>
            <a:r>
              <a:rPr lang="uk-UA" dirty="0">
                <a:solidFill>
                  <a:schemeClr val="tx1"/>
                </a:solidFill>
              </a:rPr>
              <a:t>- в пакетному режимі.</a:t>
            </a:r>
            <a:endParaRPr lang="ru-RU" dirty="0">
              <a:solidFill>
                <a:schemeClr val="tx1"/>
              </a:solidFill>
            </a:endParaRPr>
          </a:p>
          <a:p>
            <a:r>
              <a:rPr lang="uk-UA" b="1" dirty="0">
                <a:solidFill>
                  <a:schemeClr val="tx1"/>
                </a:solidFill>
              </a:rPr>
              <a:t>7. За об’єктом атаки. </a:t>
            </a:r>
            <a:r>
              <a:rPr lang="uk-UA" dirty="0">
                <a:solidFill>
                  <a:schemeClr val="tx1"/>
                </a:solidFill>
              </a:rPr>
              <a:t>Впливам можуть піддаватися такі компоненти КС:</a:t>
            </a:r>
            <a:endParaRPr lang="ru-RU" dirty="0">
              <a:solidFill>
                <a:schemeClr val="tx1"/>
              </a:solidFill>
            </a:endParaRPr>
          </a:p>
          <a:p>
            <a:r>
              <a:rPr lang="uk-UA" dirty="0">
                <a:solidFill>
                  <a:schemeClr val="tx1"/>
                </a:solidFill>
              </a:rPr>
              <a:t>- КС в цілому (проникнення в систему), для цього, як правило, використовують метод «маскараду», перехоплення або підробки пароля, «злом» та доступ до КС через мережу;</a:t>
            </a:r>
            <a:endParaRPr lang="ru-RU" dirty="0">
              <a:solidFill>
                <a:schemeClr val="tx1"/>
              </a:solidFill>
            </a:endParaRPr>
          </a:p>
          <a:p>
            <a:r>
              <a:rPr lang="uk-UA" dirty="0">
                <a:solidFill>
                  <a:schemeClr val="tx1"/>
                </a:solidFill>
              </a:rPr>
              <a:t>- об’єкти КС – дані або програми, самі пристрої системи, канали передачі даних;</a:t>
            </a:r>
            <a:endParaRPr lang="ru-RU" dirty="0">
              <a:solidFill>
                <a:schemeClr val="tx1"/>
              </a:solidFill>
            </a:endParaRPr>
          </a:p>
          <a:p>
            <a:r>
              <a:rPr lang="uk-UA" dirty="0">
                <a:solidFill>
                  <a:schemeClr val="tx1"/>
                </a:solidFill>
              </a:rPr>
              <a:t>- суб’єкти КС – процеси і </a:t>
            </a:r>
            <a:r>
              <a:rPr lang="uk-UA" dirty="0" err="1">
                <a:solidFill>
                  <a:schemeClr val="tx1"/>
                </a:solidFill>
              </a:rPr>
              <a:t>підпроцеси</a:t>
            </a:r>
            <a:r>
              <a:rPr lang="uk-UA" dirty="0">
                <a:solidFill>
                  <a:schemeClr val="tx1"/>
                </a:solidFill>
              </a:rPr>
              <a:t> користувачів, частим випадком такого впливу є введення зловмисником вірусу в середовище другого процесу і його виконання від імені цього процесу;</a:t>
            </a:r>
            <a:endParaRPr lang="ru-RU" dirty="0">
              <a:solidFill>
                <a:schemeClr val="tx1"/>
              </a:solidFill>
            </a:endParaRPr>
          </a:p>
          <a:p>
            <a:r>
              <a:rPr lang="uk-UA" dirty="0">
                <a:solidFill>
                  <a:schemeClr val="tx1"/>
                </a:solidFill>
              </a:rPr>
              <a:t>- канали передачі даних – пакети даних, які передаються каналами зв’язку і власне канали, прослуховування каналу і аналіз графіка (потоку повідомлень, підміна або модифікація повідомлень у каналах зв’язку і на вузлах ретрансляторах, зміна топології та характеристик мережі).</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606292698"/>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TotalTime>
  <Words>1183</Words>
  <Application>Microsoft Office PowerPoint</Application>
  <PresentationFormat>Широкоэкранный</PresentationFormat>
  <Paragraphs>58</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Calibri</vt:lpstr>
      <vt:lpstr>Calibri Light</vt:lpstr>
      <vt:lpstr>Symbol</vt:lpstr>
      <vt:lpstr>Ретро</vt:lpstr>
      <vt:lpstr>Технології забезпечення конфіденційності та цілісності інформаційних ресурсів</vt:lpstr>
      <vt:lpstr>Вразливість комп’ютерних систем.</vt:lpstr>
      <vt:lpstr>Презентация PowerPoint</vt:lpstr>
      <vt:lpstr>Загрози для системи ЗІ можуть класифікуватися за 9 ознаками: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Технології забезпечення конфіденційності та цілісності інформаційних ресурсів</dc:title>
  <dc:creator>Asmadey Asmadey</dc:creator>
  <cp:lastModifiedBy>Asmadey Asmadey</cp:lastModifiedBy>
  <cp:revision>1</cp:revision>
  <dcterms:created xsi:type="dcterms:W3CDTF">2023-11-16T19:53:16Z</dcterms:created>
  <dcterms:modified xsi:type="dcterms:W3CDTF">2023-11-16T19:55:39Z</dcterms:modified>
</cp:coreProperties>
</file>