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69" r:id="rId16"/>
    <p:sldId id="271" r:id="rId17"/>
    <p:sldId id="272" r:id="rId18"/>
    <p:sldId id="273" r:id="rId19"/>
    <p:sldId id="276" r:id="rId20"/>
    <p:sldId id="277" r:id="rId21"/>
    <p:sldId id="275" r:id="rId22"/>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58"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ru-RU" smtClean="0"/>
              <a:t>Образец заголовка</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FD79045C-C048-4BCF-A796-510D8563B482}" type="datetimeFigureOut">
              <a:rPr lang="ru-RU" smtClean="0"/>
              <a:t>18.11.2023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4A625833-1FA0-4850-A9BE-912FAE8B01C3}" type="slidenum">
              <a:rPr lang="ru-RU" smtClean="0"/>
              <a:t>‹#›</a:t>
            </a:fld>
            <a:endParaRPr lang="ru-RU"/>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2840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FD79045C-C048-4BCF-A796-510D8563B482}" type="datetimeFigureOut">
              <a:rPr lang="ru-RU" smtClean="0"/>
              <a:t>18.11.2023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4A625833-1FA0-4850-A9BE-912FAE8B01C3}" type="slidenum">
              <a:rPr lang="ru-RU" smtClean="0"/>
              <a:t>‹#›</a:t>
            </a:fld>
            <a:endParaRPr lang="ru-RU"/>
          </a:p>
        </p:txBody>
      </p:sp>
    </p:spTree>
    <p:extLst>
      <p:ext uri="{BB962C8B-B14F-4D97-AF65-F5344CB8AC3E}">
        <p14:creationId xmlns:p14="http://schemas.microsoft.com/office/powerpoint/2010/main" val="3183572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Вертикальный заголовок и текст">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FD79045C-C048-4BCF-A796-510D8563B482}" type="datetimeFigureOut">
              <a:rPr lang="ru-RU" smtClean="0"/>
              <a:t>18.11.2023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4A625833-1FA0-4850-A9BE-912FAE8B01C3}" type="slidenum">
              <a:rPr lang="ru-RU" smtClean="0"/>
              <a:t>‹#›</a:t>
            </a:fld>
            <a:endParaRPr lang="ru-RU"/>
          </a:p>
        </p:txBody>
      </p:sp>
    </p:spTree>
    <p:extLst>
      <p:ext uri="{BB962C8B-B14F-4D97-AF65-F5344CB8AC3E}">
        <p14:creationId xmlns:p14="http://schemas.microsoft.com/office/powerpoint/2010/main" val="1345706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FD79045C-C048-4BCF-A796-510D8563B482}" type="datetimeFigureOut">
              <a:rPr lang="ru-RU" smtClean="0"/>
              <a:t>18.11.2023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4A625833-1FA0-4850-A9BE-912FAE8B01C3}" type="slidenum">
              <a:rPr lang="ru-RU" smtClean="0"/>
              <a:t>‹#›</a:t>
            </a:fld>
            <a:endParaRPr lang="ru-RU"/>
          </a:p>
        </p:txBody>
      </p:sp>
    </p:spTree>
    <p:extLst>
      <p:ext uri="{BB962C8B-B14F-4D97-AF65-F5344CB8AC3E}">
        <p14:creationId xmlns:p14="http://schemas.microsoft.com/office/powerpoint/2010/main" val="15587925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ru-RU" smtClean="0"/>
              <a:t>Образец заголовка</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FD79045C-C048-4BCF-A796-510D8563B482}" type="datetimeFigureOut">
              <a:rPr lang="ru-RU" smtClean="0"/>
              <a:t>18.11.2023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4A625833-1FA0-4850-A9BE-912FAE8B01C3}" type="slidenum">
              <a:rPr lang="ru-RU" smtClean="0"/>
              <a:t>‹#›</a:t>
            </a:fld>
            <a:endParaRPr lang="ru-RU"/>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26678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FD79045C-C048-4BCF-A796-510D8563B482}" type="datetimeFigureOut">
              <a:rPr lang="ru-RU" smtClean="0"/>
              <a:t>18.11.2023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4A625833-1FA0-4850-A9BE-912FAE8B01C3}" type="slidenum">
              <a:rPr lang="ru-RU" smtClean="0"/>
              <a:t>‹#›</a:t>
            </a:fld>
            <a:endParaRPr lang="ru-RU"/>
          </a:p>
        </p:txBody>
      </p:sp>
    </p:spTree>
    <p:extLst>
      <p:ext uri="{BB962C8B-B14F-4D97-AF65-F5344CB8AC3E}">
        <p14:creationId xmlns:p14="http://schemas.microsoft.com/office/powerpoint/2010/main" val="19189348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ru-RU" smtClean="0"/>
              <a:t>Образец заголовка</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1097280" y="2582334"/>
            <a:ext cx="4937760" cy="337820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6217920" y="2582334"/>
            <a:ext cx="4937760" cy="337820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FD79045C-C048-4BCF-A796-510D8563B482}" type="datetimeFigureOut">
              <a:rPr lang="ru-RU" smtClean="0"/>
              <a:t>18.11.2023</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4A625833-1FA0-4850-A9BE-912FAE8B01C3}" type="slidenum">
              <a:rPr lang="ru-RU" smtClean="0"/>
              <a:t>‹#›</a:t>
            </a:fld>
            <a:endParaRPr lang="ru-RU"/>
          </a:p>
        </p:txBody>
      </p:sp>
    </p:spTree>
    <p:extLst>
      <p:ext uri="{BB962C8B-B14F-4D97-AF65-F5344CB8AC3E}">
        <p14:creationId xmlns:p14="http://schemas.microsoft.com/office/powerpoint/2010/main" val="35614293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FD79045C-C048-4BCF-A796-510D8563B482}" type="datetimeFigureOut">
              <a:rPr lang="ru-RU" smtClean="0"/>
              <a:t>18.11.2023</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4A625833-1FA0-4850-A9BE-912FAE8B01C3}" type="slidenum">
              <a:rPr lang="ru-RU" smtClean="0"/>
              <a:t>‹#›</a:t>
            </a:fld>
            <a:endParaRPr lang="ru-RU"/>
          </a:p>
        </p:txBody>
      </p:sp>
    </p:spTree>
    <p:extLst>
      <p:ext uri="{BB962C8B-B14F-4D97-AF65-F5344CB8AC3E}">
        <p14:creationId xmlns:p14="http://schemas.microsoft.com/office/powerpoint/2010/main" val="3038990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Пустой слайд">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D79045C-C048-4BCF-A796-510D8563B482}" type="datetimeFigureOut">
              <a:rPr lang="ru-RU" smtClean="0"/>
              <a:t>18.11.2023</a:t>
            </a:fld>
            <a:endParaRPr lang="ru-RU"/>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ru-RU"/>
          </a:p>
        </p:txBody>
      </p:sp>
      <p:sp>
        <p:nvSpPr>
          <p:cNvPr id="9" name="Slide Number Placeholder 8"/>
          <p:cNvSpPr>
            <a:spLocks noGrp="1"/>
          </p:cNvSpPr>
          <p:nvPr>
            <p:ph type="sldNum" sz="quarter" idx="12"/>
          </p:nvPr>
        </p:nvSpPr>
        <p:spPr/>
        <p:txBody>
          <a:bodyPr/>
          <a:lstStyle/>
          <a:p>
            <a:fld id="{4A625833-1FA0-4850-A9BE-912FAE8B01C3}" type="slidenum">
              <a:rPr lang="ru-RU" smtClean="0"/>
              <a:t>‹#›</a:t>
            </a:fld>
            <a:endParaRPr lang="ru-RU"/>
          </a:p>
        </p:txBody>
      </p:sp>
    </p:spTree>
    <p:extLst>
      <p:ext uri="{BB962C8B-B14F-4D97-AF65-F5344CB8AC3E}">
        <p14:creationId xmlns:p14="http://schemas.microsoft.com/office/powerpoint/2010/main" val="6239624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ru-RU" smtClean="0"/>
              <a:t>Образец заголовка</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D79045C-C048-4BCF-A796-510D8563B482}" type="datetimeFigureOut">
              <a:rPr lang="ru-RU" smtClean="0"/>
              <a:t>18.11.2023</a:t>
            </a:fld>
            <a:endParaRPr lang="ru-RU"/>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ru-RU"/>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A625833-1FA0-4850-A9BE-912FAE8B01C3}" type="slidenum">
              <a:rPr lang="ru-RU" smtClean="0"/>
              <a:t>‹#›</a:t>
            </a:fld>
            <a:endParaRPr lang="ru-RU"/>
          </a:p>
        </p:txBody>
      </p:sp>
    </p:spTree>
    <p:extLst>
      <p:ext uri="{BB962C8B-B14F-4D97-AF65-F5344CB8AC3E}">
        <p14:creationId xmlns:p14="http://schemas.microsoft.com/office/powerpoint/2010/main" val="42384166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FD79045C-C048-4BCF-A796-510D8563B482}" type="datetimeFigureOut">
              <a:rPr lang="ru-RU" smtClean="0"/>
              <a:t>18.11.2023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4A625833-1FA0-4850-A9BE-912FAE8B01C3}" type="slidenum">
              <a:rPr lang="ru-RU" smtClean="0"/>
              <a:t>‹#›</a:t>
            </a:fld>
            <a:endParaRPr lang="ru-RU"/>
          </a:p>
        </p:txBody>
      </p:sp>
    </p:spTree>
    <p:extLst>
      <p:ext uri="{BB962C8B-B14F-4D97-AF65-F5344CB8AC3E}">
        <p14:creationId xmlns:p14="http://schemas.microsoft.com/office/powerpoint/2010/main" val="27699356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D79045C-C048-4BCF-A796-510D8563B482}" type="datetimeFigureOut">
              <a:rPr lang="ru-RU" smtClean="0"/>
              <a:t>18.11.2023</a:t>
            </a:fld>
            <a:endParaRPr lang="ru-RU"/>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ru-RU"/>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A625833-1FA0-4850-A9BE-912FAE8B01C3}" type="slidenum">
              <a:rPr lang="ru-RU" smtClean="0"/>
              <a:t>‹#›</a:t>
            </a:fld>
            <a:endParaRPr lang="ru-RU"/>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49042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normAutofit fontScale="90000"/>
          </a:bodyPr>
          <a:lstStyle/>
          <a:p>
            <a:r>
              <a:rPr lang="uk-UA" dirty="0">
                <a:solidFill>
                  <a:schemeClr val="tx1"/>
                </a:solidFill>
              </a:rPr>
              <a:t>Технології забезпечення конфіденційності та цілісності інформаційних ресурсів</a:t>
            </a:r>
            <a:endParaRPr lang="ru-RU" dirty="0"/>
          </a:p>
        </p:txBody>
      </p:sp>
      <p:sp>
        <p:nvSpPr>
          <p:cNvPr id="3" name="Подзаголовок 2"/>
          <p:cNvSpPr>
            <a:spLocks noGrp="1"/>
          </p:cNvSpPr>
          <p:nvPr>
            <p:ph type="subTitle" idx="1"/>
          </p:nvPr>
        </p:nvSpPr>
        <p:spPr/>
        <p:txBody>
          <a:bodyPr/>
          <a:lstStyle/>
          <a:p>
            <a:r>
              <a:rPr lang="uk-UA" b="1" dirty="0">
                <a:solidFill>
                  <a:schemeClr val="tx1"/>
                </a:solidFill>
              </a:rPr>
              <a:t>ЛЕКЦІЯ 6. СУЧАСНІ МЕТОДИ ТА ЗАСОБИ ВИЯВЛЕННЯ ВТОРГНЕНЬ</a:t>
            </a:r>
            <a:endParaRPr lang="ru-RU" dirty="0">
              <a:solidFill>
                <a:schemeClr val="tx1"/>
              </a:solidFill>
            </a:endParaRPr>
          </a:p>
          <a:p>
            <a:endParaRPr lang="ru-RU" dirty="0">
              <a:solidFill>
                <a:schemeClr val="tx1"/>
              </a:solidFill>
            </a:endParaRPr>
          </a:p>
        </p:txBody>
      </p:sp>
    </p:spTree>
    <p:extLst>
      <p:ext uri="{BB962C8B-B14F-4D97-AF65-F5344CB8AC3E}">
        <p14:creationId xmlns:p14="http://schemas.microsoft.com/office/powerpoint/2010/main" val="23188629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r>
              <a:rPr lang="uk-UA" dirty="0">
                <a:solidFill>
                  <a:schemeClr val="tx1"/>
                </a:solidFill>
              </a:rPr>
              <a:t>∙ Сенсорна </a:t>
            </a:r>
            <a:r>
              <a:rPr lang="uk-UA" dirty="0" err="1">
                <a:solidFill>
                  <a:schemeClr val="tx1"/>
                </a:solidFill>
              </a:rPr>
              <a:t>пiдсистема</a:t>
            </a:r>
            <a:r>
              <a:rPr lang="uk-UA" dirty="0">
                <a:solidFill>
                  <a:schemeClr val="tx1"/>
                </a:solidFill>
              </a:rPr>
              <a:t> – </a:t>
            </a:r>
            <a:r>
              <a:rPr lang="uk-UA" dirty="0" err="1">
                <a:solidFill>
                  <a:schemeClr val="tx1"/>
                </a:solidFill>
              </a:rPr>
              <a:t>вiдповiдає</a:t>
            </a:r>
            <a:r>
              <a:rPr lang="uk-UA" dirty="0">
                <a:solidFill>
                  <a:schemeClr val="tx1"/>
                </a:solidFill>
              </a:rPr>
              <a:t> за </a:t>
            </a:r>
            <a:r>
              <a:rPr lang="uk-UA" dirty="0" err="1">
                <a:solidFill>
                  <a:schemeClr val="tx1"/>
                </a:solidFill>
              </a:rPr>
              <a:t>збiр</a:t>
            </a:r>
            <a:r>
              <a:rPr lang="uk-UA" dirty="0">
                <a:solidFill>
                  <a:schemeClr val="tx1"/>
                </a:solidFill>
              </a:rPr>
              <a:t> </a:t>
            </a:r>
            <a:r>
              <a:rPr lang="uk-UA" dirty="0" err="1">
                <a:solidFill>
                  <a:schemeClr val="tx1"/>
                </a:solidFill>
              </a:rPr>
              <a:t>iнформацiї</a:t>
            </a:r>
            <a:r>
              <a:rPr lang="uk-UA" dirty="0">
                <a:solidFill>
                  <a:schemeClr val="tx1"/>
                </a:solidFill>
              </a:rPr>
              <a:t>, пов’язану з безпекою </a:t>
            </a:r>
            <a:r>
              <a:rPr lang="uk-UA" dirty="0" err="1">
                <a:solidFill>
                  <a:schemeClr val="tx1"/>
                </a:solidFill>
              </a:rPr>
              <a:t>мережi</a:t>
            </a:r>
            <a:r>
              <a:rPr lang="uk-UA" dirty="0">
                <a:solidFill>
                  <a:schemeClr val="tx1"/>
                </a:solidFill>
              </a:rPr>
              <a:t>. </a:t>
            </a:r>
            <a:endParaRPr lang="ru-RU" dirty="0">
              <a:solidFill>
                <a:schemeClr val="tx1"/>
              </a:solidFill>
            </a:endParaRPr>
          </a:p>
          <a:p>
            <a:r>
              <a:rPr lang="uk-UA" dirty="0">
                <a:solidFill>
                  <a:schemeClr val="tx1"/>
                </a:solidFill>
              </a:rPr>
              <a:t>∙ У </a:t>
            </a:r>
            <a:r>
              <a:rPr lang="uk-UA" dirty="0" err="1">
                <a:solidFill>
                  <a:schemeClr val="tx1"/>
                </a:solidFill>
              </a:rPr>
              <a:t>сховищi</a:t>
            </a:r>
            <a:r>
              <a:rPr lang="uk-UA" dirty="0">
                <a:solidFill>
                  <a:schemeClr val="tx1"/>
                </a:solidFill>
              </a:rPr>
              <a:t>, </a:t>
            </a:r>
            <a:r>
              <a:rPr lang="uk-UA" dirty="0" err="1">
                <a:solidFill>
                  <a:schemeClr val="tx1"/>
                </a:solidFill>
              </a:rPr>
              <a:t>зберiгається</a:t>
            </a:r>
            <a:r>
              <a:rPr lang="uk-UA" dirty="0">
                <a:solidFill>
                  <a:schemeClr val="tx1"/>
                </a:solidFill>
              </a:rPr>
              <a:t> </a:t>
            </a:r>
            <a:r>
              <a:rPr lang="uk-UA" dirty="0" err="1">
                <a:solidFill>
                  <a:schemeClr val="tx1"/>
                </a:solidFill>
              </a:rPr>
              <a:t>iнформацiя</a:t>
            </a:r>
            <a:r>
              <a:rPr lang="uk-UA" dirty="0">
                <a:solidFill>
                  <a:schemeClr val="tx1"/>
                </a:solidFill>
              </a:rPr>
              <a:t>, що надходить </a:t>
            </a:r>
            <a:r>
              <a:rPr lang="uk-UA" dirty="0" err="1">
                <a:solidFill>
                  <a:schemeClr val="tx1"/>
                </a:solidFill>
              </a:rPr>
              <a:t>вiд</a:t>
            </a:r>
            <a:r>
              <a:rPr lang="uk-UA" dirty="0">
                <a:solidFill>
                  <a:schemeClr val="tx1"/>
                </a:solidFill>
              </a:rPr>
              <a:t> </a:t>
            </a:r>
            <a:r>
              <a:rPr lang="uk-UA" dirty="0" err="1">
                <a:solidFill>
                  <a:schemeClr val="tx1"/>
                </a:solidFill>
              </a:rPr>
              <a:t>сенсорiв</a:t>
            </a:r>
            <a:r>
              <a:rPr lang="uk-UA" dirty="0">
                <a:solidFill>
                  <a:schemeClr val="tx1"/>
                </a:solidFill>
              </a:rPr>
              <a:t> й </a:t>
            </a:r>
            <a:r>
              <a:rPr lang="uk-UA" dirty="0" err="1">
                <a:solidFill>
                  <a:schemeClr val="tx1"/>
                </a:solidFill>
              </a:rPr>
              <a:t>аналiзатору</a:t>
            </a:r>
            <a:r>
              <a:rPr lang="uk-UA" dirty="0">
                <a:solidFill>
                  <a:schemeClr val="tx1"/>
                </a:solidFill>
              </a:rPr>
              <a:t>. </a:t>
            </a:r>
            <a:endParaRPr lang="ru-RU" dirty="0">
              <a:solidFill>
                <a:schemeClr val="tx1"/>
              </a:solidFill>
            </a:endParaRPr>
          </a:p>
          <a:p>
            <a:r>
              <a:rPr lang="uk-UA" dirty="0">
                <a:solidFill>
                  <a:schemeClr val="tx1"/>
                </a:solidFill>
              </a:rPr>
              <a:t>∙ </a:t>
            </a:r>
            <a:r>
              <a:rPr lang="uk-UA" dirty="0" err="1">
                <a:solidFill>
                  <a:schemeClr val="tx1"/>
                </a:solidFill>
              </a:rPr>
              <a:t>Аналiзатор</a:t>
            </a:r>
            <a:r>
              <a:rPr lang="uk-UA" dirty="0">
                <a:solidFill>
                  <a:schemeClr val="tx1"/>
                </a:solidFill>
              </a:rPr>
              <a:t> – виявляє </a:t>
            </a:r>
            <a:r>
              <a:rPr lang="uk-UA" dirty="0" err="1">
                <a:solidFill>
                  <a:schemeClr val="tx1"/>
                </a:solidFill>
              </a:rPr>
              <a:t>пiдозрiлий</a:t>
            </a:r>
            <a:r>
              <a:rPr lang="uk-UA" dirty="0">
                <a:solidFill>
                  <a:schemeClr val="tx1"/>
                </a:solidFill>
              </a:rPr>
              <a:t> </a:t>
            </a:r>
            <a:r>
              <a:rPr lang="uk-UA" dirty="0" err="1">
                <a:solidFill>
                  <a:schemeClr val="tx1"/>
                </a:solidFill>
              </a:rPr>
              <a:t>трафiк</a:t>
            </a:r>
            <a:r>
              <a:rPr lang="uk-UA" dirty="0">
                <a:solidFill>
                  <a:schemeClr val="tx1"/>
                </a:solidFill>
              </a:rPr>
              <a:t> i атаки, ґрунтуючись на даних </a:t>
            </a:r>
            <a:r>
              <a:rPr lang="uk-UA" dirty="0" err="1">
                <a:solidFill>
                  <a:schemeClr val="tx1"/>
                </a:solidFill>
              </a:rPr>
              <a:t>вiд</a:t>
            </a:r>
            <a:r>
              <a:rPr lang="uk-UA" dirty="0">
                <a:solidFill>
                  <a:schemeClr val="tx1"/>
                </a:solidFill>
              </a:rPr>
              <a:t> </a:t>
            </a:r>
            <a:r>
              <a:rPr lang="uk-UA" dirty="0" err="1">
                <a:solidFill>
                  <a:schemeClr val="tx1"/>
                </a:solidFill>
              </a:rPr>
              <a:t>сенсорiв</a:t>
            </a:r>
            <a:r>
              <a:rPr lang="uk-UA" dirty="0">
                <a:solidFill>
                  <a:schemeClr val="tx1"/>
                </a:solidFill>
              </a:rPr>
              <a:t>. </a:t>
            </a:r>
            <a:endParaRPr lang="ru-RU" dirty="0">
              <a:solidFill>
                <a:schemeClr val="tx1"/>
              </a:solidFill>
            </a:endParaRPr>
          </a:p>
          <a:p>
            <a:r>
              <a:rPr lang="uk-UA" dirty="0">
                <a:solidFill>
                  <a:schemeClr val="tx1"/>
                </a:solidFill>
              </a:rPr>
              <a:t>∙ Консоль </a:t>
            </a:r>
            <a:r>
              <a:rPr lang="uk-UA" dirty="0" err="1">
                <a:solidFill>
                  <a:schemeClr val="tx1"/>
                </a:solidFill>
              </a:rPr>
              <a:t>управлiння</a:t>
            </a:r>
            <a:r>
              <a:rPr lang="uk-UA" dirty="0">
                <a:solidFill>
                  <a:schemeClr val="tx1"/>
                </a:solidFill>
              </a:rPr>
              <a:t>, дозволяє </a:t>
            </a:r>
            <a:r>
              <a:rPr lang="uk-UA" dirty="0" err="1">
                <a:solidFill>
                  <a:schemeClr val="tx1"/>
                </a:solidFill>
              </a:rPr>
              <a:t>конфiгурувати</a:t>
            </a:r>
            <a:r>
              <a:rPr lang="uk-UA" dirty="0">
                <a:solidFill>
                  <a:schemeClr val="tx1"/>
                </a:solidFill>
              </a:rPr>
              <a:t> СВВ.</a:t>
            </a:r>
            <a:endParaRPr lang="ru-RU" dirty="0">
              <a:solidFill>
                <a:schemeClr val="tx1"/>
              </a:solidFill>
            </a:endParaRPr>
          </a:p>
          <a:p>
            <a:endParaRPr lang="ru-RU" dirty="0">
              <a:solidFill>
                <a:schemeClr val="tx1"/>
              </a:solidFill>
            </a:endParaRPr>
          </a:p>
        </p:txBody>
      </p:sp>
    </p:spTree>
    <p:extLst>
      <p:ext uri="{BB962C8B-B14F-4D97-AF65-F5344CB8AC3E}">
        <p14:creationId xmlns:p14="http://schemas.microsoft.com/office/powerpoint/2010/main" val="19295490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uk-UA" b="1" dirty="0" err="1">
                <a:solidFill>
                  <a:schemeClr val="tx1"/>
                </a:solidFill>
              </a:rPr>
              <a:t>Класифiкацiя</a:t>
            </a:r>
            <a:r>
              <a:rPr lang="uk-UA" b="1" dirty="0">
                <a:solidFill>
                  <a:schemeClr val="tx1"/>
                </a:solidFill>
              </a:rPr>
              <a:t> СВВ Системи виявлення вторгнень можна </a:t>
            </a:r>
            <a:r>
              <a:rPr lang="uk-UA" b="1" dirty="0" err="1">
                <a:solidFill>
                  <a:schemeClr val="tx1"/>
                </a:solidFill>
              </a:rPr>
              <a:t>класифiкувати</a:t>
            </a:r>
            <a:r>
              <a:rPr lang="uk-UA" b="1" dirty="0">
                <a:solidFill>
                  <a:schemeClr val="tx1"/>
                </a:solidFill>
              </a:rPr>
              <a:t>: </a:t>
            </a:r>
            <a:endParaRPr lang="ru-RU" b="1" dirty="0">
              <a:solidFill>
                <a:schemeClr val="tx1"/>
              </a:solidFill>
            </a:endParaRPr>
          </a:p>
        </p:txBody>
      </p:sp>
      <p:sp>
        <p:nvSpPr>
          <p:cNvPr id="3" name="Объект 2"/>
          <p:cNvSpPr>
            <a:spLocks noGrp="1"/>
          </p:cNvSpPr>
          <p:nvPr>
            <p:ph idx="1"/>
          </p:nvPr>
        </p:nvSpPr>
        <p:spPr/>
        <p:txBody>
          <a:bodyPr/>
          <a:lstStyle/>
          <a:p>
            <a:r>
              <a:rPr lang="uk-UA" dirty="0">
                <a:solidFill>
                  <a:schemeClr val="tx1"/>
                </a:solidFill>
              </a:rPr>
              <a:t>1. За характером </a:t>
            </a:r>
            <a:r>
              <a:rPr lang="uk-UA" dirty="0" err="1">
                <a:solidFill>
                  <a:schemeClr val="tx1"/>
                </a:solidFill>
              </a:rPr>
              <a:t>вiдповiдної</a:t>
            </a:r>
            <a:r>
              <a:rPr lang="uk-UA" dirty="0">
                <a:solidFill>
                  <a:schemeClr val="tx1"/>
                </a:solidFill>
              </a:rPr>
              <a:t> </a:t>
            </a:r>
            <a:r>
              <a:rPr lang="uk-UA" dirty="0" err="1">
                <a:solidFill>
                  <a:schemeClr val="tx1"/>
                </a:solidFill>
              </a:rPr>
              <a:t>реакцiї</a:t>
            </a:r>
            <a:r>
              <a:rPr lang="uk-UA" dirty="0">
                <a:solidFill>
                  <a:schemeClr val="tx1"/>
                </a:solidFill>
              </a:rPr>
              <a:t>: </a:t>
            </a:r>
            <a:endParaRPr lang="ru-RU" dirty="0">
              <a:solidFill>
                <a:schemeClr val="tx1"/>
              </a:solidFill>
            </a:endParaRPr>
          </a:p>
          <a:p>
            <a:r>
              <a:rPr lang="uk-UA" dirty="0">
                <a:solidFill>
                  <a:schemeClr val="tx1"/>
                </a:solidFill>
              </a:rPr>
              <a:t>∙ </a:t>
            </a:r>
            <a:r>
              <a:rPr lang="uk-UA" dirty="0" err="1">
                <a:solidFill>
                  <a:schemeClr val="tx1"/>
                </a:solidFill>
              </a:rPr>
              <a:t>пасивнi</a:t>
            </a:r>
            <a:r>
              <a:rPr lang="uk-UA" dirty="0">
                <a:solidFill>
                  <a:schemeClr val="tx1"/>
                </a:solidFill>
              </a:rPr>
              <a:t> – системи виявлення, в яких </a:t>
            </a:r>
            <a:r>
              <a:rPr lang="uk-UA" dirty="0" err="1">
                <a:solidFill>
                  <a:schemeClr val="tx1"/>
                </a:solidFill>
              </a:rPr>
              <a:t>пiсля</a:t>
            </a:r>
            <a:r>
              <a:rPr lang="uk-UA" dirty="0">
                <a:solidFill>
                  <a:schemeClr val="tx1"/>
                </a:solidFill>
              </a:rPr>
              <a:t> виявлення та </a:t>
            </a:r>
            <a:r>
              <a:rPr lang="uk-UA" dirty="0" err="1">
                <a:solidFill>
                  <a:schemeClr val="tx1"/>
                </a:solidFill>
              </a:rPr>
              <a:t>розпiзнавання</a:t>
            </a:r>
            <a:r>
              <a:rPr lang="uk-UA" dirty="0">
                <a:solidFill>
                  <a:schemeClr val="tx1"/>
                </a:solidFill>
              </a:rPr>
              <a:t> </a:t>
            </a:r>
            <a:r>
              <a:rPr lang="uk-UA" dirty="0" err="1">
                <a:solidFill>
                  <a:schemeClr val="tx1"/>
                </a:solidFill>
              </a:rPr>
              <a:t>пiдозрiлого</a:t>
            </a:r>
            <a:r>
              <a:rPr lang="uk-UA" dirty="0">
                <a:solidFill>
                  <a:schemeClr val="tx1"/>
                </a:solidFill>
              </a:rPr>
              <a:t> </a:t>
            </a:r>
            <a:r>
              <a:rPr lang="uk-UA" dirty="0" err="1">
                <a:solidFill>
                  <a:schemeClr val="tx1"/>
                </a:solidFill>
              </a:rPr>
              <a:t>трафiку</a:t>
            </a:r>
            <a:r>
              <a:rPr lang="uk-UA" dirty="0">
                <a:solidFill>
                  <a:schemeClr val="tx1"/>
                </a:solidFill>
              </a:rPr>
              <a:t>, СВВ </a:t>
            </a:r>
            <a:r>
              <a:rPr lang="uk-UA" dirty="0" err="1">
                <a:solidFill>
                  <a:schemeClr val="tx1"/>
                </a:solidFill>
              </a:rPr>
              <a:t>тiльки</a:t>
            </a:r>
            <a:r>
              <a:rPr lang="uk-UA" dirty="0">
                <a:solidFill>
                  <a:schemeClr val="tx1"/>
                </a:solidFill>
              </a:rPr>
              <a:t> </a:t>
            </a:r>
            <a:r>
              <a:rPr lang="uk-UA" dirty="0" err="1">
                <a:solidFill>
                  <a:schemeClr val="tx1"/>
                </a:solidFill>
              </a:rPr>
              <a:t>повiдомляє</a:t>
            </a:r>
            <a:r>
              <a:rPr lang="uk-UA" dirty="0">
                <a:solidFill>
                  <a:schemeClr val="tx1"/>
                </a:solidFill>
              </a:rPr>
              <a:t> користувача або </a:t>
            </a:r>
            <a:r>
              <a:rPr lang="uk-UA" dirty="0" err="1">
                <a:solidFill>
                  <a:schemeClr val="tx1"/>
                </a:solidFill>
              </a:rPr>
              <a:t>адмiнiстратора</a:t>
            </a:r>
            <a:r>
              <a:rPr lang="uk-UA" dirty="0">
                <a:solidFill>
                  <a:schemeClr val="tx1"/>
                </a:solidFill>
              </a:rPr>
              <a:t> про загрозу; </a:t>
            </a:r>
            <a:endParaRPr lang="ru-RU" dirty="0">
              <a:solidFill>
                <a:schemeClr val="tx1"/>
              </a:solidFill>
            </a:endParaRPr>
          </a:p>
          <a:p>
            <a:r>
              <a:rPr lang="uk-UA" dirty="0">
                <a:solidFill>
                  <a:schemeClr val="tx1"/>
                </a:solidFill>
              </a:rPr>
              <a:t>∙ </a:t>
            </a:r>
            <a:r>
              <a:rPr lang="uk-UA" dirty="0" err="1">
                <a:solidFill>
                  <a:schemeClr val="tx1"/>
                </a:solidFill>
              </a:rPr>
              <a:t>активнi</a:t>
            </a:r>
            <a:r>
              <a:rPr lang="uk-UA" dirty="0">
                <a:solidFill>
                  <a:schemeClr val="tx1"/>
                </a:solidFill>
              </a:rPr>
              <a:t> – системи </a:t>
            </a:r>
            <a:r>
              <a:rPr lang="uk-UA" dirty="0" err="1">
                <a:solidFill>
                  <a:schemeClr val="tx1"/>
                </a:solidFill>
              </a:rPr>
              <a:t>запобiгання</a:t>
            </a:r>
            <a:r>
              <a:rPr lang="uk-UA" dirty="0">
                <a:solidFill>
                  <a:schemeClr val="tx1"/>
                </a:solidFill>
              </a:rPr>
              <a:t>, що </a:t>
            </a:r>
            <a:r>
              <a:rPr lang="uk-UA" dirty="0" err="1">
                <a:solidFill>
                  <a:schemeClr val="tx1"/>
                </a:solidFill>
              </a:rPr>
              <a:t>протистоять</a:t>
            </a:r>
            <a:r>
              <a:rPr lang="uk-UA" dirty="0">
                <a:solidFill>
                  <a:schemeClr val="tx1"/>
                </a:solidFill>
              </a:rPr>
              <a:t> вторгненням, шляхом скидання з’єднання або </a:t>
            </a:r>
            <a:r>
              <a:rPr lang="uk-UA" dirty="0" err="1">
                <a:solidFill>
                  <a:schemeClr val="tx1"/>
                </a:solidFill>
              </a:rPr>
              <a:t>змiна</a:t>
            </a:r>
            <a:r>
              <a:rPr lang="uk-UA" dirty="0">
                <a:solidFill>
                  <a:schemeClr val="tx1"/>
                </a:solidFill>
              </a:rPr>
              <a:t> правил </a:t>
            </a:r>
            <a:r>
              <a:rPr lang="uk-UA" dirty="0" err="1">
                <a:solidFill>
                  <a:schemeClr val="tx1"/>
                </a:solidFill>
              </a:rPr>
              <a:t>Firewall</a:t>
            </a:r>
            <a:r>
              <a:rPr lang="uk-UA" dirty="0">
                <a:solidFill>
                  <a:schemeClr val="tx1"/>
                </a:solidFill>
              </a:rPr>
              <a:t> з метою блокування </a:t>
            </a:r>
            <a:r>
              <a:rPr lang="uk-UA" dirty="0" err="1">
                <a:solidFill>
                  <a:schemeClr val="tx1"/>
                </a:solidFill>
              </a:rPr>
              <a:t>пiдозрiлого</a:t>
            </a:r>
            <a:r>
              <a:rPr lang="uk-UA" dirty="0">
                <a:solidFill>
                  <a:schemeClr val="tx1"/>
                </a:solidFill>
              </a:rPr>
              <a:t> </a:t>
            </a:r>
            <a:r>
              <a:rPr lang="uk-UA" dirty="0" err="1">
                <a:solidFill>
                  <a:schemeClr val="tx1"/>
                </a:solidFill>
              </a:rPr>
              <a:t>трафiку</a:t>
            </a:r>
            <a:r>
              <a:rPr lang="uk-UA" dirty="0">
                <a:solidFill>
                  <a:schemeClr val="tx1"/>
                </a:solidFill>
              </a:rPr>
              <a:t>; </a:t>
            </a:r>
            <a:endParaRPr lang="ru-RU" dirty="0">
              <a:solidFill>
                <a:schemeClr val="tx1"/>
              </a:solidFill>
            </a:endParaRPr>
          </a:p>
          <a:p>
            <a:r>
              <a:rPr lang="uk-UA" dirty="0">
                <a:solidFill>
                  <a:schemeClr val="tx1"/>
                </a:solidFill>
              </a:rPr>
              <a:t>∙ </a:t>
            </a:r>
            <a:r>
              <a:rPr lang="uk-UA" dirty="0" err="1">
                <a:solidFill>
                  <a:schemeClr val="tx1"/>
                </a:solidFill>
              </a:rPr>
              <a:t>гiбриднi</a:t>
            </a:r>
            <a:r>
              <a:rPr lang="uk-UA" dirty="0">
                <a:solidFill>
                  <a:schemeClr val="tx1"/>
                </a:solidFill>
              </a:rPr>
              <a:t>, що </a:t>
            </a:r>
            <a:r>
              <a:rPr lang="uk-UA" dirty="0" err="1">
                <a:solidFill>
                  <a:schemeClr val="tx1"/>
                </a:solidFill>
              </a:rPr>
              <a:t>здiйснюють</a:t>
            </a:r>
            <a:r>
              <a:rPr lang="uk-UA" dirty="0">
                <a:solidFill>
                  <a:schemeClr val="tx1"/>
                </a:solidFill>
              </a:rPr>
              <a:t> виявлення та </a:t>
            </a:r>
            <a:r>
              <a:rPr lang="uk-UA" dirty="0" err="1">
                <a:solidFill>
                  <a:schemeClr val="tx1"/>
                </a:solidFill>
              </a:rPr>
              <a:t>протистоять</a:t>
            </a:r>
            <a:r>
              <a:rPr lang="uk-UA" dirty="0">
                <a:solidFill>
                  <a:schemeClr val="tx1"/>
                </a:solidFill>
              </a:rPr>
              <a:t> вторгненням в автоматичному </a:t>
            </a:r>
            <a:r>
              <a:rPr lang="uk-UA" dirty="0" err="1">
                <a:solidFill>
                  <a:schemeClr val="tx1"/>
                </a:solidFill>
              </a:rPr>
              <a:t>режимi</a:t>
            </a:r>
            <a:r>
              <a:rPr lang="uk-UA" dirty="0">
                <a:solidFill>
                  <a:schemeClr val="tx1"/>
                </a:solidFill>
              </a:rPr>
              <a:t>. </a:t>
            </a:r>
            <a:endParaRPr lang="ru-RU" dirty="0">
              <a:solidFill>
                <a:schemeClr val="tx1"/>
              </a:solidFill>
            </a:endParaRPr>
          </a:p>
          <a:p>
            <a:endParaRPr lang="ru-RU" dirty="0">
              <a:solidFill>
                <a:schemeClr val="tx1"/>
              </a:solidFill>
            </a:endParaRPr>
          </a:p>
        </p:txBody>
      </p:sp>
    </p:spTree>
    <p:extLst>
      <p:ext uri="{BB962C8B-B14F-4D97-AF65-F5344CB8AC3E}">
        <p14:creationId xmlns:p14="http://schemas.microsoft.com/office/powerpoint/2010/main" val="2023650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normAutofit lnSpcReduction="10000"/>
          </a:bodyPr>
          <a:lstStyle/>
          <a:p>
            <a:r>
              <a:rPr lang="uk-UA" dirty="0">
                <a:solidFill>
                  <a:schemeClr val="tx1"/>
                </a:solidFill>
              </a:rPr>
              <a:t>2. За методиками </a:t>
            </a:r>
            <a:r>
              <a:rPr lang="uk-UA" dirty="0" err="1">
                <a:solidFill>
                  <a:schemeClr val="tx1"/>
                </a:solidFill>
              </a:rPr>
              <a:t>аналiзу</a:t>
            </a:r>
            <a:r>
              <a:rPr lang="uk-UA" dirty="0">
                <a:solidFill>
                  <a:schemeClr val="tx1"/>
                </a:solidFill>
              </a:rPr>
              <a:t>: </a:t>
            </a:r>
            <a:endParaRPr lang="ru-RU" dirty="0">
              <a:solidFill>
                <a:schemeClr val="tx1"/>
              </a:solidFill>
            </a:endParaRPr>
          </a:p>
          <a:p>
            <a:r>
              <a:rPr lang="uk-UA" dirty="0">
                <a:solidFill>
                  <a:schemeClr val="tx1"/>
                </a:solidFill>
              </a:rPr>
              <a:t>∙ </a:t>
            </a:r>
            <a:r>
              <a:rPr lang="uk-UA" dirty="0" err="1">
                <a:solidFill>
                  <a:schemeClr val="tx1"/>
                </a:solidFill>
              </a:rPr>
              <a:t>статистичнi</a:t>
            </a:r>
            <a:r>
              <a:rPr lang="uk-UA" dirty="0">
                <a:solidFill>
                  <a:schemeClr val="tx1"/>
                </a:solidFill>
              </a:rPr>
              <a:t> СВВ – використовує статистичний </a:t>
            </a:r>
            <a:r>
              <a:rPr lang="uk-UA" dirty="0" err="1">
                <a:solidFill>
                  <a:schemeClr val="tx1"/>
                </a:solidFill>
              </a:rPr>
              <a:t>пiдхiд</a:t>
            </a:r>
            <a:r>
              <a:rPr lang="uk-UA" dirty="0">
                <a:solidFill>
                  <a:schemeClr val="tx1"/>
                </a:solidFill>
              </a:rPr>
              <a:t>, </a:t>
            </a:r>
            <a:r>
              <a:rPr lang="uk-UA" dirty="0" err="1">
                <a:solidFill>
                  <a:schemeClr val="tx1"/>
                </a:solidFill>
              </a:rPr>
              <a:t>пiсля</a:t>
            </a:r>
            <a:r>
              <a:rPr lang="uk-UA" dirty="0">
                <a:solidFill>
                  <a:schemeClr val="tx1"/>
                </a:solidFill>
              </a:rPr>
              <a:t> установки «навчаються» </a:t>
            </a:r>
            <a:r>
              <a:rPr lang="uk-UA" dirty="0" err="1">
                <a:solidFill>
                  <a:schemeClr val="tx1"/>
                </a:solidFill>
              </a:rPr>
              <a:t>адмiнiстратором</a:t>
            </a:r>
            <a:r>
              <a:rPr lang="uk-UA" dirty="0">
                <a:solidFill>
                  <a:schemeClr val="tx1"/>
                </a:solidFill>
              </a:rPr>
              <a:t>, який задає </a:t>
            </a:r>
            <a:r>
              <a:rPr lang="uk-UA" dirty="0" err="1">
                <a:solidFill>
                  <a:schemeClr val="tx1"/>
                </a:solidFill>
              </a:rPr>
              <a:t>полiтику</a:t>
            </a:r>
            <a:r>
              <a:rPr lang="uk-UA" dirty="0">
                <a:solidFill>
                  <a:schemeClr val="tx1"/>
                </a:solidFill>
              </a:rPr>
              <a:t> СВВ, </a:t>
            </a:r>
            <a:r>
              <a:rPr lang="uk-UA" dirty="0" err="1">
                <a:solidFill>
                  <a:schemeClr val="tx1"/>
                </a:solidFill>
              </a:rPr>
              <a:t>вiдповiдну</a:t>
            </a:r>
            <a:r>
              <a:rPr lang="uk-UA" dirty="0">
                <a:solidFill>
                  <a:schemeClr val="tx1"/>
                </a:solidFill>
              </a:rPr>
              <a:t> нормальної </a:t>
            </a:r>
            <a:r>
              <a:rPr lang="uk-UA" dirty="0" err="1">
                <a:solidFill>
                  <a:schemeClr val="tx1"/>
                </a:solidFill>
              </a:rPr>
              <a:t>активностi</a:t>
            </a:r>
            <a:r>
              <a:rPr lang="uk-UA" dirty="0">
                <a:solidFill>
                  <a:schemeClr val="tx1"/>
                </a:solidFill>
              </a:rPr>
              <a:t> в </a:t>
            </a:r>
            <a:r>
              <a:rPr lang="uk-UA" dirty="0" err="1">
                <a:solidFill>
                  <a:schemeClr val="tx1"/>
                </a:solidFill>
              </a:rPr>
              <a:t>мережi</a:t>
            </a:r>
            <a:r>
              <a:rPr lang="uk-UA" dirty="0">
                <a:solidFill>
                  <a:schemeClr val="tx1"/>
                </a:solidFill>
              </a:rPr>
              <a:t> – типи </a:t>
            </a:r>
            <a:r>
              <a:rPr lang="uk-UA" dirty="0" err="1">
                <a:solidFill>
                  <a:schemeClr val="tx1"/>
                </a:solidFill>
              </a:rPr>
              <a:t>трафiку</a:t>
            </a:r>
            <a:r>
              <a:rPr lang="uk-UA" dirty="0">
                <a:solidFill>
                  <a:schemeClr val="tx1"/>
                </a:solidFill>
              </a:rPr>
              <a:t>, з’єднання </a:t>
            </a:r>
            <a:r>
              <a:rPr lang="uk-UA" dirty="0" err="1">
                <a:solidFill>
                  <a:schemeClr val="tx1"/>
                </a:solidFill>
              </a:rPr>
              <a:t>мiж</a:t>
            </a:r>
            <a:r>
              <a:rPr lang="uk-UA" dirty="0">
                <a:solidFill>
                  <a:schemeClr val="tx1"/>
                </a:solidFill>
              </a:rPr>
              <a:t> вузлами, </a:t>
            </a:r>
            <a:r>
              <a:rPr lang="uk-UA" dirty="0" err="1">
                <a:solidFill>
                  <a:schemeClr val="tx1"/>
                </a:solidFill>
              </a:rPr>
              <a:t>використовуванi</a:t>
            </a:r>
            <a:r>
              <a:rPr lang="uk-UA" dirty="0">
                <a:solidFill>
                  <a:schemeClr val="tx1"/>
                </a:solidFill>
              </a:rPr>
              <a:t> протоколи i порти. При </a:t>
            </a:r>
            <a:r>
              <a:rPr lang="uk-UA" dirty="0" err="1">
                <a:solidFill>
                  <a:schemeClr val="tx1"/>
                </a:solidFill>
              </a:rPr>
              <a:t>виявленнi</a:t>
            </a:r>
            <a:r>
              <a:rPr lang="uk-UA" dirty="0">
                <a:solidFill>
                  <a:schemeClr val="tx1"/>
                </a:solidFill>
              </a:rPr>
              <a:t> </a:t>
            </a:r>
            <a:r>
              <a:rPr lang="uk-UA" dirty="0" err="1">
                <a:solidFill>
                  <a:schemeClr val="tx1"/>
                </a:solidFill>
              </a:rPr>
              <a:t>аномалiй</a:t>
            </a:r>
            <a:r>
              <a:rPr lang="uk-UA" dirty="0">
                <a:solidFill>
                  <a:schemeClr val="tx1"/>
                </a:solidFill>
              </a:rPr>
              <a:t> в </a:t>
            </a:r>
            <a:r>
              <a:rPr lang="uk-UA" dirty="0" err="1">
                <a:solidFill>
                  <a:schemeClr val="tx1"/>
                </a:solidFill>
              </a:rPr>
              <a:t>роботi</a:t>
            </a:r>
            <a:r>
              <a:rPr lang="uk-UA" dirty="0">
                <a:solidFill>
                  <a:schemeClr val="tx1"/>
                </a:solidFill>
              </a:rPr>
              <a:t> </a:t>
            </a:r>
            <a:r>
              <a:rPr lang="uk-UA" dirty="0" err="1">
                <a:solidFill>
                  <a:schemeClr val="tx1"/>
                </a:solidFill>
              </a:rPr>
              <a:t>мережi</a:t>
            </a:r>
            <a:r>
              <a:rPr lang="uk-UA" dirty="0">
                <a:solidFill>
                  <a:schemeClr val="tx1"/>
                </a:solidFill>
              </a:rPr>
              <a:t> або статистично значущих </a:t>
            </a:r>
            <a:r>
              <a:rPr lang="uk-UA" dirty="0" err="1">
                <a:solidFill>
                  <a:schemeClr val="tx1"/>
                </a:solidFill>
              </a:rPr>
              <a:t>вiдмiнностей</a:t>
            </a:r>
            <a:r>
              <a:rPr lang="uk-UA" dirty="0">
                <a:solidFill>
                  <a:schemeClr val="tx1"/>
                </a:solidFill>
              </a:rPr>
              <a:t> </a:t>
            </a:r>
            <a:r>
              <a:rPr lang="uk-UA" dirty="0" err="1">
                <a:solidFill>
                  <a:schemeClr val="tx1"/>
                </a:solidFill>
              </a:rPr>
              <a:t>трафiку</a:t>
            </a:r>
            <a:r>
              <a:rPr lang="uk-UA" dirty="0">
                <a:solidFill>
                  <a:schemeClr val="tx1"/>
                </a:solidFill>
              </a:rPr>
              <a:t> </a:t>
            </a:r>
            <a:r>
              <a:rPr lang="uk-UA" dirty="0" err="1">
                <a:solidFill>
                  <a:schemeClr val="tx1"/>
                </a:solidFill>
              </a:rPr>
              <a:t>вiд</a:t>
            </a:r>
            <a:r>
              <a:rPr lang="uk-UA" dirty="0">
                <a:solidFill>
                  <a:schemeClr val="tx1"/>
                </a:solidFill>
              </a:rPr>
              <a:t> типового в </a:t>
            </a:r>
            <a:r>
              <a:rPr lang="uk-UA" dirty="0" err="1">
                <a:solidFill>
                  <a:schemeClr val="tx1"/>
                </a:solidFill>
              </a:rPr>
              <a:t>данiй</a:t>
            </a:r>
            <a:r>
              <a:rPr lang="uk-UA" dirty="0">
                <a:solidFill>
                  <a:schemeClr val="tx1"/>
                </a:solidFill>
              </a:rPr>
              <a:t> </a:t>
            </a:r>
            <a:r>
              <a:rPr lang="uk-UA" dirty="0" err="1">
                <a:solidFill>
                  <a:schemeClr val="tx1"/>
                </a:solidFill>
              </a:rPr>
              <a:t>мережi</a:t>
            </a:r>
            <a:r>
              <a:rPr lang="uk-UA" dirty="0">
                <a:solidFill>
                  <a:schemeClr val="tx1"/>
                </a:solidFill>
              </a:rPr>
              <a:t>, СВВ </a:t>
            </a:r>
            <a:r>
              <a:rPr lang="uk-UA" dirty="0" err="1">
                <a:solidFill>
                  <a:schemeClr val="tx1"/>
                </a:solidFill>
              </a:rPr>
              <a:t>оповiщає</a:t>
            </a:r>
            <a:r>
              <a:rPr lang="uk-UA" dirty="0">
                <a:solidFill>
                  <a:schemeClr val="tx1"/>
                </a:solidFill>
              </a:rPr>
              <a:t> про це </a:t>
            </a:r>
            <a:r>
              <a:rPr lang="uk-UA" dirty="0" err="1">
                <a:solidFill>
                  <a:schemeClr val="tx1"/>
                </a:solidFill>
              </a:rPr>
              <a:t>адмiнiстратора</a:t>
            </a:r>
            <a:r>
              <a:rPr lang="uk-UA" dirty="0">
                <a:solidFill>
                  <a:schemeClr val="tx1"/>
                </a:solidFill>
              </a:rPr>
              <a:t>. Основною проблемою такого </a:t>
            </a:r>
            <a:r>
              <a:rPr lang="uk-UA" dirty="0" err="1">
                <a:solidFill>
                  <a:schemeClr val="tx1"/>
                </a:solidFill>
              </a:rPr>
              <a:t>пiдходу</a:t>
            </a:r>
            <a:r>
              <a:rPr lang="uk-UA" dirty="0">
                <a:solidFill>
                  <a:schemeClr val="tx1"/>
                </a:solidFill>
              </a:rPr>
              <a:t> є </a:t>
            </a:r>
            <a:r>
              <a:rPr lang="uk-UA" dirty="0" err="1">
                <a:solidFill>
                  <a:schemeClr val="tx1"/>
                </a:solidFill>
              </a:rPr>
              <a:t>складнiсть</a:t>
            </a:r>
            <a:r>
              <a:rPr lang="uk-UA" dirty="0">
                <a:solidFill>
                  <a:schemeClr val="tx1"/>
                </a:solidFill>
              </a:rPr>
              <a:t> в </a:t>
            </a:r>
            <a:r>
              <a:rPr lang="uk-UA" dirty="0" err="1">
                <a:solidFill>
                  <a:schemeClr val="tx1"/>
                </a:solidFill>
              </a:rPr>
              <a:t>налаштуваннi</a:t>
            </a:r>
            <a:r>
              <a:rPr lang="uk-UA" dirty="0">
                <a:solidFill>
                  <a:schemeClr val="tx1"/>
                </a:solidFill>
              </a:rPr>
              <a:t> i велика </a:t>
            </a:r>
            <a:r>
              <a:rPr lang="uk-UA" dirty="0" err="1">
                <a:solidFill>
                  <a:schemeClr val="tx1"/>
                </a:solidFill>
              </a:rPr>
              <a:t>кiлькiсть</a:t>
            </a:r>
            <a:r>
              <a:rPr lang="uk-UA" dirty="0">
                <a:solidFill>
                  <a:schemeClr val="tx1"/>
                </a:solidFill>
              </a:rPr>
              <a:t> </a:t>
            </a:r>
            <a:r>
              <a:rPr lang="uk-UA" dirty="0" err="1">
                <a:solidFill>
                  <a:schemeClr val="tx1"/>
                </a:solidFill>
              </a:rPr>
              <a:t>хибнопозитивних</a:t>
            </a:r>
            <a:r>
              <a:rPr lang="uk-UA" dirty="0">
                <a:solidFill>
                  <a:schemeClr val="tx1"/>
                </a:solidFill>
              </a:rPr>
              <a:t> </a:t>
            </a:r>
            <a:r>
              <a:rPr lang="uk-UA" dirty="0" err="1">
                <a:solidFill>
                  <a:schemeClr val="tx1"/>
                </a:solidFill>
              </a:rPr>
              <a:t>тривог</a:t>
            </a:r>
            <a:r>
              <a:rPr lang="uk-UA" dirty="0">
                <a:solidFill>
                  <a:schemeClr val="tx1"/>
                </a:solidFill>
              </a:rPr>
              <a:t> у </a:t>
            </a:r>
            <a:r>
              <a:rPr lang="uk-UA" dirty="0" err="1">
                <a:solidFill>
                  <a:schemeClr val="tx1"/>
                </a:solidFill>
              </a:rPr>
              <a:t>разi</a:t>
            </a:r>
            <a:r>
              <a:rPr lang="uk-UA" dirty="0">
                <a:solidFill>
                  <a:schemeClr val="tx1"/>
                </a:solidFill>
              </a:rPr>
              <a:t> некоректно заданих правил. </a:t>
            </a:r>
            <a:endParaRPr lang="ru-RU" dirty="0">
              <a:solidFill>
                <a:schemeClr val="tx1"/>
              </a:solidFill>
            </a:endParaRPr>
          </a:p>
          <a:p>
            <a:r>
              <a:rPr lang="uk-UA" dirty="0">
                <a:solidFill>
                  <a:schemeClr val="tx1"/>
                </a:solidFill>
              </a:rPr>
              <a:t>∙ </a:t>
            </a:r>
            <a:r>
              <a:rPr lang="uk-UA" dirty="0" err="1">
                <a:solidFill>
                  <a:schemeClr val="tx1"/>
                </a:solidFill>
              </a:rPr>
              <a:t>сигнатурнi</a:t>
            </a:r>
            <a:r>
              <a:rPr lang="uk-UA" dirty="0">
                <a:solidFill>
                  <a:schemeClr val="tx1"/>
                </a:solidFill>
              </a:rPr>
              <a:t> СВВ </a:t>
            </a:r>
            <a:r>
              <a:rPr lang="uk-UA" dirty="0" err="1">
                <a:solidFill>
                  <a:schemeClr val="tx1"/>
                </a:solidFill>
              </a:rPr>
              <a:t>аналiзують</a:t>
            </a:r>
            <a:r>
              <a:rPr lang="uk-UA" dirty="0">
                <a:solidFill>
                  <a:schemeClr val="tx1"/>
                </a:solidFill>
              </a:rPr>
              <a:t> </a:t>
            </a:r>
            <a:r>
              <a:rPr lang="uk-UA" dirty="0" err="1">
                <a:solidFill>
                  <a:schemeClr val="tx1"/>
                </a:solidFill>
              </a:rPr>
              <a:t>трафiк</a:t>
            </a:r>
            <a:r>
              <a:rPr lang="uk-UA" dirty="0">
                <a:solidFill>
                  <a:schemeClr val="tx1"/>
                </a:solidFill>
              </a:rPr>
              <a:t> у </a:t>
            </a:r>
            <a:r>
              <a:rPr lang="uk-UA" dirty="0" err="1">
                <a:solidFill>
                  <a:schemeClr val="tx1"/>
                </a:solidFill>
              </a:rPr>
              <a:t>мережi</a:t>
            </a:r>
            <a:r>
              <a:rPr lang="uk-UA" dirty="0">
                <a:solidFill>
                  <a:schemeClr val="tx1"/>
                </a:solidFill>
              </a:rPr>
              <a:t> або </a:t>
            </a:r>
            <a:r>
              <a:rPr lang="uk-UA" dirty="0" err="1">
                <a:solidFill>
                  <a:schemeClr val="tx1"/>
                </a:solidFill>
              </a:rPr>
              <a:t>порiвнюють</a:t>
            </a:r>
            <a:r>
              <a:rPr lang="uk-UA" dirty="0">
                <a:solidFill>
                  <a:schemeClr val="tx1"/>
                </a:solidFill>
              </a:rPr>
              <a:t> пакети з базою даних сигнатур (</a:t>
            </a:r>
            <a:r>
              <a:rPr lang="uk-UA" dirty="0" err="1">
                <a:solidFill>
                  <a:schemeClr val="tx1"/>
                </a:solidFill>
              </a:rPr>
              <a:t>вiдомих</a:t>
            </a:r>
            <a:r>
              <a:rPr lang="uk-UA" dirty="0">
                <a:solidFill>
                  <a:schemeClr val="tx1"/>
                </a:solidFill>
              </a:rPr>
              <a:t> </a:t>
            </a:r>
            <a:r>
              <a:rPr lang="uk-UA" dirty="0" err="1">
                <a:solidFill>
                  <a:schemeClr val="tx1"/>
                </a:solidFill>
              </a:rPr>
              <a:t>атрибутiв</a:t>
            </a:r>
            <a:r>
              <a:rPr lang="uk-UA" dirty="0">
                <a:solidFill>
                  <a:schemeClr val="tx1"/>
                </a:solidFill>
              </a:rPr>
              <a:t> атак). При такому </a:t>
            </a:r>
            <a:r>
              <a:rPr lang="uk-UA" dirty="0" err="1">
                <a:solidFill>
                  <a:schemeClr val="tx1"/>
                </a:solidFill>
              </a:rPr>
              <a:t>пiдходi</a:t>
            </a:r>
            <a:r>
              <a:rPr lang="uk-UA" dirty="0">
                <a:solidFill>
                  <a:schemeClr val="tx1"/>
                </a:solidFill>
              </a:rPr>
              <a:t> основною проблемою є </a:t>
            </a:r>
            <a:r>
              <a:rPr lang="uk-UA" dirty="0" err="1">
                <a:solidFill>
                  <a:schemeClr val="tx1"/>
                </a:solidFill>
              </a:rPr>
              <a:t>старiння</a:t>
            </a:r>
            <a:r>
              <a:rPr lang="uk-UA" dirty="0">
                <a:solidFill>
                  <a:schemeClr val="tx1"/>
                </a:solidFill>
              </a:rPr>
              <a:t> баз сигнатур. </a:t>
            </a:r>
            <a:endParaRPr lang="ru-RU" dirty="0">
              <a:solidFill>
                <a:schemeClr val="tx1"/>
              </a:solidFill>
            </a:endParaRPr>
          </a:p>
          <a:p>
            <a:r>
              <a:rPr lang="uk-UA" dirty="0">
                <a:solidFill>
                  <a:schemeClr val="tx1"/>
                </a:solidFill>
              </a:rPr>
              <a:t>∙ </a:t>
            </a:r>
            <a:r>
              <a:rPr lang="uk-UA" dirty="0" err="1">
                <a:solidFill>
                  <a:schemeClr val="tx1"/>
                </a:solidFill>
              </a:rPr>
              <a:t>гiбридна</a:t>
            </a:r>
            <a:r>
              <a:rPr lang="uk-UA" dirty="0">
                <a:solidFill>
                  <a:schemeClr val="tx1"/>
                </a:solidFill>
              </a:rPr>
              <a:t> СВВ поєднує два i </a:t>
            </a:r>
            <a:r>
              <a:rPr lang="uk-UA" dirty="0" err="1">
                <a:solidFill>
                  <a:schemeClr val="tx1"/>
                </a:solidFill>
              </a:rPr>
              <a:t>бiльше</a:t>
            </a:r>
            <a:r>
              <a:rPr lang="uk-UA" dirty="0">
                <a:solidFill>
                  <a:schemeClr val="tx1"/>
                </a:solidFill>
              </a:rPr>
              <a:t> </a:t>
            </a:r>
            <a:r>
              <a:rPr lang="uk-UA" dirty="0" err="1">
                <a:solidFill>
                  <a:schemeClr val="tx1"/>
                </a:solidFill>
              </a:rPr>
              <a:t>пiдходiв</a:t>
            </a:r>
            <a:r>
              <a:rPr lang="uk-UA" dirty="0">
                <a:solidFill>
                  <a:schemeClr val="tx1"/>
                </a:solidFill>
              </a:rPr>
              <a:t> для розробки СВВ. </a:t>
            </a:r>
            <a:r>
              <a:rPr lang="uk-UA" dirty="0" err="1">
                <a:solidFill>
                  <a:schemeClr val="tx1"/>
                </a:solidFill>
              </a:rPr>
              <a:t>Данi</a:t>
            </a:r>
            <a:r>
              <a:rPr lang="uk-UA" dirty="0">
                <a:solidFill>
                  <a:schemeClr val="tx1"/>
                </a:solidFill>
              </a:rPr>
              <a:t> </a:t>
            </a:r>
            <a:r>
              <a:rPr lang="uk-UA" dirty="0" err="1">
                <a:solidFill>
                  <a:schemeClr val="tx1"/>
                </a:solidFill>
              </a:rPr>
              <a:t>вiд</a:t>
            </a:r>
            <a:r>
              <a:rPr lang="uk-UA" dirty="0">
                <a:solidFill>
                  <a:schemeClr val="tx1"/>
                </a:solidFill>
              </a:rPr>
              <a:t> </a:t>
            </a:r>
            <a:r>
              <a:rPr lang="uk-UA" dirty="0" err="1">
                <a:solidFill>
                  <a:schemeClr val="tx1"/>
                </a:solidFill>
              </a:rPr>
              <a:t>агентiв</a:t>
            </a:r>
            <a:r>
              <a:rPr lang="uk-UA" dirty="0">
                <a:solidFill>
                  <a:schemeClr val="tx1"/>
                </a:solidFill>
              </a:rPr>
              <a:t> на </a:t>
            </a:r>
            <a:r>
              <a:rPr lang="uk-UA" dirty="0" err="1">
                <a:solidFill>
                  <a:schemeClr val="tx1"/>
                </a:solidFill>
              </a:rPr>
              <a:t>хостах</a:t>
            </a:r>
            <a:r>
              <a:rPr lang="uk-UA" dirty="0">
                <a:solidFill>
                  <a:schemeClr val="tx1"/>
                </a:solidFill>
              </a:rPr>
              <a:t> </a:t>
            </a:r>
            <a:r>
              <a:rPr lang="uk-UA" dirty="0" err="1">
                <a:solidFill>
                  <a:schemeClr val="tx1"/>
                </a:solidFill>
              </a:rPr>
              <a:t>комбiнуються</a:t>
            </a:r>
            <a:r>
              <a:rPr lang="uk-UA" dirty="0">
                <a:solidFill>
                  <a:schemeClr val="tx1"/>
                </a:solidFill>
              </a:rPr>
              <a:t> з мережевою </a:t>
            </a:r>
            <a:r>
              <a:rPr lang="uk-UA" dirty="0" err="1">
                <a:solidFill>
                  <a:schemeClr val="tx1"/>
                </a:solidFill>
              </a:rPr>
              <a:t>iнформацiєю</a:t>
            </a:r>
            <a:r>
              <a:rPr lang="uk-UA" dirty="0">
                <a:solidFill>
                  <a:schemeClr val="tx1"/>
                </a:solidFill>
              </a:rPr>
              <a:t> для створення </a:t>
            </a:r>
            <a:r>
              <a:rPr lang="uk-UA" dirty="0" err="1">
                <a:solidFill>
                  <a:schemeClr val="tx1"/>
                </a:solidFill>
              </a:rPr>
              <a:t>найбiльш</a:t>
            </a:r>
            <a:r>
              <a:rPr lang="uk-UA" dirty="0">
                <a:solidFill>
                  <a:schemeClr val="tx1"/>
                </a:solidFill>
              </a:rPr>
              <a:t> повного уявлення про безпеку </a:t>
            </a:r>
            <a:r>
              <a:rPr lang="uk-UA" dirty="0" err="1">
                <a:solidFill>
                  <a:schemeClr val="tx1"/>
                </a:solidFill>
              </a:rPr>
              <a:t>мережi</a:t>
            </a:r>
            <a:r>
              <a:rPr lang="uk-UA" dirty="0">
                <a:solidFill>
                  <a:schemeClr val="tx1"/>
                </a:solidFill>
              </a:rPr>
              <a:t>. </a:t>
            </a:r>
            <a:endParaRPr lang="ru-RU" dirty="0">
              <a:solidFill>
                <a:schemeClr val="tx1"/>
              </a:solidFill>
            </a:endParaRPr>
          </a:p>
          <a:p>
            <a:endParaRPr lang="ru-RU" dirty="0">
              <a:solidFill>
                <a:schemeClr val="tx1"/>
              </a:solidFill>
            </a:endParaRPr>
          </a:p>
        </p:txBody>
      </p:sp>
    </p:spTree>
    <p:extLst>
      <p:ext uri="{BB962C8B-B14F-4D97-AF65-F5344CB8AC3E}">
        <p14:creationId xmlns:p14="http://schemas.microsoft.com/office/powerpoint/2010/main" val="11790352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r>
              <a:rPr lang="uk-UA" dirty="0">
                <a:solidFill>
                  <a:schemeClr val="tx1"/>
                </a:solidFill>
              </a:rPr>
              <a:t>3. За </a:t>
            </a:r>
            <a:r>
              <a:rPr lang="uk-UA" dirty="0" err="1">
                <a:solidFill>
                  <a:schemeClr val="tx1"/>
                </a:solidFill>
              </a:rPr>
              <a:t>рiвнем</a:t>
            </a:r>
            <a:r>
              <a:rPr lang="uk-UA" dirty="0">
                <a:solidFill>
                  <a:schemeClr val="tx1"/>
                </a:solidFill>
              </a:rPr>
              <a:t> виявленням атак: </a:t>
            </a:r>
            <a:endParaRPr lang="ru-RU" dirty="0">
              <a:solidFill>
                <a:schemeClr val="tx1"/>
              </a:solidFill>
            </a:endParaRPr>
          </a:p>
          <a:p>
            <a:r>
              <a:rPr lang="uk-UA" dirty="0">
                <a:solidFill>
                  <a:schemeClr val="tx1"/>
                </a:solidFill>
              </a:rPr>
              <a:t>∙ NIDS (</a:t>
            </a:r>
            <a:r>
              <a:rPr lang="uk-UA" dirty="0" err="1">
                <a:solidFill>
                  <a:schemeClr val="tx1"/>
                </a:solidFill>
              </a:rPr>
              <a:t>англ</a:t>
            </a:r>
            <a:r>
              <a:rPr lang="uk-UA" dirty="0">
                <a:solidFill>
                  <a:schemeClr val="tx1"/>
                </a:solidFill>
              </a:rPr>
              <a:t>. </a:t>
            </a:r>
            <a:r>
              <a:rPr lang="uk-UA" dirty="0" err="1">
                <a:solidFill>
                  <a:schemeClr val="tx1"/>
                </a:solidFill>
              </a:rPr>
              <a:t>Network</a:t>
            </a:r>
            <a:r>
              <a:rPr lang="uk-UA" dirty="0">
                <a:solidFill>
                  <a:schemeClr val="tx1"/>
                </a:solidFill>
              </a:rPr>
              <a:t> </a:t>
            </a:r>
            <a:r>
              <a:rPr lang="uk-UA" dirty="0" err="1">
                <a:solidFill>
                  <a:schemeClr val="tx1"/>
                </a:solidFill>
              </a:rPr>
              <a:t>Intrusion</a:t>
            </a:r>
            <a:r>
              <a:rPr lang="uk-UA" dirty="0">
                <a:solidFill>
                  <a:schemeClr val="tx1"/>
                </a:solidFill>
              </a:rPr>
              <a:t> </a:t>
            </a:r>
            <a:r>
              <a:rPr lang="uk-UA" dirty="0" err="1">
                <a:solidFill>
                  <a:schemeClr val="tx1"/>
                </a:solidFill>
              </a:rPr>
              <a:t>Detection</a:t>
            </a:r>
            <a:r>
              <a:rPr lang="uk-UA" dirty="0">
                <a:solidFill>
                  <a:schemeClr val="tx1"/>
                </a:solidFill>
              </a:rPr>
              <a:t> </a:t>
            </a:r>
            <a:r>
              <a:rPr lang="uk-UA" dirty="0" err="1">
                <a:solidFill>
                  <a:schemeClr val="tx1"/>
                </a:solidFill>
              </a:rPr>
              <a:t>Systems</a:t>
            </a:r>
            <a:r>
              <a:rPr lang="uk-UA" dirty="0">
                <a:solidFill>
                  <a:schemeClr val="tx1"/>
                </a:solidFill>
              </a:rPr>
              <a:t>). </a:t>
            </a:r>
            <a:r>
              <a:rPr lang="uk-UA" dirty="0" err="1">
                <a:solidFill>
                  <a:schemeClr val="tx1"/>
                </a:solidFill>
              </a:rPr>
              <a:t>Вiдстежує</a:t>
            </a:r>
            <a:r>
              <a:rPr lang="uk-UA" dirty="0">
                <a:solidFill>
                  <a:schemeClr val="tx1"/>
                </a:solidFill>
              </a:rPr>
              <a:t> вторгнення, </a:t>
            </a:r>
            <a:r>
              <a:rPr lang="uk-UA" dirty="0" err="1">
                <a:solidFill>
                  <a:schemeClr val="tx1"/>
                </a:solidFill>
              </a:rPr>
              <a:t>перевiряючи</a:t>
            </a:r>
            <a:r>
              <a:rPr lang="uk-UA" dirty="0">
                <a:solidFill>
                  <a:schemeClr val="tx1"/>
                </a:solidFill>
              </a:rPr>
              <a:t> мережевий </a:t>
            </a:r>
            <a:r>
              <a:rPr lang="uk-UA" dirty="0" err="1">
                <a:solidFill>
                  <a:schemeClr val="tx1"/>
                </a:solidFill>
              </a:rPr>
              <a:t>трафiк</a:t>
            </a:r>
            <a:r>
              <a:rPr lang="uk-UA" dirty="0">
                <a:solidFill>
                  <a:schemeClr val="tx1"/>
                </a:solidFill>
              </a:rPr>
              <a:t> i веде спостереження за </a:t>
            </a:r>
            <a:r>
              <a:rPr lang="uk-UA" dirty="0" err="1">
                <a:solidFill>
                  <a:schemeClr val="tx1"/>
                </a:solidFill>
              </a:rPr>
              <a:t>декiлькома</a:t>
            </a:r>
            <a:r>
              <a:rPr lang="uk-UA" dirty="0">
                <a:solidFill>
                  <a:schemeClr val="tx1"/>
                </a:solidFill>
              </a:rPr>
              <a:t> </a:t>
            </a:r>
            <a:r>
              <a:rPr lang="uk-UA" dirty="0" err="1">
                <a:solidFill>
                  <a:schemeClr val="tx1"/>
                </a:solidFill>
              </a:rPr>
              <a:t>хостами</a:t>
            </a:r>
            <a:r>
              <a:rPr lang="uk-UA" dirty="0">
                <a:solidFill>
                  <a:schemeClr val="tx1"/>
                </a:solidFill>
              </a:rPr>
              <a:t>. Мережева система виявлення вторгнень отримує доступ до мережевого </a:t>
            </a:r>
            <a:r>
              <a:rPr lang="uk-UA" dirty="0" err="1">
                <a:solidFill>
                  <a:schemeClr val="tx1"/>
                </a:solidFill>
              </a:rPr>
              <a:t>трафiку</a:t>
            </a:r>
            <a:r>
              <a:rPr lang="uk-UA" dirty="0">
                <a:solidFill>
                  <a:schemeClr val="tx1"/>
                </a:solidFill>
              </a:rPr>
              <a:t>, </a:t>
            </a:r>
            <a:r>
              <a:rPr lang="uk-UA" dirty="0" err="1">
                <a:solidFill>
                  <a:schemeClr val="tx1"/>
                </a:solidFill>
              </a:rPr>
              <a:t>пiдключаючись</a:t>
            </a:r>
            <a:r>
              <a:rPr lang="uk-UA" dirty="0">
                <a:solidFill>
                  <a:schemeClr val="tx1"/>
                </a:solidFill>
              </a:rPr>
              <a:t> до концентратору або комутатору, налаштованому на дублювання </a:t>
            </a:r>
            <a:r>
              <a:rPr lang="uk-UA" dirty="0" err="1">
                <a:solidFill>
                  <a:schemeClr val="tx1"/>
                </a:solidFill>
              </a:rPr>
              <a:t>портiв</a:t>
            </a:r>
            <a:r>
              <a:rPr lang="uk-UA" dirty="0">
                <a:solidFill>
                  <a:schemeClr val="tx1"/>
                </a:solidFill>
              </a:rPr>
              <a:t>, або мережевий TAP </a:t>
            </a:r>
            <a:r>
              <a:rPr lang="uk-UA" dirty="0" err="1">
                <a:solidFill>
                  <a:schemeClr val="tx1"/>
                </a:solidFill>
              </a:rPr>
              <a:t>пристрiй</a:t>
            </a:r>
            <a:r>
              <a:rPr lang="uk-UA" dirty="0">
                <a:solidFill>
                  <a:schemeClr val="tx1"/>
                </a:solidFill>
              </a:rPr>
              <a:t>. Перевагами NIDS є велике покриття для </a:t>
            </a:r>
            <a:r>
              <a:rPr lang="uk-UA" dirty="0" err="1">
                <a:solidFill>
                  <a:schemeClr val="tx1"/>
                </a:solidFill>
              </a:rPr>
              <a:t>монiторингу</a:t>
            </a:r>
            <a:r>
              <a:rPr lang="uk-UA" dirty="0">
                <a:solidFill>
                  <a:schemeClr val="tx1"/>
                </a:solidFill>
              </a:rPr>
              <a:t> та у зв’язку з цим </a:t>
            </a:r>
            <a:r>
              <a:rPr lang="uk-UA" dirty="0" err="1">
                <a:solidFill>
                  <a:schemeClr val="tx1"/>
                </a:solidFill>
              </a:rPr>
              <a:t>централiзоване</a:t>
            </a:r>
            <a:r>
              <a:rPr lang="uk-UA" dirty="0">
                <a:solidFill>
                  <a:schemeClr val="tx1"/>
                </a:solidFill>
              </a:rPr>
              <a:t> </a:t>
            </a:r>
            <a:r>
              <a:rPr lang="uk-UA" dirty="0" err="1">
                <a:solidFill>
                  <a:schemeClr val="tx1"/>
                </a:solidFill>
              </a:rPr>
              <a:t>управлiння</a:t>
            </a:r>
            <a:r>
              <a:rPr lang="uk-UA" dirty="0">
                <a:solidFill>
                  <a:schemeClr val="tx1"/>
                </a:solidFill>
              </a:rPr>
              <a:t>, також NIDS не впливають на </a:t>
            </a:r>
            <a:r>
              <a:rPr lang="uk-UA" dirty="0" err="1">
                <a:solidFill>
                  <a:schemeClr val="tx1"/>
                </a:solidFill>
              </a:rPr>
              <a:t>продуктивнiсть</a:t>
            </a:r>
            <a:r>
              <a:rPr lang="uk-UA" dirty="0">
                <a:solidFill>
                  <a:schemeClr val="tx1"/>
                </a:solidFill>
              </a:rPr>
              <a:t> i </a:t>
            </a:r>
            <a:r>
              <a:rPr lang="uk-UA" dirty="0" err="1">
                <a:solidFill>
                  <a:schemeClr val="tx1"/>
                </a:solidFill>
              </a:rPr>
              <a:t>топологiю</a:t>
            </a:r>
            <a:r>
              <a:rPr lang="uk-UA" dirty="0">
                <a:solidFill>
                  <a:schemeClr val="tx1"/>
                </a:solidFill>
              </a:rPr>
              <a:t> </a:t>
            </a:r>
            <a:r>
              <a:rPr lang="uk-UA" dirty="0" err="1">
                <a:solidFill>
                  <a:schemeClr val="tx1"/>
                </a:solidFill>
              </a:rPr>
              <a:t>мережi</a:t>
            </a:r>
            <a:r>
              <a:rPr lang="uk-UA" dirty="0">
                <a:solidFill>
                  <a:schemeClr val="tx1"/>
                </a:solidFill>
              </a:rPr>
              <a:t>. До </a:t>
            </a:r>
            <a:r>
              <a:rPr lang="uk-UA" dirty="0" err="1">
                <a:solidFill>
                  <a:schemeClr val="tx1"/>
                </a:solidFill>
              </a:rPr>
              <a:t>недолiкiв</a:t>
            </a:r>
            <a:r>
              <a:rPr lang="uk-UA" dirty="0">
                <a:solidFill>
                  <a:schemeClr val="tx1"/>
                </a:solidFill>
              </a:rPr>
              <a:t> цих систем можна </a:t>
            </a:r>
            <a:r>
              <a:rPr lang="uk-UA" dirty="0" err="1">
                <a:solidFill>
                  <a:schemeClr val="tx1"/>
                </a:solidFill>
              </a:rPr>
              <a:t>вiднести</a:t>
            </a:r>
            <a:r>
              <a:rPr lang="uk-UA" dirty="0">
                <a:solidFill>
                  <a:schemeClr val="tx1"/>
                </a:solidFill>
              </a:rPr>
              <a:t>: високу загрузку системи, NIDS потребує додаткового налаштування i </a:t>
            </a:r>
            <a:r>
              <a:rPr lang="uk-UA" dirty="0" err="1">
                <a:solidFill>
                  <a:schemeClr val="tx1"/>
                </a:solidFill>
              </a:rPr>
              <a:t>функцiональностi</a:t>
            </a:r>
            <a:r>
              <a:rPr lang="uk-UA" dirty="0">
                <a:solidFill>
                  <a:schemeClr val="tx1"/>
                </a:solidFill>
              </a:rPr>
              <a:t> мережевих пристроїв. Системи NIDS не можуть </a:t>
            </a:r>
            <a:r>
              <a:rPr lang="uk-UA" dirty="0" err="1">
                <a:solidFill>
                  <a:schemeClr val="tx1"/>
                </a:solidFill>
              </a:rPr>
              <a:t>аналiзувати</a:t>
            </a:r>
            <a:r>
              <a:rPr lang="uk-UA" dirty="0">
                <a:solidFill>
                  <a:schemeClr val="tx1"/>
                </a:solidFill>
              </a:rPr>
              <a:t> зашифровану </a:t>
            </a:r>
            <a:r>
              <a:rPr lang="uk-UA" dirty="0" err="1">
                <a:solidFill>
                  <a:schemeClr val="tx1"/>
                </a:solidFill>
              </a:rPr>
              <a:t>iнформацiю</a:t>
            </a:r>
            <a:r>
              <a:rPr lang="uk-UA" dirty="0">
                <a:solidFill>
                  <a:schemeClr val="tx1"/>
                </a:solidFill>
              </a:rPr>
              <a:t> i </a:t>
            </a:r>
            <a:r>
              <a:rPr lang="uk-UA" dirty="0" err="1">
                <a:solidFill>
                  <a:schemeClr val="tx1"/>
                </a:solidFill>
              </a:rPr>
              <a:t>розпiзнавати</a:t>
            </a:r>
            <a:r>
              <a:rPr lang="uk-UA" dirty="0">
                <a:solidFill>
                  <a:schemeClr val="tx1"/>
                </a:solidFill>
              </a:rPr>
              <a:t> результати атак. </a:t>
            </a:r>
            <a:endParaRPr lang="ru-RU" dirty="0">
              <a:solidFill>
                <a:schemeClr val="tx1"/>
              </a:solidFill>
            </a:endParaRPr>
          </a:p>
          <a:p>
            <a:endParaRPr lang="ru-RU" dirty="0">
              <a:solidFill>
                <a:schemeClr val="tx1"/>
              </a:solidFill>
            </a:endParaRPr>
          </a:p>
        </p:txBody>
      </p:sp>
    </p:spTree>
    <p:extLst>
      <p:ext uri="{BB962C8B-B14F-4D97-AF65-F5344CB8AC3E}">
        <p14:creationId xmlns:p14="http://schemas.microsoft.com/office/powerpoint/2010/main" val="16347397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normAutofit lnSpcReduction="10000"/>
          </a:bodyPr>
          <a:lstStyle/>
          <a:p>
            <a:r>
              <a:rPr lang="uk-UA" dirty="0"/>
              <a:t>∙ </a:t>
            </a:r>
            <a:r>
              <a:rPr lang="uk-UA" dirty="0" err="1"/>
              <a:t>GrIDS</a:t>
            </a:r>
            <a:r>
              <a:rPr lang="uk-UA" dirty="0"/>
              <a:t> (</a:t>
            </a:r>
            <a:r>
              <a:rPr lang="uk-UA" dirty="0" err="1"/>
              <a:t>англ</a:t>
            </a:r>
            <a:r>
              <a:rPr lang="uk-UA" dirty="0"/>
              <a:t>. </a:t>
            </a:r>
            <a:r>
              <a:rPr lang="uk-UA" dirty="0" err="1"/>
              <a:t>Graph-Based</a:t>
            </a:r>
            <a:r>
              <a:rPr lang="uk-UA" dirty="0"/>
              <a:t> </a:t>
            </a:r>
            <a:r>
              <a:rPr lang="uk-UA" dirty="0" err="1"/>
              <a:t>Intrusion</a:t>
            </a:r>
            <a:r>
              <a:rPr lang="uk-UA" dirty="0"/>
              <a:t> </a:t>
            </a:r>
            <a:r>
              <a:rPr lang="uk-UA" dirty="0" err="1"/>
              <a:t>Detection</a:t>
            </a:r>
            <a:r>
              <a:rPr lang="uk-UA" dirty="0"/>
              <a:t> </a:t>
            </a:r>
            <a:r>
              <a:rPr lang="uk-UA" dirty="0" err="1"/>
              <a:t>System</a:t>
            </a:r>
            <a:r>
              <a:rPr lang="uk-UA" dirty="0"/>
              <a:t>). Ця система являється удосконаленою </a:t>
            </a:r>
            <a:r>
              <a:rPr lang="uk-UA" dirty="0" err="1"/>
              <a:t>версiєю</a:t>
            </a:r>
            <a:r>
              <a:rPr lang="uk-UA" dirty="0"/>
              <a:t> NIDS. У кожний сегмент LAN встановлюється </a:t>
            </a:r>
            <a:r>
              <a:rPr lang="uk-UA" dirty="0" err="1"/>
              <a:t>свiй</a:t>
            </a:r>
            <a:r>
              <a:rPr lang="uk-UA" dirty="0"/>
              <a:t> </a:t>
            </a:r>
            <a:r>
              <a:rPr lang="uk-UA" dirty="0" err="1"/>
              <a:t>снiфер</a:t>
            </a:r>
            <a:r>
              <a:rPr lang="uk-UA" dirty="0"/>
              <a:t>. </a:t>
            </a:r>
            <a:r>
              <a:rPr lang="uk-UA" dirty="0" err="1"/>
              <a:t>Iнформацiя</a:t>
            </a:r>
            <a:r>
              <a:rPr lang="uk-UA" dirty="0"/>
              <a:t> </a:t>
            </a:r>
            <a:r>
              <a:rPr lang="uk-UA" dirty="0" err="1"/>
              <a:t>вiд</a:t>
            </a:r>
            <a:r>
              <a:rPr lang="uk-UA" dirty="0"/>
              <a:t> них збирається разом, </a:t>
            </a:r>
            <a:r>
              <a:rPr lang="uk-UA" dirty="0" err="1"/>
              <a:t>аналiзується</a:t>
            </a:r>
            <a:r>
              <a:rPr lang="uk-UA" dirty="0"/>
              <a:t> i представляється у </a:t>
            </a:r>
            <a:r>
              <a:rPr lang="uk-UA" dirty="0" err="1"/>
              <a:t>видi</a:t>
            </a:r>
            <a:r>
              <a:rPr lang="uk-UA" dirty="0"/>
              <a:t> схеми </a:t>
            </a:r>
            <a:r>
              <a:rPr lang="uk-UA" dirty="0" err="1"/>
              <a:t>iнформацiйних</a:t>
            </a:r>
            <a:r>
              <a:rPr lang="uk-UA" dirty="0"/>
              <a:t> </a:t>
            </a:r>
            <a:r>
              <a:rPr lang="uk-UA" dirty="0" err="1"/>
              <a:t>потокiв</a:t>
            </a:r>
            <a:r>
              <a:rPr lang="uk-UA" dirty="0"/>
              <a:t>. </a:t>
            </a:r>
            <a:r>
              <a:rPr lang="uk-UA" dirty="0" err="1"/>
              <a:t>Усi</a:t>
            </a:r>
            <a:r>
              <a:rPr lang="uk-UA" dirty="0"/>
              <a:t> NIDS не залежать </a:t>
            </a:r>
            <a:r>
              <a:rPr lang="uk-UA" dirty="0" err="1"/>
              <a:t>вiд</a:t>
            </a:r>
            <a:r>
              <a:rPr lang="uk-UA" dirty="0"/>
              <a:t> типу використовуваної в </a:t>
            </a:r>
            <a:r>
              <a:rPr lang="uk-UA" dirty="0" err="1"/>
              <a:t>мережi</a:t>
            </a:r>
            <a:r>
              <a:rPr lang="uk-UA" dirty="0"/>
              <a:t> ОС. Для роботи їм </a:t>
            </a:r>
            <a:r>
              <a:rPr lang="uk-UA" dirty="0" err="1"/>
              <a:t>необхiдний</a:t>
            </a:r>
            <a:r>
              <a:rPr lang="uk-UA" dirty="0"/>
              <a:t> </a:t>
            </a:r>
            <a:r>
              <a:rPr lang="uk-UA" dirty="0" err="1"/>
              <a:t>видiлений</a:t>
            </a:r>
            <a:r>
              <a:rPr lang="uk-UA" dirty="0"/>
              <a:t> вузол у контрольованому </a:t>
            </a:r>
            <a:r>
              <a:rPr lang="uk-UA" dirty="0" err="1"/>
              <a:t>сегментi</a:t>
            </a:r>
            <a:r>
              <a:rPr lang="uk-UA" dirty="0"/>
              <a:t> i мережевий адаптер, який </a:t>
            </a:r>
            <a:r>
              <a:rPr lang="uk-UA" dirty="0" err="1"/>
              <a:t>умiє</a:t>
            </a:r>
            <a:r>
              <a:rPr lang="uk-UA" dirty="0"/>
              <a:t> приймати </a:t>
            </a:r>
            <a:r>
              <a:rPr lang="uk-UA" dirty="0" err="1"/>
              <a:t>усi</a:t>
            </a:r>
            <a:r>
              <a:rPr lang="uk-UA" dirty="0"/>
              <a:t> типи </a:t>
            </a:r>
            <a:r>
              <a:rPr lang="uk-UA" dirty="0" err="1"/>
              <a:t>пакетiв</a:t>
            </a:r>
            <a:r>
              <a:rPr lang="uk-UA" dirty="0"/>
              <a:t>. </a:t>
            </a:r>
            <a:r>
              <a:rPr lang="uk-UA" dirty="0" err="1"/>
              <a:t>Логiчним</a:t>
            </a:r>
            <a:r>
              <a:rPr lang="uk-UA" dirty="0"/>
              <a:t> </a:t>
            </a:r>
            <a:r>
              <a:rPr lang="uk-UA" dirty="0" err="1"/>
              <a:t>вирiшенням</a:t>
            </a:r>
            <a:r>
              <a:rPr lang="uk-UA" dirty="0"/>
              <a:t> буде встановлення захищеного з’єднання </a:t>
            </a:r>
            <a:r>
              <a:rPr lang="uk-UA" dirty="0" err="1"/>
              <a:t>мiж</a:t>
            </a:r>
            <a:r>
              <a:rPr lang="uk-UA" dirty="0"/>
              <a:t> NIDS i консоллю </a:t>
            </a:r>
            <a:r>
              <a:rPr lang="uk-UA" dirty="0" err="1"/>
              <a:t>управлiння</a:t>
            </a:r>
            <a:r>
              <a:rPr lang="uk-UA" dirty="0"/>
              <a:t>. </a:t>
            </a:r>
            <a:endParaRPr lang="ru-RU" dirty="0"/>
          </a:p>
          <a:p>
            <a:r>
              <a:rPr lang="uk-UA" dirty="0"/>
              <a:t>∙ OIDS (</a:t>
            </a:r>
            <a:r>
              <a:rPr lang="uk-UA" dirty="0" err="1"/>
              <a:t>англ</a:t>
            </a:r>
            <a:r>
              <a:rPr lang="uk-UA" dirty="0"/>
              <a:t>. </a:t>
            </a:r>
            <a:r>
              <a:rPr lang="uk-UA" dirty="0" err="1"/>
              <a:t>Operational</a:t>
            </a:r>
            <a:r>
              <a:rPr lang="uk-UA" dirty="0"/>
              <a:t> </a:t>
            </a:r>
            <a:r>
              <a:rPr lang="uk-UA" dirty="0" err="1"/>
              <a:t>Intrusion</a:t>
            </a:r>
            <a:r>
              <a:rPr lang="uk-UA" dirty="0"/>
              <a:t> </a:t>
            </a:r>
            <a:r>
              <a:rPr lang="uk-UA" dirty="0" err="1"/>
              <a:t>Detection</a:t>
            </a:r>
            <a:r>
              <a:rPr lang="uk-UA" dirty="0"/>
              <a:t> </a:t>
            </a:r>
            <a:r>
              <a:rPr lang="uk-UA" dirty="0" err="1"/>
              <a:t>Systems</a:t>
            </a:r>
            <a:r>
              <a:rPr lang="uk-UA" dirty="0"/>
              <a:t>). Система </a:t>
            </a:r>
            <a:r>
              <a:rPr lang="uk-UA" dirty="0" err="1"/>
              <a:t>спецiалiзується</a:t>
            </a:r>
            <a:r>
              <a:rPr lang="uk-UA" dirty="0"/>
              <a:t> на </a:t>
            </a:r>
            <a:r>
              <a:rPr lang="uk-UA" dirty="0" err="1"/>
              <a:t>внутрiшнiх</a:t>
            </a:r>
            <a:r>
              <a:rPr lang="uk-UA" dirty="0"/>
              <a:t> атаках. </a:t>
            </a:r>
            <a:r>
              <a:rPr lang="uk-UA" dirty="0" err="1"/>
              <a:t>Цi</a:t>
            </a:r>
            <a:r>
              <a:rPr lang="uk-UA" dirty="0"/>
              <a:t> системи розробили на випадок, якщо зловмиснику вдалося </a:t>
            </a:r>
            <a:r>
              <a:rPr lang="uk-UA" dirty="0" err="1"/>
              <a:t>увiйти</a:t>
            </a:r>
            <a:r>
              <a:rPr lang="uk-UA" dirty="0"/>
              <a:t> в систему </a:t>
            </a:r>
            <a:r>
              <a:rPr lang="uk-UA" dirty="0" err="1"/>
              <a:t>вiд</a:t>
            </a:r>
            <a:r>
              <a:rPr lang="uk-UA" dirty="0"/>
              <a:t> </a:t>
            </a:r>
            <a:r>
              <a:rPr lang="uk-UA" dirty="0" err="1"/>
              <a:t>iменi</a:t>
            </a:r>
            <a:r>
              <a:rPr lang="uk-UA" dirty="0"/>
              <a:t> зареєстрованого користувача. Або, коли атака на мережу </a:t>
            </a:r>
            <a:r>
              <a:rPr lang="uk-UA" dirty="0" err="1"/>
              <a:t>вiдбувається</a:t>
            </a:r>
            <a:r>
              <a:rPr lang="uk-UA" dirty="0"/>
              <a:t> зсередини її самої. Система </a:t>
            </a:r>
            <a:r>
              <a:rPr lang="uk-UA" dirty="0" err="1"/>
              <a:t>порiвнює</a:t>
            </a:r>
            <a:r>
              <a:rPr lang="uk-UA" dirty="0"/>
              <a:t> </a:t>
            </a:r>
            <a:r>
              <a:rPr lang="uk-UA" dirty="0" err="1"/>
              <a:t>дiї</a:t>
            </a:r>
            <a:r>
              <a:rPr lang="uk-UA" dirty="0"/>
              <a:t> конкретного користувача у даний момент часу з його звичайними </a:t>
            </a:r>
            <a:r>
              <a:rPr lang="uk-UA" dirty="0" err="1"/>
              <a:t>дiями</a:t>
            </a:r>
            <a:r>
              <a:rPr lang="uk-UA" dirty="0"/>
              <a:t>, i у </a:t>
            </a:r>
            <a:r>
              <a:rPr lang="uk-UA" dirty="0" err="1"/>
              <a:t>разi</a:t>
            </a:r>
            <a:r>
              <a:rPr lang="uk-UA" dirty="0"/>
              <a:t> великих </a:t>
            </a:r>
            <a:r>
              <a:rPr lang="uk-UA" dirty="0" err="1"/>
              <a:t>розбiжностей</a:t>
            </a:r>
            <a:r>
              <a:rPr lang="uk-UA" dirty="0"/>
              <a:t> видає </a:t>
            </a:r>
            <a:r>
              <a:rPr lang="uk-UA" dirty="0" err="1"/>
              <a:t>повiдомлення</a:t>
            </a:r>
            <a:r>
              <a:rPr lang="uk-UA" dirty="0"/>
              <a:t>. </a:t>
            </a:r>
            <a:r>
              <a:rPr lang="uk-UA" dirty="0" err="1"/>
              <a:t>Простiше</a:t>
            </a:r>
            <a:r>
              <a:rPr lang="uk-UA" dirty="0"/>
              <a:t> кажучи, </a:t>
            </a:r>
            <a:r>
              <a:rPr lang="uk-UA" dirty="0" err="1"/>
              <a:t>оцiнюється</a:t>
            </a:r>
            <a:r>
              <a:rPr lang="uk-UA" dirty="0"/>
              <a:t> </a:t>
            </a:r>
            <a:r>
              <a:rPr lang="uk-UA" dirty="0" err="1"/>
              <a:t>типовiсть</a:t>
            </a:r>
            <a:r>
              <a:rPr lang="uk-UA" dirty="0"/>
              <a:t> </a:t>
            </a:r>
            <a:r>
              <a:rPr lang="uk-UA" dirty="0" err="1"/>
              <a:t>дiй</a:t>
            </a:r>
            <a:r>
              <a:rPr lang="uk-UA" dirty="0"/>
              <a:t> (</a:t>
            </a:r>
            <a:r>
              <a:rPr lang="uk-UA" dirty="0" err="1"/>
              <a:t>операцiй</a:t>
            </a:r>
            <a:r>
              <a:rPr lang="uk-UA" dirty="0"/>
              <a:t>) кожного з </a:t>
            </a:r>
            <a:r>
              <a:rPr lang="uk-UA" dirty="0" err="1"/>
              <a:t>користувачiв</a:t>
            </a:r>
            <a:r>
              <a:rPr lang="uk-UA" dirty="0"/>
              <a:t>, в той час коли NIDS </a:t>
            </a:r>
            <a:r>
              <a:rPr lang="uk-UA" dirty="0" err="1"/>
              <a:t>оцiнює</a:t>
            </a:r>
            <a:r>
              <a:rPr lang="uk-UA" dirty="0"/>
              <a:t> </a:t>
            </a:r>
            <a:r>
              <a:rPr lang="uk-UA" dirty="0" err="1"/>
              <a:t>типовiсть</a:t>
            </a:r>
            <a:r>
              <a:rPr lang="uk-UA" dirty="0"/>
              <a:t> </a:t>
            </a:r>
            <a:r>
              <a:rPr lang="uk-UA" dirty="0" err="1"/>
              <a:t>трафiку</a:t>
            </a:r>
            <a:r>
              <a:rPr lang="uk-UA" dirty="0"/>
              <a:t>. </a:t>
            </a:r>
            <a:endParaRPr lang="ru-RU" dirty="0"/>
          </a:p>
          <a:p>
            <a:endParaRPr lang="ru-RU" dirty="0"/>
          </a:p>
        </p:txBody>
      </p:sp>
    </p:spTree>
    <p:extLst>
      <p:ext uri="{BB962C8B-B14F-4D97-AF65-F5344CB8AC3E}">
        <p14:creationId xmlns:p14="http://schemas.microsoft.com/office/powerpoint/2010/main" val="12078713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r>
              <a:rPr lang="uk-UA" dirty="0">
                <a:solidFill>
                  <a:schemeClr val="tx1"/>
                </a:solidFill>
              </a:rPr>
              <a:t>∙ HIDS (</a:t>
            </a:r>
            <a:r>
              <a:rPr lang="uk-UA" dirty="0" err="1">
                <a:solidFill>
                  <a:schemeClr val="tx1"/>
                </a:solidFill>
              </a:rPr>
              <a:t>англ</a:t>
            </a:r>
            <a:r>
              <a:rPr lang="uk-UA" dirty="0">
                <a:solidFill>
                  <a:schemeClr val="tx1"/>
                </a:solidFill>
              </a:rPr>
              <a:t>. </a:t>
            </a:r>
            <a:r>
              <a:rPr lang="uk-UA" dirty="0" err="1">
                <a:solidFill>
                  <a:schemeClr val="tx1"/>
                </a:solidFill>
              </a:rPr>
              <a:t>Host-based</a:t>
            </a:r>
            <a:r>
              <a:rPr lang="uk-UA" dirty="0">
                <a:solidFill>
                  <a:schemeClr val="tx1"/>
                </a:solidFill>
              </a:rPr>
              <a:t> </a:t>
            </a:r>
            <a:r>
              <a:rPr lang="uk-UA" dirty="0" err="1">
                <a:solidFill>
                  <a:schemeClr val="tx1"/>
                </a:solidFill>
              </a:rPr>
              <a:t>Intrusion</a:t>
            </a:r>
            <a:r>
              <a:rPr lang="uk-UA" dirty="0">
                <a:solidFill>
                  <a:schemeClr val="tx1"/>
                </a:solidFill>
              </a:rPr>
              <a:t> </a:t>
            </a:r>
            <a:r>
              <a:rPr lang="uk-UA" dirty="0" err="1">
                <a:solidFill>
                  <a:schemeClr val="tx1"/>
                </a:solidFill>
              </a:rPr>
              <a:t>Detection</a:t>
            </a:r>
            <a:r>
              <a:rPr lang="uk-UA" dirty="0">
                <a:solidFill>
                  <a:schemeClr val="tx1"/>
                </a:solidFill>
              </a:rPr>
              <a:t> </a:t>
            </a:r>
            <a:r>
              <a:rPr lang="uk-UA" dirty="0" err="1">
                <a:solidFill>
                  <a:schemeClr val="tx1"/>
                </a:solidFill>
              </a:rPr>
              <a:t>System</a:t>
            </a:r>
            <a:r>
              <a:rPr lang="uk-UA" dirty="0">
                <a:solidFill>
                  <a:schemeClr val="tx1"/>
                </a:solidFill>
              </a:rPr>
              <a:t>). Ця система працює з </a:t>
            </a:r>
            <a:r>
              <a:rPr lang="uk-UA" dirty="0" err="1">
                <a:solidFill>
                  <a:schemeClr val="tx1"/>
                </a:solidFill>
              </a:rPr>
              <a:t>iнформацiєю</a:t>
            </a:r>
            <a:r>
              <a:rPr lang="uk-UA" dirty="0">
                <a:solidFill>
                  <a:schemeClr val="tx1"/>
                </a:solidFill>
              </a:rPr>
              <a:t>, </a:t>
            </a:r>
            <a:r>
              <a:rPr lang="uk-UA" dirty="0" err="1">
                <a:solidFill>
                  <a:schemeClr val="tx1"/>
                </a:solidFill>
              </a:rPr>
              <a:t>зiбраною</a:t>
            </a:r>
            <a:r>
              <a:rPr lang="uk-UA" dirty="0">
                <a:solidFill>
                  <a:schemeClr val="tx1"/>
                </a:solidFill>
              </a:rPr>
              <a:t> </a:t>
            </a:r>
            <a:r>
              <a:rPr lang="uk-UA" dirty="0" err="1">
                <a:solidFill>
                  <a:schemeClr val="tx1"/>
                </a:solidFill>
              </a:rPr>
              <a:t>всерединi</a:t>
            </a:r>
            <a:r>
              <a:rPr lang="uk-UA" dirty="0">
                <a:solidFill>
                  <a:schemeClr val="tx1"/>
                </a:solidFill>
              </a:rPr>
              <a:t> одного комп’ютера. Таке розташування дозволяє HIDS </a:t>
            </a:r>
            <a:r>
              <a:rPr lang="uk-UA" dirty="0" err="1">
                <a:solidFill>
                  <a:schemeClr val="tx1"/>
                </a:solidFill>
              </a:rPr>
              <a:t>аналiзувати</a:t>
            </a:r>
            <a:r>
              <a:rPr lang="uk-UA" dirty="0">
                <a:solidFill>
                  <a:schemeClr val="tx1"/>
                </a:solidFill>
              </a:rPr>
              <a:t> </a:t>
            </a:r>
            <a:r>
              <a:rPr lang="uk-UA" dirty="0" err="1">
                <a:solidFill>
                  <a:schemeClr val="tx1"/>
                </a:solidFill>
              </a:rPr>
              <a:t>дiяльнiсть</a:t>
            </a:r>
            <a:r>
              <a:rPr lang="uk-UA" dirty="0">
                <a:solidFill>
                  <a:schemeClr val="tx1"/>
                </a:solidFill>
              </a:rPr>
              <a:t> з великою </a:t>
            </a:r>
            <a:r>
              <a:rPr lang="uk-UA" dirty="0" err="1">
                <a:solidFill>
                  <a:schemeClr val="tx1"/>
                </a:solidFill>
              </a:rPr>
              <a:t>вiрогiднiстю</a:t>
            </a:r>
            <a:r>
              <a:rPr lang="uk-UA" dirty="0">
                <a:solidFill>
                  <a:schemeClr val="tx1"/>
                </a:solidFill>
              </a:rPr>
              <a:t> i </a:t>
            </a:r>
            <a:r>
              <a:rPr lang="uk-UA" dirty="0" err="1">
                <a:solidFill>
                  <a:schemeClr val="tx1"/>
                </a:solidFill>
              </a:rPr>
              <a:t>точнiстю</a:t>
            </a:r>
            <a:r>
              <a:rPr lang="uk-UA" dirty="0">
                <a:solidFill>
                  <a:schemeClr val="tx1"/>
                </a:solidFill>
              </a:rPr>
              <a:t>, визначаючи </a:t>
            </a:r>
            <a:r>
              <a:rPr lang="uk-UA" dirty="0" err="1">
                <a:solidFill>
                  <a:schemeClr val="tx1"/>
                </a:solidFill>
              </a:rPr>
              <a:t>тiльки</a:t>
            </a:r>
            <a:r>
              <a:rPr lang="uk-UA" dirty="0">
                <a:solidFill>
                  <a:schemeClr val="tx1"/>
                </a:solidFill>
              </a:rPr>
              <a:t> </a:t>
            </a:r>
            <a:r>
              <a:rPr lang="uk-UA" dirty="0" err="1">
                <a:solidFill>
                  <a:schemeClr val="tx1"/>
                </a:solidFill>
              </a:rPr>
              <a:t>тi</a:t>
            </a:r>
            <a:r>
              <a:rPr lang="uk-UA" dirty="0">
                <a:solidFill>
                  <a:schemeClr val="tx1"/>
                </a:solidFill>
              </a:rPr>
              <a:t> процеси i </a:t>
            </a:r>
            <a:r>
              <a:rPr lang="uk-UA" dirty="0" err="1">
                <a:solidFill>
                  <a:schemeClr val="tx1"/>
                </a:solidFill>
              </a:rPr>
              <a:t>користувачiв</a:t>
            </a:r>
            <a:r>
              <a:rPr lang="uk-UA" dirty="0">
                <a:solidFill>
                  <a:schemeClr val="tx1"/>
                </a:solidFill>
              </a:rPr>
              <a:t>, </a:t>
            </a:r>
            <a:r>
              <a:rPr lang="uk-UA" dirty="0" err="1">
                <a:solidFill>
                  <a:schemeClr val="tx1"/>
                </a:solidFill>
              </a:rPr>
              <a:t>якi</a:t>
            </a:r>
            <a:r>
              <a:rPr lang="uk-UA" dirty="0">
                <a:solidFill>
                  <a:schemeClr val="tx1"/>
                </a:solidFill>
              </a:rPr>
              <a:t> мають </a:t>
            </a:r>
            <a:r>
              <a:rPr lang="uk-UA" dirty="0" err="1">
                <a:solidFill>
                  <a:schemeClr val="tx1"/>
                </a:solidFill>
              </a:rPr>
              <a:t>вiдношення</a:t>
            </a:r>
            <a:r>
              <a:rPr lang="uk-UA" dirty="0">
                <a:solidFill>
                  <a:schemeClr val="tx1"/>
                </a:solidFill>
              </a:rPr>
              <a:t> до конкретної атаки в ОС. НIDS зазвичай використовують </a:t>
            </a:r>
            <a:r>
              <a:rPr lang="uk-UA" dirty="0" err="1">
                <a:solidFill>
                  <a:schemeClr val="tx1"/>
                </a:solidFill>
              </a:rPr>
              <a:t>iнформацiйнi</a:t>
            </a:r>
            <a:r>
              <a:rPr lang="uk-UA" dirty="0">
                <a:solidFill>
                  <a:schemeClr val="tx1"/>
                </a:solidFill>
              </a:rPr>
              <a:t> джерела двох </a:t>
            </a:r>
            <a:r>
              <a:rPr lang="uk-UA" dirty="0" err="1">
                <a:solidFill>
                  <a:schemeClr val="tx1"/>
                </a:solidFill>
              </a:rPr>
              <a:t>типiв</a:t>
            </a:r>
            <a:r>
              <a:rPr lang="uk-UA" dirty="0">
                <a:solidFill>
                  <a:schemeClr val="tx1"/>
                </a:solidFill>
              </a:rPr>
              <a:t>: результати аудиту ОС i системних </a:t>
            </a:r>
            <a:r>
              <a:rPr lang="uk-UA" dirty="0" err="1">
                <a:solidFill>
                  <a:schemeClr val="tx1"/>
                </a:solidFill>
              </a:rPr>
              <a:t>журналiв</a:t>
            </a:r>
            <a:r>
              <a:rPr lang="uk-UA" dirty="0">
                <a:solidFill>
                  <a:schemeClr val="tx1"/>
                </a:solidFill>
              </a:rPr>
              <a:t> </a:t>
            </a:r>
            <a:r>
              <a:rPr lang="uk-UA" dirty="0" err="1">
                <a:solidFill>
                  <a:schemeClr val="tx1"/>
                </a:solidFill>
              </a:rPr>
              <a:t>подiй</a:t>
            </a:r>
            <a:r>
              <a:rPr lang="uk-UA" dirty="0">
                <a:solidFill>
                  <a:schemeClr val="tx1"/>
                </a:solidFill>
              </a:rPr>
              <a:t>. HIDS мають </a:t>
            </a:r>
            <a:r>
              <a:rPr lang="uk-UA" dirty="0" err="1">
                <a:solidFill>
                  <a:schemeClr val="tx1"/>
                </a:solidFill>
              </a:rPr>
              <a:t>можливiсть</a:t>
            </a:r>
            <a:r>
              <a:rPr lang="uk-UA" dirty="0">
                <a:solidFill>
                  <a:schemeClr val="tx1"/>
                </a:solidFill>
              </a:rPr>
              <a:t> стежити за </a:t>
            </a:r>
            <a:r>
              <a:rPr lang="uk-UA" dirty="0" err="1">
                <a:solidFill>
                  <a:schemeClr val="tx1"/>
                </a:solidFill>
              </a:rPr>
              <a:t>подiями</a:t>
            </a:r>
            <a:r>
              <a:rPr lang="uk-UA" dirty="0">
                <a:solidFill>
                  <a:schemeClr val="tx1"/>
                </a:solidFill>
              </a:rPr>
              <a:t> локально, </a:t>
            </a:r>
            <a:r>
              <a:rPr lang="uk-UA" dirty="0" err="1">
                <a:solidFill>
                  <a:schemeClr val="tx1"/>
                </a:solidFill>
              </a:rPr>
              <a:t>вiдносно</a:t>
            </a:r>
            <a:r>
              <a:rPr lang="uk-UA" dirty="0">
                <a:solidFill>
                  <a:schemeClr val="tx1"/>
                </a:solidFill>
              </a:rPr>
              <a:t> </a:t>
            </a:r>
            <a:r>
              <a:rPr lang="uk-UA" dirty="0" err="1">
                <a:solidFill>
                  <a:schemeClr val="tx1"/>
                </a:solidFill>
              </a:rPr>
              <a:t>хоста</a:t>
            </a:r>
            <a:r>
              <a:rPr lang="uk-UA" dirty="0">
                <a:solidFill>
                  <a:schemeClr val="tx1"/>
                </a:solidFill>
              </a:rPr>
              <a:t>, можуть визначати атаки, </a:t>
            </a:r>
            <a:r>
              <a:rPr lang="uk-UA" dirty="0" err="1">
                <a:solidFill>
                  <a:schemeClr val="tx1"/>
                </a:solidFill>
              </a:rPr>
              <a:t>якi</a:t>
            </a:r>
            <a:r>
              <a:rPr lang="uk-UA" dirty="0">
                <a:solidFill>
                  <a:schemeClr val="tx1"/>
                </a:solidFill>
              </a:rPr>
              <a:t> не можуть виявити NIDS. HIDS можуть </a:t>
            </a:r>
            <a:r>
              <a:rPr lang="uk-UA" dirty="0" err="1">
                <a:solidFill>
                  <a:schemeClr val="tx1"/>
                </a:solidFill>
              </a:rPr>
              <a:t>функцiонувати</a:t>
            </a:r>
            <a:r>
              <a:rPr lang="uk-UA" dirty="0">
                <a:solidFill>
                  <a:schemeClr val="tx1"/>
                </a:solidFill>
              </a:rPr>
              <a:t> в </a:t>
            </a:r>
            <a:r>
              <a:rPr lang="uk-UA" dirty="0" err="1">
                <a:solidFill>
                  <a:schemeClr val="tx1"/>
                </a:solidFill>
              </a:rPr>
              <a:t>системi</a:t>
            </a:r>
            <a:r>
              <a:rPr lang="uk-UA" dirty="0">
                <a:solidFill>
                  <a:schemeClr val="tx1"/>
                </a:solidFill>
              </a:rPr>
              <a:t>, в </a:t>
            </a:r>
            <a:r>
              <a:rPr lang="uk-UA" dirty="0" err="1">
                <a:solidFill>
                  <a:schemeClr val="tx1"/>
                </a:solidFill>
              </a:rPr>
              <a:t>якiй</a:t>
            </a:r>
            <a:r>
              <a:rPr lang="uk-UA" dirty="0">
                <a:solidFill>
                  <a:schemeClr val="tx1"/>
                </a:solidFill>
              </a:rPr>
              <a:t> мережевий </a:t>
            </a:r>
            <a:r>
              <a:rPr lang="uk-UA" dirty="0" err="1">
                <a:solidFill>
                  <a:schemeClr val="tx1"/>
                </a:solidFill>
              </a:rPr>
              <a:t>трафiк</a:t>
            </a:r>
            <a:r>
              <a:rPr lang="uk-UA" dirty="0">
                <a:solidFill>
                  <a:schemeClr val="tx1"/>
                </a:solidFill>
              </a:rPr>
              <a:t> зашифрований, i система не вимагає додаткової </a:t>
            </a:r>
            <a:r>
              <a:rPr lang="uk-UA" dirty="0" err="1">
                <a:solidFill>
                  <a:schemeClr val="tx1"/>
                </a:solidFill>
              </a:rPr>
              <a:t>функцiональностi</a:t>
            </a:r>
            <a:r>
              <a:rPr lang="uk-UA" dirty="0">
                <a:solidFill>
                  <a:schemeClr val="tx1"/>
                </a:solidFill>
              </a:rPr>
              <a:t> мережевих пристроїв. До </a:t>
            </a:r>
            <a:r>
              <a:rPr lang="uk-UA" dirty="0" err="1">
                <a:solidFill>
                  <a:schemeClr val="tx1"/>
                </a:solidFill>
              </a:rPr>
              <a:t>недолiкiв</a:t>
            </a:r>
            <a:r>
              <a:rPr lang="uk-UA" dirty="0">
                <a:solidFill>
                  <a:schemeClr val="tx1"/>
                </a:solidFill>
              </a:rPr>
              <a:t> </a:t>
            </a:r>
            <a:r>
              <a:rPr lang="uk-UA" dirty="0" err="1">
                <a:solidFill>
                  <a:schemeClr val="tx1"/>
                </a:solidFill>
              </a:rPr>
              <a:t>цiєї</a:t>
            </a:r>
            <a:r>
              <a:rPr lang="uk-UA" dirty="0">
                <a:solidFill>
                  <a:schemeClr val="tx1"/>
                </a:solidFill>
              </a:rPr>
              <a:t> системи </a:t>
            </a:r>
            <a:r>
              <a:rPr lang="uk-UA" dirty="0" err="1">
                <a:solidFill>
                  <a:schemeClr val="tx1"/>
                </a:solidFill>
              </a:rPr>
              <a:t>вiдноситься</a:t>
            </a:r>
            <a:r>
              <a:rPr lang="uk-UA" dirty="0">
                <a:solidFill>
                  <a:schemeClr val="tx1"/>
                </a:solidFill>
              </a:rPr>
              <a:t>: висока загрузка системи </a:t>
            </a:r>
            <a:r>
              <a:rPr lang="uk-UA" dirty="0" err="1">
                <a:solidFill>
                  <a:schemeClr val="tx1"/>
                </a:solidFill>
              </a:rPr>
              <a:t>хоста</a:t>
            </a:r>
            <a:r>
              <a:rPr lang="uk-UA" dirty="0">
                <a:solidFill>
                  <a:schemeClr val="tx1"/>
                </a:solidFill>
              </a:rPr>
              <a:t>, мале покриття для </a:t>
            </a:r>
            <a:r>
              <a:rPr lang="uk-UA" dirty="0" err="1">
                <a:solidFill>
                  <a:schemeClr val="tx1"/>
                </a:solidFill>
              </a:rPr>
              <a:t>монiторингу</a:t>
            </a:r>
            <a:r>
              <a:rPr lang="uk-UA" dirty="0">
                <a:solidFill>
                  <a:schemeClr val="tx1"/>
                </a:solidFill>
              </a:rPr>
              <a:t>, не мають </a:t>
            </a:r>
            <a:r>
              <a:rPr lang="uk-UA" dirty="0" err="1">
                <a:solidFill>
                  <a:schemeClr val="tx1"/>
                </a:solidFill>
              </a:rPr>
              <a:t>централiзованого</a:t>
            </a:r>
            <a:r>
              <a:rPr lang="uk-UA" dirty="0">
                <a:solidFill>
                  <a:schemeClr val="tx1"/>
                </a:solidFill>
              </a:rPr>
              <a:t> </a:t>
            </a:r>
            <a:r>
              <a:rPr lang="uk-UA" dirty="0" err="1">
                <a:solidFill>
                  <a:schemeClr val="tx1"/>
                </a:solidFill>
              </a:rPr>
              <a:t>управлiння</a:t>
            </a:r>
            <a:r>
              <a:rPr lang="uk-UA" dirty="0">
                <a:solidFill>
                  <a:schemeClr val="tx1"/>
                </a:solidFill>
              </a:rPr>
              <a:t> i вони можуть бути блокованими деякими </a:t>
            </a:r>
            <a:r>
              <a:rPr lang="uk-UA" dirty="0" err="1">
                <a:solidFill>
                  <a:schemeClr val="tx1"/>
                </a:solidFill>
              </a:rPr>
              <a:t>DoS</a:t>
            </a:r>
            <a:r>
              <a:rPr lang="uk-UA" dirty="0">
                <a:solidFill>
                  <a:schemeClr val="tx1"/>
                </a:solidFill>
              </a:rPr>
              <a:t>-атаками або </a:t>
            </a:r>
            <a:r>
              <a:rPr lang="uk-UA" dirty="0" err="1">
                <a:solidFill>
                  <a:schemeClr val="tx1"/>
                </a:solidFill>
              </a:rPr>
              <a:t>навiть</a:t>
            </a:r>
            <a:r>
              <a:rPr lang="uk-UA" dirty="0">
                <a:solidFill>
                  <a:schemeClr val="tx1"/>
                </a:solidFill>
              </a:rPr>
              <a:t> </a:t>
            </a:r>
            <a:r>
              <a:rPr lang="uk-UA" dirty="0" err="1">
                <a:solidFill>
                  <a:schemeClr val="tx1"/>
                </a:solidFill>
              </a:rPr>
              <a:t>забороненi</a:t>
            </a:r>
            <a:r>
              <a:rPr lang="uk-UA" dirty="0">
                <a:solidFill>
                  <a:schemeClr val="tx1"/>
                </a:solidFill>
              </a:rPr>
              <a:t>. </a:t>
            </a:r>
            <a:endParaRPr lang="ru-RU" dirty="0">
              <a:solidFill>
                <a:schemeClr val="tx1"/>
              </a:solidFill>
            </a:endParaRPr>
          </a:p>
        </p:txBody>
      </p:sp>
    </p:spTree>
    <p:extLst>
      <p:ext uri="{BB962C8B-B14F-4D97-AF65-F5344CB8AC3E}">
        <p14:creationId xmlns:p14="http://schemas.microsoft.com/office/powerpoint/2010/main" val="34405425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r>
              <a:rPr lang="uk-UA" dirty="0">
                <a:solidFill>
                  <a:schemeClr val="tx1"/>
                </a:solidFill>
              </a:rPr>
              <a:t>∙ ERIDS (</a:t>
            </a:r>
            <a:r>
              <a:rPr lang="uk-UA" dirty="0" err="1">
                <a:solidFill>
                  <a:schemeClr val="tx1"/>
                </a:solidFill>
              </a:rPr>
              <a:t>англ</a:t>
            </a:r>
            <a:r>
              <a:rPr lang="uk-UA" dirty="0">
                <a:solidFill>
                  <a:schemeClr val="tx1"/>
                </a:solidFill>
              </a:rPr>
              <a:t>. </a:t>
            </a:r>
            <a:r>
              <a:rPr lang="uk-UA" dirty="0" err="1">
                <a:solidFill>
                  <a:schemeClr val="tx1"/>
                </a:solidFill>
              </a:rPr>
              <a:t>External</a:t>
            </a:r>
            <a:r>
              <a:rPr lang="uk-UA" dirty="0">
                <a:solidFill>
                  <a:schemeClr val="tx1"/>
                </a:solidFill>
              </a:rPr>
              <a:t> </a:t>
            </a:r>
            <a:r>
              <a:rPr lang="uk-UA" dirty="0" err="1">
                <a:solidFill>
                  <a:schemeClr val="tx1"/>
                </a:solidFill>
              </a:rPr>
              <a:t>Routing</a:t>
            </a:r>
            <a:r>
              <a:rPr lang="uk-UA" dirty="0">
                <a:solidFill>
                  <a:schemeClr val="tx1"/>
                </a:solidFill>
              </a:rPr>
              <a:t> </a:t>
            </a:r>
            <a:r>
              <a:rPr lang="uk-UA" dirty="0" err="1">
                <a:solidFill>
                  <a:schemeClr val="tx1"/>
                </a:solidFill>
              </a:rPr>
              <a:t>Intrusion</a:t>
            </a:r>
            <a:r>
              <a:rPr lang="uk-UA" dirty="0">
                <a:solidFill>
                  <a:schemeClr val="tx1"/>
                </a:solidFill>
              </a:rPr>
              <a:t> </a:t>
            </a:r>
            <a:r>
              <a:rPr lang="uk-UA" dirty="0" err="1">
                <a:solidFill>
                  <a:schemeClr val="tx1"/>
                </a:solidFill>
              </a:rPr>
              <a:t>Detection</a:t>
            </a:r>
            <a:r>
              <a:rPr lang="uk-UA" dirty="0">
                <a:solidFill>
                  <a:schemeClr val="tx1"/>
                </a:solidFill>
              </a:rPr>
              <a:t> </a:t>
            </a:r>
            <a:r>
              <a:rPr lang="uk-UA" dirty="0" err="1">
                <a:solidFill>
                  <a:schemeClr val="tx1"/>
                </a:solidFill>
              </a:rPr>
              <a:t>System</a:t>
            </a:r>
            <a:r>
              <a:rPr lang="uk-UA" dirty="0">
                <a:solidFill>
                  <a:schemeClr val="tx1"/>
                </a:solidFill>
              </a:rPr>
              <a:t>). Приклад </a:t>
            </a:r>
            <a:r>
              <a:rPr lang="uk-UA" dirty="0" err="1">
                <a:solidFill>
                  <a:schemeClr val="tx1"/>
                </a:solidFill>
              </a:rPr>
              <a:t>iнновацiйної</a:t>
            </a:r>
            <a:r>
              <a:rPr lang="uk-UA" dirty="0">
                <a:solidFill>
                  <a:schemeClr val="tx1"/>
                </a:solidFill>
              </a:rPr>
              <a:t> та </a:t>
            </a:r>
            <a:r>
              <a:rPr lang="uk-UA" dirty="0" err="1">
                <a:solidFill>
                  <a:schemeClr val="tx1"/>
                </a:solidFill>
              </a:rPr>
              <a:t>вузькоспецiалiзованої</a:t>
            </a:r>
            <a:r>
              <a:rPr lang="uk-UA" dirty="0">
                <a:solidFill>
                  <a:schemeClr val="tx1"/>
                </a:solidFill>
              </a:rPr>
              <a:t> системи. </a:t>
            </a:r>
            <a:r>
              <a:rPr lang="uk-UA" dirty="0" err="1">
                <a:solidFill>
                  <a:schemeClr val="tx1"/>
                </a:solidFill>
              </a:rPr>
              <a:t>Необхiднiсть</a:t>
            </a:r>
            <a:r>
              <a:rPr lang="uk-UA" dirty="0">
                <a:solidFill>
                  <a:schemeClr val="tx1"/>
                </a:solidFill>
              </a:rPr>
              <a:t> її створення була продиктована тим фактом, що </a:t>
            </a:r>
            <a:r>
              <a:rPr lang="uk-UA" dirty="0" err="1">
                <a:solidFill>
                  <a:schemeClr val="tx1"/>
                </a:solidFill>
              </a:rPr>
              <a:t>крiм</a:t>
            </a:r>
            <a:r>
              <a:rPr lang="uk-UA" dirty="0">
                <a:solidFill>
                  <a:schemeClr val="tx1"/>
                </a:solidFill>
              </a:rPr>
              <a:t> простого i </a:t>
            </a:r>
            <a:r>
              <a:rPr lang="uk-UA" dirty="0" err="1">
                <a:solidFill>
                  <a:schemeClr val="tx1"/>
                </a:solidFill>
              </a:rPr>
              <a:t>розподiленого</a:t>
            </a:r>
            <a:r>
              <a:rPr lang="uk-UA" dirty="0">
                <a:solidFill>
                  <a:schemeClr val="tx1"/>
                </a:solidFill>
              </a:rPr>
              <a:t> способу збору даних про </a:t>
            </a:r>
            <a:r>
              <a:rPr lang="uk-UA" dirty="0" err="1">
                <a:solidFill>
                  <a:schemeClr val="tx1"/>
                </a:solidFill>
              </a:rPr>
              <a:t>мережi</a:t>
            </a:r>
            <a:r>
              <a:rPr lang="uk-UA" dirty="0">
                <a:solidFill>
                  <a:schemeClr val="tx1"/>
                </a:solidFill>
              </a:rPr>
              <a:t> </a:t>
            </a:r>
            <a:r>
              <a:rPr lang="uk-UA" dirty="0" err="1">
                <a:solidFill>
                  <a:schemeClr val="tx1"/>
                </a:solidFill>
              </a:rPr>
              <a:t>iснують</a:t>
            </a:r>
            <a:r>
              <a:rPr lang="uk-UA" dirty="0">
                <a:solidFill>
                  <a:schemeClr val="tx1"/>
                </a:solidFill>
              </a:rPr>
              <a:t> менш </a:t>
            </a:r>
            <a:r>
              <a:rPr lang="uk-UA" dirty="0" err="1">
                <a:solidFill>
                  <a:schemeClr val="tx1"/>
                </a:solidFill>
              </a:rPr>
              <a:t>тривiальнi</a:t>
            </a:r>
            <a:r>
              <a:rPr lang="uk-UA" dirty="0">
                <a:solidFill>
                  <a:schemeClr val="tx1"/>
                </a:solidFill>
              </a:rPr>
              <a:t>. Наприклад, зловмисник спочатку </a:t>
            </a:r>
            <a:r>
              <a:rPr lang="uk-UA" dirty="0" err="1">
                <a:solidFill>
                  <a:schemeClr val="tx1"/>
                </a:solidFill>
              </a:rPr>
              <a:t>здiйснює</a:t>
            </a:r>
            <a:r>
              <a:rPr lang="uk-UA" dirty="0">
                <a:solidFill>
                  <a:schemeClr val="tx1"/>
                </a:solidFill>
              </a:rPr>
              <a:t> атаку на маршрутизатор, </a:t>
            </a:r>
            <a:r>
              <a:rPr lang="uk-UA" dirty="0" err="1">
                <a:solidFill>
                  <a:schemeClr val="tx1"/>
                </a:solidFill>
              </a:rPr>
              <a:t>змiнює</a:t>
            </a:r>
            <a:r>
              <a:rPr lang="uk-UA" dirty="0">
                <a:solidFill>
                  <a:schemeClr val="tx1"/>
                </a:solidFill>
              </a:rPr>
              <a:t> його налаштування так, що </a:t>
            </a:r>
            <a:r>
              <a:rPr lang="uk-UA" dirty="0" err="1">
                <a:solidFill>
                  <a:schemeClr val="tx1"/>
                </a:solidFill>
              </a:rPr>
              <a:t>вiн</a:t>
            </a:r>
            <a:r>
              <a:rPr lang="uk-UA" dirty="0">
                <a:solidFill>
                  <a:schemeClr val="tx1"/>
                </a:solidFill>
              </a:rPr>
              <a:t> направляє </a:t>
            </a:r>
            <a:r>
              <a:rPr lang="uk-UA" dirty="0" err="1">
                <a:solidFill>
                  <a:schemeClr val="tx1"/>
                </a:solidFill>
              </a:rPr>
              <a:t>трафiк</a:t>
            </a:r>
            <a:r>
              <a:rPr lang="uk-UA" dirty="0">
                <a:solidFill>
                  <a:schemeClr val="tx1"/>
                </a:solidFill>
              </a:rPr>
              <a:t> через сегмент, який не контролюється i доступний атакуючому.</a:t>
            </a:r>
            <a:endParaRPr lang="ru-RU" dirty="0">
              <a:solidFill>
                <a:schemeClr val="tx1"/>
              </a:solidFill>
            </a:endParaRPr>
          </a:p>
          <a:p>
            <a:endParaRPr lang="ru-RU" dirty="0">
              <a:solidFill>
                <a:schemeClr val="tx1"/>
              </a:solidFill>
            </a:endParaRPr>
          </a:p>
        </p:txBody>
      </p:sp>
    </p:spTree>
    <p:extLst>
      <p:ext uri="{BB962C8B-B14F-4D97-AF65-F5344CB8AC3E}">
        <p14:creationId xmlns:p14="http://schemas.microsoft.com/office/powerpoint/2010/main" val="7656717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a:xfrm>
            <a:off x="701964" y="1845734"/>
            <a:ext cx="10991272" cy="4388812"/>
          </a:xfrm>
        </p:spPr>
        <p:txBody>
          <a:bodyPr>
            <a:normAutofit fontScale="92500" lnSpcReduction="20000"/>
          </a:bodyPr>
          <a:lstStyle/>
          <a:p>
            <a:r>
              <a:rPr lang="uk-UA" dirty="0">
                <a:solidFill>
                  <a:schemeClr val="tx1"/>
                </a:solidFill>
              </a:rPr>
              <a:t>4. </a:t>
            </a:r>
            <a:r>
              <a:rPr lang="uk-UA" dirty="0" err="1">
                <a:solidFill>
                  <a:schemeClr val="tx1"/>
                </a:solidFill>
              </a:rPr>
              <a:t>Iнфраструктура</a:t>
            </a:r>
            <a:r>
              <a:rPr lang="uk-UA" dirty="0">
                <a:solidFill>
                  <a:schemeClr val="tx1"/>
                </a:solidFill>
              </a:rPr>
              <a:t> </a:t>
            </a:r>
            <a:r>
              <a:rPr lang="uk-UA" dirty="0" err="1">
                <a:solidFill>
                  <a:schemeClr val="tx1"/>
                </a:solidFill>
              </a:rPr>
              <a:t>хостинг</a:t>
            </a:r>
            <a:r>
              <a:rPr lang="uk-UA" dirty="0">
                <a:solidFill>
                  <a:schemeClr val="tx1"/>
                </a:solidFill>
              </a:rPr>
              <a:t> провайдера з використанням IDS Для забезпечення </a:t>
            </a:r>
            <a:r>
              <a:rPr lang="uk-UA" dirty="0" err="1">
                <a:solidFill>
                  <a:schemeClr val="tx1"/>
                </a:solidFill>
              </a:rPr>
              <a:t>iнформацiйної</a:t>
            </a:r>
            <a:r>
              <a:rPr lang="uk-UA" dirty="0">
                <a:solidFill>
                  <a:schemeClr val="tx1"/>
                </a:solidFill>
              </a:rPr>
              <a:t> безпеки IТС </a:t>
            </a:r>
            <a:r>
              <a:rPr lang="uk-UA" dirty="0" err="1">
                <a:solidFill>
                  <a:schemeClr val="tx1"/>
                </a:solidFill>
              </a:rPr>
              <a:t>хостинг</a:t>
            </a:r>
            <a:r>
              <a:rPr lang="uk-UA" dirty="0">
                <a:solidFill>
                  <a:schemeClr val="tx1"/>
                </a:solidFill>
              </a:rPr>
              <a:t> провайдера </a:t>
            </a:r>
            <a:r>
              <a:rPr lang="uk-UA" dirty="0" err="1">
                <a:solidFill>
                  <a:schemeClr val="tx1"/>
                </a:solidFill>
              </a:rPr>
              <a:t>необхiдно</a:t>
            </a:r>
            <a:r>
              <a:rPr lang="uk-UA" dirty="0">
                <a:solidFill>
                  <a:schemeClr val="tx1"/>
                </a:solidFill>
              </a:rPr>
              <a:t> </a:t>
            </a:r>
            <a:r>
              <a:rPr lang="uk-UA" dirty="0" err="1">
                <a:solidFill>
                  <a:schemeClr val="tx1"/>
                </a:solidFill>
              </a:rPr>
              <a:t>реалiзувати</a:t>
            </a:r>
            <a:r>
              <a:rPr lang="uk-UA" dirty="0">
                <a:solidFill>
                  <a:schemeClr val="tx1"/>
                </a:solidFill>
              </a:rPr>
              <a:t> </a:t>
            </a:r>
            <a:r>
              <a:rPr lang="uk-UA" dirty="0" err="1">
                <a:solidFill>
                  <a:schemeClr val="tx1"/>
                </a:solidFill>
              </a:rPr>
              <a:t>механiзми</a:t>
            </a:r>
            <a:r>
              <a:rPr lang="uk-UA" dirty="0">
                <a:solidFill>
                  <a:schemeClr val="tx1"/>
                </a:solidFill>
              </a:rPr>
              <a:t> захисту в </a:t>
            </a:r>
            <a:r>
              <a:rPr lang="uk-UA" dirty="0" err="1">
                <a:solidFill>
                  <a:schemeClr val="tx1"/>
                </a:solidFill>
              </a:rPr>
              <a:t>системi</a:t>
            </a:r>
            <a:r>
              <a:rPr lang="uk-UA" dirty="0">
                <a:solidFill>
                  <a:schemeClr val="tx1"/>
                </a:solidFill>
              </a:rPr>
              <a:t>. Схема </a:t>
            </a:r>
            <a:r>
              <a:rPr lang="uk-UA" dirty="0" err="1">
                <a:solidFill>
                  <a:schemeClr val="tx1"/>
                </a:solidFill>
              </a:rPr>
              <a:t>мережi</a:t>
            </a:r>
            <a:r>
              <a:rPr lang="uk-UA" dirty="0">
                <a:solidFill>
                  <a:schemeClr val="tx1"/>
                </a:solidFill>
              </a:rPr>
              <a:t> </a:t>
            </a:r>
            <a:r>
              <a:rPr lang="uk-UA" dirty="0" err="1">
                <a:solidFill>
                  <a:schemeClr val="tx1"/>
                </a:solidFill>
              </a:rPr>
              <a:t>хостинг</a:t>
            </a:r>
            <a:r>
              <a:rPr lang="uk-UA" dirty="0">
                <a:solidFill>
                  <a:schemeClr val="tx1"/>
                </a:solidFill>
              </a:rPr>
              <a:t> провайдера зображена на рисунку 6. </a:t>
            </a:r>
            <a:endParaRPr lang="ru-RU" dirty="0">
              <a:solidFill>
                <a:schemeClr val="tx1"/>
              </a:solidFill>
            </a:endParaRPr>
          </a:p>
          <a:p>
            <a:r>
              <a:rPr lang="uk-UA" dirty="0">
                <a:solidFill>
                  <a:schemeClr val="tx1"/>
                </a:solidFill>
              </a:rPr>
              <a:t>У </a:t>
            </a:r>
            <a:r>
              <a:rPr lang="uk-UA" dirty="0" err="1">
                <a:solidFill>
                  <a:schemeClr val="tx1"/>
                </a:solidFill>
              </a:rPr>
              <a:t>мережi</a:t>
            </a:r>
            <a:r>
              <a:rPr lang="uk-UA" dirty="0">
                <a:solidFill>
                  <a:schemeClr val="tx1"/>
                </a:solidFill>
              </a:rPr>
              <a:t> </a:t>
            </a:r>
            <a:r>
              <a:rPr lang="uk-UA" dirty="0" err="1">
                <a:solidFill>
                  <a:schemeClr val="tx1"/>
                </a:solidFill>
              </a:rPr>
              <a:t>хостинг</a:t>
            </a:r>
            <a:r>
              <a:rPr lang="uk-UA" dirty="0">
                <a:solidFill>
                  <a:schemeClr val="tx1"/>
                </a:solidFill>
              </a:rPr>
              <a:t> провайдера використовують </a:t>
            </a:r>
            <a:r>
              <a:rPr lang="uk-UA" dirty="0" err="1">
                <a:solidFill>
                  <a:schemeClr val="tx1"/>
                </a:solidFill>
              </a:rPr>
              <a:t>комбiнацiю</a:t>
            </a:r>
            <a:r>
              <a:rPr lang="uk-UA" dirty="0">
                <a:solidFill>
                  <a:schemeClr val="tx1"/>
                </a:solidFill>
              </a:rPr>
              <a:t> з мережевої та </a:t>
            </a:r>
            <a:r>
              <a:rPr lang="uk-UA" dirty="0" err="1">
                <a:solidFill>
                  <a:schemeClr val="tx1"/>
                </a:solidFill>
              </a:rPr>
              <a:t>хостової</a:t>
            </a:r>
            <a:r>
              <a:rPr lang="uk-UA" dirty="0">
                <a:solidFill>
                  <a:schemeClr val="tx1"/>
                </a:solidFill>
              </a:rPr>
              <a:t> СВВ. Система HIDS </a:t>
            </a:r>
            <a:r>
              <a:rPr lang="uk-UA" dirty="0" err="1">
                <a:solidFill>
                  <a:schemeClr val="tx1"/>
                </a:solidFill>
              </a:rPr>
              <a:t>розмiщається</a:t>
            </a:r>
            <a:r>
              <a:rPr lang="uk-UA" dirty="0">
                <a:solidFill>
                  <a:schemeClr val="tx1"/>
                </a:solidFill>
              </a:rPr>
              <a:t> на окремому </a:t>
            </a:r>
            <a:r>
              <a:rPr lang="uk-UA" dirty="0" err="1">
                <a:solidFill>
                  <a:schemeClr val="tx1"/>
                </a:solidFill>
              </a:rPr>
              <a:t>вузлi</a:t>
            </a:r>
            <a:r>
              <a:rPr lang="uk-UA" dirty="0">
                <a:solidFill>
                  <a:schemeClr val="tx1"/>
                </a:solidFill>
              </a:rPr>
              <a:t> i </a:t>
            </a:r>
            <a:r>
              <a:rPr lang="uk-UA" dirty="0" err="1">
                <a:solidFill>
                  <a:schemeClr val="tx1"/>
                </a:solidFill>
              </a:rPr>
              <a:t>вiдстежує</a:t>
            </a:r>
            <a:r>
              <a:rPr lang="uk-UA" dirty="0">
                <a:solidFill>
                  <a:schemeClr val="tx1"/>
                </a:solidFill>
              </a:rPr>
              <a:t> ознаки атак на даний вузол. Система NIDS знаходиться на </a:t>
            </a:r>
            <a:r>
              <a:rPr lang="uk-UA" dirty="0" err="1">
                <a:solidFill>
                  <a:schemeClr val="tx1"/>
                </a:solidFill>
              </a:rPr>
              <a:t>окремiй</a:t>
            </a:r>
            <a:r>
              <a:rPr lang="uk-UA" dirty="0">
                <a:solidFill>
                  <a:schemeClr val="tx1"/>
                </a:solidFill>
              </a:rPr>
              <a:t> </a:t>
            </a:r>
            <a:r>
              <a:rPr lang="uk-UA" dirty="0" err="1">
                <a:solidFill>
                  <a:schemeClr val="tx1"/>
                </a:solidFill>
              </a:rPr>
              <a:t>системi</a:t>
            </a:r>
            <a:r>
              <a:rPr lang="uk-UA" dirty="0">
                <a:solidFill>
                  <a:schemeClr val="tx1"/>
                </a:solidFill>
              </a:rPr>
              <a:t>, яка </a:t>
            </a:r>
            <a:r>
              <a:rPr lang="uk-UA" dirty="0" err="1">
                <a:solidFill>
                  <a:schemeClr val="tx1"/>
                </a:solidFill>
              </a:rPr>
              <a:t>вiдстежує</a:t>
            </a:r>
            <a:r>
              <a:rPr lang="uk-UA" dirty="0">
                <a:solidFill>
                  <a:schemeClr val="tx1"/>
                </a:solidFill>
              </a:rPr>
              <a:t> мережевий </a:t>
            </a:r>
            <a:r>
              <a:rPr lang="uk-UA" dirty="0" err="1">
                <a:solidFill>
                  <a:schemeClr val="tx1"/>
                </a:solidFill>
              </a:rPr>
              <a:t>трафiк</a:t>
            </a:r>
            <a:r>
              <a:rPr lang="uk-UA" dirty="0">
                <a:solidFill>
                  <a:schemeClr val="tx1"/>
                </a:solidFill>
              </a:rPr>
              <a:t> на </a:t>
            </a:r>
            <a:r>
              <a:rPr lang="uk-UA" dirty="0" err="1">
                <a:solidFill>
                  <a:schemeClr val="tx1"/>
                </a:solidFill>
              </a:rPr>
              <a:t>наявнiсть</a:t>
            </a:r>
            <a:r>
              <a:rPr lang="uk-UA" dirty="0">
                <a:solidFill>
                  <a:schemeClr val="tx1"/>
                </a:solidFill>
              </a:rPr>
              <a:t> </a:t>
            </a:r>
            <a:r>
              <a:rPr lang="uk-UA" dirty="0" err="1">
                <a:solidFill>
                  <a:schemeClr val="tx1"/>
                </a:solidFill>
              </a:rPr>
              <a:t>признакiв</a:t>
            </a:r>
            <a:r>
              <a:rPr lang="uk-UA" dirty="0">
                <a:solidFill>
                  <a:schemeClr val="tx1"/>
                </a:solidFill>
              </a:rPr>
              <a:t> атак, </a:t>
            </a:r>
            <a:r>
              <a:rPr lang="uk-UA" dirty="0" err="1">
                <a:solidFill>
                  <a:schemeClr val="tx1"/>
                </a:solidFill>
              </a:rPr>
              <a:t>якi</a:t>
            </a:r>
            <a:r>
              <a:rPr lang="uk-UA" dirty="0">
                <a:solidFill>
                  <a:schemeClr val="tx1"/>
                </a:solidFill>
              </a:rPr>
              <a:t> проводяться у </a:t>
            </a:r>
            <a:r>
              <a:rPr lang="uk-UA" dirty="0" err="1">
                <a:solidFill>
                  <a:schemeClr val="tx1"/>
                </a:solidFill>
              </a:rPr>
              <a:t>пiдконтрольному</a:t>
            </a:r>
            <a:r>
              <a:rPr lang="uk-UA" dirty="0">
                <a:solidFill>
                  <a:schemeClr val="tx1"/>
                </a:solidFill>
              </a:rPr>
              <a:t> </a:t>
            </a:r>
            <a:r>
              <a:rPr lang="uk-UA" dirty="0" err="1">
                <a:solidFill>
                  <a:schemeClr val="tx1"/>
                </a:solidFill>
              </a:rPr>
              <a:t>сегментi</a:t>
            </a:r>
            <a:r>
              <a:rPr lang="uk-UA" dirty="0">
                <a:solidFill>
                  <a:schemeClr val="tx1"/>
                </a:solidFill>
              </a:rPr>
              <a:t> системи.</a:t>
            </a:r>
            <a:endParaRPr lang="ru-RU" dirty="0">
              <a:solidFill>
                <a:schemeClr val="tx1"/>
              </a:solidFill>
            </a:endParaRPr>
          </a:p>
          <a:p>
            <a:r>
              <a:rPr lang="uk-UA" dirty="0" err="1">
                <a:solidFill>
                  <a:schemeClr val="tx1"/>
                </a:solidFill>
              </a:rPr>
              <a:t>Iснує</a:t>
            </a:r>
            <a:r>
              <a:rPr lang="uk-UA" dirty="0">
                <a:solidFill>
                  <a:schemeClr val="tx1"/>
                </a:solidFill>
              </a:rPr>
              <a:t> 5 основних </a:t>
            </a:r>
            <a:r>
              <a:rPr lang="uk-UA" dirty="0" err="1">
                <a:solidFill>
                  <a:schemeClr val="tx1"/>
                </a:solidFill>
              </a:rPr>
              <a:t>типiв</a:t>
            </a:r>
            <a:r>
              <a:rPr lang="uk-UA" dirty="0">
                <a:solidFill>
                  <a:schemeClr val="tx1"/>
                </a:solidFill>
              </a:rPr>
              <a:t> </a:t>
            </a:r>
            <a:r>
              <a:rPr lang="uk-UA" dirty="0" err="1">
                <a:solidFill>
                  <a:schemeClr val="tx1"/>
                </a:solidFill>
              </a:rPr>
              <a:t>сенсорiв</a:t>
            </a:r>
            <a:r>
              <a:rPr lang="uk-UA" dirty="0">
                <a:solidFill>
                  <a:schemeClr val="tx1"/>
                </a:solidFill>
              </a:rPr>
              <a:t> HIDS: </a:t>
            </a:r>
            <a:endParaRPr lang="ru-RU" dirty="0">
              <a:solidFill>
                <a:schemeClr val="tx1"/>
              </a:solidFill>
            </a:endParaRPr>
          </a:p>
          <a:p>
            <a:r>
              <a:rPr lang="uk-UA" dirty="0">
                <a:solidFill>
                  <a:schemeClr val="tx1"/>
                </a:solidFill>
              </a:rPr>
              <a:t>∙ </a:t>
            </a:r>
            <a:r>
              <a:rPr lang="uk-UA" dirty="0" err="1">
                <a:solidFill>
                  <a:schemeClr val="tx1"/>
                </a:solidFill>
              </a:rPr>
              <a:t>аналiзатори</a:t>
            </a:r>
            <a:r>
              <a:rPr lang="uk-UA" dirty="0">
                <a:solidFill>
                  <a:schemeClr val="tx1"/>
                </a:solidFill>
              </a:rPr>
              <a:t> </a:t>
            </a:r>
            <a:r>
              <a:rPr lang="uk-UA" dirty="0" err="1">
                <a:solidFill>
                  <a:schemeClr val="tx1"/>
                </a:solidFill>
              </a:rPr>
              <a:t>журналiв</a:t>
            </a:r>
            <a:r>
              <a:rPr lang="uk-UA" dirty="0">
                <a:solidFill>
                  <a:schemeClr val="tx1"/>
                </a:solidFill>
              </a:rPr>
              <a:t>; </a:t>
            </a:r>
            <a:endParaRPr lang="ru-RU" dirty="0">
              <a:solidFill>
                <a:schemeClr val="tx1"/>
              </a:solidFill>
            </a:endParaRPr>
          </a:p>
          <a:p>
            <a:r>
              <a:rPr lang="uk-UA" dirty="0">
                <a:solidFill>
                  <a:schemeClr val="tx1"/>
                </a:solidFill>
              </a:rPr>
              <a:t>∙ сенсори ознак; </a:t>
            </a:r>
            <a:endParaRPr lang="ru-RU" dirty="0">
              <a:solidFill>
                <a:schemeClr val="tx1"/>
              </a:solidFill>
            </a:endParaRPr>
          </a:p>
          <a:p>
            <a:r>
              <a:rPr lang="uk-UA" dirty="0">
                <a:solidFill>
                  <a:schemeClr val="tx1"/>
                </a:solidFill>
              </a:rPr>
              <a:t>∙ </a:t>
            </a:r>
            <a:r>
              <a:rPr lang="uk-UA" dirty="0" err="1">
                <a:solidFill>
                  <a:schemeClr val="tx1"/>
                </a:solidFill>
              </a:rPr>
              <a:t>аналiзатори</a:t>
            </a:r>
            <a:r>
              <a:rPr lang="uk-UA" dirty="0">
                <a:solidFill>
                  <a:schemeClr val="tx1"/>
                </a:solidFill>
              </a:rPr>
              <a:t> системних </a:t>
            </a:r>
            <a:r>
              <a:rPr lang="uk-UA" dirty="0" err="1">
                <a:solidFill>
                  <a:schemeClr val="tx1"/>
                </a:solidFill>
              </a:rPr>
              <a:t>викликiв</a:t>
            </a:r>
            <a:r>
              <a:rPr lang="uk-UA" dirty="0">
                <a:solidFill>
                  <a:schemeClr val="tx1"/>
                </a:solidFill>
              </a:rPr>
              <a:t>; </a:t>
            </a:r>
            <a:endParaRPr lang="ru-RU" dirty="0">
              <a:solidFill>
                <a:schemeClr val="tx1"/>
              </a:solidFill>
            </a:endParaRPr>
          </a:p>
          <a:p>
            <a:r>
              <a:rPr lang="uk-UA" dirty="0">
                <a:solidFill>
                  <a:schemeClr val="tx1"/>
                </a:solidFill>
              </a:rPr>
              <a:t>∙ </a:t>
            </a:r>
            <a:r>
              <a:rPr lang="uk-UA" dirty="0" err="1">
                <a:solidFill>
                  <a:schemeClr val="tx1"/>
                </a:solidFill>
              </a:rPr>
              <a:t>аналiзатори</a:t>
            </a:r>
            <a:r>
              <a:rPr lang="uk-UA" dirty="0">
                <a:solidFill>
                  <a:schemeClr val="tx1"/>
                </a:solidFill>
              </a:rPr>
              <a:t> </a:t>
            </a:r>
            <a:r>
              <a:rPr lang="uk-UA" dirty="0" err="1">
                <a:solidFill>
                  <a:schemeClr val="tx1"/>
                </a:solidFill>
              </a:rPr>
              <a:t>поведiнки</a:t>
            </a:r>
            <a:r>
              <a:rPr lang="uk-UA" dirty="0">
                <a:solidFill>
                  <a:schemeClr val="tx1"/>
                </a:solidFill>
              </a:rPr>
              <a:t> програм, служб; </a:t>
            </a:r>
            <a:endParaRPr lang="ru-RU" dirty="0">
              <a:solidFill>
                <a:schemeClr val="tx1"/>
              </a:solidFill>
            </a:endParaRPr>
          </a:p>
          <a:p>
            <a:r>
              <a:rPr lang="uk-UA" dirty="0">
                <a:solidFill>
                  <a:schemeClr val="tx1"/>
                </a:solidFill>
              </a:rPr>
              <a:t>∙ контролери </a:t>
            </a:r>
            <a:r>
              <a:rPr lang="uk-UA" dirty="0" err="1">
                <a:solidFill>
                  <a:schemeClr val="tx1"/>
                </a:solidFill>
              </a:rPr>
              <a:t>цiлiсностi</a:t>
            </a:r>
            <a:r>
              <a:rPr lang="uk-UA" dirty="0">
                <a:solidFill>
                  <a:schemeClr val="tx1"/>
                </a:solidFill>
              </a:rPr>
              <a:t> </a:t>
            </a:r>
            <a:r>
              <a:rPr lang="uk-UA" dirty="0" err="1">
                <a:solidFill>
                  <a:schemeClr val="tx1"/>
                </a:solidFill>
              </a:rPr>
              <a:t>файлiв</a:t>
            </a:r>
            <a:r>
              <a:rPr lang="uk-UA" dirty="0">
                <a:solidFill>
                  <a:schemeClr val="tx1"/>
                </a:solidFill>
              </a:rPr>
              <a:t>. </a:t>
            </a:r>
            <a:endParaRPr lang="ru-RU" dirty="0">
              <a:solidFill>
                <a:schemeClr val="tx1"/>
              </a:solidFill>
            </a:endParaRPr>
          </a:p>
          <a:p>
            <a:r>
              <a:rPr lang="uk-UA" dirty="0" err="1">
                <a:solidFill>
                  <a:schemeClr val="tx1"/>
                </a:solidFill>
              </a:rPr>
              <a:t>Слiд</a:t>
            </a:r>
            <a:r>
              <a:rPr lang="uk-UA" dirty="0">
                <a:solidFill>
                  <a:schemeClr val="tx1"/>
                </a:solidFill>
              </a:rPr>
              <a:t> зауважити, що </a:t>
            </a:r>
            <a:r>
              <a:rPr lang="uk-UA" dirty="0" err="1">
                <a:solidFill>
                  <a:schemeClr val="tx1"/>
                </a:solidFill>
              </a:rPr>
              <a:t>деякi</a:t>
            </a:r>
            <a:r>
              <a:rPr lang="uk-UA" dirty="0">
                <a:solidFill>
                  <a:schemeClr val="tx1"/>
                </a:solidFill>
              </a:rPr>
              <a:t> розробники ПЗ пропонують </a:t>
            </a:r>
            <a:r>
              <a:rPr lang="uk-UA" dirty="0" err="1">
                <a:solidFill>
                  <a:schemeClr val="tx1"/>
                </a:solidFill>
              </a:rPr>
              <a:t>новi</a:t>
            </a:r>
            <a:r>
              <a:rPr lang="uk-UA" dirty="0">
                <a:solidFill>
                  <a:schemeClr val="tx1"/>
                </a:solidFill>
              </a:rPr>
              <a:t> </a:t>
            </a:r>
            <a:r>
              <a:rPr lang="uk-UA" dirty="0" err="1">
                <a:solidFill>
                  <a:schemeClr val="tx1"/>
                </a:solidFill>
              </a:rPr>
              <a:t>функцiональнi</a:t>
            </a:r>
            <a:r>
              <a:rPr lang="uk-UA" dirty="0">
                <a:solidFill>
                  <a:schemeClr val="tx1"/>
                </a:solidFill>
              </a:rPr>
              <a:t> </a:t>
            </a:r>
            <a:r>
              <a:rPr lang="uk-UA" dirty="0" err="1">
                <a:solidFill>
                  <a:schemeClr val="tx1"/>
                </a:solidFill>
              </a:rPr>
              <a:t>можливостi</a:t>
            </a:r>
            <a:r>
              <a:rPr lang="uk-UA" dirty="0">
                <a:solidFill>
                  <a:schemeClr val="tx1"/>
                </a:solidFill>
              </a:rPr>
              <a:t> </a:t>
            </a:r>
            <a:r>
              <a:rPr lang="uk-UA" dirty="0" err="1">
                <a:solidFill>
                  <a:schemeClr val="tx1"/>
                </a:solidFill>
              </a:rPr>
              <a:t>сенсорiв</a:t>
            </a:r>
            <a:r>
              <a:rPr lang="uk-UA" dirty="0">
                <a:solidFill>
                  <a:schemeClr val="tx1"/>
                </a:solidFill>
              </a:rPr>
              <a:t> HIDS. </a:t>
            </a:r>
            <a:endParaRPr lang="ru-RU" dirty="0">
              <a:solidFill>
                <a:schemeClr val="tx1"/>
              </a:solidFill>
            </a:endParaRPr>
          </a:p>
          <a:p>
            <a:endParaRPr lang="ru-RU" dirty="0">
              <a:solidFill>
                <a:schemeClr val="tx1"/>
              </a:solidFill>
            </a:endParaRPr>
          </a:p>
        </p:txBody>
      </p:sp>
    </p:spTree>
    <p:extLst>
      <p:ext uri="{BB962C8B-B14F-4D97-AF65-F5344CB8AC3E}">
        <p14:creationId xmlns:p14="http://schemas.microsoft.com/office/powerpoint/2010/main" val="11078988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endParaRPr lang="uk-UA" dirty="0">
              <a:solidFill>
                <a:schemeClr val="tx1"/>
              </a:solidFill>
            </a:endParaRPr>
          </a:p>
          <a:p>
            <a:endParaRPr lang="uk-UA" dirty="0" smtClean="0">
              <a:solidFill>
                <a:schemeClr val="tx1"/>
              </a:solidFill>
            </a:endParaRPr>
          </a:p>
          <a:p>
            <a:endParaRPr lang="uk-UA" dirty="0">
              <a:solidFill>
                <a:schemeClr val="tx1"/>
              </a:solidFill>
            </a:endParaRPr>
          </a:p>
          <a:p>
            <a:endParaRPr lang="uk-UA" dirty="0" smtClean="0">
              <a:solidFill>
                <a:schemeClr val="tx1"/>
              </a:solidFill>
            </a:endParaRPr>
          </a:p>
          <a:p>
            <a:endParaRPr lang="uk-UA" dirty="0">
              <a:solidFill>
                <a:schemeClr val="tx1"/>
              </a:solidFill>
            </a:endParaRPr>
          </a:p>
          <a:p>
            <a:endParaRPr lang="uk-UA" dirty="0" smtClean="0">
              <a:solidFill>
                <a:schemeClr val="tx1"/>
              </a:solidFill>
            </a:endParaRPr>
          </a:p>
          <a:p>
            <a:endParaRPr lang="uk-UA" dirty="0">
              <a:solidFill>
                <a:schemeClr val="tx1"/>
              </a:solidFill>
            </a:endParaRPr>
          </a:p>
          <a:p>
            <a:endParaRPr lang="uk-UA" dirty="0" smtClean="0">
              <a:solidFill>
                <a:schemeClr val="tx1"/>
              </a:solidFill>
            </a:endParaRPr>
          </a:p>
          <a:p>
            <a:r>
              <a:rPr lang="uk-UA" dirty="0">
                <a:solidFill>
                  <a:schemeClr val="tx1"/>
                </a:solidFill>
              </a:rPr>
              <a:t>Рис. 6. Схема </a:t>
            </a:r>
            <a:r>
              <a:rPr lang="uk-UA" dirty="0" err="1">
                <a:solidFill>
                  <a:schemeClr val="tx1"/>
                </a:solidFill>
              </a:rPr>
              <a:t>мережi</a:t>
            </a:r>
            <a:r>
              <a:rPr lang="uk-UA" dirty="0">
                <a:solidFill>
                  <a:schemeClr val="tx1"/>
                </a:solidFill>
              </a:rPr>
              <a:t> </a:t>
            </a:r>
            <a:r>
              <a:rPr lang="uk-UA" dirty="0" err="1">
                <a:solidFill>
                  <a:schemeClr val="tx1"/>
                </a:solidFill>
              </a:rPr>
              <a:t>хостинг</a:t>
            </a:r>
            <a:r>
              <a:rPr lang="uk-UA" dirty="0">
                <a:solidFill>
                  <a:schemeClr val="tx1"/>
                </a:solidFill>
              </a:rPr>
              <a:t> провайдера</a:t>
            </a:r>
            <a:endParaRPr lang="ru-RU" dirty="0">
              <a:solidFill>
                <a:schemeClr val="tx1"/>
              </a:solidFill>
            </a:endParaRPr>
          </a:p>
          <a:p>
            <a:endParaRPr lang="ru-RU" dirty="0">
              <a:solidFill>
                <a:schemeClr val="tx1"/>
              </a:solidFill>
            </a:endParaRPr>
          </a:p>
        </p:txBody>
      </p:sp>
      <p:pic>
        <p:nvPicPr>
          <p:cNvPr id="4" name="Рисунок 3"/>
          <p:cNvPicPr/>
          <p:nvPr/>
        </p:nvPicPr>
        <p:blipFill>
          <a:blip r:embed="rId2"/>
          <a:stretch>
            <a:fillRect/>
          </a:stretch>
        </p:blipFill>
        <p:spPr>
          <a:xfrm>
            <a:off x="3426690" y="816119"/>
            <a:ext cx="5043055" cy="4604039"/>
          </a:xfrm>
          <a:prstGeom prst="rect">
            <a:avLst/>
          </a:prstGeom>
        </p:spPr>
      </p:pic>
    </p:spTree>
    <p:extLst>
      <p:ext uri="{BB962C8B-B14F-4D97-AF65-F5344CB8AC3E}">
        <p14:creationId xmlns:p14="http://schemas.microsoft.com/office/powerpoint/2010/main" val="40923243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r>
              <a:rPr lang="uk-UA" dirty="0">
                <a:solidFill>
                  <a:schemeClr val="tx1"/>
                </a:solidFill>
              </a:rPr>
              <a:t>При </a:t>
            </a:r>
            <a:r>
              <a:rPr lang="uk-UA" dirty="0" err="1">
                <a:solidFill>
                  <a:schemeClr val="tx1"/>
                </a:solidFill>
              </a:rPr>
              <a:t>розмiщеннi</a:t>
            </a:r>
            <a:r>
              <a:rPr lang="uk-UA" dirty="0">
                <a:solidFill>
                  <a:schemeClr val="tx1"/>
                </a:solidFill>
              </a:rPr>
              <a:t> </a:t>
            </a:r>
            <a:r>
              <a:rPr lang="uk-UA" dirty="0" err="1">
                <a:solidFill>
                  <a:schemeClr val="tx1"/>
                </a:solidFill>
              </a:rPr>
              <a:t>сенсорiв</a:t>
            </a:r>
            <a:r>
              <a:rPr lang="uk-UA" dirty="0">
                <a:solidFill>
                  <a:schemeClr val="tx1"/>
                </a:solidFill>
              </a:rPr>
              <a:t> NIDS </a:t>
            </a:r>
            <a:r>
              <a:rPr lang="uk-UA" dirty="0" err="1">
                <a:solidFill>
                  <a:schemeClr val="tx1"/>
                </a:solidFill>
              </a:rPr>
              <a:t>необхiдно</a:t>
            </a:r>
            <a:r>
              <a:rPr lang="uk-UA" dirty="0">
                <a:solidFill>
                  <a:schemeClr val="tx1"/>
                </a:solidFill>
              </a:rPr>
              <a:t> керуватися ще одним ключовим правилом. Якщо в </a:t>
            </a:r>
            <a:r>
              <a:rPr lang="uk-UA" dirty="0" err="1">
                <a:solidFill>
                  <a:schemeClr val="tx1"/>
                </a:solidFill>
              </a:rPr>
              <a:t>мережi</a:t>
            </a:r>
            <a:r>
              <a:rPr lang="uk-UA" dirty="0">
                <a:solidFill>
                  <a:schemeClr val="tx1"/>
                </a:solidFill>
              </a:rPr>
              <a:t> використовуються комутатори </a:t>
            </a:r>
            <a:r>
              <a:rPr lang="uk-UA" dirty="0" err="1">
                <a:solidFill>
                  <a:schemeClr val="tx1"/>
                </a:solidFill>
              </a:rPr>
              <a:t>замiсть</a:t>
            </a:r>
            <a:r>
              <a:rPr lang="uk-UA" dirty="0">
                <a:solidFill>
                  <a:schemeClr val="tx1"/>
                </a:solidFill>
              </a:rPr>
              <a:t> </a:t>
            </a:r>
            <a:r>
              <a:rPr lang="uk-UA" dirty="0" err="1">
                <a:solidFill>
                  <a:schemeClr val="tx1"/>
                </a:solidFill>
              </a:rPr>
              <a:t>концентраторiв</a:t>
            </a:r>
            <a:r>
              <a:rPr lang="uk-UA" dirty="0">
                <a:solidFill>
                  <a:schemeClr val="tx1"/>
                </a:solidFill>
              </a:rPr>
              <a:t>, сенсор виявлення вторгнень не буде правильно працювати, якщо </a:t>
            </a:r>
            <a:r>
              <a:rPr lang="uk-UA" dirty="0" err="1">
                <a:solidFill>
                  <a:schemeClr val="tx1"/>
                </a:solidFill>
              </a:rPr>
              <a:t>вiн</a:t>
            </a:r>
            <a:r>
              <a:rPr lang="uk-UA" dirty="0">
                <a:solidFill>
                  <a:schemeClr val="tx1"/>
                </a:solidFill>
              </a:rPr>
              <a:t> просто </a:t>
            </a:r>
            <a:r>
              <a:rPr lang="uk-UA" dirty="0" err="1">
                <a:solidFill>
                  <a:schemeClr val="tx1"/>
                </a:solidFill>
              </a:rPr>
              <a:t>пiдключений</a:t>
            </a:r>
            <a:r>
              <a:rPr lang="uk-UA" dirty="0">
                <a:solidFill>
                  <a:schemeClr val="tx1"/>
                </a:solidFill>
              </a:rPr>
              <a:t> до порту комутатора. Комутатор буде </a:t>
            </a:r>
            <a:r>
              <a:rPr lang="uk-UA" dirty="0" err="1">
                <a:solidFill>
                  <a:schemeClr val="tx1"/>
                </a:solidFill>
              </a:rPr>
              <a:t>вiдправляти</a:t>
            </a:r>
            <a:r>
              <a:rPr lang="uk-UA" dirty="0">
                <a:solidFill>
                  <a:schemeClr val="tx1"/>
                </a:solidFill>
              </a:rPr>
              <a:t> </a:t>
            </a:r>
            <a:r>
              <a:rPr lang="uk-UA" dirty="0" err="1">
                <a:solidFill>
                  <a:schemeClr val="tx1"/>
                </a:solidFill>
              </a:rPr>
              <a:t>тiльки</a:t>
            </a:r>
            <a:r>
              <a:rPr lang="uk-UA" dirty="0">
                <a:solidFill>
                  <a:schemeClr val="tx1"/>
                </a:solidFill>
              </a:rPr>
              <a:t> </a:t>
            </a:r>
            <a:r>
              <a:rPr lang="uk-UA" dirty="0" err="1">
                <a:solidFill>
                  <a:schemeClr val="tx1"/>
                </a:solidFill>
              </a:rPr>
              <a:t>трафiк</a:t>
            </a:r>
            <a:r>
              <a:rPr lang="uk-UA" dirty="0">
                <a:solidFill>
                  <a:schemeClr val="tx1"/>
                </a:solidFill>
              </a:rPr>
              <a:t>, спрямований на сенсор, до того порту, до якого </a:t>
            </a:r>
            <a:r>
              <a:rPr lang="uk-UA" dirty="0" err="1">
                <a:solidFill>
                  <a:schemeClr val="tx1"/>
                </a:solidFill>
              </a:rPr>
              <a:t>пiдключений</a:t>
            </a:r>
            <a:r>
              <a:rPr lang="uk-UA" dirty="0">
                <a:solidFill>
                  <a:schemeClr val="tx1"/>
                </a:solidFill>
              </a:rPr>
              <a:t> сенсор. У випадку з комутованою мережею </a:t>
            </a:r>
            <a:r>
              <a:rPr lang="uk-UA" dirty="0" err="1">
                <a:solidFill>
                  <a:schemeClr val="tx1"/>
                </a:solidFill>
              </a:rPr>
              <a:t>iснують</a:t>
            </a:r>
            <a:r>
              <a:rPr lang="uk-UA" dirty="0">
                <a:solidFill>
                  <a:schemeClr val="tx1"/>
                </a:solidFill>
              </a:rPr>
              <a:t> два </a:t>
            </a:r>
            <a:r>
              <a:rPr lang="uk-UA" dirty="0" err="1">
                <a:solidFill>
                  <a:schemeClr val="tx1"/>
                </a:solidFill>
              </a:rPr>
              <a:t>варiанти</a:t>
            </a:r>
            <a:r>
              <a:rPr lang="uk-UA" dirty="0">
                <a:solidFill>
                  <a:schemeClr val="tx1"/>
                </a:solidFill>
              </a:rPr>
              <a:t> використання </a:t>
            </a:r>
            <a:r>
              <a:rPr lang="uk-UA" dirty="0" err="1">
                <a:solidFill>
                  <a:schemeClr val="tx1"/>
                </a:solidFill>
              </a:rPr>
              <a:t>сенсорiв</a:t>
            </a:r>
            <a:r>
              <a:rPr lang="uk-UA" dirty="0">
                <a:solidFill>
                  <a:schemeClr val="tx1"/>
                </a:solidFill>
              </a:rPr>
              <a:t> виявлення вторгнень: застосування порту, що </a:t>
            </a:r>
            <a:r>
              <a:rPr lang="uk-UA" dirty="0" err="1">
                <a:solidFill>
                  <a:schemeClr val="tx1"/>
                </a:solidFill>
              </a:rPr>
              <a:t>вiдстежує</a:t>
            </a:r>
            <a:r>
              <a:rPr lang="uk-UA" dirty="0">
                <a:solidFill>
                  <a:schemeClr val="tx1"/>
                </a:solidFill>
              </a:rPr>
              <a:t> комутатор, або застосування мережевого розгалужувача. </a:t>
            </a:r>
            <a:endParaRPr lang="ru-RU" dirty="0">
              <a:solidFill>
                <a:schemeClr val="tx1"/>
              </a:solidFill>
            </a:endParaRPr>
          </a:p>
          <a:p>
            <a:endParaRPr lang="ru-RU" dirty="0">
              <a:solidFill>
                <a:schemeClr val="tx1"/>
              </a:solidFill>
            </a:endParaRPr>
          </a:p>
        </p:txBody>
      </p:sp>
    </p:spTree>
    <p:extLst>
      <p:ext uri="{BB962C8B-B14F-4D97-AF65-F5344CB8AC3E}">
        <p14:creationId xmlns:p14="http://schemas.microsoft.com/office/powerpoint/2010/main" val="8293010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r>
              <a:rPr lang="uk-UA" dirty="0">
                <a:solidFill>
                  <a:schemeClr val="tx1"/>
                </a:solidFill>
              </a:rPr>
              <a:t>Способи захисту </a:t>
            </a:r>
            <a:r>
              <a:rPr lang="uk-UA" dirty="0" err="1">
                <a:solidFill>
                  <a:schemeClr val="tx1"/>
                </a:solidFill>
              </a:rPr>
              <a:t>iнформацiї</a:t>
            </a:r>
            <a:r>
              <a:rPr lang="uk-UA" dirty="0">
                <a:solidFill>
                  <a:schemeClr val="tx1"/>
                </a:solidFill>
              </a:rPr>
              <a:t> на </a:t>
            </a:r>
            <a:r>
              <a:rPr lang="uk-UA" dirty="0" err="1">
                <a:solidFill>
                  <a:schemeClr val="tx1"/>
                </a:solidFill>
              </a:rPr>
              <a:t>пiдприємствi</a:t>
            </a:r>
            <a:r>
              <a:rPr lang="uk-UA" dirty="0">
                <a:solidFill>
                  <a:schemeClr val="tx1"/>
                </a:solidFill>
              </a:rPr>
              <a:t>, також як i канали витоку, </a:t>
            </a:r>
            <a:r>
              <a:rPr lang="uk-UA" dirty="0" err="1">
                <a:solidFill>
                  <a:schemeClr val="tx1"/>
                </a:solidFill>
              </a:rPr>
              <a:t>постiйно</a:t>
            </a:r>
            <a:r>
              <a:rPr lang="uk-UA" dirty="0">
                <a:solidFill>
                  <a:schemeClr val="tx1"/>
                </a:solidFill>
              </a:rPr>
              <a:t> </a:t>
            </a:r>
            <a:r>
              <a:rPr lang="uk-UA" dirty="0" err="1">
                <a:solidFill>
                  <a:schemeClr val="tx1"/>
                </a:solidFill>
              </a:rPr>
              <a:t>змiнюються</a:t>
            </a:r>
            <a:r>
              <a:rPr lang="uk-UA" dirty="0">
                <a:solidFill>
                  <a:schemeClr val="tx1"/>
                </a:solidFill>
              </a:rPr>
              <a:t>. З’являються </a:t>
            </a:r>
            <a:r>
              <a:rPr lang="uk-UA" dirty="0" err="1">
                <a:solidFill>
                  <a:schemeClr val="tx1"/>
                </a:solidFill>
              </a:rPr>
              <a:t>новi</a:t>
            </a:r>
            <a:r>
              <a:rPr lang="uk-UA" dirty="0">
                <a:solidFill>
                  <a:schemeClr val="tx1"/>
                </a:solidFill>
              </a:rPr>
              <a:t> </a:t>
            </a:r>
            <a:r>
              <a:rPr lang="uk-UA" dirty="0" err="1">
                <a:solidFill>
                  <a:schemeClr val="tx1"/>
                </a:solidFill>
              </a:rPr>
              <a:t>пропозицiї</a:t>
            </a:r>
            <a:r>
              <a:rPr lang="uk-UA" dirty="0">
                <a:solidFill>
                  <a:schemeClr val="tx1"/>
                </a:solidFill>
              </a:rPr>
              <a:t> </a:t>
            </a:r>
            <a:r>
              <a:rPr lang="uk-UA" dirty="0" err="1">
                <a:solidFill>
                  <a:schemeClr val="tx1"/>
                </a:solidFill>
              </a:rPr>
              <a:t>вiд</a:t>
            </a:r>
            <a:r>
              <a:rPr lang="uk-UA" dirty="0">
                <a:solidFill>
                  <a:schemeClr val="tx1"/>
                </a:solidFill>
              </a:rPr>
              <a:t> </a:t>
            </a:r>
            <a:r>
              <a:rPr lang="uk-UA" dirty="0" err="1">
                <a:solidFill>
                  <a:schemeClr val="tx1"/>
                </a:solidFill>
              </a:rPr>
              <a:t>рiзноманiтних</a:t>
            </a:r>
            <a:r>
              <a:rPr lang="uk-UA" dirty="0">
                <a:solidFill>
                  <a:schemeClr val="tx1"/>
                </a:solidFill>
              </a:rPr>
              <a:t> </a:t>
            </a:r>
            <a:r>
              <a:rPr lang="uk-UA" dirty="0" err="1">
                <a:solidFill>
                  <a:schemeClr val="tx1"/>
                </a:solidFill>
              </a:rPr>
              <a:t>компанiй</a:t>
            </a:r>
            <a:r>
              <a:rPr lang="uk-UA" dirty="0">
                <a:solidFill>
                  <a:schemeClr val="tx1"/>
                </a:solidFill>
              </a:rPr>
              <a:t>, що надають послуги </a:t>
            </a:r>
            <a:r>
              <a:rPr lang="uk-UA" dirty="0" err="1">
                <a:solidFill>
                  <a:schemeClr val="tx1"/>
                </a:solidFill>
              </a:rPr>
              <a:t>iз</a:t>
            </a:r>
            <a:r>
              <a:rPr lang="uk-UA" dirty="0">
                <a:solidFill>
                  <a:schemeClr val="tx1"/>
                </a:solidFill>
              </a:rPr>
              <a:t> захисту </a:t>
            </a:r>
            <a:r>
              <a:rPr lang="uk-UA" dirty="0" err="1">
                <a:solidFill>
                  <a:schemeClr val="tx1"/>
                </a:solidFill>
              </a:rPr>
              <a:t>iнформацiї</a:t>
            </a:r>
            <a:r>
              <a:rPr lang="uk-UA" dirty="0">
                <a:solidFill>
                  <a:schemeClr val="tx1"/>
                </a:solidFill>
              </a:rPr>
              <a:t>. Панацеї звичайно немає, але є </a:t>
            </a:r>
            <a:r>
              <a:rPr lang="uk-UA" dirty="0" err="1">
                <a:solidFill>
                  <a:schemeClr val="tx1"/>
                </a:solidFill>
              </a:rPr>
              <a:t>кiлька</a:t>
            </a:r>
            <a:r>
              <a:rPr lang="uk-UA" dirty="0">
                <a:solidFill>
                  <a:schemeClr val="tx1"/>
                </a:solidFill>
              </a:rPr>
              <a:t> базових </a:t>
            </a:r>
            <a:r>
              <a:rPr lang="uk-UA" dirty="0" err="1">
                <a:solidFill>
                  <a:schemeClr val="tx1"/>
                </a:solidFill>
              </a:rPr>
              <a:t>крокiв</a:t>
            </a:r>
            <a:r>
              <a:rPr lang="uk-UA" dirty="0">
                <a:solidFill>
                  <a:schemeClr val="tx1"/>
                </a:solidFill>
              </a:rPr>
              <a:t> побудови системи захисту </a:t>
            </a:r>
            <a:r>
              <a:rPr lang="uk-UA" dirty="0" err="1">
                <a:solidFill>
                  <a:schemeClr val="tx1"/>
                </a:solidFill>
              </a:rPr>
              <a:t>iнформацiйно-телекомунiкацiйної</a:t>
            </a:r>
            <a:r>
              <a:rPr lang="uk-UA" dirty="0">
                <a:solidFill>
                  <a:schemeClr val="tx1"/>
                </a:solidFill>
              </a:rPr>
              <a:t> системи (IТС) </a:t>
            </a:r>
            <a:r>
              <a:rPr lang="uk-UA" dirty="0" err="1">
                <a:solidFill>
                  <a:schemeClr val="tx1"/>
                </a:solidFill>
              </a:rPr>
              <a:t>пiдприємства</a:t>
            </a:r>
            <a:r>
              <a:rPr lang="uk-UA" dirty="0">
                <a:solidFill>
                  <a:schemeClr val="tx1"/>
                </a:solidFill>
              </a:rPr>
              <a:t>, на </a:t>
            </a:r>
            <a:r>
              <a:rPr lang="uk-UA" dirty="0" err="1">
                <a:solidFill>
                  <a:schemeClr val="tx1"/>
                </a:solidFill>
              </a:rPr>
              <a:t>якi</a:t>
            </a:r>
            <a:r>
              <a:rPr lang="uk-UA" dirty="0">
                <a:solidFill>
                  <a:schemeClr val="tx1"/>
                </a:solidFill>
              </a:rPr>
              <a:t> </a:t>
            </a:r>
            <a:r>
              <a:rPr lang="uk-UA" dirty="0" err="1">
                <a:solidFill>
                  <a:schemeClr val="tx1"/>
                </a:solidFill>
              </a:rPr>
              <a:t>необхiдно</a:t>
            </a:r>
            <a:r>
              <a:rPr lang="uk-UA" dirty="0">
                <a:solidFill>
                  <a:schemeClr val="tx1"/>
                </a:solidFill>
              </a:rPr>
              <a:t> обов’язково звернути увагу. Багатьом напевно знайома </a:t>
            </a:r>
            <a:r>
              <a:rPr lang="uk-UA" dirty="0" err="1">
                <a:solidFill>
                  <a:schemeClr val="tx1"/>
                </a:solidFill>
              </a:rPr>
              <a:t>концепцiя</a:t>
            </a:r>
            <a:r>
              <a:rPr lang="uk-UA" dirty="0">
                <a:solidFill>
                  <a:schemeClr val="tx1"/>
                </a:solidFill>
              </a:rPr>
              <a:t> глибокого захисту </a:t>
            </a:r>
            <a:r>
              <a:rPr lang="uk-UA" dirty="0" err="1">
                <a:solidFill>
                  <a:schemeClr val="tx1"/>
                </a:solidFill>
              </a:rPr>
              <a:t>вiд</a:t>
            </a:r>
            <a:r>
              <a:rPr lang="uk-UA" dirty="0">
                <a:solidFill>
                  <a:schemeClr val="tx1"/>
                </a:solidFill>
              </a:rPr>
              <a:t> злому </a:t>
            </a:r>
            <a:r>
              <a:rPr lang="uk-UA" dirty="0" err="1">
                <a:solidFill>
                  <a:schemeClr val="tx1"/>
                </a:solidFill>
              </a:rPr>
              <a:t>iнформацiйно-телекомунiкацiйної</a:t>
            </a:r>
            <a:r>
              <a:rPr lang="uk-UA" dirty="0">
                <a:solidFill>
                  <a:schemeClr val="tx1"/>
                </a:solidFill>
              </a:rPr>
              <a:t> системи. Основна її </a:t>
            </a:r>
            <a:r>
              <a:rPr lang="uk-UA" dirty="0" err="1">
                <a:solidFill>
                  <a:schemeClr val="tx1"/>
                </a:solidFill>
              </a:rPr>
              <a:t>iдея</a:t>
            </a:r>
            <a:r>
              <a:rPr lang="uk-UA" dirty="0">
                <a:solidFill>
                  <a:schemeClr val="tx1"/>
                </a:solidFill>
              </a:rPr>
              <a:t> полягає в тому, щоб використовувати </a:t>
            </a:r>
            <a:r>
              <a:rPr lang="uk-UA" dirty="0" err="1">
                <a:solidFill>
                  <a:schemeClr val="tx1"/>
                </a:solidFill>
              </a:rPr>
              <a:t>кiлька</a:t>
            </a:r>
            <a:r>
              <a:rPr lang="uk-UA" dirty="0">
                <a:solidFill>
                  <a:schemeClr val="tx1"/>
                </a:solidFill>
              </a:rPr>
              <a:t> </a:t>
            </a:r>
            <a:r>
              <a:rPr lang="uk-UA" dirty="0" err="1">
                <a:solidFill>
                  <a:schemeClr val="tx1"/>
                </a:solidFill>
              </a:rPr>
              <a:t>рiвнiв</a:t>
            </a:r>
            <a:r>
              <a:rPr lang="uk-UA" dirty="0">
                <a:solidFill>
                  <a:schemeClr val="tx1"/>
                </a:solidFill>
              </a:rPr>
              <a:t> захисту. Це дозволить, </a:t>
            </a:r>
            <a:r>
              <a:rPr lang="uk-UA" dirty="0" err="1">
                <a:solidFill>
                  <a:schemeClr val="tx1"/>
                </a:solidFill>
              </a:rPr>
              <a:t>мiнiмiзувати</a:t>
            </a:r>
            <a:r>
              <a:rPr lang="uk-UA" dirty="0">
                <a:solidFill>
                  <a:schemeClr val="tx1"/>
                </a:solidFill>
              </a:rPr>
              <a:t> збиток, пов’язаний з можливим порушенням периметра безпеки вашої IТС.</a:t>
            </a:r>
            <a:endParaRPr lang="ru-RU" dirty="0">
              <a:solidFill>
                <a:schemeClr val="tx1"/>
              </a:solidFill>
            </a:endParaRPr>
          </a:p>
          <a:p>
            <a:endParaRPr lang="ru-RU" dirty="0">
              <a:solidFill>
                <a:schemeClr val="tx1"/>
              </a:solidFill>
            </a:endParaRPr>
          </a:p>
        </p:txBody>
      </p:sp>
    </p:spTree>
    <p:extLst>
      <p:ext uri="{BB962C8B-B14F-4D97-AF65-F5344CB8AC3E}">
        <p14:creationId xmlns:p14="http://schemas.microsoft.com/office/powerpoint/2010/main" val="26600754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r>
              <a:rPr lang="uk-UA" dirty="0" err="1">
                <a:solidFill>
                  <a:schemeClr val="tx1"/>
                </a:solidFill>
              </a:rPr>
              <a:t>Найбiльш</a:t>
            </a:r>
            <a:r>
              <a:rPr lang="uk-UA" dirty="0">
                <a:solidFill>
                  <a:schemeClr val="tx1"/>
                </a:solidFill>
              </a:rPr>
              <a:t> популярними системами з </a:t>
            </a:r>
            <a:r>
              <a:rPr lang="uk-UA" dirty="0" err="1">
                <a:solidFill>
                  <a:schemeClr val="tx1"/>
                </a:solidFill>
              </a:rPr>
              <a:t>вiдкритим</a:t>
            </a:r>
            <a:r>
              <a:rPr lang="uk-UA" dirty="0">
                <a:solidFill>
                  <a:schemeClr val="tx1"/>
                </a:solidFill>
              </a:rPr>
              <a:t> кодом є </a:t>
            </a:r>
            <a:r>
              <a:rPr lang="uk-UA" dirty="0" err="1">
                <a:solidFill>
                  <a:schemeClr val="tx1"/>
                </a:solidFill>
              </a:rPr>
              <a:t>Snort</a:t>
            </a:r>
            <a:r>
              <a:rPr lang="uk-UA" dirty="0">
                <a:solidFill>
                  <a:schemeClr val="tx1"/>
                </a:solidFill>
              </a:rPr>
              <a:t>, </a:t>
            </a:r>
            <a:r>
              <a:rPr lang="uk-UA" dirty="0" err="1">
                <a:solidFill>
                  <a:schemeClr val="tx1"/>
                </a:solidFill>
              </a:rPr>
              <a:t>Suricata</a:t>
            </a:r>
            <a:r>
              <a:rPr lang="uk-UA" dirty="0">
                <a:solidFill>
                  <a:schemeClr val="tx1"/>
                </a:solidFill>
              </a:rPr>
              <a:t> i OSSEC HIDS, з </a:t>
            </a:r>
            <a:r>
              <a:rPr lang="uk-UA" dirty="0" err="1">
                <a:solidFill>
                  <a:schemeClr val="tx1"/>
                </a:solidFill>
              </a:rPr>
              <a:t>пропрiєтарним</a:t>
            </a:r>
            <a:r>
              <a:rPr lang="uk-UA" dirty="0">
                <a:solidFill>
                  <a:schemeClr val="tx1"/>
                </a:solidFill>
              </a:rPr>
              <a:t> кодом CATNET i </a:t>
            </a:r>
            <a:r>
              <a:rPr lang="uk-UA" dirty="0" err="1">
                <a:solidFill>
                  <a:schemeClr val="tx1"/>
                </a:solidFill>
              </a:rPr>
              <a:t>McAfee</a:t>
            </a:r>
            <a:r>
              <a:rPr lang="uk-UA" dirty="0">
                <a:solidFill>
                  <a:schemeClr val="tx1"/>
                </a:solidFill>
              </a:rPr>
              <a:t> IPS, </a:t>
            </a:r>
            <a:r>
              <a:rPr lang="uk-UA" dirty="0" err="1">
                <a:solidFill>
                  <a:schemeClr val="tx1"/>
                </a:solidFill>
              </a:rPr>
              <a:t>Cisco</a:t>
            </a:r>
            <a:r>
              <a:rPr lang="uk-UA" dirty="0">
                <a:solidFill>
                  <a:schemeClr val="tx1"/>
                </a:solidFill>
              </a:rPr>
              <a:t> </a:t>
            </a:r>
            <a:r>
              <a:rPr lang="uk-UA" dirty="0" err="1">
                <a:solidFill>
                  <a:schemeClr val="tx1"/>
                </a:solidFill>
              </a:rPr>
              <a:t>Secure</a:t>
            </a:r>
            <a:r>
              <a:rPr lang="uk-UA" dirty="0">
                <a:solidFill>
                  <a:schemeClr val="tx1"/>
                </a:solidFill>
              </a:rPr>
              <a:t> IDS, </a:t>
            </a:r>
            <a:r>
              <a:rPr lang="uk-UA" dirty="0" err="1">
                <a:solidFill>
                  <a:schemeClr val="tx1"/>
                </a:solidFill>
              </a:rPr>
              <a:t>Dragon</a:t>
            </a:r>
            <a:r>
              <a:rPr lang="uk-UA" dirty="0">
                <a:solidFill>
                  <a:schemeClr val="tx1"/>
                </a:solidFill>
              </a:rPr>
              <a:t> IDS. Для захисту веб-</a:t>
            </a:r>
            <a:r>
              <a:rPr lang="uk-UA" dirty="0" err="1">
                <a:solidFill>
                  <a:schemeClr val="tx1"/>
                </a:solidFill>
              </a:rPr>
              <a:t>сторiнок</a:t>
            </a:r>
            <a:r>
              <a:rPr lang="uk-UA" dirty="0">
                <a:solidFill>
                  <a:schemeClr val="tx1"/>
                </a:solidFill>
              </a:rPr>
              <a:t> </a:t>
            </a:r>
            <a:r>
              <a:rPr lang="uk-UA" dirty="0" err="1">
                <a:solidFill>
                  <a:schemeClr val="tx1"/>
                </a:solidFill>
              </a:rPr>
              <a:t>вiд</a:t>
            </a:r>
            <a:r>
              <a:rPr lang="uk-UA" dirty="0">
                <a:solidFill>
                  <a:schemeClr val="tx1"/>
                </a:solidFill>
              </a:rPr>
              <a:t> НСД </a:t>
            </a:r>
            <a:r>
              <a:rPr lang="uk-UA" dirty="0" err="1">
                <a:solidFill>
                  <a:schemeClr val="tx1"/>
                </a:solidFill>
              </a:rPr>
              <a:t>необхiдно</a:t>
            </a:r>
            <a:r>
              <a:rPr lang="uk-UA" dirty="0">
                <a:solidFill>
                  <a:schemeClr val="tx1"/>
                </a:solidFill>
              </a:rPr>
              <a:t> </a:t>
            </a:r>
            <a:r>
              <a:rPr lang="uk-UA" dirty="0" err="1">
                <a:solidFill>
                  <a:schemeClr val="tx1"/>
                </a:solidFill>
              </a:rPr>
              <a:t>реалiзувати</a:t>
            </a:r>
            <a:r>
              <a:rPr lang="uk-UA" dirty="0">
                <a:solidFill>
                  <a:schemeClr val="tx1"/>
                </a:solidFill>
              </a:rPr>
              <a:t> </a:t>
            </a:r>
            <a:r>
              <a:rPr lang="uk-UA" dirty="0" err="1">
                <a:solidFill>
                  <a:schemeClr val="tx1"/>
                </a:solidFill>
              </a:rPr>
              <a:t>функцiональнi</a:t>
            </a:r>
            <a:r>
              <a:rPr lang="uk-UA" dirty="0">
                <a:solidFill>
                  <a:schemeClr val="tx1"/>
                </a:solidFill>
              </a:rPr>
              <a:t> послуги безпеки </a:t>
            </a:r>
            <a:r>
              <a:rPr lang="uk-UA" dirty="0" err="1">
                <a:solidFill>
                  <a:schemeClr val="tx1"/>
                </a:solidFill>
              </a:rPr>
              <a:t>iнформацiї</a:t>
            </a:r>
            <a:r>
              <a:rPr lang="uk-UA" dirty="0">
                <a:solidFill>
                  <a:schemeClr val="tx1"/>
                </a:solidFill>
              </a:rPr>
              <a:t> </a:t>
            </a:r>
            <a:r>
              <a:rPr lang="uk-UA" dirty="0" err="1">
                <a:solidFill>
                  <a:schemeClr val="tx1"/>
                </a:solidFill>
              </a:rPr>
              <a:t>згiдно</a:t>
            </a:r>
            <a:r>
              <a:rPr lang="uk-UA" dirty="0">
                <a:solidFill>
                  <a:schemeClr val="tx1"/>
                </a:solidFill>
              </a:rPr>
              <a:t> НД ТЗI 2.5-010-03 «Вимоги до захисту </a:t>
            </a:r>
            <a:r>
              <a:rPr lang="uk-UA" dirty="0" err="1">
                <a:solidFill>
                  <a:schemeClr val="tx1"/>
                </a:solidFill>
              </a:rPr>
              <a:t>iнформацiї</a:t>
            </a:r>
            <a:r>
              <a:rPr lang="uk-UA" dirty="0">
                <a:solidFill>
                  <a:schemeClr val="tx1"/>
                </a:solidFill>
              </a:rPr>
              <a:t> WEB-</a:t>
            </a:r>
            <a:r>
              <a:rPr lang="uk-UA" dirty="0" err="1">
                <a:solidFill>
                  <a:schemeClr val="tx1"/>
                </a:solidFill>
              </a:rPr>
              <a:t>сторiнки</a:t>
            </a:r>
            <a:r>
              <a:rPr lang="uk-UA" dirty="0">
                <a:solidFill>
                  <a:schemeClr val="tx1"/>
                </a:solidFill>
              </a:rPr>
              <a:t> </a:t>
            </a:r>
            <a:r>
              <a:rPr lang="uk-UA" dirty="0" err="1">
                <a:solidFill>
                  <a:schemeClr val="tx1"/>
                </a:solidFill>
              </a:rPr>
              <a:t>вiд</a:t>
            </a:r>
            <a:r>
              <a:rPr lang="uk-UA" dirty="0">
                <a:solidFill>
                  <a:schemeClr val="tx1"/>
                </a:solidFill>
              </a:rPr>
              <a:t> </a:t>
            </a:r>
            <a:r>
              <a:rPr lang="uk-UA" dirty="0" err="1">
                <a:solidFill>
                  <a:schemeClr val="tx1"/>
                </a:solidFill>
              </a:rPr>
              <a:t>несанкцiонованого</a:t>
            </a:r>
            <a:r>
              <a:rPr lang="uk-UA" dirty="0">
                <a:solidFill>
                  <a:schemeClr val="tx1"/>
                </a:solidFill>
              </a:rPr>
              <a:t> доступу». Для </a:t>
            </a:r>
            <a:r>
              <a:rPr lang="uk-UA" dirty="0" err="1">
                <a:solidFill>
                  <a:schemeClr val="tx1"/>
                </a:solidFill>
              </a:rPr>
              <a:t>технологiї</a:t>
            </a:r>
            <a:r>
              <a:rPr lang="uk-UA" dirty="0">
                <a:solidFill>
                  <a:schemeClr val="tx1"/>
                </a:solidFill>
              </a:rPr>
              <a:t> Т2 {КА-2, КВ-1, ЦА-1, ЦО-1, ЦВ-1, ДВ-1, ДР-1, НР-2, НИ-2, НК-1, НО-1, НЦ-1, НТ-1, НВ-1} системи IDS дозволяють </a:t>
            </a:r>
            <a:r>
              <a:rPr lang="uk-UA" dirty="0" err="1">
                <a:solidFill>
                  <a:schemeClr val="tx1"/>
                </a:solidFill>
              </a:rPr>
              <a:t>реалiзувати</a:t>
            </a:r>
            <a:r>
              <a:rPr lang="uk-UA" dirty="0">
                <a:solidFill>
                  <a:schemeClr val="tx1"/>
                </a:solidFill>
              </a:rPr>
              <a:t> частину </a:t>
            </a:r>
            <a:r>
              <a:rPr lang="uk-UA" dirty="0" err="1">
                <a:solidFill>
                  <a:schemeClr val="tx1"/>
                </a:solidFill>
              </a:rPr>
              <a:t>критерiїв</a:t>
            </a:r>
            <a:r>
              <a:rPr lang="uk-UA" dirty="0">
                <a:solidFill>
                  <a:schemeClr val="tx1"/>
                </a:solidFill>
              </a:rPr>
              <a:t> використовуючи свої </a:t>
            </a:r>
            <a:r>
              <a:rPr lang="uk-UA" dirty="0" err="1">
                <a:solidFill>
                  <a:schemeClr val="tx1"/>
                </a:solidFill>
              </a:rPr>
              <a:t>механiзми</a:t>
            </a:r>
            <a:r>
              <a:rPr lang="uk-UA" dirty="0">
                <a:solidFill>
                  <a:schemeClr val="tx1"/>
                </a:solidFill>
              </a:rPr>
              <a:t> </a:t>
            </a:r>
            <a:r>
              <a:rPr lang="uk-UA" dirty="0" err="1">
                <a:solidFill>
                  <a:schemeClr val="tx1"/>
                </a:solidFill>
              </a:rPr>
              <a:t>аналiзу</a:t>
            </a:r>
            <a:r>
              <a:rPr lang="uk-UA" dirty="0">
                <a:solidFill>
                  <a:schemeClr val="tx1"/>
                </a:solidFill>
              </a:rPr>
              <a:t> </a:t>
            </a:r>
            <a:r>
              <a:rPr lang="uk-UA" dirty="0" err="1">
                <a:solidFill>
                  <a:schemeClr val="tx1"/>
                </a:solidFill>
              </a:rPr>
              <a:t>iнформацiї</a:t>
            </a:r>
            <a:r>
              <a:rPr lang="uk-UA" dirty="0">
                <a:solidFill>
                  <a:schemeClr val="tx1"/>
                </a:solidFill>
              </a:rPr>
              <a:t>, яка циркулює в IТС провайдера.</a:t>
            </a:r>
            <a:endParaRPr lang="ru-RU" dirty="0">
              <a:solidFill>
                <a:schemeClr val="tx1"/>
              </a:solidFill>
            </a:endParaRPr>
          </a:p>
          <a:p>
            <a:endParaRPr lang="ru-RU" dirty="0">
              <a:solidFill>
                <a:schemeClr val="tx1"/>
              </a:solidFill>
            </a:endParaRPr>
          </a:p>
        </p:txBody>
      </p:sp>
    </p:spTree>
    <p:extLst>
      <p:ext uri="{BB962C8B-B14F-4D97-AF65-F5344CB8AC3E}">
        <p14:creationId xmlns:p14="http://schemas.microsoft.com/office/powerpoint/2010/main" val="2970922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pPr algn="ctr"/>
            <a:r>
              <a:rPr lang="uk-UA" sz="6600" dirty="0" smtClean="0"/>
              <a:t>Дякую за увагу!</a:t>
            </a:r>
            <a:endParaRPr lang="ru-RU" sz="6600" dirty="0"/>
          </a:p>
        </p:txBody>
      </p:sp>
      <p:sp>
        <p:nvSpPr>
          <p:cNvPr id="3" name="Объект 2"/>
          <p:cNvSpPr>
            <a:spLocks noGrp="1"/>
          </p:cNvSpPr>
          <p:nvPr>
            <p:ph idx="1"/>
          </p:nvPr>
        </p:nvSpPr>
        <p:spPr/>
        <p:txBody>
          <a:bodyPr/>
          <a:lstStyle/>
          <a:p>
            <a:endParaRPr lang="ru-RU"/>
          </a:p>
        </p:txBody>
      </p:sp>
    </p:spTree>
    <p:extLst>
      <p:ext uri="{BB962C8B-B14F-4D97-AF65-F5344CB8AC3E}">
        <p14:creationId xmlns:p14="http://schemas.microsoft.com/office/powerpoint/2010/main" val="5939174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err="1">
                <a:solidFill>
                  <a:schemeClr val="tx1"/>
                </a:solidFill>
              </a:rPr>
              <a:t>Види</a:t>
            </a:r>
            <a:r>
              <a:rPr lang="ru-RU" b="1" dirty="0">
                <a:solidFill>
                  <a:schemeClr val="tx1"/>
                </a:solidFill>
              </a:rPr>
              <a:t> </a:t>
            </a:r>
            <a:r>
              <a:rPr lang="ru-RU" b="1" dirty="0" err="1">
                <a:solidFill>
                  <a:schemeClr val="tx1"/>
                </a:solidFill>
              </a:rPr>
              <a:t>захисту</a:t>
            </a:r>
            <a:r>
              <a:rPr lang="ru-RU" b="1" dirty="0">
                <a:solidFill>
                  <a:schemeClr val="tx1"/>
                </a:solidFill>
              </a:rPr>
              <a:t> IТС</a:t>
            </a:r>
            <a:endParaRPr lang="ru-RU" dirty="0">
              <a:solidFill>
                <a:schemeClr val="tx1"/>
              </a:solidFill>
            </a:endParaRPr>
          </a:p>
        </p:txBody>
      </p:sp>
      <p:sp>
        <p:nvSpPr>
          <p:cNvPr id="3" name="Объект 2"/>
          <p:cNvSpPr>
            <a:spLocks noGrp="1"/>
          </p:cNvSpPr>
          <p:nvPr>
            <p:ph idx="1"/>
          </p:nvPr>
        </p:nvSpPr>
        <p:spPr/>
        <p:txBody>
          <a:bodyPr/>
          <a:lstStyle/>
          <a:p>
            <a:r>
              <a:rPr lang="uk-UA" dirty="0">
                <a:solidFill>
                  <a:schemeClr val="tx1"/>
                </a:solidFill>
              </a:rPr>
              <a:t>До базового захисту IТС </a:t>
            </a:r>
            <a:r>
              <a:rPr lang="uk-UA" dirty="0" err="1">
                <a:solidFill>
                  <a:schemeClr val="tx1"/>
                </a:solidFill>
              </a:rPr>
              <a:t>пiдприємства</a:t>
            </a:r>
            <a:r>
              <a:rPr lang="uk-UA" dirty="0">
                <a:solidFill>
                  <a:schemeClr val="tx1"/>
                </a:solidFill>
              </a:rPr>
              <a:t> можна </a:t>
            </a:r>
            <a:r>
              <a:rPr lang="uk-UA" dirty="0" err="1">
                <a:solidFill>
                  <a:schemeClr val="tx1"/>
                </a:solidFill>
              </a:rPr>
              <a:t>вiднести</a:t>
            </a:r>
            <a:r>
              <a:rPr lang="uk-UA" dirty="0">
                <a:solidFill>
                  <a:schemeClr val="tx1"/>
                </a:solidFill>
              </a:rPr>
              <a:t>: </a:t>
            </a:r>
            <a:endParaRPr lang="ru-RU" dirty="0">
              <a:solidFill>
                <a:schemeClr val="tx1"/>
              </a:solidFill>
            </a:endParaRPr>
          </a:p>
          <a:p>
            <a:r>
              <a:rPr lang="uk-UA" dirty="0">
                <a:solidFill>
                  <a:schemeClr val="tx1"/>
                </a:solidFill>
              </a:rPr>
              <a:t>1. </a:t>
            </a:r>
            <a:r>
              <a:rPr lang="uk-UA" dirty="0" err="1">
                <a:solidFill>
                  <a:schemeClr val="tx1"/>
                </a:solidFill>
              </a:rPr>
              <a:t>Firewall</a:t>
            </a:r>
            <a:r>
              <a:rPr lang="uk-UA" dirty="0">
                <a:solidFill>
                  <a:schemeClr val="tx1"/>
                </a:solidFill>
              </a:rPr>
              <a:t> (</a:t>
            </a:r>
            <a:r>
              <a:rPr lang="uk-UA" dirty="0" err="1">
                <a:solidFill>
                  <a:schemeClr val="tx1"/>
                </a:solidFill>
              </a:rPr>
              <a:t>укр</a:t>
            </a:r>
            <a:r>
              <a:rPr lang="uk-UA" dirty="0">
                <a:solidFill>
                  <a:schemeClr val="tx1"/>
                </a:solidFill>
              </a:rPr>
              <a:t>. </a:t>
            </a:r>
            <a:r>
              <a:rPr lang="uk-UA" dirty="0" err="1">
                <a:solidFill>
                  <a:schemeClr val="tx1"/>
                </a:solidFill>
              </a:rPr>
              <a:t>мiжмережевий</a:t>
            </a:r>
            <a:r>
              <a:rPr lang="uk-UA" dirty="0">
                <a:solidFill>
                  <a:schemeClr val="tx1"/>
                </a:solidFill>
              </a:rPr>
              <a:t> екран) – це програма або обладнання, яке перешкоджає зловмисникам i деяким типам </a:t>
            </a:r>
            <a:r>
              <a:rPr lang="uk-UA" dirty="0" err="1">
                <a:solidFill>
                  <a:schemeClr val="tx1"/>
                </a:solidFill>
              </a:rPr>
              <a:t>шкiдливих</a:t>
            </a:r>
            <a:r>
              <a:rPr lang="uk-UA" dirty="0">
                <a:solidFill>
                  <a:schemeClr val="tx1"/>
                </a:solidFill>
              </a:rPr>
              <a:t> програм отримувати доступ до комп’ютера по </a:t>
            </a:r>
            <a:r>
              <a:rPr lang="uk-UA" dirty="0" err="1">
                <a:solidFill>
                  <a:schemeClr val="tx1"/>
                </a:solidFill>
              </a:rPr>
              <a:t>мережi</a:t>
            </a:r>
            <a:r>
              <a:rPr lang="uk-UA" dirty="0">
                <a:solidFill>
                  <a:schemeClr val="tx1"/>
                </a:solidFill>
              </a:rPr>
              <a:t> або через </a:t>
            </a:r>
            <a:r>
              <a:rPr lang="uk-UA" dirty="0" err="1">
                <a:solidFill>
                  <a:schemeClr val="tx1"/>
                </a:solidFill>
              </a:rPr>
              <a:t>Iнтернет</a:t>
            </a:r>
            <a:r>
              <a:rPr lang="uk-UA" dirty="0">
                <a:solidFill>
                  <a:schemeClr val="tx1"/>
                </a:solidFill>
              </a:rPr>
              <a:t>. Для цього </a:t>
            </a:r>
            <a:r>
              <a:rPr lang="uk-UA" dirty="0" err="1">
                <a:solidFill>
                  <a:schemeClr val="tx1"/>
                </a:solidFill>
              </a:rPr>
              <a:t>Firewall</a:t>
            </a:r>
            <a:r>
              <a:rPr lang="uk-UA" dirty="0">
                <a:solidFill>
                  <a:schemeClr val="tx1"/>
                </a:solidFill>
              </a:rPr>
              <a:t> </a:t>
            </a:r>
            <a:r>
              <a:rPr lang="uk-UA" dirty="0" err="1">
                <a:solidFill>
                  <a:schemeClr val="tx1"/>
                </a:solidFill>
              </a:rPr>
              <a:t>перевiряє</a:t>
            </a:r>
            <a:r>
              <a:rPr lang="uk-UA" dirty="0">
                <a:solidFill>
                  <a:schemeClr val="tx1"/>
                </a:solidFill>
              </a:rPr>
              <a:t> </a:t>
            </a:r>
            <a:r>
              <a:rPr lang="uk-UA" dirty="0" err="1">
                <a:solidFill>
                  <a:schemeClr val="tx1"/>
                </a:solidFill>
              </a:rPr>
              <a:t>данi</a:t>
            </a:r>
            <a:r>
              <a:rPr lang="uk-UA" dirty="0">
                <a:solidFill>
                  <a:schemeClr val="tx1"/>
                </a:solidFill>
              </a:rPr>
              <a:t>, що надходять з </a:t>
            </a:r>
            <a:r>
              <a:rPr lang="uk-UA" dirty="0" err="1">
                <a:solidFill>
                  <a:schemeClr val="tx1"/>
                </a:solidFill>
              </a:rPr>
              <a:t>Iнтернету</a:t>
            </a:r>
            <a:r>
              <a:rPr lang="uk-UA" dirty="0">
                <a:solidFill>
                  <a:schemeClr val="tx1"/>
                </a:solidFill>
              </a:rPr>
              <a:t> або по </a:t>
            </a:r>
            <a:r>
              <a:rPr lang="uk-UA" dirty="0" err="1">
                <a:solidFill>
                  <a:schemeClr val="tx1"/>
                </a:solidFill>
              </a:rPr>
              <a:t>мережi</a:t>
            </a:r>
            <a:r>
              <a:rPr lang="uk-UA" dirty="0">
                <a:solidFill>
                  <a:schemeClr val="tx1"/>
                </a:solidFill>
              </a:rPr>
              <a:t>, i блокує їх або дозволяє передачу на комп’ютер (рис. 1). </a:t>
            </a:r>
            <a:endParaRPr lang="uk-UA" dirty="0" smtClean="0">
              <a:solidFill>
                <a:schemeClr val="tx1"/>
              </a:solidFill>
            </a:endParaRPr>
          </a:p>
          <a:p>
            <a:endParaRPr lang="uk-UA" dirty="0" smtClean="0">
              <a:solidFill>
                <a:schemeClr val="tx1"/>
              </a:solidFill>
            </a:endParaRPr>
          </a:p>
          <a:p>
            <a:endParaRPr lang="uk-UA" dirty="0">
              <a:solidFill>
                <a:schemeClr val="tx1"/>
              </a:solidFill>
            </a:endParaRPr>
          </a:p>
          <a:p>
            <a:endParaRPr lang="uk-UA" dirty="0" smtClean="0">
              <a:solidFill>
                <a:schemeClr val="tx1"/>
              </a:solidFill>
            </a:endParaRPr>
          </a:p>
          <a:p>
            <a:endParaRPr lang="uk-UA" dirty="0">
              <a:solidFill>
                <a:schemeClr val="tx1"/>
              </a:solidFill>
            </a:endParaRPr>
          </a:p>
          <a:p>
            <a:r>
              <a:rPr lang="uk-UA" dirty="0">
                <a:solidFill>
                  <a:schemeClr val="tx1"/>
                </a:solidFill>
              </a:rPr>
              <a:t>Рис. 1. Схема роботи </a:t>
            </a:r>
            <a:r>
              <a:rPr lang="uk-UA" dirty="0" err="1">
                <a:solidFill>
                  <a:schemeClr val="tx1"/>
                </a:solidFill>
              </a:rPr>
              <a:t>мiжмережевого</a:t>
            </a:r>
            <a:r>
              <a:rPr lang="uk-UA" dirty="0">
                <a:solidFill>
                  <a:schemeClr val="tx1"/>
                </a:solidFill>
              </a:rPr>
              <a:t> екрану</a:t>
            </a:r>
            <a:endParaRPr lang="ru-RU" dirty="0">
              <a:solidFill>
                <a:schemeClr val="tx1"/>
              </a:solidFill>
            </a:endParaRPr>
          </a:p>
          <a:p>
            <a:endParaRPr lang="ru-RU" dirty="0">
              <a:solidFill>
                <a:schemeClr val="tx1"/>
              </a:solidFill>
            </a:endParaRPr>
          </a:p>
          <a:p>
            <a:endParaRPr lang="ru-RU" dirty="0">
              <a:solidFill>
                <a:schemeClr val="tx1"/>
              </a:solidFill>
            </a:endParaRPr>
          </a:p>
        </p:txBody>
      </p:sp>
      <p:pic>
        <p:nvPicPr>
          <p:cNvPr id="4" name="Рисунок 3"/>
          <p:cNvPicPr/>
          <p:nvPr/>
        </p:nvPicPr>
        <p:blipFill>
          <a:blip r:embed="rId2"/>
          <a:stretch>
            <a:fillRect/>
          </a:stretch>
        </p:blipFill>
        <p:spPr>
          <a:xfrm>
            <a:off x="3677516" y="3520497"/>
            <a:ext cx="4404199" cy="1577975"/>
          </a:xfrm>
          <a:prstGeom prst="rect">
            <a:avLst/>
          </a:prstGeom>
        </p:spPr>
      </p:pic>
    </p:spTree>
    <p:extLst>
      <p:ext uri="{BB962C8B-B14F-4D97-AF65-F5344CB8AC3E}">
        <p14:creationId xmlns:p14="http://schemas.microsoft.com/office/powerpoint/2010/main" val="4518647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normAutofit fontScale="92500" lnSpcReduction="10000"/>
          </a:bodyPr>
          <a:lstStyle/>
          <a:p>
            <a:r>
              <a:rPr lang="ru-RU" dirty="0">
                <a:solidFill>
                  <a:schemeClr val="tx1"/>
                </a:solidFill>
              </a:rPr>
              <a:t>2. VPN (англ. </a:t>
            </a:r>
            <a:r>
              <a:rPr lang="ru-RU" dirty="0" err="1">
                <a:solidFill>
                  <a:schemeClr val="tx1"/>
                </a:solidFill>
              </a:rPr>
              <a:t>Virtual</a:t>
            </a:r>
            <a:r>
              <a:rPr lang="ru-RU" dirty="0">
                <a:solidFill>
                  <a:schemeClr val="tx1"/>
                </a:solidFill>
              </a:rPr>
              <a:t> </a:t>
            </a:r>
            <a:r>
              <a:rPr lang="ru-RU" dirty="0" err="1">
                <a:solidFill>
                  <a:schemeClr val="tx1"/>
                </a:solidFill>
              </a:rPr>
              <a:t>Private</a:t>
            </a:r>
            <a:r>
              <a:rPr lang="ru-RU" dirty="0">
                <a:solidFill>
                  <a:schemeClr val="tx1"/>
                </a:solidFill>
              </a:rPr>
              <a:t> </a:t>
            </a:r>
            <a:r>
              <a:rPr lang="ru-RU" dirty="0" err="1">
                <a:solidFill>
                  <a:schemeClr val="tx1"/>
                </a:solidFill>
              </a:rPr>
              <a:t>Network</a:t>
            </a:r>
            <a:r>
              <a:rPr lang="ru-RU" dirty="0">
                <a:solidFill>
                  <a:schemeClr val="tx1"/>
                </a:solidFill>
              </a:rPr>
              <a:t>, </a:t>
            </a:r>
            <a:r>
              <a:rPr lang="ru-RU" dirty="0" err="1">
                <a:solidFill>
                  <a:schemeClr val="tx1"/>
                </a:solidFill>
              </a:rPr>
              <a:t>укр</a:t>
            </a:r>
            <a:r>
              <a:rPr lang="ru-RU" dirty="0">
                <a:solidFill>
                  <a:schemeClr val="tx1"/>
                </a:solidFill>
              </a:rPr>
              <a:t>. </a:t>
            </a:r>
            <a:r>
              <a:rPr lang="ru-RU" dirty="0" err="1">
                <a:solidFill>
                  <a:schemeClr val="tx1"/>
                </a:solidFill>
              </a:rPr>
              <a:t>вiртуальна</a:t>
            </a:r>
            <a:r>
              <a:rPr lang="ru-RU" dirty="0">
                <a:solidFill>
                  <a:schemeClr val="tx1"/>
                </a:solidFill>
              </a:rPr>
              <a:t> приватна мережа). </a:t>
            </a:r>
            <a:r>
              <a:rPr lang="ru-RU" dirty="0" err="1">
                <a:solidFill>
                  <a:schemeClr val="tx1"/>
                </a:solidFill>
              </a:rPr>
              <a:t>Вiртуальна</a:t>
            </a:r>
            <a:r>
              <a:rPr lang="ru-RU" dirty="0">
                <a:solidFill>
                  <a:schemeClr val="tx1"/>
                </a:solidFill>
              </a:rPr>
              <a:t> приватна мережа </a:t>
            </a:r>
            <a:r>
              <a:rPr lang="ru-RU" dirty="0" err="1">
                <a:solidFill>
                  <a:schemeClr val="tx1"/>
                </a:solidFill>
              </a:rPr>
              <a:t>представляє</a:t>
            </a:r>
            <a:r>
              <a:rPr lang="ru-RU" dirty="0">
                <a:solidFill>
                  <a:schemeClr val="tx1"/>
                </a:solidFill>
              </a:rPr>
              <a:t> собою </a:t>
            </a:r>
            <a:r>
              <a:rPr lang="ru-RU" dirty="0" err="1">
                <a:solidFill>
                  <a:schemeClr val="tx1"/>
                </a:solidFill>
              </a:rPr>
              <a:t>пiдключення</a:t>
            </a:r>
            <a:r>
              <a:rPr lang="ru-RU" dirty="0">
                <a:solidFill>
                  <a:schemeClr val="tx1"/>
                </a:solidFill>
              </a:rPr>
              <a:t> типу «точка-точка» (</a:t>
            </a:r>
            <a:r>
              <a:rPr lang="ru-RU" dirty="0" err="1">
                <a:solidFill>
                  <a:schemeClr val="tx1"/>
                </a:solidFill>
              </a:rPr>
              <a:t>логiчне</a:t>
            </a:r>
            <a:r>
              <a:rPr lang="ru-RU" dirty="0">
                <a:solidFill>
                  <a:schemeClr val="tx1"/>
                </a:solidFill>
              </a:rPr>
              <a:t> </a:t>
            </a:r>
            <a:r>
              <a:rPr lang="ru-RU" dirty="0" err="1">
                <a:solidFill>
                  <a:schemeClr val="tx1"/>
                </a:solidFill>
              </a:rPr>
              <a:t>з’єднання</a:t>
            </a:r>
            <a:r>
              <a:rPr lang="ru-RU" dirty="0">
                <a:solidFill>
                  <a:schemeClr val="tx1"/>
                </a:solidFill>
              </a:rPr>
              <a:t>), яка </a:t>
            </a:r>
            <a:r>
              <a:rPr lang="ru-RU" dirty="0" err="1">
                <a:solidFill>
                  <a:schemeClr val="tx1"/>
                </a:solidFill>
              </a:rPr>
              <a:t>працює</a:t>
            </a:r>
            <a:r>
              <a:rPr lang="ru-RU" dirty="0">
                <a:solidFill>
                  <a:schemeClr val="tx1"/>
                </a:solidFill>
              </a:rPr>
              <a:t> поверх </a:t>
            </a:r>
            <a:r>
              <a:rPr lang="ru-RU" dirty="0" err="1">
                <a:solidFill>
                  <a:schemeClr val="tx1"/>
                </a:solidFill>
              </a:rPr>
              <a:t>приватної</a:t>
            </a:r>
            <a:r>
              <a:rPr lang="ru-RU" dirty="0">
                <a:solidFill>
                  <a:schemeClr val="tx1"/>
                </a:solidFill>
              </a:rPr>
              <a:t> </a:t>
            </a:r>
            <a:r>
              <a:rPr lang="ru-RU" dirty="0" err="1">
                <a:solidFill>
                  <a:schemeClr val="tx1"/>
                </a:solidFill>
              </a:rPr>
              <a:t>або</a:t>
            </a:r>
            <a:r>
              <a:rPr lang="ru-RU" dirty="0">
                <a:solidFill>
                  <a:schemeClr val="tx1"/>
                </a:solidFill>
              </a:rPr>
              <a:t> </a:t>
            </a:r>
            <a:r>
              <a:rPr lang="ru-RU" dirty="0" err="1">
                <a:solidFill>
                  <a:schemeClr val="tx1"/>
                </a:solidFill>
              </a:rPr>
              <a:t>публiчної</a:t>
            </a:r>
            <a:r>
              <a:rPr lang="ru-RU" dirty="0">
                <a:solidFill>
                  <a:schemeClr val="tx1"/>
                </a:solidFill>
              </a:rPr>
              <a:t> </a:t>
            </a:r>
            <a:r>
              <a:rPr lang="ru-RU" dirty="0" err="1">
                <a:solidFill>
                  <a:schemeClr val="tx1"/>
                </a:solidFill>
              </a:rPr>
              <a:t>мережi</a:t>
            </a:r>
            <a:r>
              <a:rPr lang="ru-RU" dirty="0">
                <a:solidFill>
                  <a:schemeClr val="tx1"/>
                </a:solidFill>
              </a:rPr>
              <a:t>. VPN-</a:t>
            </a:r>
            <a:r>
              <a:rPr lang="ru-RU" dirty="0" err="1">
                <a:solidFill>
                  <a:schemeClr val="tx1"/>
                </a:solidFill>
              </a:rPr>
              <a:t>пiдключення</a:t>
            </a:r>
            <a:r>
              <a:rPr lang="ru-RU" dirty="0">
                <a:solidFill>
                  <a:schemeClr val="tx1"/>
                </a:solidFill>
              </a:rPr>
              <a:t> типу «мережа-мережа» (</a:t>
            </a:r>
            <a:r>
              <a:rPr lang="ru-RU" dirty="0" err="1">
                <a:solidFill>
                  <a:schemeClr val="tx1"/>
                </a:solidFill>
              </a:rPr>
              <a:t>логiчне</a:t>
            </a:r>
            <a:r>
              <a:rPr lang="ru-RU" dirty="0">
                <a:solidFill>
                  <a:schemeClr val="tx1"/>
                </a:solidFill>
              </a:rPr>
              <a:t> </a:t>
            </a:r>
            <a:r>
              <a:rPr lang="ru-RU" dirty="0" err="1">
                <a:solidFill>
                  <a:schemeClr val="tx1"/>
                </a:solidFill>
              </a:rPr>
              <a:t>з’єднання</a:t>
            </a:r>
            <a:r>
              <a:rPr lang="ru-RU" dirty="0">
                <a:solidFill>
                  <a:schemeClr val="tx1"/>
                </a:solidFill>
              </a:rPr>
              <a:t>) </a:t>
            </a:r>
            <a:r>
              <a:rPr lang="ru-RU" dirty="0" err="1">
                <a:solidFill>
                  <a:schemeClr val="tx1"/>
                </a:solidFill>
              </a:rPr>
              <a:t>дозволяють</a:t>
            </a:r>
            <a:r>
              <a:rPr lang="ru-RU" dirty="0">
                <a:solidFill>
                  <a:schemeClr val="tx1"/>
                </a:solidFill>
              </a:rPr>
              <a:t> </a:t>
            </a:r>
            <a:r>
              <a:rPr lang="ru-RU" dirty="0" err="1">
                <a:solidFill>
                  <a:schemeClr val="tx1"/>
                </a:solidFill>
              </a:rPr>
              <a:t>органiзацiям</a:t>
            </a:r>
            <a:r>
              <a:rPr lang="ru-RU" dirty="0">
                <a:solidFill>
                  <a:schemeClr val="tx1"/>
                </a:solidFill>
              </a:rPr>
              <a:t> </a:t>
            </a:r>
            <a:r>
              <a:rPr lang="ru-RU" dirty="0" err="1">
                <a:solidFill>
                  <a:schemeClr val="tx1"/>
                </a:solidFill>
              </a:rPr>
              <a:t>встановлювати</a:t>
            </a:r>
            <a:r>
              <a:rPr lang="ru-RU" dirty="0">
                <a:solidFill>
                  <a:schemeClr val="tx1"/>
                </a:solidFill>
              </a:rPr>
              <a:t> </a:t>
            </a:r>
            <a:r>
              <a:rPr lang="ru-RU" dirty="0" err="1">
                <a:solidFill>
                  <a:schemeClr val="tx1"/>
                </a:solidFill>
              </a:rPr>
              <a:t>маршрутизованi</a:t>
            </a:r>
            <a:r>
              <a:rPr lang="ru-RU" dirty="0">
                <a:solidFill>
                  <a:schemeClr val="tx1"/>
                </a:solidFill>
              </a:rPr>
              <a:t> </a:t>
            </a:r>
            <a:r>
              <a:rPr lang="ru-RU" dirty="0" err="1">
                <a:solidFill>
                  <a:schemeClr val="tx1"/>
                </a:solidFill>
              </a:rPr>
              <a:t>пiдключення</a:t>
            </a:r>
            <a:r>
              <a:rPr lang="ru-RU" dirty="0">
                <a:solidFill>
                  <a:schemeClr val="tx1"/>
                </a:solidFill>
              </a:rPr>
              <a:t> </a:t>
            </a:r>
            <a:r>
              <a:rPr lang="ru-RU" dirty="0" err="1">
                <a:solidFill>
                  <a:schemeClr val="tx1"/>
                </a:solidFill>
              </a:rPr>
              <a:t>мiж</a:t>
            </a:r>
            <a:r>
              <a:rPr lang="ru-RU" dirty="0">
                <a:solidFill>
                  <a:schemeClr val="tx1"/>
                </a:solidFill>
              </a:rPr>
              <a:t> </a:t>
            </a:r>
            <a:r>
              <a:rPr lang="ru-RU" dirty="0" err="1">
                <a:solidFill>
                  <a:schemeClr val="tx1"/>
                </a:solidFill>
              </a:rPr>
              <a:t>окремими</a:t>
            </a:r>
            <a:r>
              <a:rPr lang="ru-RU" dirty="0">
                <a:solidFill>
                  <a:schemeClr val="tx1"/>
                </a:solidFill>
              </a:rPr>
              <a:t> </a:t>
            </a:r>
            <a:r>
              <a:rPr lang="ru-RU" dirty="0" err="1">
                <a:solidFill>
                  <a:schemeClr val="tx1"/>
                </a:solidFill>
              </a:rPr>
              <a:t>офiсами</a:t>
            </a:r>
            <a:r>
              <a:rPr lang="ru-RU" dirty="0">
                <a:solidFill>
                  <a:schemeClr val="tx1"/>
                </a:solidFill>
              </a:rPr>
              <a:t> (</a:t>
            </a:r>
            <a:r>
              <a:rPr lang="ru-RU" dirty="0" err="1">
                <a:solidFill>
                  <a:schemeClr val="tx1"/>
                </a:solidFill>
              </a:rPr>
              <a:t>або</a:t>
            </a:r>
            <a:r>
              <a:rPr lang="ru-RU" dirty="0">
                <a:solidFill>
                  <a:schemeClr val="tx1"/>
                </a:solidFill>
              </a:rPr>
              <a:t> </a:t>
            </a:r>
            <a:r>
              <a:rPr lang="ru-RU" dirty="0" err="1">
                <a:solidFill>
                  <a:schemeClr val="tx1"/>
                </a:solidFill>
              </a:rPr>
              <a:t>мiж</a:t>
            </a:r>
            <a:r>
              <a:rPr lang="ru-RU" dirty="0">
                <a:solidFill>
                  <a:schemeClr val="tx1"/>
                </a:solidFill>
              </a:rPr>
              <a:t> </a:t>
            </a:r>
            <a:r>
              <a:rPr lang="ru-RU" dirty="0" err="1">
                <a:solidFill>
                  <a:schemeClr val="tx1"/>
                </a:solidFill>
              </a:rPr>
              <a:t>iншими</a:t>
            </a:r>
            <a:r>
              <a:rPr lang="ru-RU" dirty="0">
                <a:solidFill>
                  <a:schemeClr val="tx1"/>
                </a:solidFill>
              </a:rPr>
              <a:t> </a:t>
            </a:r>
            <a:r>
              <a:rPr lang="ru-RU" dirty="0" err="1">
                <a:solidFill>
                  <a:schemeClr val="tx1"/>
                </a:solidFill>
              </a:rPr>
              <a:t>органiзацiями</a:t>
            </a:r>
            <a:r>
              <a:rPr lang="ru-RU" dirty="0">
                <a:solidFill>
                  <a:schemeClr val="tx1"/>
                </a:solidFill>
              </a:rPr>
              <a:t>) по </a:t>
            </a:r>
            <a:r>
              <a:rPr lang="ru-RU" dirty="0" err="1">
                <a:solidFill>
                  <a:schemeClr val="tx1"/>
                </a:solidFill>
              </a:rPr>
              <a:t>публiчнiй</a:t>
            </a:r>
            <a:r>
              <a:rPr lang="ru-RU" dirty="0">
                <a:solidFill>
                  <a:schemeClr val="tx1"/>
                </a:solidFill>
              </a:rPr>
              <a:t> </a:t>
            </a:r>
            <a:r>
              <a:rPr lang="ru-RU" dirty="0" err="1">
                <a:solidFill>
                  <a:schemeClr val="tx1"/>
                </a:solidFill>
              </a:rPr>
              <a:t>мережi</a:t>
            </a:r>
            <a:r>
              <a:rPr lang="ru-RU" dirty="0">
                <a:solidFill>
                  <a:schemeClr val="tx1"/>
                </a:solidFill>
              </a:rPr>
              <a:t>, при </a:t>
            </a:r>
            <a:r>
              <a:rPr lang="ru-RU" dirty="0" err="1">
                <a:solidFill>
                  <a:schemeClr val="tx1"/>
                </a:solidFill>
              </a:rPr>
              <a:t>цьому</a:t>
            </a:r>
            <a:r>
              <a:rPr lang="ru-RU" dirty="0">
                <a:solidFill>
                  <a:schemeClr val="tx1"/>
                </a:solidFill>
              </a:rPr>
              <a:t> </a:t>
            </a:r>
            <a:r>
              <a:rPr lang="ru-RU" dirty="0" err="1">
                <a:solidFill>
                  <a:schemeClr val="tx1"/>
                </a:solidFill>
              </a:rPr>
              <a:t>забезпечуючи</a:t>
            </a:r>
            <a:r>
              <a:rPr lang="ru-RU" dirty="0">
                <a:solidFill>
                  <a:schemeClr val="tx1"/>
                </a:solidFill>
              </a:rPr>
              <a:t> </a:t>
            </a:r>
            <a:r>
              <a:rPr lang="ru-RU" dirty="0" err="1">
                <a:solidFill>
                  <a:schemeClr val="tx1"/>
                </a:solidFill>
              </a:rPr>
              <a:t>захищенiсть</a:t>
            </a:r>
            <a:r>
              <a:rPr lang="ru-RU" dirty="0">
                <a:solidFill>
                  <a:schemeClr val="tx1"/>
                </a:solidFill>
              </a:rPr>
              <a:t> </a:t>
            </a:r>
            <a:r>
              <a:rPr lang="ru-RU" dirty="0" err="1">
                <a:solidFill>
                  <a:schemeClr val="tx1"/>
                </a:solidFill>
              </a:rPr>
              <a:t>зв’язку</a:t>
            </a:r>
            <a:r>
              <a:rPr lang="ru-RU" dirty="0">
                <a:solidFill>
                  <a:schemeClr val="tx1"/>
                </a:solidFill>
              </a:rPr>
              <a:t> (рис. 2</a:t>
            </a:r>
            <a:r>
              <a:rPr lang="ru-RU" dirty="0" smtClean="0">
                <a:solidFill>
                  <a:schemeClr val="tx1"/>
                </a:solidFill>
              </a:rPr>
              <a:t>).</a:t>
            </a:r>
          </a:p>
          <a:p>
            <a:endParaRPr lang="uk-UA" dirty="0">
              <a:solidFill>
                <a:schemeClr val="tx1"/>
              </a:solidFill>
            </a:endParaRPr>
          </a:p>
          <a:p>
            <a:endParaRPr lang="uk-UA" dirty="0" smtClean="0">
              <a:solidFill>
                <a:schemeClr val="tx1"/>
              </a:solidFill>
            </a:endParaRPr>
          </a:p>
          <a:p>
            <a:endParaRPr lang="uk-UA" dirty="0">
              <a:solidFill>
                <a:schemeClr val="tx1"/>
              </a:solidFill>
            </a:endParaRPr>
          </a:p>
          <a:p>
            <a:endParaRPr lang="uk-UA" dirty="0" smtClean="0">
              <a:solidFill>
                <a:schemeClr val="tx1"/>
              </a:solidFill>
            </a:endParaRPr>
          </a:p>
          <a:p>
            <a:endParaRPr lang="uk-UA" dirty="0">
              <a:solidFill>
                <a:schemeClr val="tx1"/>
              </a:solidFill>
            </a:endParaRPr>
          </a:p>
          <a:p>
            <a:r>
              <a:rPr lang="uk-UA" dirty="0"/>
              <a:t>Рис. 2. </a:t>
            </a:r>
            <a:r>
              <a:rPr lang="uk-UA" dirty="0" err="1"/>
              <a:t>Органiзацiя</a:t>
            </a:r>
            <a:r>
              <a:rPr lang="uk-UA" dirty="0"/>
              <a:t> VPN-з’єднання двох </a:t>
            </a:r>
            <a:r>
              <a:rPr lang="uk-UA" dirty="0" err="1"/>
              <a:t>вiддалених</a:t>
            </a:r>
            <a:r>
              <a:rPr lang="uk-UA" dirty="0"/>
              <a:t> </a:t>
            </a:r>
            <a:r>
              <a:rPr lang="uk-UA" dirty="0" err="1"/>
              <a:t>вузлiв</a:t>
            </a:r>
            <a:endParaRPr lang="ru-RU" dirty="0">
              <a:solidFill>
                <a:schemeClr val="tx1"/>
              </a:solidFill>
            </a:endParaRPr>
          </a:p>
        </p:txBody>
      </p:sp>
      <p:pic>
        <p:nvPicPr>
          <p:cNvPr id="4" name="Рисунок 3"/>
          <p:cNvPicPr/>
          <p:nvPr/>
        </p:nvPicPr>
        <p:blipFill>
          <a:blip r:embed="rId2"/>
          <a:stretch>
            <a:fillRect/>
          </a:stretch>
        </p:blipFill>
        <p:spPr>
          <a:xfrm>
            <a:off x="4140200" y="3430846"/>
            <a:ext cx="3972560" cy="1915845"/>
          </a:xfrm>
          <a:prstGeom prst="rect">
            <a:avLst/>
          </a:prstGeom>
        </p:spPr>
      </p:pic>
    </p:spTree>
    <p:extLst>
      <p:ext uri="{BB962C8B-B14F-4D97-AF65-F5344CB8AC3E}">
        <p14:creationId xmlns:p14="http://schemas.microsoft.com/office/powerpoint/2010/main" val="39930049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r>
              <a:rPr lang="uk-UA" dirty="0">
                <a:solidFill>
                  <a:schemeClr val="tx1"/>
                </a:solidFill>
              </a:rPr>
              <a:t>3. IDS/IPS (</a:t>
            </a:r>
            <a:r>
              <a:rPr lang="uk-UA" dirty="0" err="1">
                <a:solidFill>
                  <a:schemeClr val="tx1"/>
                </a:solidFill>
              </a:rPr>
              <a:t>англ</a:t>
            </a:r>
            <a:r>
              <a:rPr lang="uk-UA" dirty="0">
                <a:solidFill>
                  <a:schemeClr val="tx1"/>
                </a:solidFill>
              </a:rPr>
              <a:t>. </a:t>
            </a:r>
            <a:r>
              <a:rPr lang="uk-UA" dirty="0" err="1">
                <a:solidFill>
                  <a:schemeClr val="tx1"/>
                </a:solidFill>
              </a:rPr>
              <a:t>Intrusion</a:t>
            </a:r>
            <a:r>
              <a:rPr lang="uk-UA" dirty="0">
                <a:solidFill>
                  <a:schemeClr val="tx1"/>
                </a:solidFill>
              </a:rPr>
              <a:t> </a:t>
            </a:r>
            <a:r>
              <a:rPr lang="uk-UA" dirty="0" err="1">
                <a:solidFill>
                  <a:schemeClr val="tx1"/>
                </a:solidFill>
              </a:rPr>
              <a:t>Detection</a:t>
            </a:r>
            <a:r>
              <a:rPr lang="uk-UA" dirty="0">
                <a:solidFill>
                  <a:schemeClr val="tx1"/>
                </a:solidFill>
              </a:rPr>
              <a:t> </a:t>
            </a:r>
            <a:r>
              <a:rPr lang="uk-UA" dirty="0" err="1">
                <a:solidFill>
                  <a:schemeClr val="tx1"/>
                </a:solidFill>
              </a:rPr>
              <a:t>System</a:t>
            </a:r>
            <a:r>
              <a:rPr lang="uk-UA" dirty="0">
                <a:solidFill>
                  <a:schemeClr val="tx1"/>
                </a:solidFill>
              </a:rPr>
              <a:t> /</a:t>
            </a:r>
            <a:r>
              <a:rPr lang="uk-UA" dirty="0" err="1">
                <a:solidFill>
                  <a:schemeClr val="tx1"/>
                </a:solidFill>
              </a:rPr>
              <a:t>Intrusion</a:t>
            </a:r>
            <a:r>
              <a:rPr lang="uk-UA" dirty="0">
                <a:solidFill>
                  <a:schemeClr val="tx1"/>
                </a:solidFill>
              </a:rPr>
              <a:t> </a:t>
            </a:r>
            <a:r>
              <a:rPr lang="uk-UA" dirty="0" err="1">
                <a:solidFill>
                  <a:schemeClr val="tx1"/>
                </a:solidFill>
              </a:rPr>
              <a:t>Prevention</a:t>
            </a:r>
            <a:r>
              <a:rPr lang="uk-UA" dirty="0">
                <a:solidFill>
                  <a:schemeClr val="tx1"/>
                </a:solidFill>
              </a:rPr>
              <a:t> </a:t>
            </a:r>
            <a:r>
              <a:rPr lang="uk-UA" dirty="0" err="1">
                <a:solidFill>
                  <a:schemeClr val="tx1"/>
                </a:solidFill>
              </a:rPr>
              <a:t>System</a:t>
            </a:r>
            <a:r>
              <a:rPr lang="uk-UA" dirty="0">
                <a:solidFill>
                  <a:schemeClr val="tx1"/>
                </a:solidFill>
              </a:rPr>
              <a:t>, </a:t>
            </a:r>
            <a:r>
              <a:rPr lang="uk-UA" dirty="0" err="1">
                <a:solidFill>
                  <a:schemeClr val="tx1"/>
                </a:solidFill>
              </a:rPr>
              <a:t>укр</a:t>
            </a:r>
            <a:r>
              <a:rPr lang="uk-UA" dirty="0">
                <a:solidFill>
                  <a:schemeClr val="tx1"/>
                </a:solidFill>
              </a:rPr>
              <a:t>. Система виявлення вторгнення (СВВ)/Система </a:t>
            </a:r>
            <a:r>
              <a:rPr lang="uk-UA" dirty="0" err="1">
                <a:solidFill>
                  <a:schemeClr val="tx1"/>
                </a:solidFill>
              </a:rPr>
              <a:t>запобiгання</a:t>
            </a:r>
            <a:r>
              <a:rPr lang="uk-UA" dirty="0">
                <a:solidFill>
                  <a:schemeClr val="tx1"/>
                </a:solidFill>
              </a:rPr>
              <a:t> вторгнення (СЗВ)). СВВ – програмний або апаратний </a:t>
            </a:r>
            <a:r>
              <a:rPr lang="uk-UA" dirty="0" err="1">
                <a:solidFill>
                  <a:schemeClr val="tx1"/>
                </a:solidFill>
              </a:rPr>
              <a:t>засiб</a:t>
            </a:r>
            <a:r>
              <a:rPr lang="uk-UA" dirty="0">
                <a:solidFill>
                  <a:schemeClr val="tx1"/>
                </a:solidFill>
              </a:rPr>
              <a:t>, призначений для виявлення </a:t>
            </a:r>
            <a:r>
              <a:rPr lang="uk-UA" dirty="0" err="1">
                <a:solidFill>
                  <a:schemeClr val="tx1"/>
                </a:solidFill>
              </a:rPr>
              <a:t>фактiв</a:t>
            </a:r>
            <a:r>
              <a:rPr lang="uk-UA" dirty="0">
                <a:solidFill>
                  <a:schemeClr val="tx1"/>
                </a:solidFill>
              </a:rPr>
              <a:t> </a:t>
            </a:r>
            <a:r>
              <a:rPr lang="uk-UA" dirty="0" err="1">
                <a:solidFill>
                  <a:schemeClr val="tx1"/>
                </a:solidFill>
              </a:rPr>
              <a:t>несанкцiонованого</a:t>
            </a:r>
            <a:r>
              <a:rPr lang="uk-UA" dirty="0">
                <a:solidFill>
                  <a:schemeClr val="tx1"/>
                </a:solidFill>
              </a:rPr>
              <a:t> доступу в комп’ютерну систему (мережу), або </a:t>
            </a:r>
            <a:r>
              <a:rPr lang="uk-UA" dirty="0" err="1">
                <a:solidFill>
                  <a:schemeClr val="tx1"/>
                </a:solidFill>
              </a:rPr>
              <a:t>несанкцiонованого</a:t>
            </a:r>
            <a:r>
              <a:rPr lang="uk-UA" dirty="0">
                <a:solidFill>
                  <a:schemeClr val="tx1"/>
                </a:solidFill>
              </a:rPr>
              <a:t> </a:t>
            </a:r>
            <a:r>
              <a:rPr lang="uk-UA" dirty="0" err="1">
                <a:solidFill>
                  <a:schemeClr val="tx1"/>
                </a:solidFill>
              </a:rPr>
              <a:t>управлiння</a:t>
            </a:r>
            <a:r>
              <a:rPr lang="uk-UA" dirty="0">
                <a:solidFill>
                  <a:schemeClr val="tx1"/>
                </a:solidFill>
              </a:rPr>
              <a:t> такою системою. СЗВ – програмна або апаратна система забезпечення безпеки, яка активно блокує вторгнення у </a:t>
            </a:r>
            <a:r>
              <a:rPr lang="uk-UA" dirty="0" err="1">
                <a:solidFill>
                  <a:schemeClr val="tx1"/>
                </a:solidFill>
              </a:rPr>
              <a:t>разi</a:t>
            </a:r>
            <a:r>
              <a:rPr lang="uk-UA" dirty="0">
                <a:solidFill>
                  <a:schemeClr val="tx1"/>
                </a:solidFill>
              </a:rPr>
              <a:t> їх виявлення. </a:t>
            </a:r>
            <a:r>
              <a:rPr lang="uk-UA" dirty="0" err="1">
                <a:solidFill>
                  <a:schemeClr val="tx1"/>
                </a:solidFill>
              </a:rPr>
              <a:t>Архiтектура</a:t>
            </a:r>
            <a:r>
              <a:rPr lang="uk-UA" dirty="0">
                <a:solidFill>
                  <a:schemeClr val="tx1"/>
                </a:solidFill>
              </a:rPr>
              <a:t> СВВ (рис. 3) i СЗВ (рис. 4</a:t>
            </a:r>
            <a:r>
              <a:rPr lang="uk-UA" dirty="0" smtClean="0">
                <a:solidFill>
                  <a:schemeClr val="tx1"/>
                </a:solidFill>
              </a:rPr>
              <a:t>).</a:t>
            </a:r>
          </a:p>
          <a:p>
            <a:endParaRPr lang="uk-UA" dirty="0">
              <a:solidFill>
                <a:schemeClr val="tx1"/>
              </a:solidFill>
            </a:endParaRPr>
          </a:p>
          <a:p>
            <a:endParaRPr lang="uk-UA" dirty="0" smtClean="0">
              <a:solidFill>
                <a:schemeClr val="tx1"/>
              </a:solidFill>
            </a:endParaRPr>
          </a:p>
          <a:p>
            <a:endParaRPr lang="uk-UA" dirty="0">
              <a:solidFill>
                <a:schemeClr val="tx1"/>
              </a:solidFill>
            </a:endParaRPr>
          </a:p>
          <a:p>
            <a:endParaRPr lang="uk-UA" dirty="0" smtClean="0">
              <a:solidFill>
                <a:schemeClr val="tx1"/>
              </a:solidFill>
            </a:endParaRPr>
          </a:p>
          <a:p>
            <a:r>
              <a:rPr lang="uk-UA" dirty="0" smtClean="0">
                <a:solidFill>
                  <a:schemeClr val="tx1"/>
                </a:solidFill>
              </a:rPr>
              <a:t>Рис. 3. Система виявлення вторгнень          </a:t>
            </a:r>
            <a:r>
              <a:rPr lang="uk-UA" dirty="0">
                <a:solidFill>
                  <a:schemeClr val="tx1"/>
                </a:solidFill>
              </a:rPr>
              <a:t>Рис. 4. Система </a:t>
            </a:r>
            <a:r>
              <a:rPr lang="uk-UA" dirty="0" err="1">
                <a:solidFill>
                  <a:schemeClr val="tx1"/>
                </a:solidFill>
              </a:rPr>
              <a:t>запобiгання</a:t>
            </a:r>
            <a:r>
              <a:rPr lang="uk-UA" dirty="0">
                <a:solidFill>
                  <a:schemeClr val="tx1"/>
                </a:solidFill>
              </a:rPr>
              <a:t> вторгнень</a:t>
            </a:r>
            <a:endParaRPr lang="ru-RU" dirty="0">
              <a:solidFill>
                <a:schemeClr val="tx1"/>
              </a:solidFill>
            </a:endParaRPr>
          </a:p>
          <a:p>
            <a:endParaRPr lang="ru-RU" dirty="0" smtClean="0">
              <a:solidFill>
                <a:schemeClr val="tx1"/>
              </a:solidFill>
            </a:endParaRPr>
          </a:p>
          <a:p>
            <a:endParaRPr lang="ru-RU" dirty="0">
              <a:solidFill>
                <a:schemeClr val="tx1"/>
              </a:solidFill>
            </a:endParaRPr>
          </a:p>
        </p:txBody>
      </p:sp>
      <p:pic>
        <p:nvPicPr>
          <p:cNvPr id="4" name="Рисунок 3"/>
          <p:cNvPicPr/>
          <p:nvPr/>
        </p:nvPicPr>
        <p:blipFill>
          <a:blip r:embed="rId2"/>
          <a:stretch>
            <a:fillRect/>
          </a:stretch>
        </p:blipFill>
        <p:spPr>
          <a:xfrm>
            <a:off x="1252567" y="3637627"/>
            <a:ext cx="4049106" cy="1571682"/>
          </a:xfrm>
          <a:prstGeom prst="rect">
            <a:avLst/>
          </a:prstGeom>
        </p:spPr>
      </p:pic>
      <p:pic>
        <p:nvPicPr>
          <p:cNvPr id="5" name="Рисунок 4"/>
          <p:cNvPicPr/>
          <p:nvPr/>
        </p:nvPicPr>
        <p:blipFill>
          <a:blip r:embed="rId3"/>
          <a:stretch>
            <a:fillRect/>
          </a:stretch>
        </p:blipFill>
        <p:spPr>
          <a:xfrm>
            <a:off x="5561618" y="3637627"/>
            <a:ext cx="4355061" cy="1694694"/>
          </a:xfrm>
          <a:prstGeom prst="rect">
            <a:avLst/>
          </a:prstGeom>
        </p:spPr>
      </p:pic>
    </p:spTree>
    <p:extLst>
      <p:ext uri="{BB962C8B-B14F-4D97-AF65-F5344CB8AC3E}">
        <p14:creationId xmlns:p14="http://schemas.microsoft.com/office/powerpoint/2010/main" val="27551619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r>
              <a:rPr lang="uk-UA" dirty="0">
                <a:solidFill>
                  <a:schemeClr val="tx1"/>
                </a:solidFill>
              </a:rPr>
              <a:t>4. </a:t>
            </a:r>
            <a:r>
              <a:rPr lang="uk-UA" dirty="0" err="1">
                <a:solidFill>
                  <a:schemeClr val="tx1"/>
                </a:solidFill>
              </a:rPr>
              <a:t>Антивiрусний</a:t>
            </a:r>
            <a:r>
              <a:rPr lang="uk-UA" dirty="0">
                <a:solidFill>
                  <a:schemeClr val="tx1"/>
                </a:solidFill>
              </a:rPr>
              <a:t> захист – програмне забезпечення, яке здатне знаходити, «</a:t>
            </a:r>
            <a:r>
              <a:rPr lang="uk-UA" dirty="0" err="1">
                <a:solidFill>
                  <a:schemeClr val="tx1"/>
                </a:solidFill>
              </a:rPr>
              <a:t>лiкувати</a:t>
            </a:r>
            <a:r>
              <a:rPr lang="uk-UA" dirty="0">
                <a:solidFill>
                  <a:schemeClr val="tx1"/>
                </a:solidFill>
              </a:rPr>
              <a:t>», блокувати, а також </a:t>
            </a:r>
            <a:r>
              <a:rPr lang="uk-UA" dirty="0" err="1">
                <a:solidFill>
                  <a:schemeClr val="tx1"/>
                </a:solidFill>
              </a:rPr>
              <a:t>повнiстю</a:t>
            </a:r>
            <a:r>
              <a:rPr lang="uk-UA" dirty="0">
                <a:solidFill>
                  <a:schemeClr val="tx1"/>
                </a:solidFill>
              </a:rPr>
              <a:t> видаляти </a:t>
            </a:r>
            <a:r>
              <a:rPr lang="uk-UA" dirty="0" err="1">
                <a:solidFill>
                  <a:schemeClr val="tx1"/>
                </a:solidFill>
              </a:rPr>
              <a:t>вiруси</a:t>
            </a:r>
            <a:r>
              <a:rPr lang="uk-UA" dirty="0">
                <a:solidFill>
                  <a:schemeClr val="tx1"/>
                </a:solidFill>
              </a:rPr>
              <a:t> з системи. </a:t>
            </a:r>
            <a:r>
              <a:rPr lang="uk-UA" dirty="0" err="1">
                <a:solidFill>
                  <a:schemeClr val="tx1"/>
                </a:solidFill>
              </a:rPr>
              <a:t>Антивiрусний</a:t>
            </a:r>
            <a:r>
              <a:rPr lang="uk-UA" dirty="0">
                <a:solidFill>
                  <a:schemeClr val="tx1"/>
                </a:solidFill>
              </a:rPr>
              <a:t> захист здатний моментально попереджати про те, що на </a:t>
            </a:r>
            <a:r>
              <a:rPr lang="uk-UA" dirty="0" err="1">
                <a:solidFill>
                  <a:schemeClr val="tx1"/>
                </a:solidFill>
              </a:rPr>
              <a:t>тiй</a:t>
            </a:r>
            <a:r>
              <a:rPr lang="uk-UA" dirty="0">
                <a:solidFill>
                  <a:schemeClr val="tx1"/>
                </a:solidFill>
              </a:rPr>
              <a:t> чи </a:t>
            </a:r>
            <a:r>
              <a:rPr lang="uk-UA" dirty="0" err="1">
                <a:solidFill>
                  <a:schemeClr val="tx1"/>
                </a:solidFill>
              </a:rPr>
              <a:t>iншiй</a:t>
            </a:r>
            <a:r>
              <a:rPr lang="uk-UA" dirty="0">
                <a:solidFill>
                  <a:schemeClr val="tx1"/>
                </a:solidFill>
              </a:rPr>
              <a:t> веб-</a:t>
            </a:r>
            <a:r>
              <a:rPr lang="uk-UA" dirty="0" err="1">
                <a:solidFill>
                  <a:schemeClr val="tx1"/>
                </a:solidFill>
              </a:rPr>
              <a:t>сторiнцi</a:t>
            </a:r>
            <a:r>
              <a:rPr lang="uk-UA" dirty="0">
                <a:solidFill>
                  <a:schemeClr val="tx1"/>
                </a:solidFill>
              </a:rPr>
              <a:t> є </a:t>
            </a:r>
            <a:r>
              <a:rPr lang="uk-UA" dirty="0" err="1">
                <a:solidFill>
                  <a:schemeClr val="tx1"/>
                </a:solidFill>
              </a:rPr>
              <a:t>вiрус</a:t>
            </a:r>
            <a:r>
              <a:rPr lang="uk-UA" dirty="0">
                <a:solidFill>
                  <a:schemeClr val="tx1"/>
                </a:solidFill>
              </a:rPr>
              <a:t> i ваша система може бути пошкодженою. Це дуже зручно, так як сама програма в цей же час прийме </a:t>
            </a:r>
            <a:r>
              <a:rPr lang="uk-UA" dirty="0" err="1">
                <a:solidFill>
                  <a:schemeClr val="tx1"/>
                </a:solidFill>
              </a:rPr>
              <a:t>всi</a:t>
            </a:r>
            <a:r>
              <a:rPr lang="uk-UA" dirty="0">
                <a:solidFill>
                  <a:schemeClr val="tx1"/>
                </a:solidFill>
              </a:rPr>
              <a:t> </a:t>
            </a:r>
            <a:r>
              <a:rPr lang="uk-UA" dirty="0" err="1">
                <a:solidFill>
                  <a:schemeClr val="tx1"/>
                </a:solidFill>
              </a:rPr>
              <a:t>необхiднi</a:t>
            </a:r>
            <a:r>
              <a:rPr lang="uk-UA" dirty="0">
                <a:solidFill>
                  <a:schemeClr val="tx1"/>
                </a:solidFill>
              </a:rPr>
              <a:t> заходи. На даний момент </a:t>
            </a:r>
            <a:r>
              <a:rPr lang="uk-UA" dirty="0" err="1">
                <a:solidFill>
                  <a:schemeClr val="tx1"/>
                </a:solidFill>
              </a:rPr>
              <a:t>iснують</a:t>
            </a:r>
            <a:r>
              <a:rPr lang="uk-UA" dirty="0">
                <a:solidFill>
                  <a:schemeClr val="tx1"/>
                </a:solidFill>
              </a:rPr>
              <a:t> багато </a:t>
            </a:r>
            <a:r>
              <a:rPr lang="uk-UA" dirty="0" err="1">
                <a:solidFill>
                  <a:schemeClr val="tx1"/>
                </a:solidFill>
              </a:rPr>
              <a:t>рiзних</a:t>
            </a:r>
            <a:r>
              <a:rPr lang="uk-UA" dirty="0">
                <a:solidFill>
                  <a:schemeClr val="tx1"/>
                </a:solidFill>
              </a:rPr>
              <a:t> програм </a:t>
            </a:r>
            <a:r>
              <a:rPr lang="uk-UA" dirty="0" err="1">
                <a:solidFill>
                  <a:schemeClr val="tx1"/>
                </a:solidFill>
              </a:rPr>
              <a:t>антивiрусного</a:t>
            </a:r>
            <a:r>
              <a:rPr lang="uk-UA" dirty="0">
                <a:solidFill>
                  <a:schemeClr val="tx1"/>
                </a:solidFill>
              </a:rPr>
              <a:t> захисту, </a:t>
            </a:r>
            <a:r>
              <a:rPr lang="uk-UA" dirty="0" err="1">
                <a:solidFill>
                  <a:schemeClr val="tx1"/>
                </a:solidFill>
              </a:rPr>
              <a:t>якi</a:t>
            </a:r>
            <a:r>
              <a:rPr lang="uk-UA" dirty="0">
                <a:solidFill>
                  <a:schemeClr val="tx1"/>
                </a:solidFill>
              </a:rPr>
              <a:t> </a:t>
            </a:r>
            <a:r>
              <a:rPr lang="uk-UA" dirty="0" err="1">
                <a:solidFill>
                  <a:schemeClr val="tx1"/>
                </a:solidFill>
              </a:rPr>
              <a:t>вiдрiзняються</a:t>
            </a:r>
            <a:r>
              <a:rPr lang="uk-UA" dirty="0">
                <a:solidFill>
                  <a:schemeClr val="tx1"/>
                </a:solidFill>
              </a:rPr>
              <a:t> за: </a:t>
            </a:r>
            <a:r>
              <a:rPr lang="uk-UA" dirty="0" err="1">
                <a:solidFill>
                  <a:schemeClr val="tx1"/>
                </a:solidFill>
              </a:rPr>
              <a:t>цiною</a:t>
            </a:r>
            <a:r>
              <a:rPr lang="uk-UA" dirty="0">
                <a:solidFill>
                  <a:schemeClr val="tx1"/>
                </a:solidFill>
              </a:rPr>
              <a:t>, </a:t>
            </a:r>
            <a:r>
              <a:rPr lang="uk-UA" dirty="0" err="1">
                <a:solidFill>
                  <a:schemeClr val="tx1"/>
                </a:solidFill>
              </a:rPr>
              <a:t>швидкiстю</a:t>
            </a:r>
            <a:r>
              <a:rPr lang="uk-UA" dirty="0">
                <a:solidFill>
                  <a:schemeClr val="tx1"/>
                </a:solidFill>
              </a:rPr>
              <a:t> роботи, </a:t>
            </a:r>
            <a:r>
              <a:rPr lang="uk-UA" dirty="0" err="1">
                <a:solidFill>
                  <a:schemeClr val="tx1"/>
                </a:solidFill>
              </a:rPr>
              <a:t>якiстю</a:t>
            </a:r>
            <a:r>
              <a:rPr lang="uk-UA" dirty="0">
                <a:solidFill>
                  <a:schemeClr val="tx1"/>
                </a:solidFill>
              </a:rPr>
              <a:t> </a:t>
            </a:r>
            <a:r>
              <a:rPr lang="uk-UA" dirty="0" err="1">
                <a:solidFill>
                  <a:schemeClr val="tx1"/>
                </a:solidFill>
              </a:rPr>
              <a:t>антивiрусних</a:t>
            </a:r>
            <a:r>
              <a:rPr lang="uk-UA" dirty="0">
                <a:solidFill>
                  <a:schemeClr val="tx1"/>
                </a:solidFill>
              </a:rPr>
              <a:t> баз та </a:t>
            </a:r>
            <a:r>
              <a:rPr lang="uk-UA" dirty="0" err="1">
                <a:solidFill>
                  <a:schemeClr val="tx1"/>
                </a:solidFill>
              </a:rPr>
              <a:t>iншими</a:t>
            </a:r>
            <a:r>
              <a:rPr lang="uk-UA" dirty="0">
                <a:solidFill>
                  <a:schemeClr val="tx1"/>
                </a:solidFill>
              </a:rPr>
              <a:t> параметрами. </a:t>
            </a:r>
            <a:endParaRPr lang="ru-RU" dirty="0">
              <a:solidFill>
                <a:schemeClr val="tx1"/>
              </a:solidFill>
            </a:endParaRPr>
          </a:p>
          <a:p>
            <a:r>
              <a:rPr lang="uk-UA" dirty="0">
                <a:solidFill>
                  <a:schemeClr val="tx1"/>
                </a:solidFill>
              </a:rPr>
              <a:t>5. </a:t>
            </a:r>
            <a:r>
              <a:rPr lang="uk-UA" dirty="0" err="1">
                <a:solidFill>
                  <a:schemeClr val="tx1"/>
                </a:solidFill>
              </a:rPr>
              <a:t>Бiлi</a:t>
            </a:r>
            <a:r>
              <a:rPr lang="uk-UA" dirty="0">
                <a:solidFill>
                  <a:schemeClr val="tx1"/>
                </a:solidFill>
              </a:rPr>
              <a:t> списки – </a:t>
            </a:r>
            <a:r>
              <a:rPr lang="uk-UA" dirty="0" err="1">
                <a:solidFill>
                  <a:schemeClr val="tx1"/>
                </a:solidFill>
              </a:rPr>
              <a:t>перелiк</a:t>
            </a:r>
            <a:r>
              <a:rPr lang="uk-UA" dirty="0">
                <a:solidFill>
                  <a:schemeClr val="tx1"/>
                </a:solidFill>
              </a:rPr>
              <a:t> певних програм та служб, </a:t>
            </a:r>
            <a:r>
              <a:rPr lang="uk-UA" dirty="0" err="1">
                <a:solidFill>
                  <a:schemeClr val="tx1"/>
                </a:solidFill>
              </a:rPr>
              <a:t>якi</a:t>
            </a:r>
            <a:r>
              <a:rPr lang="uk-UA" dirty="0">
                <a:solidFill>
                  <a:schemeClr val="tx1"/>
                </a:solidFill>
              </a:rPr>
              <a:t> може використовувати користувач. Контролює </a:t>
            </a:r>
            <a:r>
              <a:rPr lang="uk-UA" dirty="0" err="1">
                <a:solidFill>
                  <a:schemeClr val="tx1"/>
                </a:solidFill>
              </a:rPr>
              <a:t>бiлi</a:t>
            </a:r>
            <a:r>
              <a:rPr lang="uk-UA" dirty="0">
                <a:solidFill>
                  <a:schemeClr val="tx1"/>
                </a:solidFill>
              </a:rPr>
              <a:t> списки – </a:t>
            </a:r>
            <a:r>
              <a:rPr lang="uk-UA" dirty="0" err="1">
                <a:solidFill>
                  <a:schemeClr val="tx1"/>
                </a:solidFill>
              </a:rPr>
              <a:t>адмiнiстратор</a:t>
            </a:r>
            <a:r>
              <a:rPr lang="uk-UA" dirty="0">
                <a:solidFill>
                  <a:schemeClr val="tx1"/>
                </a:solidFill>
              </a:rPr>
              <a:t>. </a:t>
            </a:r>
            <a:r>
              <a:rPr lang="uk-UA" dirty="0" err="1">
                <a:solidFill>
                  <a:schemeClr val="tx1"/>
                </a:solidFill>
              </a:rPr>
              <a:t>Бiлi</a:t>
            </a:r>
            <a:r>
              <a:rPr lang="uk-UA" dirty="0">
                <a:solidFill>
                  <a:schemeClr val="tx1"/>
                </a:solidFill>
              </a:rPr>
              <a:t> списки можна створити, як за допомогою вбудованих </a:t>
            </a:r>
            <a:r>
              <a:rPr lang="uk-UA" dirty="0" err="1">
                <a:solidFill>
                  <a:schemeClr val="tx1"/>
                </a:solidFill>
              </a:rPr>
              <a:t>засобiв</a:t>
            </a:r>
            <a:r>
              <a:rPr lang="uk-UA" dirty="0">
                <a:solidFill>
                  <a:schemeClr val="tx1"/>
                </a:solidFill>
              </a:rPr>
              <a:t> </a:t>
            </a:r>
            <a:r>
              <a:rPr lang="uk-UA" dirty="0" err="1">
                <a:solidFill>
                  <a:schemeClr val="tx1"/>
                </a:solidFill>
              </a:rPr>
              <a:t>операцiйної</a:t>
            </a:r>
            <a:r>
              <a:rPr lang="uk-UA" dirty="0">
                <a:solidFill>
                  <a:schemeClr val="tx1"/>
                </a:solidFill>
              </a:rPr>
              <a:t> системи, так i за допомогою стороннього програмного забезпечення. </a:t>
            </a:r>
            <a:endParaRPr lang="ru-RU" dirty="0">
              <a:solidFill>
                <a:schemeClr val="tx1"/>
              </a:solidFill>
            </a:endParaRPr>
          </a:p>
          <a:p>
            <a:endParaRPr lang="ru-RU" dirty="0">
              <a:solidFill>
                <a:schemeClr val="tx1"/>
              </a:solidFill>
            </a:endParaRPr>
          </a:p>
        </p:txBody>
      </p:sp>
    </p:spTree>
    <p:extLst>
      <p:ext uri="{BB962C8B-B14F-4D97-AF65-F5344CB8AC3E}">
        <p14:creationId xmlns:p14="http://schemas.microsoft.com/office/powerpoint/2010/main" val="3937211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r>
              <a:rPr lang="uk-UA" dirty="0">
                <a:solidFill>
                  <a:schemeClr val="tx1"/>
                </a:solidFill>
              </a:rPr>
              <a:t>6. </a:t>
            </a:r>
            <a:r>
              <a:rPr lang="uk-UA" dirty="0" err="1">
                <a:solidFill>
                  <a:schemeClr val="tx1"/>
                </a:solidFill>
              </a:rPr>
              <a:t>Фiльтрацiя</a:t>
            </a:r>
            <a:r>
              <a:rPr lang="uk-UA" dirty="0">
                <a:solidFill>
                  <a:schemeClr val="tx1"/>
                </a:solidFill>
              </a:rPr>
              <a:t> спаму – процедура, яка </a:t>
            </a:r>
            <a:r>
              <a:rPr lang="uk-UA" dirty="0" err="1">
                <a:solidFill>
                  <a:schemeClr val="tx1"/>
                </a:solidFill>
              </a:rPr>
              <a:t>перевiряє</a:t>
            </a:r>
            <a:r>
              <a:rPr lang="uk-UA" dirty="0">
                <a:solidFill>
                  <a:schemeClr val="tx1"/>
                </a:solidFill>
              </a:rPr>
              <a:t> </a:t>
            </a:r>
            <a:r>
              <a:rPr lang="uk-UA" dirty="0" err="1">
                <a:solidFill>
                  <a:schemeClr val="tx1"/>
                </a:solidFill>
              </a:rPr>
              <a:t>вхiдну</a:t>
            </a:r>
            <a:r>
              <a:rPr lang="uk-UA" dirty="0">
                <a:solidFill>
                  <a:schemeClr val="tx1"/>
                </a:solidFill>
              </a:rPr>
              <a:t> </a:t>
            </a:r>
            <a:r>
              <a:rPr lang="uk-UA" dirty="0" err="1">
                <a:solidFill>
                  <a:schemeClr val="tx1"/>
                </a:solidFill>
              </a:rPr>
              <a:t>кореспонденцiю</a:t>
            </a:r>
            <a:r>
              <a:rPr lang="uk-UA" dirty="0">
                <a:solidFill>
                  <a:schemeClr val="tx1"/>
                </a:solidFill>
              </a:rPr>
              <a:t> (E-</a:t>
            </a:r>
            <a:r>
              <a:rPr lang="uk-UA" dirty="0" err="1">
                <a:solidFill>
                  <a:schemeClr val="tx1"/>
                </a:solidFill>
              </a:rPr>
              <a:t>mail</a:t>
            </a:r>
            <a:r>
              <a:rPr lang="uk-UA" dirty="0">
                <a:solidFill>
                  <a:schemeClr val="tx1"/>
                </a:solidFill>
              </a:rPr>
              <a:t>) за встановленими налаштуваннями </a:t>
            </a:r>
            <a:r>
              <a:rPr lang="uk-UA" dirty="0" err="1">
                <a:solidFill>
                  <a:schemeClr val="tx1"/>
                </a:solidFill>
              </a:rPr>
              <a:t>фiльтрiв</a:t>
            </a:r>
            <a:r>
              <a:rPr lang="uk-UA" dirty="0">
                <a:solidFill>
                  <a:schemeClr val="tx1"/>
                </a:solidFill>
              </a:rPr>
              <a:t> i забезпечую виявлення небажаної розсилки, яка може </a:t>
            </a:r>
            <a:r>
              <a:rPr lang="uk-UA" dirty="0" err="1">
                <a:solidFill>
                  <a:schemeClr val="tx1"/>
                </a:solidFill>
              </a:rPr>
              <a:t>мiстити</a:t>
            </a:r>
            <a:r>
              <a:rPr lang="uk-UA" dirty="0">
                <a:solidFill>
                  <a:schemeClr val="tx1"/>
                </a:solidFill>
              </a:rPr>
              <a:t> в </a:t>
            </a:r>
            <a:r>
              <a:rPr lang="uk-UA" dirty="0" err="1">
                <a:solidFill>
                  <a:schemeClr val="tx1"/>
                </a:solidFill>
              </a:rPr>
              <a:t>собi</a:t>
            </a:r>
            <a:r>
              <a:rPr lang="uk-UA" dirty="0">
                <a:solidFill>
                  <a:schemeClr val="tx1"/>
                </a:solidFill>
              </a:rPr>
              <a:t>: </a:t>
            </a:r>
            <a:r>
              <a:rPr lang="uk-UA" dirty="0" err="1">
                <a:solidFill>
                  <a:schemeClr val="tx1"/>
                </a:solidFill>
              </a:rPr>
              <a:t>рекламнi</a:t>
            </a:r>
            <a:r>
              <a:rPr lang="uk-UA" dirty="0">
                <a:solidFill>
                  <a:schemeClr val="tx1"/>
                </a:solidFill>
              </a:rPr>
              <a:t> </a:t>
            </a:r>
            <a:r>
              <a:rPr lang="uk-UA" dirty="0" err="1">
                <a:solidFill>
                  <a:schemeClr val="tx1"/>
                </a:solidFill>
              </a:rPr>
              <a:t>пропозицiї</a:t>
            </a:r>
            <a:r>
              <a:rPr lang="uk-UA" dirty="0">
                <a:solidFill>
                  <a:schemeClr val="tx1"/>
                </a:solidFill>
              </a:rPr>
              <a:t>, «листи щастя», </a:t>
            </a:r>
            <a:r>
              <a:rPr lang="uk-UA" dirty="0" err="1">
                <a:solidFill>
                  <a:schemeClr val="tx1"/>
                </a:solidFill>
              </a:rPr>
              <a:t>комп’ютернi</a:t>
            </a:r>
            <a:r>
              <a:rPr lang="uk-UA" dirty="0">
                <a:solidFill>
                  <a:schemeClr val="tx1"/>
                </a:solidFill>
              </a:rPr>
              <a:t> </a:t>
            </a:r>
            <a:r>
              <a:rPr lang="uk-UA" dirty="0" err="1">
                <a:solidFill>
                  <a:schemeClr val="tx1"/>
                </a:solidFill>
              </a:rPr>
              <a:t>вiруси</a:t>
            </a:r>
            <a:r>
              <a:rPr lang="uk-UA" dirty="0">
                <a:solidFill>
                  <a:schemeClr val="tx1"/>
                </a:solidFill>
              </a:rPr>
              <a:t> або опинитися спробою </a:t>
            </a:r>
            <a:r>
              <a:rPr lang="uk-UA" dirty="0" err="1">
                <a:solidFill>
                  <a:schemeClr val="tx1"/>
                </a:solidFill>
              </a:rPr>
              <a:t>фiшингу</a:t>
            </a:r>
            <a:r>
              <a:rPr lang="uk-UA" dirty="0">
                <a:solidFill>
                  <a:schemeClr val="tx1"/>
                </a:solidFill>
              </a:rPr>
              <a:t>. До основних </a:t>
            </a:r>
            <a:r>
              <a:rPr lang="uk-UA" dirty="0" err="1">
                <a:solidFill>
                  <a:schemeClr val="tx1"/>
                </a:solidFill>
              </a:rPr>
              <a:t>способiв</a:t>
            </a:r>
            <a:r>
              <a:rPr lang="uk-UA" dirty="0">
                <a:solidFill>
                  <a:schemeClr val="tx1"/>
                </a:solidFill>
              </a:rPr>
              <a:t> </a:t>
            </a:r>
            <a:r>
              <a:rPr lang="uk-UA" dirty="0" err="1">
                <a:solidFill>
                  <a:schemeClr val="tx1"/>
                </a:solidFill>
              </a:rPr>
              <a:t>фiльтрацiї</a:t>
            </a:r>
            <a:r>
              <a:rPr lang="uk-UA" dirty="0">
                <a:solidFill>
                  <a:schemeClr val="tx1"/>
                </a:solidFill>
              </a:rPr>
              <a:t> спаму </a:t>
            </a:r>
            <a:r>
              <a:rPr lang="uk-UA" dirty="0" err="1">
                <a:solidFill>
                  <a:schemeClr val="tx1"/>
                </a:solidFill>
              </a:rPr>
              <a:t>вiдносяться</a:t>
            </a:r>
            <a:r>
              <a:rPr lang="uk-UA" dirty="0">
                <a:solidFill>
                  <a:schemeClr val="tx1"/>
                </a:solidFill>
              </a:rPr>
              <a:t>: </a:t>
            </a:r>
            <a:endParaRPr lang="ru-RU" dirty="0">
              <a:solidFill>
                <a:schemeClr val="tx1"/>
              </a:solidFill>
            </a:endParaRPr>
          </a:p>
          <a:p>
            <a:r>
              <a:rPr lang="uk-UA" dirty="0">
                <a:solidFill>
                  <a:schemeClr val="tx1"/>
                </a:solidFill>
              </a:rPr>
              <a:t>∙ </a:t>
            </a:r>
            <a:r>
              <a:rPr lang="uk-UA" dirty="0" err="1">
                <a:solidFill>
                  <a:schemeClr val="tx1"/>
                </a:solidFill>
              </a:rPr>
              <a:t>Спецiалiзованi</a:t>
            </a:r>
            <a:r>
              <a:rPr lang="uk-UA" dirty="0">
                <a:solidFill>
                  <a:schemeClr val="tx1"/>
                </a:solidFill>
              </a:rPr>
              <a:t> постачальники </a:t>
            </a:r>
            <a:r>
              <a:rPr lang="uk-UA" dirty="0" err="1">
                <a:solidFill>
                  <a:schemeClr val="tx1"/>
                </a:solidFill>
              </a:rPr>
              <a:t>сервiсiв</a:t>
            </a:r>
            <a:r>
              <a:rPr lang="uk-UA" dirty="0">
                <a:solidFill>
                  <a:schemeClr val="tx1"/>
                </a:solidFill>
              </a:rPr>
              <a:t> </a:t>
            </a:r>
            <a:r>
              <a:rPr lang="uk-UA" dirty="0" err="1">
                <a:solidFill>
                  <a:schemeClr val="tx1"/>
                </a:solidFill>
              </a:rPr>
              <a:t>фiльтрацiї</a:t>
            </a:r>
            <a:r>
              <a:rPr lang="uk-UA" dirty="0">
                <a:solidFill>
                  <a:schemeClr val="tx1"/>
                </a:solidFill>
              </a:rPr>
              <a:t> спаму; </a:t>
            </a:r>
            <a:endParaRPr lang="ru-RU" dirty="0">
              <a:solidFill>
                <a:schemeClr val="tx1"/>
              </a:solidFill>
            </a:endParaRPr>
          </a:p>
          <a:p>
            <a:r>
              <a:rPr lang="uk-UA" dirty="0">
                <a:solidFill>
                  <a:schemeClr val="tx1"/>
                </a:solidFill>
              </a:rPr>
              <a:t>∙ Програмне забезпечення для </a:t>
            </a:r>
            <a:r>
              <a:rPr lang="uk-UA" dirty="0" err="1">
                <a:solidFill>
                  <a:schemeClr val="tx1"/>
                </a:solidFill>
              </a:rPr>
              <a:t>фiльтрацiї</a:t>
            </a:r>
            <a:r>
              <a:rPr lang="uk-UA" dirty="0">
                <a:solidFill>
                  <a:schemeClr val="tx1"/>
                </a:solidFill>
              </a:rPr>
              <a:t> спаму на власних поштових серверах. </a:t>
            </a:r>
            <a:endParaRPr lang="ru-RU" dirty="0">
              <a:solidFill>
                <a:schemeClr val="tx1"/>
              </a:solidFill>
            </a:endParaRPr>
          </a:p>
          <a:p>
            <a:endParaRPr lang="ru-RU" dirty="0">
              <a:solidFill>
                <a:schemeClr val="tx1"/>
              </a:solidFill>
            </a:endParaRPr>
          </a:p>
        </p:txBody>
      </p:sp>
    </p:spTree>
    <p:extLst>
      <p:ext uri="{BB962C8B-B14F-4D97-AF65-F5344CB8AC3E}">
        <p14:creationId xmlns:p14="http://schemas.microsoft.com/office/powerpoint/2010/main" val="3538696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r>
              <a:rPr lang="uk-UA" dirty="0">
                <a:solidFill>
                  <a:schemeClr val="tx1"/>
                </a:solidFill>
              </a:rPr>
              <a:t>7. </a:t>
            </a:r>
            <a:r>
              <a:rPr lang="uk-UA" dirty="0" err="1">
                <a:solidFill>
                  <a:schemeClr val="tx1"/>
                </a:solidFill>
              </a:rPr>
              <a:t>Пiдтримка</a:t>
            </a:r>
            <a:r>
              <a:rPr lang="uk-UA" dirty="0">
                <a:solidFill>
                  <a:schemeClr val="tx1"/>
                </a:solidFill>
              </a:rPr>
              <a:t> програмного забезпечення (ПЗ) в актуальному </a:t>
            </a:r>
            <a:r>
              <a:rPr lang="uk-UA" dirty="0" err="1">
                <a:solidFill>
                  <a:schemeClr val="tx1"/>
                </a:solidFill>
              </a:rPr>
              <a:t>станi</a:t>
            </a:r>
            <a:r>
              <a:rPr lang="uk-UA" dirty="0">
                <a:solidFill>
                  <a:schemeClr val="tx1"/>
                </a:solidFill>
              </a:rPr>
              <a:t>. Своєчасне оновлення ПЗ це є усуненням </a:t>
            </a:r>
            <a:r>
              <a:rPr lang="uk-UA" dirty="0" err="1">
                <a:solidFill>
                  <a:schemeClr val="tx1"/>
                </a:solidFill>
              </a:rPr>
              <a:t>вразливостей</a:t>
            </a:r>
            <a:r>
              <a:rPr lang="uk-UA" dirty="0">
                <a:solidFill>
                  <a:schemeClr val="tx1"/>
                </a:solidFill>
              </a:rPr>
              <a:t> виявлених у програмному </a:t>
            </a:r>
            <a:r>
              <a:rPr lang="uk-UA" dirty="0" err="1">
                <a:solidFill>
                  <a:schemeClr val="tx1"/>
                </a:solidFill>
              </a:rPr>
              <a:t>продуктi</a:t>
            </a:r>
            <a:r>
              <a:rPr lang="uk-UA" dirty="0">
                <a:solidFill>
                  <a:schemeClr val="tx1"/>
                </a:solidFill>
              </a:rPr>
              <a:t>. </a:t>
            </a:r>
            <a:r>
              <a:rPr lang="uk-UA" dirty="0" err="1">
                <a:solidFill>
                  <a:schemeClr val="tx1"/>
                </a:solidFill>
              </a:rPr>
              <a:t>Пiдтримка</a:t>
            </a:r>
            <a:r>
              <a:rPr lang="uk-UA" dirty="0">
                <a:solidFill>
                  <a:schemeClr val="tx1"/>
                </a:solidFill>
              </a:rPr>
              <a:t> системи, ПЗ в актуальному розробником </a:t>
            </a:r>
            <a:r>
              <a:rPr lang="uk-UA" dirty="0" err="1">
                <a:solidFill>
                  <a:schemeClr val="tx1"/>
                </a:solidFill>
              </a:rPr>
              <a:t>станi</a:t>
            </a:r>
            <a:r>
              <a:rPr lang="uk-UA" dirty="0">
                <a:solidFill>
                  <a:schemeClr val="tx1"/>
                </a:solidFill>
              </a:rPr>
              <a:t> – означає роботу в </a:t>
            </a:r>
            <a:r>
              <a:rPr lang="uk-UA" dirty="0" err="1">
                <a:solidFill>
                  <a:schemeClr val="tx1"/>
                </a:solidFill>
              </a:rPr>
              <a:t>бiльш</a:t>
            </a:r>
            <a:r>
              <a:rPr lang="uk-UA" dirty="0">
                <a:solidFill>
                  <a:schemeClr val="tx1"/>
                </a:solidFill>
              </a:rPr>
              <a:t> безпечному </a:t>
            </a:r>
            <a:r>
              <a:rPr lang="uk-UA" dirty="0" err="1">
                <a:solidFill>
                  <a:schemeClr val="tx1"/>
                </a:solidFill>
              </a:rPr>
              <a:t>середовищi</a:t>
            </a:r>
            <a:r>
              <a:rPr lang="uk-UA" dirty="0">
                <a:solidFill>
                  <a:schemeClr val="tx1"/>
                </a:solidFill>
              </a:rPr>
              <a:t>. В </a:t>
            </a:r>
            <a:r>
              <a:rPr lang="uk-UA" dirty="0" err="1">
                <a:solidFill>
                  <a:schemeClr val="tx1"/>
                </a:solidFill>
              </a:rPr>
              <a:t>бiльшостi</a:t>
            </a:r>
            <a:r>
              <a:rPr lang="uk-UA" dirty="0">
                <a:solidFill>
                  <a:schemeClr val="tx1"/>
                </a:solidFill>
              </a:rPr>
              <a:t> систем передбачений </a:t>
            </a:r>
            <a:r>
              <a:rPr lang="uk-UA" dirty="0" err="1">
                <a:solidFill>
                  <a:schemeClr val="tx1"/>
                </a:solidFill>
              </a:rPr>
              <a:t>механiзм</a:t>
            </a:r>
            <a:r>
              <a:rPr lang="uk-UA" dirty="0">
                <a:solidFill>
                  <a:schemeClr val="tx1"/>
                </a:solidFill>
              </a:rPr>
              <a:t> повного автоматичного оновлення. </a:t>
            </a:r>
            <a:endParaRPr lang="ru-RU" dirty="0">
              <a:solidFill>
                <a:schemeClr val="tx1"/>
              </a:solidFill>
            </a:endParaRPr>
          </a:p>
          <a:p>
            <a:r>
              <a:rPr lang="uk-UA" dirty="0">
                <a:solidFill>
                  <a:schemeClr val="tx1"/>
                </a:solidFill>
              </a:rPr>
              <a:t>8. Фізична та технічна безпека корпоративної мережі. Маючи фізичний доступ до мережевого пристрою зловмисник, в більшості випадків, легко отримає несанкціонований доступ до мережі підприємства. Забезпечення фізичної та технічної безпеки корпоративної мережі унеможливлює фізичний доступ до її складових. Необхідно звернути увагу на те, що утримувати захист корпоративної </a:t>
            </a:r>
            <a:r>
              <a:rPr lang="uk-UA" dirty="0" err="1">
                <a:solidFill>
                  <a:schemeClr val="tx1"/>
                </a:solidFill>
              </a:rPr>
              <a:t>мережi</a:t>
            </a:r>
            <a:r>
              <a:rPr lang="uk-UA" dirty="0">
                <a:solidFill>
                  <a:schemeClr val="tx1"/>
                </a:solidFill>
              </a:rPr>
              <a:t> на високому </a:t>
            </a:r>
            <a:r>
              <a:rPr lang="uk-UA" dirty="0" err="1">
                <a:solidFill>
                  <a:schemeClr val="tx1"/>
                </a:solidFill>
              </a:rPr>
              <a:t>рiвнi</a:t>
            </a:r>
            <a:r>
              <a:rPr lang="uk-UA" dirty="0">
                <a:solidFill>
                  <a:schemeClr val="tx1"/>
                </a:solidFill>
              </a:rPr>
              <a:t> досить важко. Ви </a:t>
            </a:r>
            <a:r>
              <a:rPr lang="uk-UA" dirty="0" err="1">
                <a:solidFill>
                  <a:schemeClr val="tx1"/>
                </a:solidFill>
              </a:rPr>
              <a:t>повиннi</a:t>
            </a:r>
            <a:r>
              <a:rPr lang="uk-UA" dirty="0">
                <a:solidFill>
                  <a:schemeClr val="tx1"/>
                </a:solidFill>
              </a:rPr>
              <a:t> бути </a:t>
            </a:r>
            <a:r>
              <a:rPr lang="uk-UA" dirty="0" err="1">
                <a:solidFill>
                  <a:schemeClr val="tx1"/>
                </a:solidFill>
              </a:rPr>
              <a:t>впевненi</a:t>
            </a:r>
            <a:r>
              <a:rPr lang="uk-UA" dirty="0">
                <a:solidFill>
                  <a:schemeClr val="tx1"/>
                </a:solidFill>
              </a:rPr>
              <a:t>, що </a:t>
            </a:r>
            <a:r>
              <a:rPr lang="uk-UA" dirty="0" err="1">
                <a:solidFill>
                  <a:schemeClr val="tx1"/>
                </a:solidFill>
              </a:rPr>
              <a:t>компанiя</a:t>
            </a:r>
            <a:r>
              <a:rPr lang="uk-UA" dirty="0">
                <a:solidFill>
                  <a:schemeClr val="tx1"/>
                </a:solidFill>
              </a:rPr>
              <a:t> не залежить всього лише </a:t>
            </a:r>
            <a:r>
              <a:rPr lang="uk-UA" dirty="0" err="1">
                <a:solidFill>
                  <a:schemeClr val="tx1"/>
                </a:solidFill>
              </a:rPr>
              <a:t>вiд</a:t>
            </a:r>
            <a:r>
              <a:rPr lang="uk-UA" dirty="0">
                <a:solidFill>
                  <a:schemeClr val="tx1"/>
                </a:solidFill>
              </a:rPr>
              <a:t> одного-двох </a:t>
            </a:r>
            <a:r>
              <a:rPr lang="uk-UA" dirty="0" err="1">
                <a:solidFill>
                  <a:schemeClr val="tx1"/>
                </a:solidFill>
              </a:rPr>
              <a:t>рубежiв</a:t>
            </a:r>
            <a:r>
              <a:rPr lang="uk-UA" dirty="0">
                <a:solidFill>
                  <a:schemeClr val="tx1"/>
                </a:solidFill>
              </a:rPr>
              <a:t> захисту. Завжди прагніть стежити за актуальною </a:t>
            </a:r>
            <a:r>
              <a:rPr lang="uk-UA" dirty="0" err="1">
                <a:solidFill>
                  <a:schemeClr val="tx1"/>
                </a:solidFill>
              </a:rPr>
              <a:t>iнформацiєю</a:t>
            </a:r>
            <a:r>
              <a:rPr lang="uk-UA" dirty="0">
                <a:solidFill>
                  <a:schemeClr val="tx1"/>
                </a:solidFill>
              </a:rPr>
              <a:t> i </a:t>
            </a:r>
            <a:r>
              <a:rPr lang="uk-UA" dirty="0" err="1">
                <a:solidFill>
                  <a:schemeClr val="tx1"/>
                </a:solidFill>
              </a:rPr>
              <a:t>свiжими</a:t>
            </a:r>
            <a:r>
              <a:rPr lang="uk-UA" dirty="0">
                <a:solidFill>
                  <a:schemeClr val="tx1"/>
                </a:solidFill>
              </a:rPr>
              <a:t> рішеннями на ринку інформаційної безпеки.</a:t>
            </a:r>
            <a:endParaRPr lang="ru-RU" dirty="0">
              <a:solidFill>
                <a:schemeClr val="tx1"/>
              </a:solidFill>
            </a:endParaRPr>
          </a:p>
          <a:p>
            <a:endParaRPr lang="ru-RU" dirty="0">
              <a:solidFill>
                <a:schemeClr val="tx1"/>
              </a:solidFill>
            </a:endParaRPr>
          </a:p>
        </p:txBody>
      </p:sp>
    </p:spTree>
    <p:extLst>
      <p:ext uri="{BB962C8B-B14F-4D97-AF65-F5344CB8AC3E}">
        <p14:creationId xmlns:p14="http://schemas.microsoft.com/office/powerpoint/2010/main" val="20237397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uk-UA" b="1" dirty="0">
                <a:solidFill>
                  <a:schemeClr val="tx1"/>
                </a:solidFill>
              </a:rPr>
              <a:t>Система виявлення вторгнень </a:t>
            </a:r>
            <a:endParaRPr lang="ru-RU" b="1" dirty="0">
              <a:solidFill>
                <a:schemeClr val="tx1"/>
              </a:solidFill>
            </a:endParaRPr>
          </a:p>
        </p:txBody>
      </p:sp>
      <p:sp>
        <p:nvSpPr>
          <p:cNvPr id="3" name="Объект 2"/>
          <p:cNvSpPr>
            <a:spLocks noGrp="1"/>
          </p:cNvSpPr>
          <p:nvPr>
            <p:ph idx="1"/>
          </p:nvPr>
        </p:nvSpPr>
        <p:spPr>
          <a:xfrm>
            <a:off x="1097280" y="1737360"/>
            <a:ext cx="10058400" cy="4023360"/>
          </a:xfrm>
        </p:spPr>
        <p:txBody>
          <a:bodyPr>
            <a:normAutofit fontScale="92500" lnSpcReduction="10000"/>
          </a:bodyPr>
          <a:lstStyle/>
          <a:p>
            <a:r>
              <a:rPr lang="uk-UA" dirty="0">
                <a:solidFill>
                  <a:schemeClr val="tx1"/>
                </a:solidFill>
              </a:rPr>
              <a:t>Системи виявлення вторгнень все </a:t>
            </a:r>
            <a:r>
              <a:rPr lang="uk-UA" dirty="0" err="1">
                <a:solidFill>
                  <a:schemeClr val="tx1"/>
                </a:solidFill>
              </a:rPr>
              <a:t>частiше</a:t>
            </a:r>
            <a:r>
              <a:rPr lang="uk-UA" dirty="0">
                <a:solidFill>
                  <a:schemeClr val="tx1"/>
                </a:solidFill>
              </a:rPr>
              <a:t> стають необхідним доповненням інфраструктури мережевої безпеки. СВВ служать </a:t>
            </a:r>
            <a:r>
              <a:rPr lang="uk-UA" dirty="0" err="1">
                <a:solidFill>
                  <a:schemeClr val="tx1"/>
                </a:solidFill>
              </a:rPr>
              <a:t>механiзмами</a:t>
            </a:r>
            <a:r>
              <a:rPr lang="uk-UA" dirty="0">
                <a:solidFill>
                  <a:schemeClr val="tx1"/>
                </a:solidFill>
              </a:rPr>
              <a:t> </a:t>
            </a:r>
            <a:r>
              <a:rPr lang="uk-UA" dirty="0" err="1">
                <a:solidFill>
                  <a:schemeClr val="tx1"/>
                </a:solidFill>
              </a:rPr>
              <a:t>монiторингу</a:t>
            </a:r>
            <a:r>
              <a:rPr lang="uk-UA" dirty="0">
                <a:solidFill>
                  <a:schemeClr val="tx1"/>
                </a:solidFill>
              </a:rPr>
              <a:t> та спостереження </a:t>
            </a:r>
            <a:r>
              <a:rPr lang="uk-UA" dirty="0" err="1">
                <a:solidFill>
                  <a:schemeClr val="tx1"/>
                </a:solidFill>
              </a:rPr>
              <a:t>пiдозрiлої</a:t>
            </a:r>
            <a:r>
              <a:rPr lang="uk-UA" dirty="0">
                <a:solidFill>
                  <a:schemeClr val="tx1"/>
                </a:solidFill>
              </a:rPr>
              <a:t> </a:t>
            </a:r>
            <a:r>
              <a:rPr lang="uk-UA" dirty="0" err="1">
                <a:solidFill>
                  <a:schemeClr val="tx1"/>
                </a:solidFill>
              </a:rPr>
              <a:t>активностi</a:t>
            </a:r>
            <a:r>
              <a:rPr lang="uk-UA" dirty="0">
                <a:solidFill>
                  <a:schemeClr val="tx1"/>
                </a:solidFill>
              </a:rPr>
              <a:t>. Вони можуть виявити атакуючих, </a:t>
            </a:r>
            <a:r>
              <a:rPr lang="uk-UA" dirty="0" err="1">
                <a:solidFill>
                  <a:schemeClr val="tx1"/>
                </a:solidFill>
              </a:rPr>
              <a:t>якi</a:t>
            </a:r>
            <a:r>
              <a:rPr lang="uk-UA" dirty="0">
                <a:solidFill>
                  <a:schemeClr val="tx1"/>
                </a:solidFill>
              </a:rPr>
              <a:t> змогли </a:t>
            </a:r>
            <a:r>
              <a:rPr lang="uk-UA" dirty="0" err="1">
                <a:solidFill>
                  <a:schemeClr val="tx1"/>
                </a:solidFill>
              </a:rPr>
              <a:t>обiйти</a:t>
            </a:r>
            <a:r>
              <a:rPr lang="uk-UA" dirty="0">
                <a:solidFill>
                  <a:schemeClr val="tx1"/>
                </a:solidFill>
              </a:rPr>
              <a:t> </a:t>
            </a:r>
            <a:r>
              <a:rPr lang="uk-UA" dirty="0" err="1">
                <a:solidFill>
                  <a:schemeClr val="tx1"/>
                </a:solidFill>
              </a:rPr>
              <a:t>Firewall</a:t>
            </a:r>
            <a:r>
              <a:rPr lang="uk-UA" dirty="0">
                <a:solidFill>
                  <a:schemeClr val="tx1"/>
                </a:solidFill>
              </a:rPr>
              <a:t>, i видати </a:t>
            </a:r>
            <a:r>
              <a:rPr lang="uk-UA" dirty="0" err="1">
                <a:solidFill>
                  <a:schemeClr val="tx1"/>
                </a:solidFill>
              </a:rPr>
              <a:t>звiт</a:t>
            </a:r>
            <a:r>
              <a:rPr lang="uk-UA" dirty="0">
                <a:solidFill>
                  <a:schemeClr val="tx1"/>
                </a:solidFill>
              </a:rPr>
              <a:t> про це </a:t>
            </a:r>
            <a:r>
              <a:rPr lang="uk-UA" dirty="0" err="1">
                <a:solidFill>
                  <a:schemeClr val="tx1"/>
                </a:solidFill>
              </a:rPr>
              <a:t>адмiнiстратору</a:t>
            </a:r>
            <a:r>
              <a:rPr lang="uk-UA" dirty="0">
                <a:solidFill>
                  <a:schemeClr val="tx1"/>
                </a:solidFill>
              </a:rPr>
              <a:t>, який, у свою чергу, зробить </a:t>
            </a:r>
            <a:r>
              <a:rPr lang="uk-UA" dirty="0" err="1">
                <a:solidFill>
                  <a:schemeClr val="tx1"/>
                </a:solidFill>
              </a:rPr>
              <a:t>подальшi</a:t>
            </a:r>
            <a:r>
              <a:rPr lang="uk-UA" dirty="0">
                <a:solidFill>
                  <a:schemeClr val="tx1"/>
                </a:solidFill>
              </a:rPr>
              <a:t> кроки щодо </a:t>
            </a:r>
            <a:r>
              <a:rPr lang="uk-UA" dirty="0" err="1">
                <a:solidFill>
                  <a:schemeClr val="tx1"/>
                </a:solidFill>
              </a:rPr>
              <a:t>запобiгання</a:t>
            </a:r>
            <a:r>
              <a:rPr lang="uk-UA" dirty="0">
                <a:solidFill>
                  <a:schemeClr val="tx1"/>
                </a:solidFill>
              </a:rPr>
              <a:t> атаки. </a:t>
            </a:r>
            <a:r>
              <a:rPr lang="uk-UA" dirty="0" err="1">
                <a:solidFill>
                  <a:schemeClr val="tx1"/>
                </a:solidFill>
              </a:rPr>
              <a:t>Технологiї</a:t>
            </a:r>
            <a:r>
              <a:rPr lang="uk-UA" dirty="0">
                <a:solidFill>
                  <a:schemeClr val="tx1"/>
                </a:solidFill>
              </a:rPr>
              <a:t> виявлення вторгнень не роблять систему абсолютно безпечною. Як правило, СВВ мають наступну структуру (рис. 5</a:t>
            </a:r>
            <a:r>
              <a:rPr lang="uk-UA" dirty="0" smtClean="0">
                <a:solidFill>
                  <a:schemeClr val="tx1"/>
                </a:solidFill>
              </a:rPr>
              <a:t>).</a:t>
            </a:r>
          </a:p>
          <a:p>
            <a:endParaRPr lang="uk-UA" dirty="0">
              <a:solidFill>
                <a:schemeClr val="tx1"/>
              </a:solidFill>
            </a:endParaRPr>
          </a:p>
          <a:p>
            <a:endParaRPr lang="uk-UA" dirty="0" smtClean="0">
              <a:solidFill>
                <a:schemeClr val="tx1"/>
              </a:solidFill>
            </a:endParaRPr>
          </a:p>
          <a:p>
            <a:endParaRPr lang="uk-UA" dirty="0">
              <a:solidFill>
                <a:schemeClr val="tx1"/>
              </a:solidFill>
            </a:endParaRPr>
          </a:p>
          <a:p>
            <a:endParaRPr lang="uk-UA" dirty="0" smtClean="0">
              <a:solidFill>
                <a:schemeClr val="tx1"/>
              </a:solidFill>
            </a:endParaRPr>
          </a:p>
          <a:p>
            <a:endParaRPr lang="uk-UA" dirty="0">
              <a:solidFill>
                <a:schemeClr val="tx1"/>
              </a:solidFill>
            </a:endParaRPr>
          </a:p>
          <a:p>
            <a:r>
              <a:rPr lang="uk-UA" dirty="0">
                <a:solidFill>
                  <a:schemeClr val="tx1"/>
                </a:solidFill>
              </a:rPr>
              <a:t>Рис. 5. Загальна структура СВВ</a:t>
            </a:r>
            <a:endParaRPr lang="ru-RU" dirty="0">
              <a:solidFill>
                <a:schemeClr val="tx1"/>
              </a:solidFill>
            </a:endParaRPr>
          </a:p>
          <a:p>
            <a:endParaRPr lang="ru-RU" dirty="0">
              <a:solidFill>
                <a:schemeClr val="tx1"/>
              </a:solidFill>
            </a:endParaRPr>
          </a:p>
          <a:p>
            <a:endParaRPr lang="ru-RU" dirty="0">
              <a:solidFill>
                <a:schemeClr val="tx1"/>
              </a:solidFill>
            </a:endParaRPr>
          </a:p>
        </p:txBody>
      </p:sp>
      <p:pic>
        <p:nvPicPr>
          <p:cNvPr id="4" name="Рисунок 3"/>
          <p:cNvPicPr/>
          <p:nvPr/>
        </p:nvPicPr>
        <p:blipFill>
          <a:blip r:embed="rId2"/>
          <a:stretch>
            <a:fillRect/>
          </a:stretch>
        </p:blipFill>
        <p:spPr>
          <a:xfrm>
            <a:off x="5289550" y="3112770"/>
            <a:ext cx="3848100" cy="2647950"/>
          </a:xfrm>
          <a:prstGeom prst="rect">
            <a:avLst/>
          </a:prstGeom>
        </p:spPr>
      </p:pic>
    </p:spTree>
    <p:extLst>
      <p:ext uri="{BB962C8B-B14F-4D97-AF65-F5344CB8AC3E}">
        <p14:creationId xmlns:p14="http://schemas.microsoft.com/office/powerpoint/2010/main" val="1918115368"/>
      </p:ext>
    </p:extLst>
  </p:cSld>
  <p:clrMapOvr>
    <a:masterClrMapping/>
  </p:clrMapOvr>
</p:sld>
</file>

<file path=ppt/theme/theme1.xml><?xml version="1.0" encoding="utf-8"?>
<a:theme xmlns:a="http://schemas.openxmlformats.org/drawingml/2006/main" name="Ретро">
  <a:themeElements>
    <a:clrScheme name="Ретро">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Ретр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Ретр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25</TotalTime>
  <Words>1877</Words>
  <Application>Microsoft Office PowerPoint</Application>
  <PresentationFormat>Широкоэкранный</PresentationFormat>
  <Paragraphs>79</Paragraphs>
  <Slides>21</Slides>
  <Notes>0</Notes>
  <HiddenSlides>0</HiddenSlides>
  <MMClips>0</MMClips>
  <ScaleCrop>false</ScaleCrop>
  <HeadingPairs>
    <vt:vector size="6" baseType="variant">
      <vt:variant>
        <vt:lpstr>Использованные шрифты</vt:lpstr>
      </vt:variant>
      <vt:variant>
        <vt:i4>2</vt:i4>
      </vt:variant>
      <vt:variant>
        <vt:lpstr>Тема</vt:lpstr>
      </vt:variant>
      <vt:variant>
        <vt:i4>1</vt:i4>
      </vt:variant>
      <vt:variant>
        <vt:lpstr>Заголовки слайдов</vt:lpstr>
      </vt:variant>
      <vt:variant>
        <vt:i4>21</vt:i4>
      </vt:variant>
    </vt:vector>
  </HeadingPairs>
  <TitlesOfParts>
    <vt:vector size="24" baseType="lpstr">
      <vt:lpstr>Calibri</vt:lpstr>
      <vt:lpstr>Calibri Light</vt:lpstr>
      <vt:lpstr>Ретро</vt:lpstr>
      <vt:lpstr>Технології забезпечення конфіденційності та цілісності інформаційних ресурсів</vt:lpstr>
      <vt:lpstr>Презентация PowerPoint</vt:lpstr>
      <vt:lpstr>Види захисту IТС</vt:lpstr>
      <vt:lpstr>Презентация PowerPoint</vt:lpstr>
      <vt:lpstr>Презентация PowerPoint</vt:lpstr>
      <vt:lpstr>Презентация PowerPoint</vt:lpstr>
      <vt:lpstr>Презентация PowerPoint</vt:lpstr>
      <vt:lpstr>Презентация PowerPoint</vt:lpstr>
      <vt:lpstr>Система виявлення вторгнень </vt:lpstr>
      <vt:lpstr>Презентация PowerPoint</vt:lpstr>
      <vt:lpstr>Класифiкацiя СВВ Системи виявлення вторгнень можна класифiкувати: </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Дякую за увагу!</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Технології забезпечення конфіденційності та цілісності інформаційних ресурсів</dc:title>
  <dc:creator>Asmadey Asmadey</dc:creator>
  <cp:lastModifiedBy>Asmadey Asmadey</cp:lastModifiedBy>
  <cp:revision>3</cp:revision>
  <dcterms:created xsi:type="dcterms:W3CDTF">2023-11-16T20:01:56Z</dcterms:created>
  <dcterms:modified xsi:type="dcterms:W3CDTF">2023-11-18T12:39:39Z</dcterms:modified>
</cp:coreProperties>
</file>