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5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9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8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5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4C9406-4F87-4927-917C-7909D9C90325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D99839-6172-4889-9443-2ECD7C76F6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ЛЕКЦІЯ 7. </a:t>
            </a:r>
            <a:r>
              <a:rPr lang="uk-UA" b="1" dirty="0">
                <a:solidFill>
                  <a:schemeClr val="tx1"/>
                </a:solidFill>
              </a:rPr>
              <a:t>КЛАСИФІКАЦІЯ СУЧАСНИХ АТАК НА КОНФІДЕНЦІНІСТЬ ТА ЦІЛІСНІСТЬ ІНФОРМАЦІЙНИХ РЕСУРСІВ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7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15636"/>
            <a:ext cx="10058400" cy="1321724"/>
          </a:xfrm>
        </p:spPr>
        <p:txBody>
          <a:bodyPr>
            <a:normAutofit fontScale="90000"/>
          </a:bodyPr>
          <a:lstStyle/>
          <a:p>
            <a:r>
              <a:rPr lang="uk-UA">
                <a:solidFill>
                  <a:schemeClr val="tx1"/>
                </a:solidFill>
              </a:rPr>
              <a:t>Man-in-the-Middle (MitM) - атака, при якій атакуючий перехоплює та маніпулює комунікацією між двома сторонами</a:t>
            </a:r>
            <a:r>
              <a:rPr lang="uk-UA" smtClean="0">
                <a:solidFill>
                  <a:schemeClr val="tx1"/>
                </a:solidFill>
              </a:rPr>
              <a:t>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mtClean="0">
                <a:solidFill>
                  <a:schemeClr val="tx1"/>
                </a:solidFill>
              </a:rPr>
              <a:t>Для </a:t>
            </a:r>
            <a:r>
              <a:rPr lang="uk-UA">
                <a:solidFill>
                  <a:schemeClr val="tx1"/>
                </a:solidFill>
              </a:rPr>
              <a:t>атаки типу Man-in-the-Middle хакеру потрібний доступ до пакетів, що передаються по мережі. </a:t>
            </a:r>
            <a:r>
              <a:rPr lang="uk-UA" dirty="0">
                <a:solidFill>
                  <a:schemeClr val="tx1"/>
                </a:solidFill>
              </a:rPr>
              <a:t>Такий доступ до всіх пакетів, що передаються від провайдера в будь-яку іншу мережу, може, приміром, отримати співробітник цього провайдера. Для атак цього типу часто використовуються </a:t>
            </a:r>
            <a:r>
              <a:rPr lang="uk-UA" dirty="0" err="1">
                <a:solidFill>
                  <a:schemeClr val="tx1"/>
                </a:solidFill>
              </a:rPr>
              <a:t>сніффери</a:t>
            </a:r>
            <a:r>
              <a:rPr lang="uk-UA" dirty="0">
                <a:solidFill>
                  <a:schemeClr val="tx1"/>
                </a:solidFill>
              </a:rPr>
              <a:t> пакетів, транспортні протоколи та протоколи маршрутизації. Атаки проводяться з метою крадіжки інформації, перехоплення поточної сесії і отримання доступу до приватних мережевих ресурсів, для аналізу трафіку та отримання інформації про мережу та її користувачів, для проведення атак типу 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, спотворення переданих даних і введення несанкціонованої інформації в мережеві сесії, Ефективно боротися з атаками типу </a:t>
            </a:r>
            <a:r>
              <a:rPr lang="uk-UA" dirty="0" err="1">
                <a:solidFill>
                  <a:schemeClr val="tx1"/>
                </a:solidFill>
              </a:rPr>
              <a:t>Man-in-the-Middle</a:t>
            </a:r>
            <a:r>
              <a:rPr lang="uk-UA" dirty="0">
                <a:solidFill>
                  <a:schemeClr val="tx1"/>
                </a:solidFill>
              </a:rPr>
              <a:t> можна тільки за допомогою криптографії. Якщо хакер перехопить дані зашифрованої сесії, у нього на екрані з'явиться не перехоплене повідомлення, а безглуздий набір символів. Зауважимо, що якщо хакер отримає інформацію про криптографічний сесії (наприклад, ключ сесії), це може зробити можливою атаку </a:t>
            </a:r>
            <a:r>
              <a:rPr lang="uk-UA" dirty="0" err="1">
                <a:solidFill>
                  <a:schemeClr val="tx1"/>
                </a:solidFill>
              </a:rPr>
              <a:t>Man-in-the-Middle</a:t>
            </a:r>
            <a:r>
              <a:rPr lang="uk-UA" dirty="0">
                <a:solidFill>
                  <a:schemeClr val="tx1"/>
                </a:solidFill>
              </a:rPr>
              <a:t> навіть в зашифрованому середовищі.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9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Фішинг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Фішинг</a:t>
            </a:r>
            <a:r>
              <a:rPr lang="uk-UA">
                <a:solidFill>
                  <a:schemeClr val="tx1"/>
                </a:solidFill>
              </a:rPr>
              <a:t> (phishing - спотворене fishing) використовується шахраями, що видають себе за довірених осіб, для "вивудження" персональних даних, наприклад логінів і паролів. </a:t>
            </a:r>
            <a:r>
              <a:rPr lang="uk-UA" dirty="0">
                <a:solidFill>
                  <a:schemeClr val="tx1"/>
                </a:solidFill>
              </a:rPr>
              <a:t>Це може досягатися шляхом проведення масових розсилок електронних листів від імені популярних брендів, а також особистих повідомлень всередині різних сервісів. У листі може міститись пряме посилання на сайт, який ззовні не відрізнити від справжнього, або на сайт з </a:t>
            </a:r>
            <a:r>
              <a:rPr lang="uk-UA" dirty="0" err="1">
                <a:solidFill>
                  <a:schemeClr val="tx1"/>
                </a:solidFill>
              </a:rPr>
              <a:t>перенаправленням</a:t>
            </a:r>
            <a:r>
              <a:rPr lang="uk-UA" dirty="0">
                <a:solidFill>
                  <a:schemeClr val="tx1"/>
                </a:solidFill>
              </a:rPr>
              <a:t>. 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Також проявами фішингу можуть бути спливаючі вікна, що з'являються на сайтах, яким ми цілком та повністю довіряємо і майже без роздумів можемо довіритись цьому вікну, яке навіть стилістично оформлено під сайт.</a:t>
            </a:r>
            <a:r>
              <a:rPr lang="uk-UA" b="1">
                <a:solidFill>
                  <a:schemeClr val="tx1"/>
                </a:solidFill>
              </a:rPr>
              <a:t/>
            </a:r>
            <a:br>
              <a:rPr lang="uk-UA" b="1">
                <a:solidFill>
                  <a:schemeClr val="tx1"/>
                </a:solidFill>
              </a:rPr>
            </a:b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7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b="1"/>
              <a:t>Сніфери пакетів</a:t>
            </a:r>
            <a:endParaRPr lang="ru-RU" sz="5400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Сніффер пакетів являє собою прикладну програму, яка використовує мережеву карту, що працює в режимі promiscuous mode (у цьому режимі всі пакети, отримані по фізичних каналах, мережевий адаптер відправляє додатку для обробки). </a:t>
            </a:r>
            <a:r>
              <a:rPr lang="uk-UA" dirty="0">
                <a:solidFill>
                  <a:schemeClr val="tx1"/>
                </a:solidFill>
              </a:rPr>
              <a:t>При цьому </a:t>
            </a:r>
            <a:r>
              <a:rPr lang="uk-UA" dirty="0" err="1">
                <a:solidFill>
                  <a:schemeClr val="tx1"/>
                </a:solidFill>
              </a:rPr>
              <a:t>сніффер</a:t>
            </a:r>
            <a:r>
              <a:rPr lang="uk-UA" dirty="0">
                <a:solidFill>
                  <a:schemeClr val="tx1"/>
                </a:solidFill>
              </a:rPr>
              <a:t> перехоплює усі мережні пакети, які передаються через певний домен.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5400" b="1" smtClean="0"/>
              <a:t>Спуфінг</a:t>
            </a:r>
            <a:endParaRPr lang="ru-RU" sz="5400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При проведенні атак зловмисникові важливо не тільки досягти своєї мети, яка полягає в заподіянні шкоди атакованому об'єкту, але і знищити всі сліди своєї</a:t>
            </a:r>
            <a:br>
              <a:rPr lang="uk-UA">
                <a:solidFill>
                  <a:schemeClr val="tx1"/>
                </a:solidFill>
              </a:rPr>
            </a:br>
            <a:r>
              <a:rPr lang="uk-UA">
                <a:solidFill>
                  <a:schemeClr val="tx1"/>
                </a:solidFill>
              </a:rPr>
              <a:t>діяльності. </a:t>
            </a:r>
            <a:r>
              <a:rPr lang="uk-UA" dirty="0">
                <a:solidFill>
                  <a:schemeClr val="tx1"/>
                </a:solidFill>
              </a:rPr>
              <a:t>Одним з основних прийомів, використовуваних зловмисниками для "замітання слідів", є </a:t>
            </a:r>
            <a:r>
              <a:rPr lang="uk-UA" b="1" dirty="0">
                <a:solidFill>
                  <a:schemeClr val="tx1"/>
                </a:solidFill>
              </a:rPr>
              <a:t>підміна вмісту пакетів</a:t>
            </a:r>
            <a:r>
              <a:rPr lang="uk-UA" dirty="0">
                <a:solidFill>
                  <a:schemeClr val="tx1"/>
                </a:solidFill>
              </a:rPr>
              <a:t>, або</a:t>
            </a:r>
            <a:r>
              <a:rPr lang="uk-UA" b="1" dirty="0">
                <a:solidFill>
                  <a:schemeClr val="tx1"/>
                </a:solidFill>
              </a:rPr>
              <a:t> </a:t>
            </a:r>
            <a:r>
              <a:rPr lang="uk-UA" b="1" dirty="0" err="1">
                <a:solidFill>
                  <a:schemeClr val="tx1"/>
                </a:solidFill>
              </a:rPr>
              <a:t>спуфінг</a:t>
            </a:r>
            <a:r>
              <a:rPr lang="uk-UA" dirty="0">
                <a:solidFill>
                  <a:schemeClr val="tx1"/>
                </a:solidFill>
              </a:rPr>
              <a:t> (</a:t>
            </a:r>
            <a:r>
              <a:rPr lang="uk-UA" dirty="0" err="1">
                <a:solidFill>
                  <a:schemeClr val="tx1"/>
                </a:solidFill>
              </a:rPr>
              <a:t>spoofing</a:t>
            </a:r>
            <a:r>
              <a:rPr lang="uk-UA" dirty="0">
                <a:solidFill>
                  <a:schemeClr val="tx1"/>
                </a:solidFill>
              </a:rPr>
              <a:t>). Зокрема, для приховування місця знаходження джерела шкідливих пакетів зловмисник змінює значення поля адреси відправника в заголовках пакетів. Оскільки адреса відправника генерується автоматично системним програмним забезпеченням, зловмисник вносить зміни в відповідні програмні модулі так, щоб вони давали йому можливість відправляти  зі свого комп'ютера пакети з будь-якими IP-адресами.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8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Класифiкацiї систем виявлення </a:t>
            </a:r>
            <a:r>
              <a:rPr lang="uk-UA" b="1" smtClean="0"/>
              <a:t>атак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/>
              <a:t>За способом виявлення атак:</a:t>
            </a:r>
            <a:endParaRPr lang="ru-RU"/>
          </a:p>
          <a:p>
            <a:pPr lvl="0">
              <a:buFont typeface="Courier New" panose="02070309020205020404" pitchFamily="49" charset="0"/>
              <a:buChar char="o"/>
            </a:pPr>
            <a:r>
              <a:rPr lang="uk-UA"/>
              <a:t>Виявлення аномального поводження (anomaly-based)</a:t>
            </a:r>
            <a:endParaRPr lang="ru-RU"/>
          </a:p>
          <a:p>
            <a:pPr lvl="0">
              <a:buFont typeface="Courier New" panose="02070309020205020404" pitchFamily="49" charset="0"/>
              <a:buChar char="o"/>
            </a:pPr>
            <a:r>
              <a:rPr lang="uk-UA"/>
              <a:t>Виявлення зловживань (misuse detection або signature-based)</a:t>
            </a:r>
            <a:endParaRPr lang="ru-RU"/>
          </a:p>
          <a:p>
            <a:r>
              <a:rPr lang="uk-UA" smtClean="0"/>
              <a:t>За </a:t>
            </a:r>
            <a:r>
              <a:rPr lang="uk-UA"/>
              <a:t>способом реагування:</a:t>
            </a:r>
            <a:endParaRPr lang="ru-RU"/>
          </a:p>
          <a:p>
            <a:pPr lvl="0">
              <a:buFont typeface="Courier New" panose="02070309020205020404" pitchFamily="49" charset="0"/>
              <a:buChar char="o"/>
            </a:pPr>
            <a:r>
              <a:rPr lang="uk-UA"/>
              <a:t>Пасивнi просто фiксують факт атаки, записують данi у файл журналу й видають попередження</a:t>
            </a:r>
            <a:endParaRPr lang="ru-RU"/>
          </a:p>
          <a:p>
            <a:pPr lvl="0">
              <a:buFont typeface="Courier New" panose="02070309020205020404" pitchFamily="49" charset="0"/>
              <a:buChar char="o"/>
            </a:pPr>
            <a:r>
              <a:rPr lang="uk-UA"/>
              <a:t>Активнi намагаються протидiяти атацi </a:t>
            </a:r>
            <a:endParaRPr lang="ru-RU"/>
          </a:p>
          <a:p>
            <a:r>
              <a:rPr lang="uk-UA" b="1"/>
              <a:t/>
            </a:r>
            <a:br>
              <a:rPr lang="uk-UA" b="1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6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Аналіз активності атак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>
                <a:solidFill>
                  <a:schemeClr val="tx1"/>
                </a:solidFill>
              </a:rPr>
              <a:t>Статичні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Статичні засоби роблять «знімки» (snapshot) середовища та здійснюють їх аналіз, розшукуючи вразливе програмне забезпечення, помилки в конфігураціях і т. </a:t>
            </a:r>
            <a:r>
              <a:rPr lang="uk-UA" dirty="0">
                <a:solidFill>
                  <a:schemeClr val="tx1"/>
                </a:solidFill>
              </a:rPr>
              <a:t>д. Виявляють сліди вторгнення.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Динамічні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Здійснюють моніторинг у реальному часі всіх дій, що відбуваються в системі, переглядаючи файли аудиту або мережні пакети, що передаються за певний проміжок часу. </a:t>
            </a:r>
            <a:r>
              <a:rPr lang="uk-UA" dirty="0">
                <a:solidFill>
                  <a:schemeClr val="tx1"/>
                </a:solidFill>
              </a:rPr>
              <a:t>Постійно стежать за безпекою системи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Мережеві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Здійснюють контроль усього трафіку даних всієї підмережі та порівнюють трафік, який передається у підмережі з бібліотекою відомих атак. </a:t>
            </a:r>
            <a:r>
              <a:rPr lang="uk-UA" dirty="0">
                <a:solidFill>
                  <a:schemeClr val="tx1"/>
                </a:solidFill>
              </a:rPr>
              <a:t>Як тільки розпізнана атака або визначено відхилення у поведінці, відразу відсилається попередження адміністратору 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Хостові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Встановлюються на хості і виявляють зловмисні дії на ньому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1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Методи виявлення мережевих атак</a:t>
            </a:r>
            <a:r>
              <a:rPr lang="uk-UA" smtClean="0">
                <a:solidFill>
                  <a:schemeClr val="tx1"/>
                </a:solidFill>
              </a:rPr>
              <a:t>: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Системи виявлення вторгнень (IDS):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Системи виявлення вторгнень слідкують за мережею чи системою на предмет незвичайної активності або аномальних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, що можуть вказувати на атаку.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Виявлення аномальної активності: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Використання алгоритмів для виявлення аномальних змін в мережевому трафіку або поведінці системи.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 err="1">
                <a:solidFill>
                  <a:schemeClr val="tx1"/>
                </a:solidFill>
              </a:rPr>
              <a:t>Журналювання</a:t>
            </a:r>
            <a:r>
              <a:rPr lang="uk-UA" dirty="0">
                <a:solidFill>
                  <a:schemeClr val="tx1"/>
                </a:solidFill>
              </a:rPr>
              <a:t> подій: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Системи </a:t>
            </a:r>
            <a:r>
              <a:rPr lang="uk-UA" dirty="0" err="1">
                <a:solidFill>
                  <a:schemeClr val="tx1"/>
                </a:solidFill>
              </a:rPr>
              <a:t>журналювання</a:t>
            </a:r>
            <a:r>
              <a:rPr lang="uk-UA" dirty="0">
                <a:solidFill>
                  <a:schemeClr val="tx1"/>
                </a:solidFill>
              </a:rPr>
              <a:t> ведуть записи подій та активності на системі чи в мережі, що може служити для виявлення ненормальних або підозрілих дій.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Аналіз підписів: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Використання баз даних відомих підписів вірусів та атак для виявлення відповідних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Поведінковий аналіз: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Аналіз типової поведінки системи або користувачів для виявлення незвичайних або аномальних </a:t>
            </a:r>
            <a:r>
              <a:rPr lang="uk-UA" dirty="0" err="1">
                <a:solidFill>
                  <a:schemeClr val="tx1"/>
                </a:solidFill>
              </a:rPr>
              <a:t>активностей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Брандмауер - це поєднання програмних та апаратних засобів, які ізолюють внутрішню мережу від Інтернету, пропускаючи одні пакети і блокуючи інші. Брандмауер дозволяє адміністратору мережі контролювати доступ до ресурсів корпоративної мережі, що здійснюється зовні, а також керувати ресурсами </a:t>
            </a:r>
            <a:r>
              <a:rPr lang="uk-UA" dirty="0" err="1">
                <a:solidFill>
                  <a:schemeClr val="tx1"/>
                </a:solidFill>
              </a:rPr>
              <a:t>адміністрованої</a:t>
            </a:r>
            <a:r>
              <a:rPr lang="uk-UA" dirty="0">
                <a:solidFill>
                  <a:schemeClr val="tx1"/>
                </a:solidFill>
              </a:rPr>
              <a:t> мережі, регулюючи вхідний та вихідний трафік.</a:t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Всі брандмауери можна поділити на три категорії: </a:t>
            </a:r>
            <a:r>
              <a:rPr lang="uk-UA" b="1" dirty="0">
                <a:solidFill>
                  <a:schemeClr val="tx1"/>
                </a:solidFill>
              </a:rPr>
              <a:t>традиційні пакети фільтрів</a:t>
            </a:r>
            <a:r>
              <a:rPr lang="uk-UA" dirty="0">
                <a:solidFill>
                  <a:schemeClr val="tx1"/>
                </a:solidFill>
              </a:rPr>
              <a:t>, </a:t>
            </a:r>
            <a:r>
              <a:rPr lang="uk-UA" b="1" dirty="0">
                <a:solidFill>
                  <a:schemeClr val="tx1"/>
                </a:solidFill>
              </a:rPr>
              <a:t>фільтри, що враховують стан з'єднання</a:t>
            </a:r>
            <a:r>
              <a:rPr lang="uk-UA" dirty="0">
                <a:solidFill>
                  <a:schemeClr val="tx1"/>
                </a:solidFill>
              </a:rPr>
              <a:t> та </a:t>
            </a:r>
            <a:r>
              <a:rPr lang="uk-UA" b="1" dirty="0">
                <a:solidFill>
                  <a:schemeClr val="tx1"/>
                </a:solidFill>
              </a:rPr>
              <a:t>шлюзи додатків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tx1"/>
                </a:solidFill>
              </a:rPr>
              <a:t>Шлюз додатків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Для забезпечення більш адресної безпеки, </a:t>
            </a:r>
            <a:r>
              <a:rPr lang="uk-UA" dirty="0" err="1">
                <a:solidFill>
                  <a:schemeClr val="tx1"/>
                </a:solidFill>
              </a:rPr>
              <a:t>брандмаузери</a:t>
            </a:r>
            <a:r>
              <a:rPr lang="uk-UA" dirty="0">
                <a:solidFill>
                  <a:schemeClr val="tx1"/>
                </a:solidFill>
              </a:rPr>
              <a:t> повинні комбінувати при роботі пакетні фільтри та шлюзи додатків. Шлюз додатків переглядає не лише </a:t>
            </a:r>
            <a:r>
              <a:rPr lang="uk-UA" dirty="0" err="1">
                <a:solidFill>
                  <a:schemeClr val="tx1"/>
                </a:solidFill>
              </a:rPr>
              <a:t>загаловки</a:t>
            </a:r>
            <a:r>
              <a:rPr lang="uk-UA" dirty="0">
                <a:solidFill>
                  <a:schemeClr val="tx1"/>
                </a:solidFill>
              </a:rPr>
              <a:t>, але й приймає рішення </a:t>
            </a:r>
            <a:r>
              <a:rPr lang="uk-UA" dirty="0" err="1">
                <a:solidFill>
                  <a:schemeClr val="tx1"/>
                </a:solidFill>
              </a:rPr>
              <a:t>щоод</a:t>
            </a:r>
            <a:r>
              <a:rPr lang="uk-UA" dirty="0">
                <a:solidFill>
                  <a:schemeClr val="tx1"/>
                </a:solidFill>
              </a:rPr>
              <a:t> дотримання політки на основі </a:t>
            </a:r>
            <a:r>
              <a:rPr lang="uk-UA" dirty="0" err="1">
                <a:solidFill>
                  <a:schemeClr val="tx1"/>
                </a:solidFill>
              </a:rPr>
              <a:t>данного</a:t>
            </a:r>
            <a:r>
              <a:rPr lang="uk-UA" dirty="0">
                <a:solidFill>
                  <a:schemeClr val="tx1"/>
                </a:solidFill>
              </a:rPr>
              <a:t> прикладного рівня. Шлюз додатків - це сервер, що працює на прикладному рівні, і через цей шлюз мають протікати всі дані додатків (вхідні і вихідні). На одному </a:t>
            </a:r>
            <a:r>
              <a:rPr lang="uk-UA" dirty="0" err="1">
                <a:solidFill>
                  <a:schemeClr val="tx1"/>
                </a:solidFill>
              </a:rPr>
              <a:t>хості</a:t>
            </a:r>
            <a:r>
              <a:rPr lang="uk-UA" dirty="0">
                <a:solidFill>
                  <a:schemeClr val="tx1"/>
                </a:solidFill>
              </a:rPr>
              <a:t> може працювати одразу декілька шлюзів додатків, проте кожний </a:t>
            </a:r>
            <a:r>
              <a:rPr lang="uk-UA" dirty="0" err="1">
                <a:solidFill>
                  <a:schemeClr val="tx1"/>
                </a:solidFill>
              </a:rPr>
              <a:t>шдюз</a:t>
            </a:r>
            <a:r>
              <a:rPr lang="uk-UA" dirty="0">
                <a:solidFill>
                  <a:schemeClr val="tx1"/>
                </a:solidFill>
              </a:rPr>
              <a:t> - це самостійний сервер з власним набором процесів.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Ефективна система безпеки зазвичай включає в себе комбінацію цих методів та регулярні оновлення для врахування нових видів атак.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dirty="0" smtClean="0"/>
              <a:t>Дякую за увагу!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Сучасні атаки в інформаційній безпеці можна класифікувати за різними критеріями, такими як методи вторгнення, цілі, вектори атак та інші. </a:t>
            </a:r>
            <a:r>
              <a:rPr lang="uk-UA" dirty="0">
                <a:solidFill>
                  <a:schemeClr val="tx1"/>
                </a:solidFill>
              </a:rPr>
              <a:t>Важливо розуміти, що ці класифікації можуть змінюватися з часом в залежності від розвитку технологій та вдосконалення методів захисту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solidFill>
                  <a:schemeClr val="tx1"/>
                </a:solidFill>
              </a:rPr>
              <a:t>Мережеві атаки поділяють на  </a:t>
            </a:r>
            <a:r>
              <a:rPr lang="uk-UA" b="1">
                <a:solidFill>
                  <a:schemeClr val="tx1"/>
                </a:solidFill>
              </a:rPr>
              <a:t>активні</a:t>
            </a:r>
            <a:r>
              <a:rPr lang="uk-UA">
                <a:solidFill>
                  <a:schemeClr val="tx1"/>
                </a:solidFill>
              </a:rPr>
              <a:t> і </a:t>
            </a:r>
            <a:r>
              <a:rPr lang="uk-UA" b="1">
                <a:solidFill>
                  <a:schemeClr val="tx1"/>
                </a:solidFill>
              </a:rPr>
              <a:t>пасивні</a:t>
            </a:r>
            <a:r>
              <a:rPr lang="uk-UA" smtClean="0">
                <a:solidFill>
                  <a:schemeClr val="tx1"/>
                </a:solidFill>
              </a:rPr>
              <a:t>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Активні атаки</a:t>
            </a:r>
            <a:r>
              <a:rPr lang="uk-UA">
                <a:solidFill>
                  <a:schemeClr val="tx1"/>
                </a:solidFill>
              </a:rPr>
              <a:t> включають у себе явний вплив на систему, який змінює її стан. </a:t>
            </a:r>
            <a:r>
              <a:rPr lang="uk-UA" dirty="0">
                <a:solidFill>
                  <a:schemeClr val="tx1"/>
                </a:solidFill>
              </a:rPr>
              <a:t>Наприклад, це може бути шкідливий програмний код-вірус, впроваджений в виконувану системою програму, спотворення даних на сторінках веб-сайту, блокування мережевого сервісу шляхом "бомбардування" його помилковими запитами. Відмінністю активних атак є те, що після свого завершення вони, як правило, залишають сліди.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Наприклад, змінюється вміст пам'яті, надходять дивні діагностичні повідомлення, додатки починають виконуватися неправильно, уповільнено або взагалі зависають, в характеристиках мережевого трафіку і в інших статистичних даних про роботу системи з'являються незрозумілі сплески активності. </a:t>
            </a:r>
            <a:r>
              <a:rPr lang="uk-UA" dirty="0">
                <a:solidFill>
                  <a:schemeClr val="tx1"/>
                </a:solidFill>
              </a:rPr>
              <a:t>Проте ретельно підготована ​​активна атака може пройти непоміченою, якщо фахівці, що відповідають за її безпеку, погано інформовані про можливі наслідки такого роду атак.</a:t>
            </a:r>
            <a:endParaRPr lang="ru-RU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9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Пасивні атаки</a:t>
            </a:r>
            <a:r>
              <a:rPr lang="uk-UA">
                <a:solidFill>
                  <a:schemeClr val="tx1"/>
                </a:solidFill>
              </a:rPr>
              <a:t> не порушують нормальну роботу системи: вони пов'язані зі збором інформації про систему, наприклад, вони можуть прослуховувати внутрішньо мережевий трафік або перехоплювати повідомлення, передані по лініям зв'язку. </a:t>
            </a:r>
            <a:r>
              <a:rPr lang="uk-UA" dirty="0">
                <a:solidFill>
                  <a:schemeClr val="tx1"/>
                </a:solidFill>
              </a:rPr>
              <a:t>У багатьох випадках пасивні атаки не залишають слідів, тому їх дуже складно виявити, часто вони так і проходять непоміченими. 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На практиці рідко зустрічається активна або пасивна атакою «в чистому вигляді». </a:t>
            </a:r>
            <a:r>
              <a:rPr lang="uk-UA" dirty="0">
                <a:solidFill>
                  <a:schemeClr val="tx1"/>
                </a:solidFill>
              </a:rPr>
              <a:t>Найчастіше атака включає підготовчий етап - етап збору інформації про цільову систему,  а потім на основі зібраних даних здійснюється активне втручання в її роботу. До корисної для хакера інформації відносяться типи ОС і додатків, IP-адреси, номера портів, імена і паролі користувачів. 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До числа активних атак відносяться дві вельми поширені атаки: </a:t>
            </a:r>
            <a:r>
              <a:rPr lang="uk-UA" b="1">
                <a:solidFill>
                  <a:schemeClr val="tx1"/>
                </a:solidFill>
              </a:rPr>
              <a:t>відмова в обслуговуванні</a:t>
            </a:r>
            <a:r>
              <a:rPr lang="uk-UA">
                <a:solidFill>
                  <a:schemeClr val="tx1"/>
                </a:solidFill>
              </a:rPr>
              <a:t> і </a:t>
            </a:r>
            <a:r>
              <a:rPr lang="uk-UA" b="1">
                <a:solidFill>
                  <a:schemeClr val="tx1"/>
                </a:solidFill>
              </a:rPr>
              <a:t>розподілена атака відмови в обслуговуванні</a:t>
            </a:r>
            <a:r>
              <a:rPr lang="uk-UA">
                <a:solidFill>
                  <a:schemeClr val="tx1"/>
                </a:solidFill>
              </a:rPr>
              <a:t>. 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В першому випадку, система, призначена для виконання запитів легальних користувачів, раптом перестає це робити або робить з великими затримками, що еквівалентно відмові. </a:t>
            </a:r>
            <a:r>
              <a:rPr lang="uk-UA" dirty="0">
                <a:solidFill>
                  <a:schemeClr val="tx1"/>
                </a:solidFill>
              </a:rPr>
              <a:t>Відмова в обслуговуванні може трапитися у разі зловмисних дій, коли перевантаження створюється спеціально: на комп'ютер, що піддається атаці, надсилається інтенсивний потік запитів, </a:t>
            </a:r>
            <a:r>
              <a:rPr lang="uk-UA" dirty="0" err="1">
                <a:solidFill>
                  <a:schemeClr val="tx1"/>
                </a:solidFill>
              </a:rPr>
              <a:t>згенерованих</a:t>
            </a:r>
            <a:r>
              <a:rPr lang="uk-UA" dirty="0">
                <a:solidFill>
                  <a:schemeClr val="tx1"/>
                </a:solidFill>
              </a:rPr>
              <a:t> засобами атакуючого комп'ютера. Цей потік «затоплює» атакований комп'ютер, викликаючи в нього перевантаження, і в кінцевому етапі робить його недоступним. Блокування відбувається в результаті вичерпання ресурсів процесора, або операційної системи, або каналу зв'язку (смуги пропускання).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4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Зловмисник може багаторазово посилити ефект від проведення атаки відмови обслування шляхом крадіжки чужої обчислювальної потужності задля власни потреб. </a:t>
            </a:r>
            <a:r>
              <a:rPr lang="uk-UA" dirty="0">
                <a:solidFill>
                  <a:schemeClr val="tx1"/>
                </a:solidFill>
              </a:rPr>
              <a:t>Для цього він отримує контроль над атакованим комп'ютером, завантажує в нього спеціальне шкідливе програмне забезпечення і активує його. Таким чином зловмисник непомітно для власника, "відгалужуючи" частину його обчислювальної потужності, </a:t>
            </a:r>
            <a:r>
              <a:rPr lang="uk-UA" dirty="0" err="1">
                <a:solidFill>
                  <a:schemeClr val="tx1"/>
                </a:solidFill>
              </a:rPr>
              <a:t>змушуює</a:t>
            </a:r>
            <a:r>
              <a:rPr lang="uk-UA" dirty="0">
                <a:solidFill>
                  <a:schemeClr val="tx1"/>
                </a:solidFill>
              </a:rPr>
              <a:t> інший комп'ютер працювати на себе.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>
                <a:solidFill>
                  <a:schemeClr val="tx1"/>
                </a:solidFill>
              </a:rPr>
              <a:t>Основні методи атак включають:</a:t>
            </a:r>
            <a:r>
              <a:rPr lang="ru-RU" b="1">
                <a:solidFill>
                  <a:schemeClr val="tx1"/>
                </a:solidFill>
              </a:rPr>
              <a:t/>
            </a:r>
            <a:br>
              <a:rPr lang="ru-RU" b="1">
                <a:solidFill>
                  <a:schemeClr val="tx1"/>
                </a:solidFill>
              </a:rPr>
            </a:b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Віруси - це програми, які прикріплюються до інших програм і розповсюджуються, коли ці програми виконуються. </a:t>
            </a:r>
            <a:r>
              <a:rPr lang="uk-UA" dirty="0">
                <a:solidFill>
                  <a:schemeClr val="tx1"/>
                </a:solidFill>
              </a:rPr>
              <a:t>Вони можуть завдали шкоди даним або блокувати роботу системи.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Численна група активних атак пов'язана з впровадженням в комп'ютери шкідливих програм (malware - скорочення від malicious software). </a:t>
            </a:r>
            <a:r>
              <a:rPr lang="uk-UA" dirty="0">
                <a:solidFill>
                  <a:schemeClr val="tx1"/>
                </a:solidFill>
              </a:rPr>
              <a:t>До цього типу програм відносяться троянські та шпигунські програми, </a:t>
            </a:r>
            <a:r>
              <a:rPr lang="uk-UA" dirty="0" err="1">
                <a:solidFill>
                  <a:schemeClr val="tx1"/>
                </a:solidFill>
              </a:rPr>
              <a:t>руткіти</a:t>
            </a:r>
            <a:r>
              <a:rPr lang="uk-UA" dirty="0">
                <a:solidFill>
                  <a:schemeClr val="tx1"/>
                </a:solidFill>
              </a:rPr>
              <a:t>, черв'яки, віруси, спам, логічні бомби і ін. Ці програми можуть проникати на атаковані комп'ютери різними шляхами. Найпростіший з них - "</a:t>
            </a:r>
            <a:r>
              <a:rPr lang="uk-UA" dirty="0" err="1">
                <a:solidFill>
                  <a:schemeClr val="tx1"/>
                </a:solidFill>
              </a:rPr>
              <a:t>самодоставка</a:t>
            </a:r>
            <a:r>
              <a:rPr lang="uk-UA" dirty="0">
                <a:solidFill>
                  <a:schemeClr val="tx1"/>
                </a:solidFill>
              </a:rPr>
              <a:t>", коли користувач самостійно завантажує файли з неперевірених джерел або безтурботно відкриває підозрілий файл, який прийшов до нього як додаток по електронній пошті. Існують і більш складні представники шкідливих програм, що володіють власними механізмами "розмноження": копії таких програм поширюються по комп'ютерній мережі без участі користувачів.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>
                <a:solidFill>
                  <a:schemeClr val="tx1"/>
                </a:solidFill>
              </a:rPr>
              <a:t>Одним із прикладів шкідливих програм є шпигунські програми (spyware), які таємно (як правило, віддалено) встановлюються зловмисниками на комп'ютери нічого не підозрюючих користувачів, щоб відстежувати і фіксувати всі їхні дії. </a:t>
            </a:r>
            <a:r>
              <a:rPr lang="uk-UA" dirty="0">
                <a:solidFill>
                  <a:schemeClr val="tx1"/>
                </a:solidFill>
              </a:rPr>
              <a:t>Зібрана інформація пересилається зловмисникові, який застосовує її в злочинних цілях.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Черв'яки - аналогічні вірусам, але вони можуть розповсюджуватися самостійно, без необхідності для хост-програм.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Троянські коні - це програми, які приховані в інших корисних програмах. </a:t>
            </a:r>
            <a:r>
              <a:rPr lang="uk-UA" dirty="0">
                <a:solidFill>
                  <a:schemeClr val="tx1"/>
                </a:solidFill>
              </a:rPr>
              <a:t>Вони можуть використовуватися для незаконного доступу до системи або для збирання конфіденційної інформації.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err="1" smtClean="0">
                <a:solidFill>
                  <a:schemeClr val="tx1"/>
                </a:solidFill>
              </a:rPr>
              <a:t>DoS</a:t>
            </a:r>
            <a:r>
              <a:rPr lang="uk-UA" smtClean="0">
                <a:solidFill>
                  <a:schemeClr val="tx1"/>
                </a:solidFill>
              </a:rPr>
              <a:t>.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>
                <a:solidFill>
                  <a:schemeClr val="tx1"/>
                </a:solidFill>
              </a:rPr>
              <a:t>Деніал-сервіс атаки (DoS) - спроби перевантаження ресурсів системи, щоб заблокувати або затримати її роботу.</a:t>
            </a:r>
            <a:endParaRPr lang="ru-RU">
              <a:solidFill>
                <a:schemeClr val="tx1"/>
              </a:solidFill>
            </a:endParaRPr>
          </a:p>
          <a:p>
            <a:r>
              <a:rPr lang="uk-UA">
                <a:solidFill>
                  <a:schemeClr val="tx1"/>
                </a:solidFill>
              </a:rPr>
              <a:t>Distributed Denial of Service (DDoS) - розподілена атака DoS, де багато комп'ютерів використовуються для одночасної атаки на одну ціль. </a:t>
            </a:r>
            <a:r>
              <a:rPr lang="uk-UA" dirty="0">
                <a:solidFill>
                  <a:schemeClr val="tx1"/>
                </a:solidFill>
              </a:rPr>
              <a:t>(рис. 1</a:t>
            </a:r>
            <a:r>
              <a:rPr lang="uk-UA" dirty="0" smtClean="0">
                <a:solidFill>
                  <a:schemeClr val="tx1"/>
                </a:solidFill>
              </a:rPr>
              <a:t>)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Рисунок 1 – приклад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 атаки</a:t>
            </a:r>
            <a:endParaRPr lang="ru-RU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1.bp.blogspot.com/-KZNjqykfbmw/Wiuws0jKCJI/AAAAAAAABas/tNcrFNEqgwwR5mw9MeN6phLVoUrOB1ZcACLcBGAs/s640/ddosattackwor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86" y="3171094"/>
            <a:ext cx="4916978" cy="269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12743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703</Words>
  <Application>Microsoft Office PowerPoint</Application>
  <PresentationFormat>Широкоэкранный</PresentationFormat>
  <Paragraphs>68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Ретро</vt:lpstr>
      <vt:lpstr>Технології забезпечення конфіденційності та цілісності інформаційних ресурсів</vt:lpstr>
      <vt:lpstr>Презентация PowerPoint</vt:lpstr>
      <vt:lpstr>Мережеві атаки поділяють на  активні і пасивні.</vt:lpstr>
      <vt:lpstr>Презентация PowerPoint</vt:lpstr>
      <vt:lpstr>Презентация PowerPoint</vt:lpstr>
      <vt:lpstr>Презентация PowerPoint</vt:lpstr>
      <vt:lpstr>Основні методи атак включають: </vt:lpstr>
      <vt:lpstr>Презентация PowerPoint</vt:lpstr>
      <vt:lpstr>DoS. DDoS</vt:lpstr>
      <vt:lpstr>Man-in-the-Middle (MitM) - атака, при якій атакуючий перехоплює та маніпулює комунікацією між двома сторонами.</vt:lpstr>
      <vt:lpstr>Фішинг</vt:lpstr>
      <vt:lpstr>Сніфери пакетів</vt:lpstr>
      <vt:lpstr>Спуфінг</vt:lpstr>
      <vt:lpstr>Класифiкацiї систем виявлення атак</vt:lpstr>
      <vt:lpstr>Аналіз активності атак</vt:lpstr>
      <vt:lpstr>Методи виявлення мережевих атак: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3</cp:revision>
  <dcterms:created xsi:type="dcterms:W3CDTF">2023-11-18T12:39:57Z</dcterms:created>
  <dcterms:modified xsi:type="dcterms:W3CDTF">2023-11-18T12:50:57Z</dcterms:modified>
</cp:coreProperties>
</file>