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73DF-50FF-42FF-9328-96FF8FEB0B0F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2CB4-483D-440E-85F7-CD55FCEC120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6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73DF-50FF-42FF-9328-96FF8FEB0B0F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2CB4-483D-440E-85F7-CD55FCEC1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91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73DF-50FF-42FF-9328-96FF8FEB0B0F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2CB4-483D-440E-85F7-CD55FCEC1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17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73DF-50FF-42FF-9328-96FF8FEB0B0F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2CB4-483D-440E-85F7-CD55FCEC1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94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73DF-50FF-42FF-9328-96FF8FEB0B0F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2CB4-483D-440E-85F7-CD55FCEC120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96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73DF-50FF-42FF-9328-96FF8FEB0B0F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2CB4-483D-440E-85F7-CD55FCEC1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13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73DF-50FF-42FF-9328-96FF8FEB0B0F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2CB4-483D-440E-85F7-CD55FCEC1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8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73DF-50FF-42FF-9328-96FF8FEB0B0F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2CB4-483D-440E-85F7-CD55FCEC1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6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73DF-50FF-42FF-9328-96FF8FEB0B0F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2CB4-483D-440E-85F7-CD55FCEC1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83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2573DF-50FF-42FF-9328-96FF8FEB0B0F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132CB4-483D-440E-85F7-CD55FCEC1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01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73DF-50FF-42FF-9328-96FF8FEB0B0F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2CB4-483D-440E-85F7-CD55FCEC1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78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2573DF-50FF-42FF-9328-96FF8FEB0B0F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132CB4-483D-440E-85F7-CD55FCEC120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1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%D0%9E%D0%BF%D0%B5%D1%80%D0%B0%D1%86%D1%96%D0%B9%D0%BD%D0%B8%D0%B9_%D1%86%D0%B5%D0%BD%D1%82%D1%80_%D0%B1%D0%B5%D0%B7%D0%BF%D0%B5%D0%BA%D0%B8" TargetMode="External"/><Relationship Id="rId3" Type="http://schemas.openxmlformats.org/officeDocument/2006/relationships/hyperlink" Target="https://uk.wikipedia.org/wiki/%D0%9D%D0%B5%D1%81%D0%B0%D0%BD%D0%BA%D1%86%D1%96%D0%BE%D0%BD%D0%BE%D0%B2%D0%B0%D0%BD%D0%B8%D0%B9_%D0%B4%D0%BE%D1%81%D1%82%D1%83%D0%BF" TargetMode="External"/><Relationship Id="rId7" Type="http://schemas.openxmlformats.org/officeDocument/2006/relationships/hyperlink" Target="https://uk.wikipedia.org/wiki/SIEM" TargetMode="External"/><Relationship Id="rId2" Type="http://schemas.openxmlformats.org/officeDocument/2006/relationships/hyperlink" Target="https://uk.wikipedia.org/wiki/%D0%90%D0%BD%D0%B3%D0%BB%D1%96%D0%B9%D1%81%D1%8C%D0%BA%D0%B0_%D0%BC%D0%BE%D0%B2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%D0%A8%D0%BA%D1%96%D0%B4%D0%BB%D0%B8%D0%B2%D0%B8%D0%B9_%D0%BF%D1%80%D0%BE%D0%B3%D1%80%D0%B0%D0%BC%D0%BD%D0%B8%D0%B9_%D0%B7%D0%B0%D1%81%D1%96%D0%B1" TargetMode="External"/><Relationship Id="rId5" Type="http://schemas.openxmlformats.org/officeDocument/2006/relationships/hyperlink" Target="https://uk.wikipedia.org/wiki/%D0%86%D0%BD%D1%82%D0%B5%D1%80%D0%BD%D0%B5%D1%82" TargetMode="External"/><Relationship Id="rId4" Type="http://schemas.openxmlformats.org/officeDocument/2006/relationships/hyperlink" Target="https://uk.wikipedia.org/wiki/%D0%9A%D0%BE%D0%BC%D0%BF%27%D1%8E%D1%82%D0%B5%D1%80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%D0%92%D0%B8%D1%8F%D0%B2%D0%BB%D0%B5%D0%BD%D0%BD%D1%8F_%D0%B0%D0%BD%D0%BE%D0%BC%D0%B0%D0%BB%D1%96%D0%B9_%D1%83_%D0%BC%D0%B5%D1%80%D0%B5%D0%B6%D0%B5%D0%B2%D1%96%D0%B9_%D0%BF%D0%BE%D0%B2%D0%B5%D0%B4%D1%96%D0%BD%D1%86%D1%96" TargetMode="External"/><Relationship Id="rId3" Type="http://schemas.openxmlformats.org/officeDocument/2006/relationships/hyperlink" Target="https://uk.wikipedia.org/wiki/%D0%90%D0%BD%D0%B3%D0%BB%D1%96%D0%B9%D1%81%D1%8C%D0%BA%D0%B0_%D0%BC%D0%BE%D0%B2%D0%B0" TargetMode="External"/><Relationship Id="rId7" Type="http://schemas.openxmlformats.org/officeDocument/2006/relationships/hyperlink" Target="https://uk.wikipedia.org/wiki/%D0%A1%D0%B8%D0%B3%D0%BD%D0%B0%D1%82%D1%83%D1%80%D0%B0" TargetMode="External"/><Relationship Id="rId2" Type="http://schemas.openxmlformats.org/officeDocument/2006/relationships/hyperlink" Target="https://uk.wikipedia.org/wiki/%D0%A5%D0%B0%D0%BA%D0%B5%D1%80%D1%81%D1%8C%D0%BA%D0%B0_%D0%B0%D1%82%D0%B0%D0%BA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ost-based_intrusion_detection_system" TargetMode="External"/><Relationship Id="rId5" Type="http://schemas.openxmlformats.org/officeDocument/2006/relationships/hyperlink" Target="https://uk.wikipedia.org/w/index.php?title=%D0%A1%D0%B8%D1%81%D1%82%D0%B5%D0%BC%D0%B0_%D0%B2%D0%B8%D1%8F%D0%B2%D0%BB%D0%B5%D0%BD%D0%BD%D1%8F_%D0%B2%D1%82%D0%BE%D1%80%D0%B3%D0%BD%D0%B5%D0%BD%D1%8C_%D0%B7%D0%B0%D1%81%D0%BD%D0%BE%D0%B2%D0%B0%D0%BD%D0%B0_%D0%BD%D0%B0_%D0%B0%D0%BD%D0%B0%D0%BB%D1%96%D0%B7%D1%96_%D1%85%D0%BE%D1%81%D1%82%D1%96%D0%B2&amp;action=edit&amp;redlink=1" TargetMode="External"/><Relationship Id="rId4" Type="http://schemas.openxmlformats.org/officeDocument/2006/relationships/hyperlink" Target="https://uk.wikipedia.org/wiki/%D0%A1%D0%BA%D1%80%D0%B8%D0%BF%D1%82%D0%BE%D0%B2%D0%B0_%D0%BC%D0%BE%D0%B2%D0%B0" TargetMode="External"/><Relationship Id="rId9" Type="http://schemas.openxmlformats.org/officeDocument/2006/relationships/hyperlink" Target="https://uk.wikipedia.org/wiki/%D0%9C%D0%B0%D1%88%D0%B8%D0%BD%D0%BD%D0%B5_%D0%BD%D0%B0%D0%B2%D1%87%D0%B0%D0%BD%D0%BD%D1%8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tx1"/>
                </a:solidFill>
              </a:rPr>
              <a:t>Технології забезпечення конфіденційності та цілісності інформаційних ресурсів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b="1" dirty="0">
                <a:solidFill>
                  <a:schemeClr val="tx1"/>
                </a:solidFill>
              </a:rPr>
              <a:t>ЛЕКЦІЯ 8. БАЗОВІ ХАРАКТЕРИСТИКИ СИСТЕМ ВИЯВЛЕННЯ ВТОРГНЕНЬ 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4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Забезпечення цих характеристик допомагає забезпечити ефективне виявлення та реагування на </a:t>
            </a:r>
            <a:r>
              <a:rPr lang="uk-UA" dirty="0" err="1">
                <a:solidFill>
                  <a:schemeClr val="tx1"/>
                </a:solidFill>
              </a:rPr>
              <a:t>кіберзагрози</a:t>
            </a:r>
            <a:r>
              <a:rPr lang="uk-UA" dirty="0">
                <a:solidFill>
                  <a:schemeClr val="tx1"/>
                </a:solidFill>
              </a:rPr>
              <a:t>, а також зберігання високого рівня безпеки в інформаційних системах.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Існує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кілька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способів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, яке </a:t>
            </a:r>
            <a:r>
              <a:rPr lang="ru-RU" dirty="0" err="1">
                <a:solidFill>
                  <a:schemeClr val="tx1"/>
                </a:solidFill>
              </a:rPr>
              <a:t>виконується</a:t>
            </a:r>
            <a:r>
              <a:rPr lang="ru-RU" dirty="0">
                <a:solidFill>
                  <a:schemeClr val="tx1"/>
                </a:solidFill>
              </a:rPr>
              <a:t> ІДС. При </a:t>
            </a:r>
            <a:r>
              <a:rPr lang="ru-RU" dirty="0" err="1">
                <a:solidFill>
                  <a:schemeClr val="tx1"/>
                </a:solidFill>
              </a:rPr>
              <a:t>виявленні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основі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шаблон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порівнюються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попередніми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подіями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поточних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загроз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корисно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пошуку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відомих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загроз</a:t>
            </a:r>
            <a:r>
              <a:rPr lang="ru-RU" dirty="0">
                <a:solidFill>
                  <a:schemeClr val="tx1"/>
                </a:solidFill>
              </a:rPr>
              <a:t>, але не </a:t>
            </a:r>
            <a:r>
              <a:rPr lang="ru-RU" dirty="0" err="1">
                <a:solidFill>
                  <a:schemeClr val="tx1"/>
                </a:solidFill>
              </a:rPr>
              <a:t>допомагає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пошуку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невідомих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загроз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варіантів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загроз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прихованих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загроз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Інший</a:t>
            </a:r>
            <a:r>
              <a:rPr lang="ru-RU" dirty="0">
                <a:solidFill>
                  <a:schemeClr val="tx1"/>
                </a:solidFill>
              </a:rPr>
              <a:t> тип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 -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основі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аномалії</a:t>
            </a:r>
            <a:r>
              <a:rPr lang="ru-RU" dirty="0">
                <a:solidFill>
                  <a:schemeClr val="tx1"/>
                </a:solidFill>
              </a:rPr>
              <a:t>, яке </a:t>
            </a:r>
            <a:r>
              <a:rPr lang="ru-RU" dirty="0" err="1">
                <a:solidFill>
                  <a:schemeClr val="tx1"/>
                </a:solidFill>
              </a:rPr>
              <a:t>порівнює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ознаки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звичайної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дії</a:t>
            </a:r>
            <a:r>
              <a:rPr lang="ru-RU" dirty="0">
                <a:solidFill>
                  <a:schemeClr val="tx1"/>
                </a:solidFill>
              </a:rPr>
              <a:t> з характеристиками,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позначають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подію</a:t>
            </a:r>
            <a:r>
              <a:rPr lang="ru-RU" dirty="0">
                <a:solidFill>
                  <a:schemeClr val="tx1"/>
                </a:solidFill>
              </a:rPr>
              <a:t> як </a:t>
            </a:r>
            <a:r>
              <a:rPr lang="ru-RU" dirty="0" err="1">
                <a:solidFill>
                  <a:schemeClr val="tx1"/>
                </a:solidFill>
              </a:rPr>
              <a:t>ненормальну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Є три </a:t>
            </a:r>
            <a:r>
              <a:rPr lang="ru-RU" b="1" dirty="0" err="1">
                <a:solidFill>
                  <a:schemeClr val="tx1"/>
                </a:solidFill>
              </a:rPr>
              <a:t>основні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компоненти</a:t>
            </a:r>
            <a:r>
              <a:rPr lang="ru-RU" b="1" dirty="0">
                <a:solidFill>
                  <a:schemeClr val="tx1"/>
                </a:solidFill>
              </a:rPr>
              <a:t> IDS: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err="1">
                <a:solidFill>
                  <a:schemeClr val="tx1"/>
                </a:solidFill>
              </a:rPr>
              <a:t>Мережева</a:t>
            </a:r>
            <a:r>
              <a:rPr lang="ru-RU" dirty="0">
                <a:solidFill>
                  <a:schemeClr val="tx1"/>
                </a:solidFill>
              </a:rPr>
              <a:t> система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вторгнень</a:t>
            </a:r>
            <a:r>
              <a:rPr lang="ru-RU" dirty="0">
                <a:solidFill>
                  <a:schemeClr val="tx1"/>
                </a:solidFill>
              </a:rPr>
              <a:t> (NIDS):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аналіз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трафіку</a:t>
            </a:r>
            <a:r>
              <a:rPr lang="ru-RU" dirty="0">
                <a:solidFill>
                  <a:schemeClr val="tx1"/>
                </a:solidFill>
              </a:rPr>
              <a:t> по </a:t>
            </a:r>
            <a:r>
              <a:rPr lang="ru-RU" dirty="0" err="1">
                <a:solidFill>
                  <a:schemeClr val="tx1"/>
                </a:solidFill>
              </a:rPr>
              <a:t>всій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підмережі</a:t>
            </a:r>
            <a:r>
              <a:rPr lang="ru-RU" dirty="0">
                <a:solidFill>
                  <a:schemeClr val="tx1"/>
                </a:solidFill>
              </a:rPr>
              <a:t> і дозволить </a:t>
            </a:r>
            <a:r>
              <a:rPr lang="ru-RU" dirty="0" err="1">
                <a:solidFill>
                  <a:schemeClr val="tx1"/>
                </a:solidFill>
              </a:rPr>
              <a:t>відповідати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трафіку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проходить </a:t>
            </a:r>
            <a:r>
              <a:rPr lang="ru-RU" dirty="0" err="1">
                <a:solidFill>
                  <a:schemeClr val="tx1"/>
                </a:solidFill>
              </a:rPr>
              <a:t>повз</a:t>
            </a:r>
            <a:r>
              <a:rPr lang="ru-RU" dirty="0">
                <a:solidFill>
                  <a:schemeClr val="tx1"/>
                </a:solidFill>
              </a:rPr>
              <a:t>, атак, уже </a:t>
            </a:r>
            <a:r>
              <a:rPr lang="ru-RU" dirty="0" err="1">
                <a:solidFill>
                  <a:schemeClr val="tx1"/>
                </a:solidFill>
              </a:rPr>
              <a:t>відомих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бібліотеці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відомих</a:t>
            </a:r>
            <a:r>
              <a:rPr lang="ru-RU" dirty="0">
                <a:solidFill>
                  <a:schemeClr val="tx1"/>
                </a:solidFill>
              </a:rPr>
              <a:t> атак.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Система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вторгнень</a:t>
            </a:r>
            <a:r>
              <a:rPr lang="ru-RU" dirty="0">
                <a:solidFill>
                  <a:schemeClr val="tx1"/>
                </a:solidFill>
              </a:rPr>
              <a:t> у мережу (NNIDS):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схоже на NIDS, але </a:t>
            </a:r>
            <a:r>
              <a:rPr lang="ru-RU" dirty="0" err="1">
                <a:solidFill>
                  <a:schemeClr val="tx1"/>
                </a:solidFill>
              </a:rPr>
              <a:t>трафік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контролюється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лише</a:t>
            </a:r>
            <a:r>
              <a:rPr lang="ru-RU" dirty="0">
                <a:solidFill>
                  <a:schemeClr val="tx1"/>
                </a:solidFill>
              </a:rPr>
              <a:t> на одному </a:t>
            </a:r>
            <a:r>
              <a:rPr lang="ru-RU" dirty="0" err="1">
                <a:solidFill>
                  <a:schemeClr val="tx1"/>
                </a:solidFill>
              </a:rPr>
              <a:t>хості</a:t>
            </a:r>
            <a:r>
              <a:rPr lang="ru-RU" dirty="0">
                <a:solidFill>
                  <a:schemeClr val="tx1"/>
                </a:solidFill>
              </a:rPr>
              <a:t>, а не на </a:t>
            </a:r>
            <a:r>
              <a:rPr lang="ru-RU" dirty="0" err="1">
                <a:solidFill>
                  <a:schemeClr val="tx1"/>
                </a:solidFill>
              </a:rPr>
              <a:t>всій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підмережі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Система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вторгнень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дію</a:t>
            </a:r>
            <a:r>
              <a:rPr lang="ru-RU" dirty="0">
                <a:solidFill>
                  <a:schemeClr val="tx1"/>
                </a:solidFill>
              </a:rPr>
              <a:t> (HIDS):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робить</a:t>
            </a:r>
            <a:r>
              <a:rPr lang="ru-RU" dirty="0">
                <a:solidFill>
                  <a:schemeClr val="tx1"/>
                </a:solidFill>
              </a:rPr>
              <a:t> "</a:t>
            </a:r>
            <a:r>
              <a:rPr lang="ru-RU" dirty="0" err="1">
                <a:solidFill>
                  <a:schemeClr val="tx1"/>
                </a:solidFill>
              </a:rPr>
              <a:t>знімок</a:t>
            </a:r>
            <a:r>
              <a:rPr lang="ru-RU" dirty="0">
                <a:solidFill>
                  <a:schemeClr val="tx1"/>
                </a:solidFill>
              </a:rPr>
              <a:t>" </a:t>
            </a:r>
            <a:r>
              <a:rPr lang="ru-RU" dirty="0" err="1">
                <a:solidFill>
                  <a:schemeClr val="tx1"/>
                </a:solidFill>
              </a:rPr>
              <a:t>цілого</a:t>
            </a:r>
            <a:r>
              <a:rPr lang="ru-RU" dirty="0">
                <a:solidFill>
                  <a:schemeClr val="tx1"/>
                </a:solidFill>
              </a:rPr>
              <a:t> набору </a:t>
            </a:r>
            <a:r>
              <a:rPr lang="ru-RU" dirty="0" err="1">
                <a:solidFill>
                  <a:schemeClr val="tx1"/>
                </a:solidFill>
              </a:rPr>
              <a:t>файлів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порівнює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попереднім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зображенням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суттєві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відмінності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такі</a:t>
            </a:r>
            <a:r>
              <a:rPr lang="ru-RU" dirty="0">
                <a:solidFill>
                  <a:schemeClr val="tx1"/>
                </a:solidFill>
              </a:rPr>
              <a:t> як </a:t>
            </a:r>
            <a:r>
              <a:rPr lang="ru-RU" dirty="0" err="1">
                <a:solidFill>
                  <a:schemeClr val="tx1"/>
                </a:solidFill>
              </a:rPr>
              <a:t>відсутні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файли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попереджає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адміністратора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70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dirty="0" smtClean="0"/>
              <a:t>Дякую за увагу!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46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Системи виявлення вторгнень (IDS) — це важливий компонент системи інформаційної безпеки, який спрямований на виявлення небезпечних або непередбачених подій в мережах чи системах.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Система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 атак (</a:t>
            </a:r>
            <a:r>
              <a:rPr lang="ru-RU" dirty="0" err="1">
                <a:solidFill>
                  <a:schemeClr val="tx1"/>
                </a:solidFill>
              </a:rPr>
              <a:t>вторгнень</a:t>
            </a:r>
            <a:r>
              <a:rPr lang="ru-RU" dirty="0">
                <a:solidFill>
                  <a:schemeClr val="tx1"/>
                </a:solidFill>
              </a:rPr>
              <a:t>) (</a:t>
            </a:r>
            <a:r>
              <a:rPr lang="ru-RU" dirty="0">
                <a:solidFill>
                  <a:schemeClr val="tx1"/>
                </a:solidFill>
                <a:hlinkClick r:id="rId2" tooltip="Англійська мова"/>
              </a:rPr>
              <a:t>англ.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dirty="0" err="1">
                <a:solidFill>
                  <a:schemeClr val="tx1"/>
                </a:solidFill>
              </a:rPr>
              <a:t>Intrusion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Detection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System</a:t>
            </a:r>
            <a:r>
              <a:rPr lang="ru-RU" dirty="0">
                <a:solidFill>
                  <a:schemeClr val="tx1"/>
                </a:solidFill>
              </a:rPr>
              <a:t>, IDS) — </a:t>
            </a:r>
            <a:r>
              <a:rPr lang="ru-RU" dirty="0" err="1">
                <a:solidFill>
                  <a:schemeClr val="tx1"/>
                </a:solidFill>
              </a:rPr>
              <a:t>програмний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апаратний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засіб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призначений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фактів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dirty="0" err="1">
                <a:solidFill>
                  <a:schemeClr val="tx1"/>
                </a:solidFill>
                <a:hlinkClick r:id="rId3" tooltip="Несанкціонований доступ"/>
              </a:rPr>
              <a:t>несанкціонованого</a:t>
            </a:r>
            <a:r>
              <a:rPr lang="ru-RU" dirty="0">
                <a:solidFill>
                  <a:schemeClr val="tx1"/>
                </a:solidFill>
                <a:hlinkClick r:id="rId3" tooltip="Несанкціонований доступ"/>
              </a:rPr>
              <a:t> доступу</a:t>
            </a:r>
            <a:r>
              <a:rPr lang="ru-RU" dirty="0">
                <a:solidFill>
                  <a:schemeClr val="tx1"/>
                </a:solidFill>
              </a:rPr>
              <a:t> в </a:t>
            </a:r>
            <a:r>
              <a:rPr lang="ru-RU" dirty="0" err="1">
                <a:solidFill>
                  <a:schemeClr val="tx1"/>
                </a:solidFill>
                <a:hlinkClick r:id="rId4" tooltip="Комп'ютер"/>
              </a:rPr>
              <a:t>комп'ютерну</a:t>
            </a:r>
            <a:r>
              <a:rPr lang="ru-RU" dirty="0">
                <a:solidFill>
                  <a:schemeClr val="tx1"/>
                </a:solidFill>
              </a:rPr>
              <a:t> систему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мережу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несанкціонованого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ними в основному через </a:t>
            </a:r>
            <a:r>
              <a:rPr lang="ru-RU" dirty="0" err="1">
                <a:solidFill>
                  <a:schemeClr val="tx1"/>
                </a:solidFill>
                <a:hlinkClick r:id="rId5" tooltip="Інтернет"/>
              </a:rPr>
              <a:t>Інтернет</a:t>
            </a:r>
            <a:r>
              <a:rPr lang="ru-RU" dirty="0">
                <a:solidFill>
                  <a:schemeClr val="tx1"/>
                </a:solidFill>
              </a:rPr>
              <a:t>. Про будь-яку </a:t>
            </a:r>
            <a:r>
              <a:rPr lang="ru-RU" dirty="0" err="1">
                <a:solidFill>
                  <a:schemeClr val="tx1"/>
                </a:solidFill>
              </a:rPr>
              <a:t>активність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dirty="0" err="1">
                <a:solidFill>
                  <a:schemeClr val="tx1"/>
                </a:solidFill>
                <a:hlinkClick r:id="rId6" tooltip="Шкідливий програмний засіб"/>
              </a:rPr>
              <a:t>шкідливого</a:t>
            </a:r>
            <a:r>
              <a:rPr lang="ru-RU" dirty="0">
                <a:solidFill>
                  <a:schemeClr val="tx1"/>
                </a:solidFill>
                <a:hlinkClick r:id="rId6" tooltip="Шкідливий програмний засіб"/>
              </a:rPr>
              <a:t> ПЗ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порушення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типової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централізовано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збирається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інформація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dirty="0">
                <a:solidFill>
                  <a:schemeClr val="tx1"/>
                </a:solidFill>
                <a:hlinkClick r:id="rId7" tooltip="SIEM"/>
              </a:rPr>
              <a:t>SIEM</a:t>
            </a:r>
            <a:r>
              <a:rPr lang="ru-RU" dirty="0">
                <a:solidFill>
                  <a:schemeClr val="tx1"/>
                </a:solidFill>
              </a:rPr>
              <a:t>-системою (</a:t>
            </a:r>
            <a:r>
              <a:rPr lang="ru-RU" dirty="0">
                <a:solidFill>
                  <a:schemeClr val="tx1"/>
                </a:solidFill>
                <a:hlinkClick r:id="rId2" tooltip="Англійська мова"/>
              </a:rPr>
              <a:t>англ.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dirty="0" err="1">
                <a:solidFill>
                  <a:schemeClr val="tx1"/>
                </a:solidFill>
              </a:rPr>
              <a:t>Security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information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and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event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management</a:t>
            </a:r>
            <a:r>
              <a:rPr lang="ru-RU" dirty="0">
                <a:solidFill>
                  <a:schemeClr val="tx1"/>
                </a:solidFill>
              </a:rPr>
              <a:t>). SIEM-система </a:t>
            </a:r>
            <a:r>
              <a:rPr lang="ru-RU" dirty="0" err="1">
                <a:solidFill>
                  <a:schemeClr val="tx1"/>
                </a:solidFill>
              </a:rPr>
              <a:t>обробляє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отримані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багатьох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джерел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використовує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методи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фільтрування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тривог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розрізнення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несанкціонованої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активності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хибного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спрацювання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тривоги</a:t>
            </a:r>
            <a:r>
              <a:rPr lang="ru-RU" dirty="0">
                <a:solidFill>
                  <a:schemeClr val="tx1"/>
                </a:solidFill>
              </a:rPr>
              <a:t>. Про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оповіщається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адміністратор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dirty="0" err="1">
                <a:solidFill>
                  <a:schemeClr val="tx1"/>
                </a:solidFill>
                <a:hlinkClick r:id="rId8" tooltip="Операційний центр безпеки"/>
              </a:rPr>
              <a:t>операційний</a:t>
            </a:r>
            <a:r>
              <a:rPr lang="ru-RU" dirty="0">
                <a:solidFill>
                  <a:schemeClr val="tx1"/>
                </a:solidFill>
                <a:hlinkClick r:id="rId8" tooltip="Операційний центр безпеки"/>
              </a:rPr>
              <a:t> центр </a:t>
            </a:r>
            <a:r>
              <a:rPr lang="ru-RU" dirty="0" err="1">
                <a:solidFill>
                  <a:schemeClr val="tx1"/>
                </a:solidFill>
                <a:hlinkClick r:id="rId8" tooltip="Операційний центр безпеки"/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1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Деякі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вторгнень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виявити</a:t>
            </a:r>
            <a:r>
              <a:rPr lang="ru-RU" dirty="0">
                <a:solidFill>
                  <a:schemeClr val="tx1"/>
                </a:solidFill>
              </a:rPr>
              <a:t> початок </a:t>
            </a:r>
            <a:r>
              <a:rPr lang="ru-RU" u="sng" dirty="0">
                <a:solidFill>
                  <a:schemeClr val="tx1"/>
                </a:solidFill>
                <a:hlinkClick r:id="rId2" tooltip="Хакерська атака"/>
              </a:rPr>
              <a:t>атаки</a:t>
            </a:r>
            <a:r>
              <a:rPr lang="ru-RU" dirty="0">
                <a:solidFill>
                  <a:schemeClr val="tx1"/>
                </a:solidFill>
              </a:rPr>
              <a:t> на мережу, </a:t>
            </a:r>
            <a:r>
              <a:rPr lang="ru-RU" dirty="0" err="1">
                <a:solidFill>
                  <a:schemeClr val="tx1"/>
                </a:solidFill>
              </a:rPr>
              <a:t>причому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деякі</a:t>
            </a:r>
            <a:r>
              <a:rPr lang="ru-RU" dirty="0">
                <a:solidFill>
                  <a:schemeClr val="tx1"/>
                </a:solidFill>
              </a:rPr>
              <a:t> з них </a:t>
            </a:r>
            <a:r>
              <a:rPr lang="ru-RU" dirty="0" err="1">
                <a:solidFill>
                  <a:schemeClr val="tx1"/>
                </a:solidFill>
              </a:rPr>
              <a:t>здатні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виявляти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раніше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відомі</a:t>
            </a:r>
            <a:r>
              <a:rPr lang="ru-RU" dirty="0">
                <a:solidFill>
                  <a:schemeClr val="tx1"/>
                </a:solidFill>
              </a:rPr>
              <a:t> атаки. </a:t>
            </a:r>
            <a:r>
              <a:rPr lang="ru-RU" dirty="0" err="1">
                <a:solidFill>
                  <a:schemeClr val="tx1"/>
                </a:solidFill>
              </a:rPr>
              <a:t>Такі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називають</a:t>
            </a:r>
            <a:r>
              <a:rPr lang="ru-RU" dirty="0">
                <a:solidFill>
                  <a:schemeClr val="tx1"/>
                </a:solidFill>
              </a:rPr>
              <a:t> системами </a:t>
            </a:r>
            <a:r>
              <a:rPr lang="ru-RU" dirty="0" err="1">
                <a:solidFill>
                  <a:schemeClr val="tx1"/>
                </a:solidFill>
              </a:rPr>
              <a:t>запобігання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вторгненням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u="sng" dirty="0">
                <a:solidFill>
                  <a:schemeClr val="tx1"/>
                </a:solidFill>
                <a:hlinkClick r:id="rId3" tooltip="Англійська мова"/>
              </a:rPr>
              <a:t>англ.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dirty="0" err="1">
                <a:solidFill>
                  <a:schemeClr val="tx1"/>
                </a:solidFill>
              </a:rPr>
              <a:t>Intrusion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Prevention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System</a:t>
            </a:r>
            <a:r>
              <a:rPr lang="ru-RU" dirty="0">
                <a:solidFill>
                  <a:schemeClr val="tx1"/>
                </a:solidFill>
              </a:rPr>
              <a:t>, IPS). IPS не </a:t>
            </a:r>
            <a:r>
              <a:rPr lang="ru-RU" dirty="0" err="1">
                <a:solidFill>
                  <a:schemeClr val="tx1"/>
                </a:solidFill>
              </a:rPr>
              <a:t>обмежуються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лише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оповіщенням</a:t>
            </a:r>
            <a:r>
              <a:rPr lang="ru-RU" dirty="0">
                <a:solidFill>
                  <a:schemeClr val="tx1"/>
                </a:solidFill>
              </a:rPr>
              <a:t>, але й </a:t>
            </a:r>
            <a:r>
              <a:rPr lang="ru-RU" dirty="0" err="1">
                <a:solidFill>
                  <a:schemeClr val="tx1"/>
                </a:solidFill>
              </a:rPr>
              <a:t>здійснюють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різні</a:t>
            </a:r>
            <a:r>
              <a:rPr lang="ru-RU" dirty="0">
                <a:solidFill>
                  <a:schemeClr val="tx1"/>
                </a:solidFill>
              </a:rPr>
              <a:t> заходи, </a:t>
            </a:r>
            <a:r>
              <a:rPr lang="ru-RU" dirty="0" err="1">
                <a:solidFill>
                  <a:schemeClr val="tx1"/>
                </a:solidFill>
              </a:rPr>
              <a:t>спрямовані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блокування</a:t>
            </a:r>
            <a:r>
              <a:rPr lang="ru-RU" dirty="0">
                <a:solidFill>
                  <a:schemeClr val="tx1"/>
                </a:solidFill>
              </a:rPr>
              <a:t> атаки (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розрив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з'єднання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u="sng" dirty="0">
                <a:solidFill>
                  <a:schemeClr val="tx1"/>
                </a:solidFill>
                <a:hlinkClick r:id="rId4" tooltip="Скриптова мова"/>
              </a:rPr>
              <a:t>скрипту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заданого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адміністратором</a:t>
            </a:r>
            <a:r>
              <a:rPr lang="ru-RU" dirty="0">
                <a:solidFill>
                  <a:schemeClr val="tx1"/>
                </a:solidFill>
              </a:rPr>
              <a:t>). На </a:t>
            </a:r>
            <a:r>
              <a:rPr lang="ru-RU" dirty="0" err="1">
                <a:solidFill>
                  <a:schemeClr val="tx1"/>
                </a:solidFill>
              </a:rPr>
              <a:t>практиці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досить</a:t>
            </a:r>
            <a:r>
              <a:rPr lang="ru-RU" dirty="0">
                <a:solidFill>
                  <a:schemeClr val="tx1"/>
                </a:solidFill>
              </a:rPr>
              <a:t> часто </a:t>
            </a:r>
            <a:r>
              <a:rPr lang="ru-RU" dirty="0" err="1">
                <a:solidFill>
                  <a:schemeClr val="tx1"/>
                </a:solidFill>
              </a:rPr>
              <a:t>програмно-апаратні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рішення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поєднують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собі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функціональність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двох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типів</a:t>
            </a:r>
            <a:r>
              <a:rPr lang="ru-RU" dirty="0">
                <a:solidFill>
                  <a:schemeClr val="tx1"/>
                </a:solidFill>
              </a:rPr>
              <a:t> систем.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об'єднання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називають</a:t>
            </a:r>
            <a:r>
              <a:rPr lang="ru-RU" dirty="0">
                <a:solidFill>
                  <a:schemeClr val="tx1"/>
                </a:solidFill>
              </a:rPr>
              <a:t> IDPS (IDS i IPS).</a:t>
            </a:r>
          </a:p>
          <a:p>
            <a:r>
              <a:rPr lang="ru-RU" dirty="0" err="1">
                <a:solidFill>
                  <a:schemeClr val="tx1"/>
                </a:solidFill>
              </a:rPr>
              <a:t>Хоч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існує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декілька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типів</a:t>
            </a:r>
            <a:r>
              <a:rPr lang="ru-RU" dirty="0">
                <a:solidFill>
                  <a:schemeClr val="tx1"/>
                </a:solidFill>
              </a:rPr>
              <a:t> IDS,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розміром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варіюються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окремих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комп'ютерів</a:t>
            </a:r>
            <a:r>
              <a:rPr lang="ru-RU" dirty="0">
                <a:solidFill>
                  <a:schemeClr val="tx1"/>
                </a:solidFill>
              </a:rPr>
              <a:t> до великих мереж, </a:t>
            </a:r>
            <a:r>
              <a:rPr lang="ru-RU" dirty="0" err="1">
                <a:solidFill>
                  <a:schemeClr val="tx1"/>
                </a:solidFill>
              </a:rPr>
              <a:t>найпоширенішими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класифікаціями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вторгнень</a:t>
            </a:r>
            <a:r>
              <a:rPr lang="ru-RU" dirty="0">
                <a:solidFill>
                  <a:schemeClr val="tx1"/>
                </a:solidFill>
              </a:rPr>
              <a:t> у мережу (</a:t>
            </a:r>
            <a:r>
              <a:rPr lang="ru-RU" u="sng" dirty="0">
                <a:solidFill>
                  <a:schemeClr val="tx1"/>
                </a:solidFill>
                <a:hlinkClick r:id="rId3" tooltip="Англійська мова"/>
              </a:rPr>
              <a:t>англ.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dirty="0" err="1">
                <a:solidFill>
                  <a:schemeClr val="tx1"/>
                </a:solidFill>
              </a:rPr>
              <a:t>network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intrusion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detection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systems</a:t>
            </a:r>
            <a:r>
              <a:rPr lang="ru-RU" dirty="0">
                <a:solidFill>
                  <a:schemeClr val="tx1"/>
                </a:solidFill>
              </a:rPr>
              <a:t>, NIDS) та </a:t>
            </a:r>
            <a:r>
              <a:rPr lang="ru-RU" u="sng" dirty="0" err="1">
                <a:solidFill>
                  <a:schemeClr val="tx1"/>
                </a:solidFill>
                <a:hlinkClick r:id="rId5" tooltip="Система виявлення вторгнень заснована на аналізі хостів (ще не написана)"/>
              </a:rPr>
              <a:t>системи</a:t>
            </a:r>
            <a:r>
              <a:rPr lang="ru-RU" u="sng" dirty="0">
                <a:solidFill>
                  <a:schemeClr val="tx1"/>
                </a:solidFill>
                <a:hlinkClick r:id="rId5" tooltip="Система виявлення вторгнень заснована на аналізі хостів (ще не написана)"/>
              </a:rPr>
              <a:t> </a:t>
            </a:r>
            <a:r>
              <a:rPr lang="ru-RU" u="sng" dirty="0" err="1">
                <a:solidFill>
                  <a:schemeClr val="tx1"/>
                </a:solidFill>
                <a:hlinkClick r:id="rId5" tooltip="Система виявлення вторгнень заснована на аналізі хостів (ще не написана)"/>
              </a:rPr>
              <a:t>виявлення</a:t>
            </a:r>
            <a:r>
              <a:rPr lang="ru-RU" u="sng" dirty="0">
                <a:solidFill>
                  <a:schemeClr val="tx1"/>
                </a:solidFill>
                <a:hlinkClick r:id="rId5" tooltip="Система виявлення вторгнень заснована на аналізі хостів (ще не написана)"/>
              </a:rPr>
              <a:t> </a:t>
            </a:r>
            <a:r>
              <a:rPr lang="ru-RU" u="sng" dirty="0" err="1">
                <a:solidFill>
                  <a:schemeClr val="tx1"/>
                </a:solidFill>
                <a:hlinkClick r:id="rId5" tooltip="Система виявлення вторгнень заснована на аналізі хостів (ще не написана)"/>
              </a:rPr>
              <a:t>вторгнень</a:t>
            </a:r>
            <a:r>
              <a:rPr lang="ru-RU" u="sng" dirty="0">
                <a:solidFill>
                  <a:schemeClr val="tx1"/>
                </a:solidFill>
                <a:hlinkClick r:id="rId5" tooltip="Система виявлення вторгнень заснована на аналізі хостів (ще не написана)"/>
              </a:rPr>
              <a:t> </a:t>
            </a:r>
            <a:r>
              <a:rPr lang="ru-RU" u="sng" dirty="0" err="1">
                <a:solidFill>
                  <a:schemeClr val="tx1"/>
                </a:solidFill>
                <a:hlinkClick r:id="rId5" tooltip="Система виявлення вторгнень заснована на аналізі хостів (ще не написана)"/>
              </a:rPr>
              <a:t>засновані</a:t>
            </a:r>
            <a:r>
              <a:rPr lang="ru-RU" u="sng" dirty="0">
                <a:solidFill>
                  <a:schemeClr val="tx1"/>
                </a:solidFill>
                <a:hlinkClick r:id="rId5" tooltip="Система виявлення вторгнень заснована на аналізі хостів (ще не написана)"/>
              </a:rPr>
              <a:t> на </a:t>
            </a:r>
            <a:r>
              <a:rPr lang="ru-RU" u="sng" dirty="0" err="1">
                <a:solidFill>
                  <a:schemeClr val="tx1"/>
                </a:solidFill>
                <a:hlinkClick r:id="rId5" tooltip="Система виявлення вторгнень заснована на аналізі хостів (ще не написана)"/>
              </a:rPr>
              <a:t>аналізі</a:t>
            </a:r>
            <a:r>
              <a:rPr lang="ru-RU" u="sng" dirty="0">
                <a:solidFill>
                  <a:schemeClr val="tx1"/>
                </a:solidFill>
                <a:hlinkClick r:id="rId5" tooltip="Система виявлення вторгнень заснована на аналізі хостів (ще не написана)"/>
              </a:rPr>
              <a:t> </a:t>
            </a:r>
            <a:r>
              <a:rPr lang="ru-RU" u="sng" dirty="0" err="1">
                <a:solidFill>
                  <a:schemeClr val="tx1"/>
                </a:solidFill>
                <a:hlinkClick r:id="rId5" tooltip="Система виявлення вторгнень заснована на аналізі хостів (ще не написана)"/>
              </a:rPr>
              <a:t>хостів</a:t>
            </a:r>
            <a:r>
              <a:rPr lang="ru-RU" u="sng" baseline="30000" dirty="0">
                <a:solidFill>
                  <a:schemeClr val="tx1"/>
                </a:solidFill>
                <a:hlinkClick r:id="rId6" tooltip="en:Host-based intrusion detection system"/>
              </a:rPr>
              <a:t>[</a:t>
            </a:r>
            <a:r>
              <a:rPr lang="ru-RU" u="sng" baseline="30000" dirty="0" err="1">
                <a:solidFill>
                  <a:schemeClr val="tx1"/>
                </a:solidFill>
                <a:hlinkClick r:id="rId6" tooltip="en:Host-based intrusion detection system"/>
              </a:rPr>
              <a:t>en</a:t>
            </a:r>
            <a:r>
              <a:rPr lang="ru-RU" u="sng" baseline="30000" dirty="0">
                <a:solidFill>
                  <a:schemeClr val="tx1"/>
                </a:solidFill>
                <a:hlinkClick r:id="rId6" tooltip="en:Host-based intrusion detection system"/>
              </a:rPr>
              <a:t>]</a:t>
            </a:r>
            <a:r>
              <a:rPr lang="ru-RU" dirty="0">
                <a:solidFill>
                  <a:schemeClr val="tx1"/>
                </a:solidFill>
              </a:rPr>
              <a:t> (</a:t>
            </a:r>
            <a:r>
              <a:rPr lang="ru-RU" u="sng" dirty="0">
                <a:solidFill>
                  <a:schemeClr val="tx1"/>
                </a:solidFill>
                <a:hlinkClick r:id="rId3" tooltip="Англійська мова"/>
              </a:rPr>
              <a:t>англ.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dirty="0" err="1">
                <a:solidFill>
                  <a:schemeClr val="tx1"/>
                </a:solidFill>
              </a:rPr>
              <a:t>host-based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intrusion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detection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systems</a:t>
            </a:r>
            <a:r>
              <a:rPr lang="ru-RU" dirty="0">
                <a:solidFill>
                  <a:schemeClr val="tx1"/>
                </a:solidFill>
              </a:rPr>
              <a:t>, HIDS). Прикладом HIDS буде система, яка </a:t>
            </a:r>
            <a:r>
              <a:rPr lang="ru-RU" dirty="0" err="1">
                <a:solidFill>
                  <a:schemeClr val="tx1"/>
                </a:solidFill>
              </a:rPr>
              <a:t>відслідковує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важливі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файли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операційної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, прикладом NIDS буде система, яка </a:t>
            </a:r>
            <a:r>
              <a:rPr lang="ru-RU" dirty="0" err="1">
                <a:solidFill>
                  <a:schemeClr val="tx1"/>
                </a:solidFill>
              </a:rPr>
              <a:t>аналізує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вхідний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мережевий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трафік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класифікувати</a:t>
            </a:r>
            <a:r>
              <a:rPr lang="ru-RU" dirty="0">
                <a:solidFill>
                  <a:schemeClr val="tx1"/>
                </a:solidFill>
              </a:rPr>
              <a:t> IDS </a:t>
            </a:r>
            <a:r>
              <a:rPr lang="ru-RU" dirty="0" err="1">
                <a:solidFill>
                  <a:schemeClr val="tx1"/>
                </a:solidFill>
              </a:rPr>
              <a:t>відповідно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методів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загроз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dirty="0" err="1">
                <a:solidFill>
                  <a:schemeClr val="tx1"/>
                </a:solidFill>
              </a:rPr>
              <a:t>найбільш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відомим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основі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u="sng" dirty="0">
                <a:solidFill>
                  <a:schemeClr val="tx1"/>
                </a:solidFill>
                <a:hlinkClick r:id="rId7" tooltip="Сигнатура"/>
              </a:rPr>
              <a:t>сигнатур</a:t>
            </a:r>
            <a:r>
              <a:rPr lang="ru-RU" dirty="0">
                <a:solidFill>
                  <a:schemeClr val="tx1"/>
                </a:solidFill>
              </a:rPr>
              <a:t> (</a:t>
            </a:r>
            <a:r>
              <a:rPr lang="ru-RU" dirty="0" err="1">
                <a:solidFill>
                  <a:schemeClr val="tx1"/>
                </a:solidFill>
              </a:rPr>
              <a:t>розпізнавання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поганих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шаблонів</a:t>
            </a:r>
            <a:r>
              <a:rPr lang="ru-RU" dirty="0">
                <a:solidFill>
                  <a:schemeClr val="tx1"/>
                </a:solidFill>
              </a:rPr>
              <a:t>, таких як </a:t>
            </a:r>
            <a:r>
              <a:rPr lang="ru-RU" dirty="0" err="1">
                <a:solidFill>
                  <a:schemeClr val="tx1"/>
                </a:solidFill>
              </a:rPr>
              <a:t>шкідливе</a:t>
            </a:r>
            <a:r>
              <a:rPr lang="ru-RU" dirty="0">
                <a:solidFill>
                  <a:schemeClr val="tx1"/>
                </a:solidFill>
              </a:rPr>
              <a:t> ПЗ) та </a:t>
            </a:r>
            <a:r>
              <a:rPr lang="ru-RU" u="sng" dirty="0" err="1">
                <a:solidFill>
                  <a:schemeClr val="tx1"/>
                </a:solidFill>
                <a:hlinkClick r:id="rId8" tooltip="Виявлення аномалій у мережевій поведінці"/>
              </a:rPr>
              <a:t>виявлення</a:t>
            </a:r>
            <a:r>
              <a:rPr lang="ru-RU" u="sng" dirty="0">
                <a:solidFill>
                  <a:schemeClr val="tx1"/>
                </a:solidFill>
                <a:hlinkClick r:id="rId8" tooltip="Виявлення аномалій у мережевій поведінці"/>
              </a:rPr>
              <a:t> </a:t>
            </a:r>
            <a:r>
              <a:rPr lang="ru-RU" u="sng" dirty="0" err="1">
                <a:solidFill>
                  <a:schemeClr val="tx1"/>
                </a:solidFill>
                <a:hlinkClick r:id="rId8" tooltip="Виявлення аномалій у мережевій поведінці"/>
              </a:rPr>
              <a:t>аномалій</a:t>
            </a:r>
            <a:r>
              <a:rPr lang="ru-RU" dirty="0">
                <a:solidFill>
                  <a:schemeClr val="tx1"/>
                </a:solidFill>
              </a:rPr>
              <a:t> (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відхилень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«правильного» </a:t>
            </a:r>
            <a:r>
              <a:rPr lang="ru-RU" dirty="0" err="1">
                <a:solidFill>
                  <a:schemeClr val="tx1"/>
                </a:solidFill>
              </a:rPr>
              <a:t>трафіку</a:t>
            </a:r>
            <a:r>
              <a:rPr lang="ru-RU" dirty="0">
                <a:solidFill>
                  <a:schemeClr val="tx1"/>
                </a:solidFill>
              </a:rPr>
              <a:t>, часто за </a:t>
            </a:r>
            <a:r>
              <a:rPr lang="ru-RU" dirty="0" err="1">
                <a:solidFill>
                  <a:schemeClr val="tx1"/>
                </a:solidFill>
              </a:rPr>
              <a:t>допомогою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u="sng" dirty="0">
                <a:solidFill>
                  <a:schemeClr val="tx1"/>
                </a:solidFill>
                <a:hlinkClick r:id="rId9" tooltip="Машинне навчання"/>
              </a:rPr>
              <a:t>машинного </a:t>
            </a:r>
            <a:r>
              <a:rPr lang="ru-RU" u="sng" dirty="0" err="1">
                <a:solidFill>
                  <a:schemeClr val="tx1"/>
                </a:solidFill>
                <a:hlinkClick r:id="rId9" tooltip="Машинне навчання"/>
              </a:rPr>
              <a:t>навчання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4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Основні</a:t>
            </a:r>
            <a:r>
              <a:rPr lang="ru-RU" dirty="0">
                <a:solidFill>
                  <a:schemeClr val="tx1"/>
                </a:solidFill>
              </a:rPr>
              <a:t> характеристики систем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вторгнень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включають</a:t>
            </a:r>
            <a:r>
              <a:rPr lang="ru-RU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b="1" dirty="0">
                <a:solidFill>
                  <a:schemeClr val="tx1"/>
                </a:solidFill>
              </a:rPr>
              <a:t>Метод виявлення:</a:t>
            </a:r>
            <a:endParaRPr lang="ru-RU" b="1" dirty="0">
              <a:solidFill>
                <a:schemeClr val="tx1"/>
              </a:solidFill>
            </a:endParaRPr>
          </a:p>
          <a:p>
            <a:pPr lvl="0"/>
            <a:r>
              <a:rPr lang="uk-UA" dirty="0" err="1">
                <a:solidFill>
                  <a:schemeClr val="tx1"/>
                </a:solidFill>
              </a:rPr>
              <a:t>Підписовий</a:t>
            </a:r>
            <a:r>
              <a:rPr lang="uk-UA" dirty="0">
                <a:solidFill>
                  <a:schemeClr val="tx1"/>
                </a:solidFill>
              </a:rPr>
              <a:t> аналіз: Використовує базу даних підписів відомих атак та вірусів для виявлення відповідних </a:t>
            </a:r>
            <a:r>
              <a:rPr lang="uk-UA" dirty="0" err="1">
                <a:solidFill>
                  <a:schemeClr val="tx1"/>
                </a:solidFill>
              </a:rPr>
              <a:t>патернів</a:t>
            </a:r>
            <a:r>
              <a:rPr lang="uk-UA" dirty="0">
                <a:solidFill>
                  <a:schemeClr val="tx1"/>
                </a:solidFill>
              </a:rPr>
              <a:t> у трафіку.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Аномальний аналіз: Базується на аналізі нормальної поведінки системи чи користувачів та виявленні аномалій чи незвичайних </a:t>
            </a:r>
            <a:r>
              <a:rPr lang="uk-UA" dirty="0" err="1">
                <a:solidFill>
                  <a:schemeClr val="tx1"/>
                </a:solidFill>
              </a:rPr>
              <a:t>патернів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Тип виявлення:</a:t>
            </a:r>
            <a:endParaRPr lang="ru-RU" b="1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Системи виявлення вторгнень в реальному часі (NIDS): </a:t>
            </a:r>
            <a:r>
              <a:rPr lang="uk-UA" dirty="0" err="1">
                <a:solidFill>
                  <a:schemeClr val="tx1"/>
                </a:solidFill>
              </a:rPr>
              <a:t>Моніторять</a:t>
            </a:r>
            <a:r>
              <a:rPr lang="uk-UA" dirty="0">
                <a:solidFill>
                  <a:schemeClr val="tx1"/>
                </a:solidFill>
              </a:rPr>
              <a:t> мережевий трафік та шукають </a:t>
            </a:r>
            <a:r>
              <a:rPr lang="uk-UA" dirty="0" err="1">
                <a:solidFill>
                  <a:schemeClr val="tx1"/>
                </a:solidFill>
              </a:rPr>
              <a:t>патерни</a:t>
            </a:r>
            <a:r>
              <a:rPr lang="uk-UA" dirty="0">
                <a:solidFill>
                  <a:schemeClr val="tx1"/>
                </a:solidFill>
              </a:rPr>
              <a:t> атак, спробуючи виявити вторгнення на рівні мережі.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Системи виявлення вторгнень на основі подій (HIDS): Встановлені на окремих системах і виявляють атаки на рівні конкретної системи.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Режим роботи:</a:t>
            </a:r>
            <a:endParaRPr lang="ru-RU" b="1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Активний режим: Вживають заходів щодо блокування або відповіді на виявлені атаки.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Пасивний режим: Обмежуються лише виявленням та записом подій без активного втручання.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6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b="1" dirty="0">
                <a:solidFill>
                  <a:schemeClr val="tx1"/>
                </a:solidFill>
              </a:rPr>
              <a:t>Джерело аналізу:</a:t>
            </a:r>
            <a:endParaRPr lang="ru-RU" b="1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Мережеві IDS: </a:t>
            </a:r>
            <a:r>
              <a:rPr lang="uk-UA" dirty="0" err="1">
                <a:solidFill>
                  <a:schemeClr val="tx1"/>
                </a:solidFill>
              </a:rPr>
              <a:t>Моніторять</a:t>
            </a:r>
            <a:r>
              <a:rPr lang="uk-UA" dirty="0">
                <a:solidFill>
                  <a:schemeClr val="tx1"/>
                </a:solidFill>
              </a:rPr>
              <a:t> трафік на рівні мережі, виявляючи ненормальну активність чи атаки на основі пакетів.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dirty="0" err="1">
                <a:solidFill>
                  <a:schemeClr val="tx1"/>
                </a:solidFill>
              </a:rPr>
              <a:t>Хост</a:t>
            </a:r>
            <a:r>
              <a:rPr lang="uk-UA" dirty="0">
                <a:solidFill>
                  <a:schemeClr val="tx1"/>
                </a:solidFill>
              </a:rPr>
              <a:t>-базовані IDS: Встановлені на окремих системах та аналізують активність на рівні окремих комп'ютерів чи серверів.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Вид аналізу:</a:t>
            </a:r>
            <a:endParaRPr lang="ru-RU" b="1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Статистичний аналіз: Використовує статистичні методи для виявлення аномалій.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Методи машинного навчання: Застосовує алгоритми машинного навчання для аналізу та класифікації входять подій.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Інтеграція з системою безпеки:</a:t>
            </a:r>
            <a:endParaRPr lang="ru-RU" b="1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Сумісність з іншими інструментами: Можливість інтеграції з іншими засобами безпеки, такими як системи </a:t>
            </a:r>
            <a:r>
              <a:rPr lang="uk-UA" dirty="0" err="1">
                <a:solidFill>
                  <a:schemeClr val="tx1"/>
                </a:solidFill>
              </a:rPr>
              <a:t>журналювання</a:t>
            </a:r>
            <a:r>
              <a:rPr lang="uk-UA" dirty="0">
                <a:solidFill>
                  <a:schemeClr val="tx1"/>
                </a:solidFill>
              </a:rPr>
              <a:t> подій, системи безпеки мережі, антивірусні програми і т. д.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14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>
                <a:solidFill>
                  <a:schemeClr val="tx1"/>
                </a:solidFill>
              </a:rPr>
              <a:t>Аналіз джерела подій:</a:t>
            </a:r>
            <a:endParaRPr lang="ru-RU" b="1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Системи, які аналізують трафік: Можуть аналізувати пакети, протоколи та інші параметри мережі.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Системи, які аналізують журнали: Використовують журнали подій для виявлення аномальних або підозрілих дій.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Інтелектуальна адаптація:</a:t>
            </a:r>
            <a:endParaRPr lang="ru-RU" b="1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Здатність адаптуватися: Деякі IDS можуть вчитися на основі нових атак та адаптувати свої правила або моделі.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Ідеальна система виявлення вторгнень може поєднувати різні методи аналізу та режими роботи для ефективного виявлення широкого спектру загроз.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09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>
                <a:solidFill>
                  <a:schemeClr val="tx1"/>
                </a:solidFill>
              </a:rPr>
              <a:t>Базові характеристики систем виявлення вторгнень (IDS</a:t>
            </a:r>
            <a:r>
              <a:rPr lang="uk-UA" b="1" dirty="0" smtClean="0">
                <a:solidFill>
                  <a:schemeClr val="tx1"/>
                </a:solidFill>
              </a:rPr>
              <a:t>):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>
                <a:solidFill>
                  <a:schemeClr val="tx1"/>
                </a:solidFill>
              </a:rPr>
              <a:t>Клас кібератак:</a:t>
            </a:r>
            <a:endParaRPr lang="ru-RU" b="1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IDS повинні бути спроможні виявляти різні класи кібератак, такі як віруси, черв'яки, троянські коні, </a:t>
            </a:r>
            <a:r>
              <a:rPr lang="uk-UA" dirty="0" err="1">
                <a:solidFill>
                  <a:schemeClr val="tx1"/>
                </a:solidFill>
              </a:rPr>
              <a:t>DoS</a:t>
            </a:r>
            <a:r>
              <a:rPr lang="uk-UA" dirty="0">
                <a:solidFill>
                  <a:schemeClr val="tx1"/>
                </a:solidFill>
              </a:rPr>
              <a:t>/</a:t>
            </a:r>
            <a:r>
              <a:rPr lang="uk-UA" dirty="0" err="1">
                <a:solidFill>
                  <a:schemeClr val="tx1"/>
                </a:solidFill>
              </a:rPr>
              <a:t>DDoS</a:t>
            </a:r>
            <a:r>
              <a:rPr lang="uk-UA" dirty="0">
                <a:solidFill>
                  <a:schemeClr val="tx1"/>
                </a:solidFill>
              </a:rPr>
              <a:t> атаки, атаки на викидання, атаки на витік інформації і </a:t>
            </a:r>
            <a:r>
              <a:rPr lang="uk-UA" dirty="0" err="1">
                <a:solidFill>
                  <a:schemeClr val="tx1"/>
                </a:solidFill>
              </a:rPr>
              <a:t>т.д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Адаптивність:</a:t>
            </a:r>
            <a:endParaRPr lang="ru-RU" b="1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Системи виявлення вторгнень повинні мати здатність адаптуватися до нових видів атак та змінюваних загроз, наприклад, шляхом оновлення підписів або корегування алгоритмів аналізу.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Відкритість:</a:t>
            </a:r>
            <a:endParaRPr lang="ru-RU" b="1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IDS повинні бути достатньо відкритими для інтеграції з іншими інструментами безпеки та сторонніми додатками для покращення ефективності та розширення можливостей.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7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b="1" dirty="0">
                <a:solidFill>
                  <a:schemeClr val="tx1"/>
                </a:solidFill>
              </a:rPr>
              <a:t>Методи виявлення:</a:t>
            </a:r>
            <a:endParaRPr lang="ru-RU" b="1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IDS повинні використовувати різні методи виявлення, такі як </a:t>
            </a:r>
            <a:r>
              <a:rPr lang="uk-UA" dirty="0" err="1">
                <a:solidFill>
                  <a:schemeClr val="tx1"/>
                </a:solidFill>
              </a:rPr>
              <a:t>підписовий</a:t>
            </a:r>
            <a:r>
              <a:rPr lang="uk-UA" dirty="0">
                <a:solidFill>
                  <a:schemeClr val="tx1"/>
                </a:solidFill>
              </a:rPr>
              <a:t> аналіз, аномальний аналіз, аналіз статистики, машинне навчання та інші для комплексного покриття загроз.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Управління системою:</a:t>
            </a:r>
            <a:endParaRPr lang="ru-RU" b="1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Системи повинні мати зручний інтерфейс для адміністрування та налаштування правил виявлення, а також для моніторингу та аналізу стану системи.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Масштабованість:</a:t>
            </a:r>
            <a:endParaRPr lang="ru-RU" b="1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IDS повинні бути масштабованими, щоб забезпечити ефективне виявлення вторгнень у великих та складних мережах.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Рівень спостереження:</a:t>
            </a:r>
            <a:endParaRPr lang="ru-RU" b="1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IDS повинні мати можливість працювати на різних рівнях мережі та системи для виявлення загроз на різних етапах атаки.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5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>
                <a:solidFill>
                  <a:schemeClr val="tx1"/>
                </a:solidFill>
              </a:rPr>
              <a:t>Реакція на кібератаку:</a:t>
            </a:r>
            <a:endParaRPr lang="ru-RU" b="1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Системи повинні забезпечувати можливості автоматичної чи ручної реакції на виявлені атаки, наприклад, блокування атакуючого IP, розрив з'єднання або інші заходи безпеки.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Захищеність:</a:t>
            </a:r>
            <a:endParaRPr lang="ru-RU" b="1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IDS самі повинні бути відомі та захищені від спроб </a:t>
            </a:r>
            <a:r>
              <a:rPr lang="uk-UA" dirty="0" err="1">
                <a:solidFill>
                  <a:schemeClr val="tx1"/>
                </a:solidFill>
              </a:rPr>
              <a:t>обхіду</a:t>
            </a:r>
            <a:r>
              <a:rPr lang="uk-UA" dirty="0">
                <a:solidFill>
                  <a:schemeClr val="tx1"/>
                </a:solidFill>
              </a:rPr>
              <a:t> чи відключення з боку атакуючого.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b="1" dirty="0">
                <a:solidFill>
                  <a:schemeClr val="tx1"/>
                </a:solidFill>
              </a:rPr>
              <a:t>Підтримка операційної системи (ОС):</a:t>
            </a:r>
            <a:endParaRPr lang="ru-RU" b="1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IDS повинні бути сумісні з операційними системами, які використовуються в конкретному середовищі, такими як Windows, </a:t>
            </a:r>
            <a:r>
              <a:rPr lang="uk-UA" dirty="0" err="1">
                <a:solidFill>
                  <a:schemeClr val="tx1"/>
                </a:solidFill>
              </a:rPr>
              <a:t>Linux</a:t>
            </a:r>
            <a:r>
              <a:rPr lang="uk-UA" dirty="0">
                <a:solidFill>
                  <a:schemeClr val="tx1"/>
                </a:solidFill>
              </a:rPr>
              <a:t>, або інші.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4399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820</Words>
  <Application>Microsoft Office PowerPoint</Application>
  <PresentationFormat>Широкоэкранный</PresentationFormat>
  <Paragraphs>59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Ретро</vt:lpstr>
      <vt:lpstr>Технології забезпечення конфіденційності та цілісності інформаційних ресурсів</vt:lpstr>
      <vt:lpstr>Презентация PowerPoint</vt:lpstr>
      <vt:lpstr>Презентация PowerPoint</vt:lpstr>
      <vt:lpstr>Основні характеристики систем виявлення вторгнень включають:</vt:lpstr>
      <vt:lpstr>Презентация PowerPoint</vt:lpstr>
      <vt:lpstr>Презентация PowerPoint</vt:lpstr>
      <vt:lpstr>Базові характеристики систем виявлення вторгнень (IDS):</vt:lpstr>
      <vt:lpstr>Презентация PowerPoint</vt:lpstr>
      <vt:lpstr>Презентация PowerPoint</vt:lpstr>
      <vt:lpstr>Презентация PowerPoint</vt:lpstr>
      <vt:lpstr>Є три основні компоненти IDS: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Технології забезпечення конфіденційності та цілісності інформаційних ресурсів</dc:title>
  <dc:creator>Asmadey Asmadey</dc:creator>
  <cp:lastModifiedBy>Asmadey Asmadey</cp:lastModifiedBy>
  <cp:revision>2</cp:revision>
  <dcterms:created xsi:type="dcterms:W3CDTF">2023-11-18T12:51:18Z</dcterms:created>
  <dcterms:modified xsi:type="dcterms:W3CDTF">2023-11-18T12:55:51Z</dcterms:modified>
</cp:coreProperties>
</file>