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4" r:id="rId8"/>
    <p:sldId id="265" r:id="rId9"/>
    <p:sldId id="266" r:id="rId10"/>
    <p:sldId id="262" r:id="rId11"/>
    <p:sldId id="267" r:id="rId12"/>
    <p:sldId id="268" r:id="rId13"/>
    <p:sldId id="269" r:id="rId14"/>
    <p:sldId id="270" r:id="rId15"/>
    <p:sldId id="263" r:id="rId16"/>
    <p:sldId id="271" r:id="rId17"/>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58"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ru-RU" smtClean="0"/>
              <a:t>Образец заголовка</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5E9D3A42-7F64-4351-A79F-C90F0CC27236}" type="datetimeFigureOut">
              <a:rPr lang="ru-RU" smtClean="0"/>
              <a:t>18.11.2023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7BA688A-4441-4AC2-A433-5683856C8A12}" type="slidenum">
              <a:rPr lang="ru-RU" smtClean="0"/>
              <a:t>‹#›</a:t>
            </a:fld>
            <a:endParaRPr lang="ru-RU"/>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11716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5E9D3A42-7F64-4351-A79F-C90F0CC27236}" type="datetimeFigureOut">
              <a:rPr lang="ru-RU" smtClean="0"/>
              <a:t>18.11.2023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7BA688A-4441-4AC2-A433-5683856C8A12}" type="slidenum">
              <a:rPr lang="ru-RU" smtClean="0"/>
              <a:t>‹#›</a:t>
            </a:fld>
            <a:endParaRPr lang="ru-RU"/>
          </a:p>
        </p:txBody>
      </p:sp>
    </p:spTree>
    <p:extLst>
      <p:ext uri="{BB962C8B-B14F-4D97-AF65-F5344CB8AC3E}">
        <p14:creationId xmlns:p14="http://schemas.microsoft.com/office/powerpoint/2010/main" val="42464827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Вертикальный заголовок и текст">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5E9D3A42-7F64-4351-A79F-C90F0CC27236}" type="datetimeFigureOut">
              <a:rPr lang="ru-RU" smtClean="0"/>
              <a:t>18.11.2023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7BA688A-4441-4AC2-A433-5683856C8A12}" type="slidenum">
              <a:rPr lang="ru-RU" smtClean="0"/>
              <a:t>‹#›</a:t>
            </a:fld>
            <a:endParaRPr lang="ru-RU"/>
          </a:p>
        </p:txBody>
      </p:sp>
    </p:spTree>
    <p:extLst>
      <p:ext uri="{BB962C8B-B14F-4D97-AF65-F5344CB8AC3E}">
        <p14:creationId xmlns:p14="http://schemas.microsoft.com/office/powerpoint/2010/main" val="4287178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5E9D3A42-7F64-4351-A79F-C90F0CC27236}" type="datetimeFigureOut">
              <a:rPr lang="ru-RU" smtClean="0"/>
              <a:t>18.11.2023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7BA688A-4441-4AC2-A433-5683856C8A12}" type="slidenum">
              <a:rPr lang="ru-RU" smtClean="0"/>
              <a:t>‹#›</a:t>
            </a:fld>
            <a:endParaRPr lang="ru-RU"/>
          </a:p>
        </p:txBody>
      </p:sp>
    </p:spTree>
    <p:extLst>
      <p:ext uri="{BB962C8B-B14F-4D97-AF65-F5344CB8AC3E}">
        <p14:creationId xmlns:p14="http://schemas.microsoft.com/office/powerpoint/2010/main" val="25697233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ru-RU" smtClean="0"/>
              <a:t>Образец заголовка</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5E9D3A42-7F64-4351-A79F-C90F0CC27236}" type="datetimeFigureOut">
              <a:rPr lang="ru-RU" smtClean="0"/>
              <a:t>18.11.2023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7BA688A-4441-4AC2-A433-5683856C8A12}" type="slidenum">
              <a:rPr lang="ru-RU" smtClean="0"/>
              <a:t>‹#›</a:t>
            </a:fld>
            <a:endParaRPr lang="ru-RU"/>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47861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5E9D3A42-7F64-4351-A79F-C90F0CC27236}" type="datetimeFigureOut">
              <a:rPr lang="ru-RU" smtClean="0"/>
              <a:t>18.11.2023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B7BA688A-4441-4AC2-A433-5683856C8A12}" type="slidenum">
              <a:rPr lang="ru-RU" smtClean="0"/>
              <a:t>‹#›</a:t>
            </a:fld>
            <a:endParaRPr lang="ru-RU"/>
          </a:p>
        </p:txBody>
      </p:sp>
    </p:spTree>
    <p:extLst>
      <p:ext uri="{BB962C8B-B14F-4D97-AF65-F5344CB8AC3E}">
        <p14:creationId xmlns:p14="http://schemas.microsoft.com/office/powerpoint/2010/main" val="179125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ru-RU" smtClean="0"/>
              <a:t>Образец заголовка</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1097280" y="2582334"/>
            <a:ext cx="4937760" cy="337820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6217920" y="2582334"/>
            <a:ext cx="4937760" cy="337820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5E9D3A42-7F64-4351-A79F-C90F0CC27236}" type="datetimeFigureOut">
              <a:rPr lang="ru-RU" smtClean="0"/>
              <a:t>18.11.2023</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B7BA688A-4441-4AC2-A433-5683856C8A12}" type="slidenum">
              <a:rPr lang="ru-RU" smtClean="0"/>
              <a:t>‹#›</a:t>
            </a:fld>
            <a:endParaRPr lang="ru-RU"/>
          </a:p>
        </p:txBody>
      </p:sp>
    </p:spTree>
    <p:extLst>
      <p:ext uri="{BB962C8B-B14F-4D97-AF65-F5344CB8AC3E}">
        <p14:creationId xmlns:p14="http://schemas.microsoft.com/office/powerpoint/2010/main" val="15132888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5E9D3A42-7F64-4351-A79F-C90F0CC27236}" type="datetimeFigureOut">
              <a:rPr lang="ru-RU" smtClean="0"/>
              <a:t>18.11.2023</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B7BA688A-4441-4AC2-A433-5683856C8A12}" type="slidenum">
              <a:rPr lang="ru-RU" smtClean="0"/>
              <a:t>‹#›</a:t>
            </a:fld>
            <a:endParaRPr lang="ru-RU"/>
          </a:p>
        </p:txBody>
      </p:sp>
    </p:spTree>
    <p:extLst>
      <p:ext uri="{BB962C8B-B14F-4D97-AF65-F5344CB8AC3E}">
        <p14:creationId xmlns:p14="http://schemas.microsoft.com/office/powerpoint/2010/main" val="37959457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Пустой слайд">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E9D3A42-7F64-4351-A79F-C90F0CC27236}" type="datetimeFigureOut">
              <a:rPr lang="ru-RU" smtClean="0"/>
              <a:t>18.11.2023</a:t>
            </a:fld>
            <a:endParaRPr lang="ru-RU"/>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ru-RU"/>
          </a:p>
        </p:txBody>
      </p:sp>
      <p:sp>
        <p:nvSpPr>
          <p:cNvPr id="9" name="Slide Number Placeholder 8"/>
          <p:cNvSpPr>
            <a:spLocks noGrp="1"/>
          </p:cNvSpPr>
          <p:nvPr>
            <p:ph type="sldNum" sz="quarter" idx="12"/>
          </p:nvPr>
        </p:nvSpPr>
        <p:spPr/>
        <p:txBody>
          <a:bodyPr/>
          <a:lstStyle/>
          <a:p>
            <a:fld id="{B7BA688A-4441-4AC2-A433-5683856C8A12}" type="slidenum">
              <a:rPr lang="ru-RU" smtClean="0"/>
              <a:t>‹#›</a:t>
            </a:fld>
            <a:endParaRPr lang="ru-RU"/>
          </a:p>
        </p:txBody>
      </p:sp>
    </p:spTree>
    <p:extLst>
      <p:ext uri="{BB962C8B-B14F-4D97-AF65-F5344CB8AC3E}">
        <p14:creationId xmlns:p14="http://schemas.microsoft.com/office/powerpoint/2010/main" val="16237167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ru-RU" smtClean="0"/>
              <a:t>Образец заголовка</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E9D3A42-7F64-4351-A79F-C90F0CC27236}" type="datetimeFigureOut">
              <a:rPr lang="ru-RU" smtClean="0"/>
              <a:t>18.11.2023</a:t>
            </a:fld>
            <a:endParaRPr lang="ru-RU"/>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ru-RU"/>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7BA688A-4441-4AC2-A433-5683856C8A12}" type="slidenum">
              <a:rPr lang="ru-RU" smtClean="0"/>
              <a:t>‹#›</a:t>
            </a:fld>
            <a:endParaRPr lang="ru-RU"/>
          </a:p>
        </p:txBody>
      </p:sp>
    </p:spTree>
    <p:extLst>
      <p:ext uri="{BB962C8B-B14F-4D97-AF65-F5344CB8AC3E}">
        <p14:creationId xmlns:p14="http://schemas.microsoft.com/office/powerpoint/2010/main" val="13591479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5E9D3A42-7F64-4351-A79F-C90F0CC27236}" type="datetimeFigureOut">
              <a:rPr lang="ru-RU" smtClean="0"/>
              <a:t>18.11.2023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B7BA688A-4441-4AC2-A433-5683856C8A12}" type="slidenum">
              <a:rPr lang="ru-RU" smtClean="0"/>
              <a:t>‹#›</a:t>
            </a:fld>
            <a:endParaRPr lang="ru-RU"/>
          </a:p>
        </p:txBody>
      </p:sp>
    </p:spTree>
    <p:extLst>
      <p:ext uri="{BB962C8B-B14F-4D97-AF65-F5344CB8AC3E}">
        <p14:creationId xmlns:p14="http://schemas.microsoft.com/office/powerpoint/2010/main" val="12254094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E9D3A42-7F64-4351-A79F-C90F0CC27236}" type="datetimeFigureOut">
              <a:rPr lang="ru-RU" smtClean="0"/>
              <a:t>18.11.2023</a:t>
            </a:fld>
            <a:endParaRPr lang="ru-RU"/>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ru-RU"/>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7BA688A-4441-4AC2-A433-5683856C8A12}" type="slidenum">
              <a:rPr lang="ru-RU" smtClean="0"/>
              <a:t>‹#›</a:t>
            </a:fld>
            <a:endParaRPr lang="ru-RU"/>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84694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normAutofit fontScale="90000"/>
          </a:bodyPr>
          <a:lstStyle/>
          <a:p>
            <a:r>
              <a:rPr lang="uk-UA" dirty="0">
                <a:solidFill>
                  <a:schemeClr val="tx1"/>
                </a:solidFill>
              </a:rPr>
              <a:t>Технології забезпечення конфіденційності та цілісності інформаційних ресурсів</a:t>
            </a:r>
            <a:endParaRPr lang="ru-RU" dirty="0"/>
          </a:p>
        </p:txBody>
      </p:sp>
      <p:sp>
        <p:nvSpPr>
          <p:cNvPr id="3" name="Подзаголовок 2"/>
          <p:cNvSpPr>
            <a:spLocks noGrp="1"/>
          </p:cNvSpPr>
          <p:nvPr>
            <p:ph type="subTitle" idx="1"/>
          </p:nvPr>
        </p:nvSpPr>
        <p:spPr/>
        <p:txBody>
          <a:bodyPr/>
          <a:lstStyle/>
          <a:p>
            <a:r>
              <a:rPr lang="uk-UA" b="1" dirty="0">
                <a:solidFill>
                  <a:schemeClr val="tx1"/>
                </a:solidFill>
              </a:rPr>
              <a:t>ЛЕКЦІЯ 9. ВІДКРИТІ СИСТЕМИ ВИЯВЛЕННЯ ВТОРГНЕНЬ (AAFID, </a:t>
            </a:r>
            <a:r>
              <a:rPr lang="uk-UA" b="1" dirty="0" err="1">
                <a:solidFill>
                  <a:schemeClr val="tx1"/>
                </a:solidFill>
              </a:rPr>
              <a:t>Snort</a:t>
            </a:r>
            <a:r>
              <a:rPr lang="uk-UA" b="1" dirty="0">
                <a:solidFill>
                  <a:schemeClr val="tx1"/>
                </a:solidFill>
              </a:rPr>
              <a:t>, </a:t>
            </a:r>
            <a:r>
              <a:rPr lang="uk-UA" b="1" dirty="0" err="1">
                <a:solidFill>
                  <a:schemeClr val="tx1"/>
                </a:solidFill>
              </a:rPr>
              <a:t>Prelude</a:t>
            </a:r>
            <a:r>
              <a:rPr lang="uk-UA" b="1" dirty="0">
                <a:solidFill>
                  <a:schemeClr val="tx1"/>
                </a:solidFill>
              </a:rPr>
              <a:t> SIEM, </a:t>
            </a:r>
            <a:r>
              <a:rPr lang="uk-UA" b="1" dirty="0" err="1">
                <a:solidFill>
                  <a:schemeClr val="tx1"/>
                </a:solidFill>
              </a:rPr>
              <a:t>NetSTAT</a:t>
            </a:r>
            <a:r>
              <a:rPr lang="uk-UA" b="1" dirty="0">
                <a:solidFill>
                  <a:schemeClr val="tx1"/>
                </a:solidFill>
              </a:rPr>
              <a:t>, ASAX, </a:t>
            </a:r>
            <a:r>
              <a:rPr lang="uk-UA" b="1" dirty="0" err="1">
                <a:solidFill>
                  <a:schemeClr val="tx1"/>
                </a:solidFill>
              </a:rPr>
              <a:t>Bro,OSSEC</a:t>
            </a:r>
            <a:r>
              <a:rPr lang="uk-UA" b="1" dirty="0">
                <a:solidFill>
                  <a:schemeClr val="tx1"/>
                </a:solidFill>
              </a:rPr>
              <a:t>, </a:t>
            </a:r>
            <a:r>
              <a:rPr lang="uk-UA" b="1" dirty="0" err="1">
                <a:solidFill>
                  <a:schemeClr val="tx1"/>
                </a:solidFill>
              </a:rPr>
              <a:t>Suricata</a:t>
            </a:r>
            <a:r>
              <a:rPr lang="uk-UA" b="1" dirty="0">
                <a:solidFill>
                  <a:schemeClr val="tx1"/>
                </a:solidFill>
              </a:rPr>
              <a:t>, </a:t>
            </a:r>
            <a:r>
              <a:rPr lang="uk-UA" b="1" dirty="0" err="1">
                <a:solidFill>
                  <a:schemeClr val="tx1"/>
                </a:solidFill>
              </a:rPr>
              <a:t>Samhain</a:t>
            </a:r>
            <a:r>
              <a:rPr lang="uk-UA" b="1" dirty="0">
                <a:solidFill>
                  <a:schemeClr val="tx1"/>
                </a:solidFill>
              </a:rPr>
              <a:t>, </a:t>
            </a:r>
            <a:r>
              <a:rPr lang="uk-UA" b="1" dirty="0" err="1">
                <a:solidFill>
                  <a:schemeClr val="tx1"/>
                </a:solidFill>
              </a:rPr>
              <a:t>Security</a:t>
            </a:r>
            <a:r>
              <a:rPr lang="uk-UA" b="1" dirty="0">
                <a:solidFill>
                  <a:schemeClr val="tx1"/>
                </a:solidFill>
              </a:rPr>
              <a:t> </a:t>
            </a:r>
            <a:r>
              <a:rPr lang="uk-UA" b="1" dirty="0" err="1">
                <a:solidFill>
                  <a:schemeClr val="tx1"/>
                </a:solidFill>
              </a:rPr>
              <a:t>Onion</a:t>
            </a:r>
            <a:r>
              <a:rPr lang="uk-UA" b="1" dirty="0">
                <a:solidFill>
                  <a:schemeClr val="tx1"/>
                </a:solidFill>
              </a:rPr>
              <a:t>)</a:t>
            </a:r>
            <a:endParaRPr lang="ru-RU" dirty="0">
              <a:solidFill>
                <a:schemeClr val="tx1"/>
              </a:solidFill>
            </a:endParaRPr>
          </a:p>
          <a:p>
            <a:endParaRPr lang="ru-RU" dirty="0">
              <a:solidFill>
                <a:schemeClr val="tx1"/>
              </a:solidFill>
            </a:endParaRPr>
          </a:p>
        </p:txBody>
      </p:sp>
    </p:spTree>
    <p:extLst>
      <p:ext uri="{BB962C8B-B14F-4D97-AF65-F5344CB8AC3E}">
        <p14:creationId xmlns:p14="http://schemas.microsoft.com/office/powerpoint/2010/main" val="33314271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pPr lvl="0"/>
            <a:r>
              <a:rPr lang="uk-UA" dirty="0" err="1">
                <a:solidFill>
                  <a:schemeClr val="tx1"/>
                </a:solidFill>
              </a:rPr>
              <a:t>Samhain</a:t>
            </a:r>
            <a:r>
              <a:rPr lang="uk-UA" dirty="0">
                <a:solidFill>
                  <a:schemeClr val="tx1"/>
                </a:solidFill>
              </a:rPr>
              <a:t>:</a:t>
            </a:r>
            <a:endParaRPr lang="ru-RU" dirty="0">
              <a:solidFill>
                <a:schemeClr val="tx1"/>
              </a:solidFill>
            </a:endParaRPr>
          </a:p>
          <a:p>
            <a:r>
              <a:rPr lang="uk-UA" dirty="0">
                <a:solidFill>
                  <a:schemeClr val="tx1"/>
                </a:solidFill>
              </a:rPr>
              <a:t>Тип: HIDS.</a:t>
            </a:r>
            <a:endParaRPr lang="ru-RU" dirty="0">
              <a:solidFill>
                <a:schemeClr val="tx1"/>
              </a:solidFill>
            </a:endParaRPr>
          </a:p>
          <a:p>
            <a:r>
              <a:rPr lang="uk-UA" dirty="0">
                <a:solidFill>
                  <a:schemeClr val="tx1"/>
                </a:solidFill>
              </a:rPr>
              <a:t>Характеристики: Контроль цілісності файлів та системних ресурсів, можливість моніторингу подій та змін. </a:t>
            </a:r>
            <a:endParaRPr lang="ru-RU" dirty="0">
              <a:solidFill>
                <a:schemeClr val="tx1"/>
              </a:solidFill>
            </a:endParaRPr>
          </a:p>
          <a:p>
            <a:r>
              <a:rPr lang="uk-UA" dirty="0">
                <a:solidFill>
                  <a:schemeClr val="tx1"/>
                </a:solidFill>
              </a:rPr>
              <a:t>Система </a:t>
            </a:r>
            <a:r>
              <a:rPr lang="uk-UA" dirty="0" err="1">
                <a:solidFill>
                  <a:schemeClr val="tx1"/>
                </a:solidFill>
              </a:rPr>
              <a:t>Samhain</a:t>
            </a:r>
            <a:r>
              <a:rPr lang="uk-UA" dirty="0">
                <a:solidFill>
                  <a:schemeClr val="tx1"/>
                </a:solidFill>
              </a:rPr>
              <a:t> (розробка компанії </a:t>
            </a:r>
            <a:r>
              <a:rPr lang="uk-UA" dirty="0" err="1">
                <a:solidFill>
                  <a:schemeClr val="tx1"/>
                </a:solidFill>
              </a:rPr>
              <a:t>Samhain</a:t>
            </a:r>
            <a:r>
              <a:rPr lang="uk-UA" dirty="0">
                <a:solidFill>
                  <a:schemeClr val="tx1"/>
                </a:solidFill>
              </a:rPr>
              <a:t> </a:t>
            </a:r>
            <a:r>
              <a:rPr lang="uk-UA" dirty="0" err="1">
                <a:solidFill>
                  <a:schemeClr val="tx1"/>
                </a:solidFill>
              </a:rPr>
              <a:t>Services</a:t>
            </a:r>
            <a:r>
              <a:rPr lang="uk-UA" dirty="0">
                <a:solidFill>
                  <a:schemeClr val="tx1"/>
                </a:solidFill>
              </a:rPr>
              <a:t>, </a:t>
            </a:r>
            <a:r>
              <a:rPr lang="uk-UA" dirty="0" err="1">
                <a:solidFill>
                  <a:schemeClr val="tx1"/>
                </a:solidFill>
              </a:rPr>
              <a:t>Люнебург</a:t>
            </a:r>
            <a:r>
              <a:rPr lang="uk-UA" dirty="0">
                <a:solidFill>
                  <a:schemeClr val="tx1"/>
                </a:solidFill>
              </a:rPr>
              <a:t>, Німеччина) є відкритим, безкоштовним, </a:t>
            </a:r>
            <a:r>
              <a:rPr lang="uk-UA" dirty="0" err="1">
                <a:solidFill>
                  <a:schemeClr val="tx1"/>
                </a:solidFill>
              </a:rPr>
              <a:t>мультиплатформеним</a:t>
            </a:r>
            <a:r>
              <a:rPr lang="uk-UA" dirty="0">
                <a:solidFill>
                  <a:schemeClr val="tx1"/>
                </a:solidFill>
              </a:rPr>
              <a:t> ПЗ для СВВ. Її також називають </a:t>
            </a:r>
            <a:r>
              <a:rPr lang="uk-UA" dirty="0" err="1">
                <a:solidFill>
                  <a:schemeClr val="tx1"/>
                </a:solidFill>
              </a:rPr>
              <a:t>хост</a:t>
            </a:r>
            <a:r>
              <a:rPr lang="uk-UA" dirty="0">
                <a:solidFill>
                  <a:schemeClr val="tx1"/>
                </a:solidFill>
              </a:rPr>
              <a:t>-системою, що забезпечує перевірку файлів, перегляд та аналіз </a:t>
            </a:r>
            <a:r>
              <a:rPr lang="uk-UA" dirty="0" err="1">
                <a:solidFill>
                  <a:schemeClr val="tx1"/>
                </a:solidFill>
              </a:rPr>
              <a:t>логів</a:t>
            </a:r>
            <a:r>
              <a:rPr lang="uk-UA" dirty="0">
                <a:solidFill>
                  <a:schemeClr val="tx1"/>
                </a:solidFill>
              </a:rPr>
              <a:t>, виявлення зловмисного коду (в SUID файлах), прихованих програм та процесів тощо. </a:t>
            </a:r>
            <a:r>
              <a:rPr lang="uk-UA" dirty="0" err="1">
                <a:solidFill>
                  <a:schemeClr val="tx1"/>
                </a:solidFill>
              </a:rPr>
              <a:t>Samhain</a:t>
            </a:r>
            <a:r>
              <a:rPr lang="uk-UA" dirty="0">
                <a:solidFill>
                  <a:schemeClr val="tx1"/>
                </a:solidFill>
              </a:rPr>
              <a:t> розроблена, як монітор для багатьох </a:t>
            </a:r>
            <a:r>
              <a:rPr lang="uk-UA" dirty="0" err="1">
                <a:solidFill>
                  <a:schemeClr val="tx1"/>
                </a:solidFill>
              </a:rPr>
              <a:t>хостів</a:t>
            </a:r>
            <a:r>
              <a:rPr lang="uk-UA" dirty="0">
                <a:solidFill>
                  <a:schemeClr val="tx1"/>
                </a:solidFill>
              </a:rPr>
              <a:t> з різними ОС та для локальних комп'ютерів. Однією з її функцій є </a:t>
            </a:r>
            <a:r>
              <a:rPr lang="uk-UA" dirty="0" err="1">
                <a:solidFill>
                  <a:schemeClr val="tx1"/>
                </a:solidFill>
              </a:rPr>
              <a:t>стелс</a:t>
            </a:r>
            <a:r>
              <a:rPr lang="uk-UA" dirty="0">
                <a:solidFill>
                  <a:schemeClr val="tx1"/>
                </a:solidFill>
              </a:rPr>
              <a:t>-режим, який дозволяє маскуватися від НАС. Цей режим використовує </a:t>
            </a:r>
            <a:r>
              <a:rPr lang="uk-UA" dirty="0" err="1">
                <a:solidFill>
                  <a:schemeClr val="tx1"/>
                </a:solidFill>
              </a:rPr>
              <a:t>стеганографію</a:t>
            </a:r>
            <a:r>
              <a:rPr lang="uk-UA" dirty="0">
                <a:solidFill>
                  <a:schemeClr val="tx1"/>
                </a:solidFill>
              </a:rPr>
              <a:t> для приховування своїх процесів від інших. Також для запобігання вторгнень </a:t>
            </a:r>
            <a:r>
              <a:rPr lang="uk-UA" dirty="0" err="1">
                <a:solidFill>
                  <a:schemeClr val="tx1"/>
                </a:solidFill>
              </a:rPr>
              <a:t>Samhain</a:t>
            </a:r>
            <a:r>
              <a:rPr lang="uk-UA" dirty="0">
                <a:solidFill>
                  <a:schemeClr val="tx1"/>
                </a:solidFill>
              </a:rPr>
              <a:t> захищає свої центральні файли журналів та резервні копії конфігурацій за допомогою PGP.</a:t>
            </a:r>
            <a:endParaRPr lang="ru-RU" dirty="0">
              <a:solidFill>
                <a:schemeClr val="tx1"/>
              </a:solidFill>
            </a:endParaRPr>
          </a:p>
        </p:txBody>
      </p:sp>
    </p:spTree>
    <p:extLst>
      <p:ext uri="{BB962C8B-B14F-4D97-AF65-F5344CB8AC3E}">
        <p14:creationId xmlns:p14="http://schemas.microsoft.com/office/powerpoint/2010/main" val="3638014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a:xfrm>
            <a:off x="1097280" y="1845734"/>
            <a:ext cx="10058400" cy="4361102"/>
          </a:xfrm>
        </p:spPr>
        <p:txBody>
          <a:bodyPr>
            <a:normAutofit fontScale="92500" lnSpcReduction="10000"/>
          </a:bodyPr>
          <a:lstStyle/>
          <a:p>
            <a:pPr lvl="0"/>
            <a:r>
              <a:rPr lang="uk-UA" dirty="0">
                <a:solidFill>
                  <a:schemeClr val="tx1"/>
                </a:solidFill>
              </a:rPr>
              <a:t>ASAX (</a:t>
            </a:r>
            <a:r>
              <a:rPr lang="uk-UA" dirty="0" err="1">
                <a:solidFill>
                  <a:schemeClr val="tx1"/>
                </a:solidFill>
              </a:rPr>
              <a:t>Antivirus</a:t>
            </a:r>
            <a:r>
              <a:rPr lang="uk-UA" dirty="0">
                <a:solidFill>
                  <a:schemeClr val="tx1"/>
                </a:solidFill>
              </a:rPr>
              <a:t> </a:t>
            </a:r>
            <a:r>
              <a:rPr lang="uk-UA" dirty="0" err="1">
                <a:solidFill>
                  <a:schemeClr val="tx1"/>
                </a:solidFill>
              </a:rPr>
              <a:t>System</a:t>
            </a:r>
            <a:r>
              <a:rPr lang="uk-UA" dirty="0">
                <a:solidFill>
                  <a:schemeClr val="tx1"/>
                </a:solidFill>
              </a:rPr>
              <a:t> </a:t>
            </a:r>
            <a:r>
              <a:rPr lang="uk-UA" dirty="0" err="1">
                <a:solidFill>
                  <a:schemeClr val="tx1"/>
                </a:solidFill>
              </a:rPr>
              <a:t>Advanced</a:t>
            </a:r>
            <a:r>
              <a:rPr lang="uk-UA" dirty="0">
                <a:solidFill>
                  <a:schemeClr val="tx1"/>
                </a:solidFill>
              </a:rPr>
              <a:t> </a:t>
            </a:r>
            <a:r>
              <a:rPr lang="uk-UA" dirty="0" err="1">
                <a:solidFill>
                  <a:schemeClr val="tx1"/>
                </a:solidFill>
              </a:rPr>
              <a:t>eXtension</a:t>
            </a:r>
            <a:r>
              <a:rPr lang="uk-UA" dirty="0">
                <a:solidFill>
                  <a:schemeClr val="tx1"/>
                </a:solidFill>
              </a:rPr>
              <a:t>):</a:t>
            </a:r>
            <a:endParaRPr lang="ru-RU" dirty="0">
              <a:solidFill>
                <a:schemeClr val="tx1"/>
              </a:solidFill>
            </a:endParaRPr>
          </a:p>
          <a:p>
            <a:r>
              <a:rPr lang="uk-UA" dirty="0">
                <a:solidFill>
                  <a:schemeClr val="tx1"/>
                </a:solidFill>
              </a:rPr>
              <a:t>Тип: HIDS.</a:t>
            </a:r>
            <a:endParaRPr lang="ru-RU" dirty="0">
              <a:solidFill>
                <a:schemeClr val="tx1"/>
              </a:solidFill>
            </a:endParaRPr>
          </a:p>
          <a:p>
            <a:r>
              <a:rPr lang="uk-UA" dirty="0">
                <a:solidFill>
                  <a:schemeClr val="tx1"/>
                </a:solidFill>
              </a:rPr>
              <a:t>Характеристики: Аналіз структурних аспектів мережі для виявлення атак та аномалій.</a:t>
            </a:r>
            <a:endParaRPr lang="ru-RU" dirty="0">
              <a:solidFill>
                <a:schemeClr val="tx1"/>
              </a:solidFill>
            </a:endParaRPr>
          </a:p>
          <a:p>
            <a:r>
              <a:rPr lang="ru-RU" dirty="0">
                <a:solidFill>
                  <a:schemeClr val="tx1"/>
                </a:solidFill>
              </a:rPr>
              <a:t>ASAX (</a:t>
            </a:r>
            <a:r>
              <a:rPr lang="ru-RU" dirty="0" err="1">
                <a:solidFill>
                  <a:schemeClr val="tx1"/>
                </a:solidFill>
              </a:rPr>
              <a:t>Advanced</a:t>
            </a:r>
            <a:r>
              <a:rPr lang="ru-RU" dirty="0">
                <a:solidFill>
                  <a:schemeClr val="tx1"/>
                </a:solidFill>
              </a:rPr>
              <a:t> </a:t>
            </a:r>
            <a:r>
              <a:rPr lang="ru-RU" dirty="0" err="1">
                <a:solidFill>
                  <a:schemeClr val="tx1"/>
                </a:solidFill>
              </a:rPr>
              <a:t>Security</a:t>
            </a:r>
            <a:r>
              <a:rPr lang="ru-RU" dirty="0">
                <a:solidFill>
                  <a:schemeClr val="tx1"/>
                </a:solidFill>
              </a:rPr>
              <a:t> </a:t>
            </a:r>
            <a:r>
              <a:rPr lang="ru-RU" dirty="0" err="1">
                <a:solidFill>
                  <a:schemeClr val="tx1"/>
                </a:solidFill>
              </a:rPr>
              <a:t>audit</a:t>
            </a:r>
            <a:r>
              <a:rPr lang="ru-RU" dirty="0">
                <a:solidFill>
                  <a:schemeClr val="tx1"/>
                </a:solidFill>
              </a:rPr>
              <a:t> </a:t>
            </a:r>
            <a:r>
              <a:rPr lang="ru-RU" dirty="0" err="1">
                <a:solidFill>
                  <a:schemeClr val="tx1"/>
                </a:solidFill>
              </a:rPr>
              <a:t>trail</a:t>
            </a:r>
            <a:r>
              <a:rPr lang="ru-RU" dirty="0">
                <a:solidFill>
                  <a:schemeClr val="tx1"/>
                </a:solidFill>
              </a:rPr>
              <a:t> </a:t>
            </a:r>
            <a:r>
              <a:rPr lang="ru-RU" dirty="0" err="1">
                <a:solidFill>
                  <a:schemeClr val="tx1"/>
                </a:solidFill>
              </a:rPr>
              <a:t>Analyzer</a:t>
            </a:r>
            <a:r>
              <a:rPr lang="ru-RU" dirty="0">
                <a:solidFill>
                  <a:schemeClr val="tx1"/>
                </a:solidFill>
              </a:rPr>
              <a:t> </a:t>
            </a:r>
            <a:r>
              <a:rPr lang="ru-RU" dirty="0" err="1">
                <a:solidFill>
                  <a:schemeClr val="tx1"/>
                </a:solidFill>
              </a:rPr>
              <a:t>on</a:t>
            </a:r>
            <a:r>
              <a:rPr lang="ru-RU" dirty="0">
                <a:solidFill>
                  <a:schemeClr val="tx1"/>
                </a:solidFill>
              </a:rPr>
              <a:t> </a:t>
            </a:r>
            <a:r>
              <a:rPr lang="ru-RU" dirty="0" err="1">
                <a:solidFill>
                  <a:schemeClr val="tx1"/>
                </a:solidFill>
              </a:rPr>
              <a:t>uniX</a:t>
            </a:r>
            <a:r>
              <a:rPr lang="ru-RU" dirty="0">
                <a:solidFill>
                  <a:schemeClr val="tx1"/>
                </a:solidFill>
              </a:rPr>
              <a:t>, </a:t>
            </a:r>
            <a:r>
              <a:rPr lang="ru-RU" dirty="0" err="1">
                <a:solidFill>
                  <a:schemeClr val="tx1"/>
                </a:solidFill>
              </a:rPr>
              <a:t>спільна</a:t>
            </a:r>
            <a:r>
              <a:rPr lang="ru-RU" dirty="0">
                <a:solidFill>
                  <a:schemeClr val="tx1"/>
                </a:solidFill>
              </a:rPr>
              <a:t> </a:t>
            </a:r>
            <a:r>
              <a:rPr lang="ru-RU" dirty="0" err="1">
                <a:solidFill>
                  <a:schemeClr val="tx1"/>
                </a:solidFill>
              </a:rPr>
              <a:t>розробка</a:t>
            </a:r>
            <a:r>
              <a:rPr lang="ru-RU" dirty="0">
                <a:solidFill>
                  <a:schemeClr val="tx1"/>
                </a:solidFill>
              </a:rPr>
              <a:t> </a:t>
            </a:r>
            <a:r>
              <a:rPr lang="ru-RU" dirty="0" err="1">
                <a:solidFill>
                  <a:schemeClr val="tx1"/>
                </a:solidFill>
              </a:rPr>
              <a:t>Університету</a:t>
            </a:r>
            <a:r>
              <a:rPr lang="ru-RU" dirty="0">
                <a:solidFill>
                  <a:schemeClr val="tx1"/>
                </a:solidFill>
              </a:rPr>
              <a:t> </a:t>
            </a:r>
            <a:r>
              <a:rPr lang="ru-RU" dirty="0" err="1">
                <a:solidFill>
                  <a:schemeClr val="tx1"/>
                </a:solidFill>
              </a:rPr>
              <a:t>Namur</a:t>
            </a:r>
            <a:r>
              <a:rPr lang="ru-RU" dirty="0">
                <a:solidFill>
                  <a:schemeClr val="tx1"/>
                </a:solidFill>
              </a:rPr>
              <a:t> та </a:t>
            </a:r>
            <a:r>
              <a:rPr lang="ru-RU" dirty="0" err="1">
                <a:solidFill>
                  <a:schemeClr val="tx1"/>
                </a:solidFill>
              </a:rPr>
              <a:t>Siemens</a:t>
            </a:r>
            <a:r>
              <a:rPr lang="ru-RU" dirty="0">
                <a:solidFill>
                  <a:schemeClr val="tx1"/>
                </a:solidFill>
              </a:rPr>
              <a:t> </a:t>
            </a:r>
            <a:r>
              <a:rPr lang="ru-RU" dirty="0" err="1">
                <a:solidFill>
                  <a:schemeClr val="tx1"/>
                </a:solidFill>
              </a:rPr>
              <a:t>Nixdorf</a:t>
            </a:r>
            <a:r>
              <a:rPr lang="ru-RU" dirty="0">
                <a:solidFill>
                  <a:schemeClr val="tx1"/>
                </a:solidFill>
              </a:rPr>
              <a:t> </a:t>
            </a:r>
            <a:r>
              <a:rPr lang="ru-RU" dirty="0" err="1">
                <a:solidFill>
                  <a:schemeClr val="tx1"/>
                </a:solidFill>
              </a:rPr>
              <a:t>Software</a:t>
            </a:r>
            <a:r>
              <a:rPr lang="ru-RU" dirty="0">
                <a:solidFill>
                  <a:schemeClr val="tx1"/>
                </a:solidFill>
              </a:rPr>
              <a:t> S.A., Бель- 28 </a:t>
            </a:r>
            <a:r>
              <a:rPr lang="ru-RU" dirty="0" err="1">
                <a:solidFill>
                  <a:schemeClr val="tx1"/>
                </a:solidFill>
              </a:rPr>
              <a:t>гія</a:t>
            </a:r>
            <a:r>
              <a:rPr lang="ru-RU" dirty="0">
                <a:solidFill>
                  <a:schemeClr val="tx1"/>
                </a:solidFill>
              </a:rPr>
              <a:t>) є </a:t>
            </a:r>
            <a:r>
              <a:rPr lang="ru-RU" dirty="0" err="1">
                <a:solidFill>
                  <a:schemeClr val="tx1"/>
                </a:solidFill>
              </a:rPr>
              <a:t>універсальною</a:t>
            </a:r>
            <a:r>
              <a:rPr lang="ru-RU" dirty="0">
                <a:solidFill>
                  <a:schemeClr val="tx1"/>
                </a:solidFill>
              </a:rPr>
              <a:t> </a:t>
            </a:r>
            <a:r>
              <a:rPr lang="ru-RU" dirty="0" err="1">
                <a:solidFill>
                  <a:schemeClr val="tx1"/>
                </a:solidFill>
              </a:rPr>
              <a:t>експертною</a:t>
            </a:r>
            <a:r>
              <a:rPr lang="ru-RU" dirty="0">
                <a:solidFill>
                  <a:schemeClr val="tx1"/>
                </a:solidFill>
              </a:rPr>
              <a:t> системою для </a:t>
            </a:r>
            <a:r>
              <a:rPr lang="ru-RU" dirty="0" err="1">
                <a:solidFill>
                  <a:schemeClr val="tx1"/>
                </a:solidFill>
              </a:rPr>
              <a:t>виявлення</a:t>
            </a:r>
            <a:r>
              <a:rPr lang="ru-RU" dirty="0">
                <a:solidFill>
                  <a:schemeClr val="tx1"/>
                </a:solidFill>
              </a:rPr>
              <a:t> </a:t>
            </a:r>
            <a:r>
              <a:rPr lang="ru-RU" dirty="0" err="1">
                <a:solidFill>
                  <a:schemeClr val="tx1"/>
                </a:solidFill>
              </a:rPr>
              <a:t>вторгнень</a:t>
            </a:r>
            <a:r>
              <a:rPr lang="ru-RU" dirty="0">
                <a:solidFill>
                  <a:schemeClr val="tx1"/>
                </a:solidFill>
              </a:rPr>
              <a:t>. </a:t>
            </a:r>
            <a:r>
              <a:rPr lang="ru-RU" dirty="0" err="1">
                <a:solidFill>
                  <a:schemeClr val="tx1"/>
                </a:solidFill>
              </a:rPr>
              <a:t>Її</a:t>
            </a:r>
            <a:r>
              <a:rPr lang="ru-RU" dirty="0">
                <a:solidFill>
                  <a:schemeClr val="tx1"/>
                </a:solidFill>
              </a:rPr>
              <a:t> принцип </a:t>
            </a:r>
            <a:r>
              <a:rPr lang="ru-RU" dirty="0" err="1">
                <a:solidFill>
                  <a:schemeClr val="tx1"/>
                </a:solidFill>
              </a:rPr>
              <a:t>роботи</a:t>
            </a:r>
            <a:r>
              <a:rPr lang="ru-RU" dirty="0">
                <a:solidFill>
                  <a:schemeClr val="tx1"/>
                </a:solidFill>
              </a:rPr>
              <a:t> </a:t>
            </a:r>
            <a:r>
              <a:rPr lang="ru-RU" dirty="0" err="1">
                <a:solidFill>
                  <a:schemeClr val="tx1"/>
                </a:solidFill>
              </a:rPr>
              <a:t>полягає</a:t>
            </a:r>
            <a:r>
              <a:rPr lang="ru-RU" dirty="0">
                <a:solidFill>
                  <a:schemeClr val="tx1"/>
                </a:solidFill>
              </a:rPr>
              <a:t> в </a:t>
            </a:r>
            <a:r>
              <a:rPr lang="ru-RU" dirty="0" err="1">
                <a:solidFill>
                  <a:schemeClr val="tx1"/>
                </a:solidFill>
              </a:rPr>
              <a:t>описі</a:t>
            </a:r>
            <a:r>
              <a:rPr lang="ru-RU" dirty="0">
                <a:solidFill>
                  <a:schemeClr val="tx1"/>
                </a:solidFill>
              </a:rPr>
              <a:t> </a:t>
            </a:r>
            <a:r>
              <a:rPr lang="ru-RU" dirty="0" err="1">
                <a:solidFill>
                  <a:schemeClr val="tx1"/>
                </a:solidFill>
              </a:rPr>
              <a:t>початкової</a:t>
            </a:r>
            <a:r>
              <a:rPr lang="ru-RU" dirty="0">
                <a:solidFill>
                  <a:schemeClr val="tx1"/>
                </a:solidFill>
              </a:rPr>
              <a:t> </a:t>
            </a:r>
            <a:r>
              <a:rPr lang="ru-RU" dirty="0" err="1">
                <a:solidFill>
                  <a:schemeClr val="tx1"/>
                </a:solidFill>
              </a:rPr>
              <a:t>системи</a:t>
            </a:r>
            <a:r>
              <a:rPr lang="ru-RU" dirty="0">
                <a:solidFill>
                  <a:schemeClr val="tx1"/>
                </a:solidFill>
              </a:rPr>
              <a:t> у </a:t>
            </a:r>
            <a:r>
              <a:rPr lang="ru-RU" dirty="0" err="1">
                <a:solidFill>
                  <a:schemeClr val="tx1"/>
                </a:solidFill>
              </a:rPr>
              <a:t>вигляді</a:t>
            </a:r>
            <a:r>
              <a:rPr lang="ru-RU" dirty="0">
                <a:solidFill>
                  <a:schemeClr val="tx1"/>
                </a:solidFill>
              </a:rPr>
              <a:t> </a:t>
            </a:r>
            <a:r>
              <a:rPr lang="ru-RU" dirty="0" err="1">
                <a:solidFill>
                  <a:schemeClr val="tx1"/>
                </a:solidFill>
              </a:rPr>
              <a:t>множини</a:t>
            </a:r>
            <a:r>
              <a:rPr lang="ru-RU" dirty="0">
                <a:solidFill>
                  <a:schemeClr val="tx1"/>
                </a:solidFill>
              </a:rPr>
              <a:t> </a:t>
            </a:r>
            <a:r>
              <a:rPr lang="ru-RU" dirty="0" err="1">
                <a:solidFill>
                  <a:schemeClr val="tx1"/>
                </a:solidFill>
              </a:rPr>
              <a:t>станів</a:t>
            </a:r>
            <a:r>
              <a:rPr lang="ru-RU" dirty="0">
                <a:solidFill>
                  <a:schemeClr val="tx1"/>
                </a:solidFill>
              </a:rPr>
              <a:t> з </a:t>
            </a:r>
            <a:r>
              <a:rPr lang="ru-RU" dirty="0" err="1">
                <a:solidFill>
                  <a:schemeClr val="tx1"/>
                </a:solidFill>
              </a:rPr>
              <a:t>їх</a:t>
            </a:r>
            <a:r>
              <a:rPr lang="ru-RU" dirty="0">
                <a:solidFill>
                  <a:schemeClr val="tx1"/>
                </a:solidFill>
              </a:rPr>
              <a:t> </a:t>
            </a:r>
            <a:r>
              <a:rPr lang="ru-RU" dirty="0" err="1">
                <a:solidFill>
                  <a:schemeClr val="tx1"/>
                </a:solidFill>
              </a:rPr>
              <a:t>подальшим</a:t>
            </a:r>
            <a:r>
              <a:rPr lang="ru-RU" dirty="0">
                <a:solidFill>
                  <a:schemeClr val="tx1"/>
                </a:solidFill>
              </a:rPr>
              <a:t> </a:t>
            </a:r>
            <a:r>
              <a:rPr lang="ru-RU" dirty="0" err="1">
                <a:solidFill>
                  <a:schemeClr val="tx1"/>
                </a:solidFill>
              </a:rPr>
              <a:t>аналізом</a:t>
            </a:r>
            <a:r>
              <a:rPr lang="ru-RU" dirty="0">
                <a:solidFill>
                  <a:schemeClr val="tx1"/>
                </a:solidFill>
              </a:rPr>
              <a:t>. Для ASAX </a:t>
            </a:r>
            <a:r>
              <a:rPr lang="ru-RU" dirty="0" err="1">
                <a:solidFill>
                  <a:schemeClr val="tx1"/>
                </a:solidFill>
              </a:rPr>
              <a:t>розроблена</a:t>
            </a:r>
            <a:r>
              <a:rPr lang="ru-RU" dirty="0">
                <a:solidFill>
                  <a:schemeClr val="tx1"/>
                </a:solidFill>
              </a:rPr>
              <a:t> проста </a:t>
            </a:r>
            <a:r>
              <a:rPr lang="ru-RU" dirty="0" err="1">
                <a:solidFill>
                  <a:schemeClr val="tx1"/>
                </a:solidFill>
              </a:rPr>
              <a:t>мова</a:t>
            </a:r>
            <a:r>
              <a:rPr lang="ru-RU" dirty="0">
                <a:solidFill>
                  <a:schemeClr val="tx1"/>
                </a:solidFill>
              </a:rPr>
              <a:t> RUSSEL, яка </a:t>
            </a:r>
            <a:r>
              <a:rPr lang="ru-RU" dirty="0" err="1">
                <a:solidFill>
                  <a:schemeClr val="tx1"/>
                </a:solidFill>
              </a:rPr>
              <a:t>використовує</a:t>
            </a:r>
            <a:r>
              <a:rPr lang="ru-RU" dirty="0">
                <a:solidFill>
                  <a:schemeClr val="tx1"/>
                </a:solidFill>
              </a:rPr>
              <a:t> </a:t>
            </a:r>
            <a:r>
              <a:rPr lang="ru-RU" dirty="0" err="1">
                <a:solidFill>
                  <a:schemeClr val="tx1"/>
                </a:solidFill>
              </a:rPr>
              <a:t>спеціальні</a:t>
            </a:r>
            <a:r>
              <a:rPr lang="ru-RU" dirty="0">
                <a:solidFill>
                  <a:schemeClr val="tx1"/>
                </a:solidFill>
              </a:rPr>
              <a:t> правила для </a:t>
            </a:r>
            <a:r>
              <a:rPr lang="ru-RU" dirty="0" err="1">
                <a:solidFill>
                  <a:schemeClr val="tx1"/>
                </a:solidFill>
              </a:rPr>
              <a:t>ефективної</a:t>
            </a:r>
            <a:r>
              <a:rPr lang="ru-RU" dirty="0">
                <a:solidFill>
                  <a:schemeClr val="tx1"/>
                </a:solidFill>
              </a:rPr>
              <a:t> </a:t>
            </a:r>
            <a:r>
              <a:rPr lang="ru-RU" dirty="0" err="1">
                <a:solidFill>
                  <a:schemeClr val="tx1"/>
                </a:solidFill>
              </a:rPr>
              <a:t>обробки</a:t>
            </a:r>
            <a:r>
              <a:rPr lang="ru-RU" dirty="0">
                <a:solidFill>
                  <a:schemeClr val="tx1"/>
                </a:solidFill>
              </a:rPr>
              <a:t> великих </a:t>
            </a:r>
            <a:r>
              <a:rPr lang="ru-RU" dirty="0" err="1">
                <a:solidFill>
                  <a:schemeClr val="tx1"/>
                </a:solidFill>
              </a:rPr>
              <a:t>послідовних</a:t>
            </a:r>
            <a:r>
              <a:rPr lang="ru-RU" dirty="0">
                <a:solidFill>
                  <a:schemeClr val="tx1"/>
                </a:solidFill>
              </a:rPr>
              <a:t> </a:t>
            </a:r>
            <a:r>
              <a:rPr lang="ru-RU" dirty="0" err="1">
                <a:solidFill>
                  <a:schemeClr val="tx1"/>
                </a:solidFill>
              </a:rPr>
              <a:t>файлів</a:t>
            </a:r>
            <a:r>
              <a:rPr lang="ru-RU" dirty="0">
                <a:solidFill>
                  <a:schemeClr val="tx1"/>
                </a:solidFill>
              </a:rPr>
              <a:t>, </a:t>
            </a:r>
            <a:r>
              <a:rPr lang="ru-RU" dirty="0" err="1">
                <a:solidFill>
                  <a:schemeClr val="tx1"/>
                </a:solidFill>
              </a:rPr>
              <a:t>що</a:t>
            </a:r>
            <a:r>
              <a:rPr lang="ru-RU" dirty="0">
                <a:solidFill>
                  <a:schemeClr val="tx1"/>
                </a:solidFill>
              </a:rPr>
              <a:t> </a:t>
            </a:r>
            <a:r>
              <a:rPr lang="ru-RU" dirty="0" err="1">
                <a:solidFill>
                  <a:schemeClr val="tx1"/>
                </a:solidFill>
              </a:rPr>
              <a:t>базуються</a:t>
            </a:r>
            <a:r>
              <a:rPr lang="ru-RU" dirty="0">
                <a:solidFill>
                  <a:schemeClr val="tx1"/>
                </a:solidFill>
              </a:rPr>
              <a:t> на </a:t>
            </a:r>
            <a:r>
              <a:rPr lang="ru-RU" dirty="0" err="1">
                <a:solidFill>
                  <a:schemeClr val="tx1"/>
                </a:solidFill>
              </a:rPr>
              <a:t>аналізах</a:t>
            </a:r>
            <a:r>
              <a:rPr lang="ru-RU" dirty="0">
                <a:solidFill>
                  <a:schemeClr val="tx1"/>
                </a:solidFill>
              </a:rPr>
              <a:t> </a:t>
            </a:r>
            <a:r>
              <a:rPr lang="ru-RU" dirty="0" err="1">
                <a:solidFill>
                  <a:schemeClr val="tx1"/>
                </a:solidFill>
              </a:rPr>
              <a:t>журналів</a:t>
            </a:r>
            <a:r>
              <a:rPr lang="ru-RU" dirty="0">
                <a:solidFill>
                  <a:schemeClr val="tx1"/>
                </a:solidFill>
              </a:rPr>
              <a:t> </a:t>
            </a:r>
            <a:r>
              <a:rPr lang="ru-RU" dirty="0" err="1">
                <a:solidFill>
                  <a:schemeClr val="tx1"/>
                </a:solidFill>
              </a:rPr>
              <a:t>реєстрації</a:t>
            </a:r>
            <a:r>
              <a:rPr lang="ru-RU" dirty="0">
                <a:solidFill>
                  <a:schemeClr val="tx1"/>
                </a:solidFill>
              </a:rPr>
              <a:t>. RUSSEL </a:t>
            </a:r>
            <a:r>
              <a:rPr lang="ru-RU" dirty="0" err="1">
                <a:solidFill>
                  <a:schemeClr val="tx1"/>
                </a:solidFill>
              </a:rPr>
              <a:t>можна</a:t>
            </a:r>
            <a:r>
              <a:rPr lang="ru-RU" dirty="0">
                <a:solidFill>
                  <a:schemeClr val="tx1"/>
                </a:solidFill>
              </a:rPr>
              <a:t> </a:t>
            </a:r>
            <a:r>
              <a:rPr lang="ru-RU" dirty="0" err="1">
                <a:solidFill>
                  <a:schemeClr val="tx1"/>
                </a:solidFill>
              </a:rPr>
              <a:t>розглядати</a:t>
            </a:r>
            <a:r>
              <a:rPr lang="ru-RU" dirty="0">
                <a:solidFill>
                  <a:schemeClr val="tx1"/>
                </a:solidFill>
              </a:rPr>
              <a:t> як </a:t>
            </a:r>
            <a:r>
              <a:rPr lang="ru-RU" dirty="0" err="1">
                <a:solidFill>
                  <a:schemeClr val="tx1"/>
                </a:solidFill>
              </a:rPr>
              <a:t>процедурну</a:t>
            </a:r>
            <a:r>
              <a:rPr lang="ru-RU" dirty="0">
                <a:solidFill>
                  <a:schemeClr val="tx1"/>
                </a:solidFill>
              </a:rPr>
              <a:t> </a:t>
            </a:r>
            <a:r>
              <a:rPr lang="ru-RU" dirty="0" err="1">
                <a:solidFill>
                  <a:schemeClr val="tx1"/>
                </a:solidFill>
              </a:rPr>
              <a:t>мову</a:t>
            </a:r>
            <a:r>
              <a:rPr lang="ru-RU" dirty="0">
                <a:solidFill>
                  <a:schemeClr val="tx1"/>
                </a:solidFill>
              </a:rPr>
              <a:t>, </a:t>
            </a:r>
            <a:r>
              <a:rPr lang="ru-RU" dirty="0" err="1">
                <a:solidFill>
                  <a:schemeClr val="tx1"/>
                </a:solidFill>
              </a:rPr>
              <a:t>включаючи</a:t>
            </a:r>
            <a:r>
              <a:rPr lang="ru-RU" dirty="0">
                <a:solidFill>
                  <a:schemeClr val="tx1"/>
                </a:solidFill>
              </a:rPr>
              <a:t> </a:t>
            </a:r>
            <a:r>
              <a:rPr lang="ru-RU" dirty="0" err="1">
                <a:solidFill>
                  <a:schemeClr val="tx1"/>
                </a:solidFill>
              </a:rPr>
              <a:t>конкретну</a:t>
            </a:r>
            <a:r>
              <a:rPr lang="ru-RU" dirty="0">
                <a:solidFill>
                  <a:schemeClr val="tx1"/>
                </a:solidFill>
              </a:rPr>
              <a:t>, </a:t>
            </a:r>
            <a:r>
              <a:rPr lang="ru-RU" dirty="0" err="1">
                <a:solidFill>
                  <a:schemeClr val="tx1"/>
                </a:solidFill>
              </a:rPr>
              <a:t>заздалегідь</a:t>
            </a:r>
            <a:r>
              <a:rPr lang="ru-RU" dirty="0">
                <a:solidFill>
                  <a:schemeClr val="tx1"/>
                </a:solidFill>
              </a:rPr>
              <a:t> </a:t>
            </a:r>
            <a:r>
              <a:rPr lang="ru-RU" dirty="0" err="1">
                <a:solidFill>
                  <a:schemeClr val="tx1"/>
                </a:solidFill>
              </a:rPr>
              <a:t>визначену</a:t>
            </a:r>
            <a:r>
              <a:rPr lang="ru-RU" dirty="0">
                <a:solidFill>
                  <a:schemeClr val="tx1"/>
                </a:solidFill>
              </a:rPr>
              <a:t> структуру </a:t>
            </a:r>
            <a:r>
              <a:rPr lang="ru-RU" dirty="0" err="1">
                <a:solidFill>
                  <a:schemeClr val="tx1"/>
                </a:solidFill>
              </a:rPr>
              <a:t>управління</a:t>
            </a:r>
            <a:r>
              <a:rPr lang="ru-RU" dirty="0">
                <a:solidFill>
                  <a:schemeClr val="tx1"/>
                </a:solidFill>
              </a:rPr>
              <a:t>, яка </a:t>
            </a:r>
            <a:r>
              <a:rPr lang="ru-RU" dirty="0" err="1">
                <a:solidFill>
                  <a:schemeClr val="tx1"/>
                </a:solidFill>
              </a:rPr>
              <a:t>підходить</a:t>
            </a:r>
            <a:r>
              <a:rPr lang="ru-RU" dirty="0">
                <a:solidFill>
                  <a:schemeClr val="tx1"/>
                </a:solidFill>
              </a:rPr>
              <a:t> для </a:t>
            </a:r>
            <a:r>
              <a:rPr lang="ru-RU" dirty="0" err="1">
                <a:solidFill>
                  <a:schemeClr val="tx1"/>
                </a:solidFill>
              </a:rPr>
              <a:t>обґрунтування</a:t>
            </a:r>
            <a:r>
              <a:rPr lang="ru-RU" dirty="0">
                <a:solidFill>
                  <a:schemeClr val="tx1"/>
                </a:solidFill>
              </a:rPr>
              <a:t> </a:t>
            </a:r>
            <a:r>
              <a:rPr lang="ru-RU" dirty="0" err="1">
                <a:solidFill>
                  <a:schemeClr val="tx1"/>
                </a:solidFill>
              </a:rPr>
              <a:t>послідовностей</a:t>
            </a:r>
            <a:r>
              <a:rPr lang="ru-RU" dirty="0">
                <a:solidFill>
                  <a:schemeClr val="tx1"/>
                </a:solidFill>
              </a:rPr>
              <a:t> </a:t>
            </a:r>
            <a:r>
              <a:rPr lang="ru-RU" dirty="0" err="1">
                <a:solidFill>
                  <a:schemeClr val="tx1"/>
                </a:solidFill>
              </a:rPr>
              <a:t>записів</a:t>
            </a:r>
            <a:r>
              <a:rPr lang="ru-RU" dirty="0">
                <a:solidFill>
                  <a:schemeClr val="tx1"/>
                </a:solidFill>
              </a:rPr>
              <a:t>. </a:t>
            </a:r>
            <a:r>
              <a:rPr lang="ru-RU" dirty="0" err="1">
                <a:solidFill>
                  <a:schemeClr val="tx1"/>
                </a:solidFill>
              </a:rPr>
              <a:t>Ця</a:t>
            </a:r>
            <a:r>
              <a:rPr lang="ru-RU" dirty="0">
                <a:solidFill>
                  <a:schemeClr val="tx1"/>
                </a:solidFill>
              </a:rPr>
              <a:t> структура </a:t>
            </a:r>
            <a:r>
              <a:rPr lang="ru-RU" dirty="0" err="1">
                <a:solidFill>
                  <a:schemeClr val="tx1"/>
                </a:solidFill>
              </a:rPr>
              <a:t>управління</a:t>
            </a:r>
            <a:r>
              <a:rPr lang="ru-RU" dirty="0">
                <a:solidFill>
                  <a:schemeClr val="tx1"/>
                </a:solidFill>
              </a:rPr>
              <a:t> </a:t>
            </a:r>
            <a:r>
              <a:rPr lang="ru-RU" dirty="0" err="1">
                <a:solidFill>
                  <a:schemeClr val="tx1"/>
                </a:solidFill>
              </a:rPr>
              <a:t>базується</a:t>
            </a:r>
            <a:r>
              <a:rPr lang="ru-RU" dirty="0">
                <a:solidFill>
                  <a:schemeClr val="tx1"/>
                </a:solidFill>
              </a:rPr>
              <a:t> на </a:t>
            </a:r>
            <a:r>
              <a:rPr lang="ru-RU" dirty="0" err="1">
                <a:solidFill>
                  <a:schemeClr val="tx1"/>
                </a:solidFill>
              </a:rPr>
              <a:t>певному</a:t>
            </a:r>
            <a:r>
              <a:rPr lang="ru-RU" dirty="0">
                <a:solidFill>
                  <a:schemeClr val="tx1"/>
                </a:solidFill>
              </a:rPr>
              <a:t> </a:t>
            </a:r>
            <a:r>
              <a:rPr lang="ru-RU" dirty="0" err="1">
                <a:solidFill>
                  <a:schemeClr val="tx1"/>
                </a:solidFill>
              </a:rPr>
              <a:t>механізмі</a:t>
            </a:r>
            <a:r>
              <a:rPr lang="ru-RU" dirty="0">
                <a:solidFill>
                  <a:schemeClr val="tx1"/>
                </a:solidFill>
              </a:rPr>
              <a:t>, </a:t>
            </a:r>
            <a:r>
              <a:rPr lang="ru-RU" dirty="0" err="1">
                <a:solidFill>
                  <a:schemeClr val="tx1"/>
                </a:solidFill>
              </a:rPr>
              <a:t>що</a:t>
            </a:r>
            <a:r>
              <a:rPr lang="ru-RU" dirty="0">
                <a:solidFill>
                  <a:schemeClr val="tx1"/>
                </a:solidFill>
              </a:rPr>
              <a:t> </a:t>
            </a:r>
            <a:r>
              <a:rPr lang="ru-RU" dirty="0" err="1">
                <a:solidFill>
                  <a:schemeClr val="tx1"/>
                </a:solidFill>
              </a:rPr>
              <a:t>запускає</a:t>
            </a:r>
            <a:r>
              <a:rPr lang="ru-RU" dirty="0">
                <a:solidFill>
                  <a:schemeClr val="tx1"/>
                </a:solidFill>
              </a:rPr>
              <a:t> правило, до </a:t>
            </a:r>
            <a:r>
              <a:rPr lang="ru-RU" dirty="0" err="1">
                <a:solidFill>
                  <a:schemeClr val="tx1"/>
                </a:solidFill>
              </a:rPr>
              <a:t>якого</a:t>
            </a:r>
            <a:r>
              <a:rPr lang="ru-RU" dirty="0">
                <a:solidFill>
                  <a:schemeClr val="tx1"/>
                </a:solidFill>
              </a:rPr>
              <a:t> входить </a:t>
            </a:r>
            <a:r>
              <a:rPr lang="ru-RU" dirty="0" err="1">
                <a:solidFill>
                  <a:schemeClr val="tx1"/>
                </a:solidFill>
              </a:rPr>
              <a:t>опис</a:t>
            </a:r>
            <a:r>
              <a:rPr lang="ru-RU" dirty="0">
                <a:solidFill>
                  <a:schemeClr val="tx1"/>
                </a:solidFill>
              </a:rPr>
              <a:t> </a:t>
            </a:r>
            <a:r>
              <a:rPr lang="ru-RU" dirty="0" err="1">
                <a:solidFill>
                  <a:schemeClr val="tx1"/>
                </a:solidFill>
              </a:rPr>
              <a:t>умови</a:t>
            </a:r>
            <a:r>
              <a:rPr lang="ru-RU" dirty="0">
                <a:solidFill>
                  <a:schemeClr val="tx1"/>
                </a:solidFill>
              </a:rPr>
              <a:t> </a:t>
            </a:r>
            <a:r>
              <a:rPr lang="ru-RU" dirty="0" err="1">
                <a:solidFill>
                  <a:schemeClr val="tx1"/>
                </a:solidFill>
              </a:rPr>
              <a:t>його</a:t>
            </a:r>
            <a:r>
              <a:rPr lang="ru-RU" dirty="0">
                <a:solidFill>
                  <a:schemeClr val="tx1"/>
                </a:solidFill>
              </a:rPr>
              <a:t> </a:t>
            </a:r>
            <a:r>
              <a:rPr lang="ru-RU" dirty="0" err="1">
                <a:solidFill>
                  <a:schemeClr val="tx1"/>
                </a:solidFill>
              </a:rPr>
              <a:t>спрацювання</a:t>
            </a:r>
            <a:r>
              <a:rPr lang="ru-RU" dirty="0">
                <a:solidFill>
                  <a:schemeClr val="tx1"/>
                </a:solidFill>
              </a:rPr>
              <a:t> та </a:t>
            </a:r>
            <a:r>
              <a:rPr lang="ru-RU" dirty="0" err="1">
                <a:solidFill>
                  <a:schemeClr val="tx1"/>
                </a:solidFill>
              </a:rPr>
              <a:t>наступні</a:t>
            </a:r>
            <a:r>
              <a:rPr lang="ru-RU" dirty="0">
                <a:solidFill>
                  <a:schemeClr val="tx1"/>
                </a:solidFill>
              </a:rPr>
              <a:t> </a:t>
            </a:r>
            <a:r>
              <a:rPr lang="ru-RU" dirty="0" err="1">
                <a:solidFill>
                  <a:schemeClr val="tx1"/>
                </a:solidFill>
              </a:rPr>
              <a:t>дії</a:t>
            </a:r>
            <a:r>
              <a:rPr lang="ru-RU" dirty="0">
                <a:solidFill>
                  <a:schemeClr val="tx1"/>
                </a:solidFill>
              </a:rPr>
              <a:t> (</a:t>
            </a:r>
            <a:r>
              <a:rPr lang="ru-RU" dirty="0" err="1">
                <a:solidFill>
                  <a:schemeClr val="tx1"/>
                </a:solidFill>
              </a:rPr>
              <a:t>наприклад</a:t>
            </a:r>
            <a:r>
              <a:rPr lang="ru-RU" dirty="0">
                <a:solidFill>
                  <a:schemeClr val="tx1"/>
                </a:solidFill>
              </a:rPr>
              <a:t>, </a:t>
            </a:r>
            <a:r>
              <a:rPr lang="ru-RU" dirty="0" err="1">
                <a:solidFill>
                  <a:schemeClr val="tx1"/>
                </a:solidFill>
              </a:rPr>
              <a:t>висновок</a:t>
            </a:r>
            <a:r>
              <a:rPr lang="ru-RU" dirty="0">
                <a:solidFill>
                  <a:schemeClr val="tx1"/>
                </a:solidFill>
              </a:rPr>
              <a:t>, </a:t>
            </a:r>
            <a:r>
              <a:rPr lang="ru-RU" dirty="0" err="1">
                <a:solidFill>
                  <a:schemeClr val="tx1"/>
                </a:solidFill>
              </a:rPr>
              <a:t>повідомлення</a:t>
            </a:r>
            <a:r>
              <a:rPr lang="ru-RU" dirty="0">
                <a:solidFill>
                  <a:schemeClr val="tx1"/>
                </a:solidFill>
              </a:rPr>
              <a:t> </a:t>
            </a:r>
            <a:r>
              <a:rPr lang="ru-RU" dirty="0" err="1">
                <a:solidFill>
                  <a:schemeClr val="tx1"/>
                </a:solidFill>
              </a:rPr>
              <a:t>або</a:t>
            </a:r>
            <a:r>
              <a:rPr lang="ru-RU" dirty="0">
                <a:solidFill>
                  <a:schemeClr val="tx1"/>
                </a:solidFill>
              </a:rPr>
              <a:t> </a:t>
            </a:r>
            <a:r>
              <a:rPr lang="ru-RU" dirty="0" err="1">
                <a:solidFill>
                  <a:schemeClr val="tx1"/>
                </a:solidFill>
              </a:rPr>
              <a:t>виклик</a:t>
            </a:r>
            <a:r>
              <a:rPr lang="ru-RU" dirty="0">
                <a:solidFill>
                  <a:schemeClr val="tx1"/>
                </a:solidFill>
              </a:rPr>
              <a:t> </a:t>
            </a:r>
            <a:r>
              <a:rPr lang="ru-RU" dirty="0" err="1">
                <a:solidFill>
                  <a:schemeClr val="tx1"/>
                </a:solidFill>
              </a:rPr>
              <a:t>іншого</a:t>
            </a:r>
            <a:r>
              <a:rPr lang="ru-RU" dirty="0">
                <a:solidFill>
                  <a:schemeClr val="tx1"/>
                </a:solidFill>
              </a:rPr>
              <a:t> правила). Головне правило є основою </a:t>
            </a:r>
            <a:r>
              <a:rPr lang="ru-RU" dirty="0" err="1">
                <a:solidFill>
                  <a:schemeClr val="tx1"/>
                </a:solidFill>
              </a:rPr>
              <a:t>всієї</a:t>
            </a:r>
            <a:r>
              <a:rPr lang="ru-RU" dirty="0">
                <a:solidFill>
                  <a:schemeClr val="tx1"/>
                </a:solidFill>
              </a:rPr>
              <a:t> </a:t>
            </a:r>
            <a:r>
              <a:rPr lang="ru-RU" dirty="0" err="1">
                <a:solidFill>
                  <a:schemeClr val="tx1"/>
                </a:solidFill>
              </a:rPr>
              <a:t>множини</a:t>
            </a:r>
            <a:r>
              <a:rPr lang="ru-RU" dirty="0">
                <a:solidFill>
                  <a:schemeClr val="tx1"/>
                </a:solidFill>
              </a:rPr>
              <a:t>, яке </a:t>
            </a:r>
            <a:r>
              <a:rPr lang="ru-RU" dirty="0" err="1">
                <a:solidFill>
                  <a:schemeClr val="tx1"/>
                </a:solidFill>
              </a:rPr>
              <a:t>активується</a:t>
            </a:r>
            <a:r>
              <a:rPr lang="ru-RU" dirty="0">
                <a:solidFill>
                  <a:schemeClr val="tx1"/>
                </a:solidFill>
              </a:rPr>
              <a:t> першим і </a:t>
            </a:r>
            <a:r>
              <a:rPr lang="ru-RU" dirty="0" err="1">
                <a:solidFill>
                  <a:schemeClr val="tx1"/>
                </a:solidFill>
              </a:rPr>
              <a:t>далі</a:t>
            </a:r>
            <a:r>
              <a:rPr lang="ru-RU" dirty="0">
                <a:solidFill>
                  <a:schemeClr val="tx1"/>
                </a:solidFill>
              </a:rPr>
              <a:t> </a:t>
            </a:r>
            <a:r>
              <a:rPr lang="ru-RU" dirty="0" err="1">
                <a:solidFill>
                  <a:schemeClr val="tx1"/>
                </a:solidFill>
              </a:rPr>
              <a:t>викликаються</a:t>
            </a:r>
            <a:r>
              <a:rPr lang="ru-RU" dirty="0">
                <a:solidFill>
                  <a:schemeClr val="tx1"/>
                </a:solidFill>
              </a:rPr>
              <a:t> </a:t>
            </a:r>
            <a:r>
              <a:rPr lang="ru-RU" dirty="0" err="1">
                <a:solidFill>
                  <a:schemeClr val="tx1"/>
                </a:solidFill>
              </a:rPr>
              <a:t>ті</a:t>
            </a:r>
            <a:r>
              <a:rPr lang="ru-RU" dirty="0">
                <a:solidFill>
                  <a:schemeClr val="tx1"/>
                </a:solidFill>
              </a:rPr>
              <a:t>, </a:t>
            </a:r>
            <a:r>
              <a:rPr lang="ru-RU" dirty="0" err="1">
                <a:solidFill>
                  <a:schemeClr val="tx1"/>
                </a:solidFill>
              </a:rPr>
              <a:t>що</a:t>
            </a:r>
            <a:r>
              <a:rPr lang="ru-RU" dirty="0">
                <a:solidFill>
                  <a:schemeClr val="tx1"/>
                </a:solidFill>
              </a:rPr>
              <a:t> </a:t>
            </a:r>
            <a:r>
              <a:rPr lang="ru-RU" dirty="0" err="1">
                <a:solidFill>
                  <a:schemeClr val="tx1"/>
                </a:solidFill>
              </a:rPr>
              <a:t>знаходяться</a:t>
            </a:r>
            <a:r>
              <a:rPr lang="ru-RU" dirty="0">
                <a:solidFill>
                  <a:schemeClr val="tx1"/>
                </a:solidFill>
              </a:rPr>
              <a:t> в </a:t>
            </a:r>
            <a:r>
              <a:rPr lang="ru-RU" dirty="0" err="1">
                <a:solidFill>
                  <a:schemeClr val="tx1"/>
                </a:solidFill>
              </a:rPr>
              <a:t>полі</a:t>
            </a:r>
            <a:r>
              <a:rPr lang="ru-RU" dirty="0">
                <a:solidFill>
                  <a:schemeClr val="tx1"/>
                </a:solidFill>
              </a:rPr>
              <a:t> </a:t>
            </a:r>
            <a:r>
              <a:rPr lang="ru-RU" dirty="0" err="1">
                <a:solidFill>
                  <a:schemeClr val="tx1"/>
                </a:solidFill>
              </a:rPr>
              <a:t>його</a:t>
            </a:r>
            <a:r>
              <a:rPr lang="ru-RU" dirty="0">
                <a:solidFill>
                  <a:schemeClr val="tx1"/>
                </a:solidFill>
              </a:rPr>
              <a:t> </a:t>
            </a:r>
            <a:r>
              <a:rPr lang="ru-RU" dirty="0" err="1">
                <a:solidFill>
                  <a:schemeClr val="tx1"/>
                </a:solidFill>
              </a:rPr>
              <a:t>дії</a:t>
            </a:r>
            <a:r>
              <a:rPr lang="ru-RU" dirty="0">
                <a:solidFill>
                  <a:schemeClr val="tx1"/>
                </a:solidFill>
              </a:rPr>
              <a:t>. </a:t>
            </a:r>
            <a:r>
              <a:rPr lang="ru-RU" dirty="0" err="1">
                <a:solidFill>
                  <a:schemeClr val="tx1"/>
                </a:solidFill>
              </a:rPr>
              <a:t>Також</a:t>
            </a:r>
            <a:r>
              <a:rPr lang="ru-RU" dirty="0">
                <a:solidFill>
                  <a:schemeClr val="tx1"/>
                </a:solidFill>
              </a:rPr>
              <a:t> </a:t>
            </a:r>
            <a:r>
              <a:rPr lang="ru-RU" dirty="0" err="1">
                <a:solidFill>
                  <a:schemeClr val="tx1"/>
                </a:solidFill>
              </a:rPr>
              <a:t>можливо</a:t>
            </a:r>
            <a:r>
              <a:rPr lang="ru-RU" dirty="0">
                <a:solidFill>
                  <a:schemeClr val="tx1"/>
                </a:solidFill>
              </a:rPr>
              <a:t> </a:t>
            </a:r>
            <a:r>
              <a:rPr lang="uk-UA" dirty="0">
                <a:solidFill>
                  <a:schemeClr val="tx1"/>
                </a:solidFill>
              </a:rPr>
              <a:t>використовувати систему для обробки даних журналів реєстрації в режимі реального часу.</a:t>
            </a:r>
            <a:endParaRPr lang="ru-RU" dirty="0">
              <a:solidFill>
                <a:schemeClr val="tx1"/>
              </a:solidFill>
            </a:endParaRPr>
          </a:p>
        </p:txBody>
      </p:sp>
    </p:spTree>
    <p:extLst>
      <p:ext uri="{BB962C8B-B14F-4D97-AF65-F5344CB8AC3E}">
        <p14:creationId xmlns:p14="http://schemas.microsoft.com/office/powerpoint/2010/main" val="34641779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dirty="0"/>
          </a:p>
        </p:txBody>
      </p:sp>
      <p:sp>
        <p:nvSpPr>
          <p:cNvPr id="3" name="Объект 2"/>
          <p:cNvSpPr>
            <a:spLocks noGrp="1"/>
          </p:cNvSpPr>
          <p:nvPr>
            <p:ph idx="1"/>
          </p:nvPr>
        </p:nvSpPr>
        <p:spPr/>
        <p:txBody>
          <a:bodyPr>
            <a:normAutofit fontScale="85000" lnSpcReduction="10000"/>
          </a:bodyPr>
          <a:lstStyle/>
          <a:p>
            <a:pPr lvl="0"/>
            <a:r>
              <a:rPr lang="uk-UA" dirty="0" err="1">
                <a:solidFill>
                  <a:schemeClr val="tx1"/>
                </a:solidFill>
              </a:rPr>
              <a:t>NetSTAT</a:t>
            </a:r>
            <a:r>
              <a:rPr lang="uk-UA" dirty="0">
                <a:solidFill>
                  <a:schemeClr val="tx1"/>
                </a:solidFill>
              </a:rPr>
              <a:t>:</a:t>
            </a:r>
            <a:endParaRPr lang="ru-RU" dirty="0">
              <a:solidFill>
                <a:schemeClr val="tx1"/>
              </a:solidFill>
            </a:endParaRPr>
          </a:p>
          <a:p>
            <a:r>
              <a:rPr lang="uk-UA" dirty="0">
                <a:solidFill>
                  <a:schemeClr val="tx1"/>
                </a:solidFill>
              </a:rPr>
              <a:t>Тип: NIDS.</a:t>
            </a:r>
            <a:endParaRPr lang="ru-RU" dirty="0">
              <a:solidFill>
                <a:schemeClr val="tx1"/>
              </a:solidFill>
            </a:endParaRPr>
          </a:p>
          <a:p>
            <a:r>
              <a:rPr lang="uk-UA" dirty="0">
                <a:solidFill>
                  <a:schemeClr val="tx1"/>
                </a:solidFill>
              </a:rPr>
              <a:t>Характеристики: Виявлення аномалій та атак на рівні мережі, можливість інтеграції з іншими інструментами.</a:t>
            </a:r>
            <a:endParaRPr lang="ru-RU" dirty="0">
              <a:solidFill>
                <a:schemeClr val="tx1"/>
              </a:solidFill>
            </a:endParaRPr>
          </a:p>
          <a:p>
            <a:r>
              <a:rPr lang="uk-UA" dirty="0">
                <a:solidFill>
                  <a:schemeClr val="tx1"/>
                </a:solidFill>
              </a:rPr>
              <a:t>В основі системи </a:t>
            </a:r>
            <a:r>
              <a:rPr lang="uk-UA" dirty="0" err="1">
                <a:solidFill>
                  <a:schemeClr val="tx1"/>
                </a:solidFill>
              </a:rPr>
              <a:t>NetSTAT</a:t>
            </a:r>
            <a:r>
              <a:rPr lang="uk-UA" dirty="0">
                <a:solidFill>
                  <a:schemeClr val="tx1"/>
                </a:solidFill>
              </a:rPr>
              <a:t> (</a:t>
            </a:r>
            <a:r>
              <a:rPr lang="uk-UA" dirty="0" err="1">
                <a:solidFill>
                  <a:schemeClr val="tx1"/>
                </a:solidFill>
              </a:rPr>
              <a:t>Network-based</a:t>
            </a:r>
            <a:r>
              <a:rPr lang="uk-UA" dirty="0">
                <a:solidFill>
                  <a:schemeClr val="tx1"/>
                </a:solidFill>
              </a:rPr>
              <a:t> </a:t>
            </a:r>
            <a:r>
              <a:rPr lang="uk-UA" dirty="0" err="1">
                <a:solidFill>
                  <a:schemeClr val="tx1"/>
                </a:solidFill>
              </a:rPr>
              <a:t>State</a:t>
            </a:r>
            <a:r>
              <a:rPr lang="uk-UA" dirty="0">
                <a:solidFill>
                  <a:schemeClr val="tx1"/>
                </a:solidFill>
              </a:rPr>
              <a:t> </a:t>
            </a:r>
            <a:r>
              <a:rPr lang="uk-UA" dirty="0" err="1">
                <a:solidFill>
                  <a:schemeClr val="tx1"/>
                </a:solidFill>
              </a:rPr>
              <a:t>Transition</a:t>
            </a:r>
            <a:r>
              <a:rPr lang="uk-UA" dirty="0">
                <a:solidFill>
                  <a:schemeClr val="tx1"/>
                </a:solidFill>
              </a:rPr>
              <a:t> </a:t>
            </a:r>
            <a:r>
              <a:rPr lang="uk-UA" dirty="0" err="1">
                <a:solidFill>
                  <a:schemeClr val="tx1"/>
                </a:solidFill>
              </a:rPr>
              <a:t>Analysis</a:t>
            </a:r>
            <a:r>
              <a:rPr lang="uk-UA" dirty="0">
                <a:solidFill>
                  <a:schemeClr val="tx1"/>
                </a:solidFill>
              </a:rPr>
              <a:t> </a:t>
            </a:r>
            <a:r>
              <a:rPr lang="uk-UA" dirty="0" err="1">
                <a:solidFill>
                  <a:schemeClr val="tx1"/>
                </a:solidFill>
              </a:rPr>
              <a:t>Tool</a:t>
            </a:r>
            <a:r>
              <a:rPr lang="uk-UA" dirty="0">
                <a:solidFill>
                  <a:schemeClr val="tx1"/>
                </a:solidFill>
              </a:rPr>
              <a:t>, розробник кафедра комп'ютерних наук університету Каліфорнії, Санта-</a:t>
            </a:r>
            <a:r>
              <a:rPr lang="uk-UA" dirty="0" err="1">
                <a:solidFill>
                  <a:schemeClr val="tx1"/>
                </a:solidFill>
              </a:rPr>
              <a:t>Барбара</a:t>
            </a:r>
            <a:r>
              <a:rPr lang="uk-UA" dirty="0">
                <a:solidFill>
                  <a:schemeClr val="tx1"/>
                </a:solidFill>
              </a:rPr>
              <a:t>, США) закладена розширювана мова опису атак та їх шаблонів (STATL). Базова мова використовує найбільш абстрактні поняття і не залежить від конкретної системи та її конфігурації. Мова дозволяє самостійно добудовувати себе, є розширюваною, а додаючи специфічні для конкретної системи події, може бути легко адаптована до різних цільових середовищ. Для кожної нової події описується проникнення у вигляді послідовності дій. Такий опис групується в модуль розширення мов і його можна використовувати в описі сценаріїв кібератак для </a:t>
            </a:r>
            <a:r>
              <a:rPr lang="uk-UA" dirty="0" err="1">
                <a:solidFill>
                  <a:schemeClr val="tx1"/>
                </a:solidFill>
              </a:rPr>
              <a:t>NetSTAT</a:t>
            </a:r>
            <a:r>
              <a:rPr lang="uk-UA" dirty="0">
                <a:solidFill>
                  <a:schemeClr val="tx1"/>
                </a:solidFill>
              </a:rPr>
              <a:t>. Система має два режими функціонування. Перший заснований на тому, що для кожного стану визначається характеристика захищеності та переходи при зміні стану системи. Атаки описуються у вигляді послідовних переходів. Другий ґрунтується на сигнатурному підході, тобто описі атак у вигляді послідовності переходів та шаблонів, з якими здійснюється порівняння </a:t>
            </a:r>
            <a:r>
              <a:rPr lang="uk-UA" dirty="0" err="1">
                <a:solidFill>
                  <a:schemeClr val="tx1"/>
                </a:solidFill>
              </a:rPr>
              <a:t>NetSTAT</a:t>
            </a:r>
            <a:r>
              <a:rPr lang="uk-UA" dirty="0">
                <a:solidFill>
                  <a:schemeClr val="tx1"/>
                </a:solidFill>
              </a:rPr>
              <a:t> для виявлення вторгнень в мережевому середовищі орієнтована на функціонування в режимі реального часу.</a:t>
            </a:r>
            <a:endParaRPr lang="ru-RU" dirty="0">
              <a:solidFill>
                <a:schemeClr val="tx1"/>
              </a:solidFill>
            </a:endParaRPr>
          </a:p>
          <a:p>
            <a:endParaRPr lang="ru-RU" dirty="0">
              <a:solidFill>
                <a:schemeClr val="tx1"/>
              </a:solidFill>
            </a:endParaRPr>
          </a:p>
        </p:txBody>
      </p:sp>
    </p:spTree>
    <p:extLst>
      <p:ext uri="{BB962C8B-B14F-4D97-AF65-F5344CB8AC3E}">
        <p14:creationId xmlns:p14="http://schemas.microsoft.com/office/powerpoint/2010/main" val="13392519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normAutofit fontScale="92500" lnSpcReduction="10000"/>
          </a:bodyPr>
          <a:lstStyle/>
          <a:p>
            <a:pPr lvl="0"/>
            <a:r>
              <a:rPr lang="uk-UA" dirty="0">
                <a:solidFill>
                  <a:schemeClr val="tx1"/>
                </a:solidFill>
              </a:rPr>
              <a:t>AAFID (</a:t>
            </a:r>
            <a:r>
              <a:rPr lang="uk-UA" dirty="0" err="1">
                <a:solidFill>
                  <a:schemeClr val="tx1"/>
                </a:solidFill>
              </a:rPr>
              <a:t>Aspect</a:t>
            </a:r>
            <a:r>
              <a:rPr lang="uk-UA" dirty="0">
                <a:solidFill>
                  <a:schemeClr val="tx1"/>
                </a:solidFill>
              </a:rPr>
              <a:t> </a:t>
            </a:r>
            <a:r>
              <a:rPr lang="uk-UA" dirty="0" err="1">
                <a:solidFill>
                  <a:schemeClr val="tx1"/>
                </a:solidFill>
              </a:rPr>
              <a:t>Abuse</a:t>
            </a:r>
            <a:r>
              <a:rPr lang="uk-UA" dirty="0">
                <a:solidFill>
                  <a:schemeClr val="tx1"/>
                </a:solidFill>
              </a:rPr>
              <a:t> </a:t>
            </a:r>
            <a:r>
              <a:rPr lang="uk-UA" dirty="0" err="1">
                <a:solidFill>
                  <a:schemeClr val="tx1"/>
                </a:solidFill>
              </a:rPr>
              <a:t>Free</a:t>
            </a:r>
            <a:r>
              <a:rPr lang="uk-UA" dirty="0">
                <a:solidFill>
                  <a:schemeClr val="tx1"/>
                </a:solidFill>
              </a:rPr>
              <a:t> </a:t>
            </a:r>
            <a:r>
              <a:rPr lang="uk-UA" dirty="0" err="1">
                <a:solidFill>
                  <a:schemeClr val="tx1"/>
                </a:solidFill>
              </a:rPr>
              <a:t>Intrusion</a:t>
            </a:r>
            <a:r>
              <a:rPr lang="uk-UA" dirty="0">
                <a:solidFill>
                  <a:schemeClr val="tx1"/>
                </a:solidFill>
              </a:rPr>
              <a:t> </a:t>
            </a:r>
            <a:r>
              <a:rPr lang="uk-UA" dirty="0" err="1">
                <a:solidFill>
                  <a:schemeClr val="tx1"/>
                </a:solidFill>
              </a:rPr>
              <a:t>Detection</a:t>
            </a:r>
            <a:r>
              <a:rPr lang="uk-UA" dirty="0">
                <a:solidFill>
                  <a:schemeClr val="tx1"/>
                </a:solidFill>
              </a:rPr>
              <a:t>):</a:t>
            </a:r>
            <a:endParaRPr lang="ru-RU" dirty="0">
              <a:solidFill>
                <a:schemeClr val="tx1"/>
              </a:solidFill>
            </a:endParaRPr>
          </a:p>
          <a:p>
            <a:r>
              <a:rPr lang="uk-UA" dirty="0">
                <a:solidFill>
                  <a:schemeClr val="tx1"/>
                </a:solidFill>
              </a:rPr>
              <a:t>Тип: NIDS.</a:t>
            </a:r>
            <a:endParaRPr lang="ru-RU" dirty="0">
              <a:solidFill>
                <a:schemeClr val="tx1"/>
              </a:solidFill>
            </a:endParaRPr>
          </a:p>
          <a:p>
            <a:r>
              <a:rPr lang="uk-UA" dirty="0">
                <a:solidFill>
                  <a:schemeClr val="tx1"/>
                </a:solidFill>
              </a:rPr>
              <a:t>Характеристики: Аналіз структурних аспектів мережі для виявлення атак та аномалій.</a:t>
            </a:r>
            <a:endParaRPr lang="ru-RU" dirty="0">
              <a:solidFill>
                <a:schemeClr val="tx1"/>
              </a:solidFill>
            </a:endParaRPr>
          </a:p>
          <a:p>
            <a:r>
              <a:rPr lang="uk-UA" dirty="0">
                <a:solidFill>
                  <a:schemeClr val="tx1"/>
                </a:solidFill>
              </a:rPr>
              <a:t>Система AAFID (</a:t>
            </a:r>
            <a:r>
              <a:rPr lang="uk-UA" dirty="0" err="1">
                <a:solidFill>
                  <a:schemeClr val="tx1"/>
                </a:solidFill>
              </a:rPr>
              <a:t>Autonomous</a:t>
            </a:r>
            <a:r>
              <a:rPr lang="uk-UA" dirty="0">
                <a:solidFill>
                  <a:schemeClr val="tx1"/>
                </a:solidFill>
              </a:rPr>
              <a:t> </a:t>
            </a:r>
            <a:r>
              <a:rPr lang="uk-UA" dirty="0" err="1">
                <a:solidFill>
                  <a:schemeClr val="tx1"/>
                </a:solidFill>
              </a:rPr>
              <a:t>Agents</a:t>
            </a:r>
            <a:r>
              <a:rPr lang="uk-UA" dirty="0">
                <a:solidFill>
                  <a:schemeClr val="tx1"/>
                </a:solidFill>
              </a:rPr>
              <a:t> </a:t>
            </a:r>
            <a:r>
              <a:rPr lang="uk-UA" dirty="0" err="1">
                <a:solidFill>
                  <a:schemeClr val="tx1"/>
                </a:solidFill>
              </a:rPr>
              <a:t>for</a:t>
            </a:r>
            <a:r>
              <a:rPr lang="uk-UA" dirty="0">
                <a:solidFill>
                  <a:schemeClr val="tx1"/>
                </a:solidFill>
              </a:rPr>
              <a:t> </a:t>
            </a:r>
            <a:r>
              <a:rPr lang="uk-UA" dirty="0" err="1">
                <a:solidFill>
                  <a:schemeClr val="tx1"/>
                </a:solidFill>
              </a:rPr>
              <a:t>Intrusion</a:t>
            </a:r>
            <a:r>
              <a:rPr lang="uk-UA" dirty="0">
                <a:solidFill>
                  <a:schemeClr val="tx1"/>
                </a:solidFill>
              </a:rPr>
              <a:t> </a:t>
            </a:r>
            <a:r>
              <a:rPr lang="uk-UA" dirty="0" err="1">
                <a:solidFill>
                  <a:schemeClr val="tx1"/>
                </a:solidFill>
              </a:rPr>
              <a:t>Detection</a:t>
            </a:r>
            <a:r>
              <a:rPr lang="uk-UA" dirty="0">
                <a:solidFill>
                  <a:schemeClr val="tx1"/>
                </a:solidFill>
              </a:rPr>
              <a:t>, розробка </a:t>
            </a:r>
            <a:r>
              <a:rPr lang="uk-UA" dirty="0" err="1">
                <a:solidFill>
                  <a:schemeClr val="tx1"/>
                </a:solidFill>
              </a:rPr>
              <a:t>Purdue</a:t>
            </a:r>
            <a:r>
              <a:rPr lang="uk-UA" dirty="0">
                <a:solidFill>
                  <a:schemeClr val="tx1"/>
                </a:solidFill>
              </a:rPr>
              <a:t> </a:t>
            </a:r>
            <a:r>
              <a:rPr lang="uk-UA" dirty="0" err="1">
                <a:solidFill>
                  <a:schemeClr val="tx1"/>
                </a:solidFill>
              </a:rPr>
              <a:t>University</a:t>
            </a:r>
            <a:r>
              <a:rPr lang="uk-UA" dirty="0">
                <a:solidFill>
                  <a:schemeClr val="tx1"/>
                </a:solidFill>
              </a:rPr>
              <a:t>, </a:t>
            </a:r>
            <a:r>
              <a:rPr lang="uk-UA" dirty="0" err="1">
                <a:solidFill>
                  <a:schemeClr val="tx1"/>
                </a:solidFill>
              </a:rPr>
              <a:t>West</a:t>
            </a:r>
            <a:r>
              <a:rPr lang="uk-UA" dirty="0">
                <a:solidFill>
                  <a:schemeClr val="tx1"/>
                </a:solidFill>
              </a:rPr>
              <a:t> </a:t>
            </a:r>
            <a:r>
              <a:rPr lang="uk-UA" dirty="0" err="1">
                <a:solidFill>
                  <a:schemeClr val="tx1"/>
                </a:solidFill>
              </a:rPr>
              <a:t>Lafayette</a:t>
            </a:r>
            <a:r>
              <a:rPr lang="uk-UA" dirty="0">
                <a:solidFill>
                  <a:schemeClr val="tx1"/>
                </a:solidFill>
              </a:rPr>
              <a:t>, Індіана, США) призначена для розподіленого контролю та виявлення вторгнень. Використовує невеликі автономні програми (агенти) для виконання функцій моніторингу в </a:t>
            </a:r>
            <a:r>
              <a:rPr lang="uk-UA" dirty="0" err="1">
                <a:solidFill>
                  <a:schemeClr val="tx1"/>
                </a:solidFill>
              </a:rPr>
              <a:t>хостах</a:t>
            </a:r>
            <a:r>
              <a:rPr lang="uk-UA" dirty="0">
                <a:solidFill>
                  <a:schemeClr val="tx1"/>
                </a:solidFill>
              </a:rPr>
              <a:t> мережі. Архітектура AAFID засновується на незалежних одночасно працюючих об'єктах (агентах), які направлені на 18 виявлення вторгнень. Вони контролюють визначену множину характеристик системи та повідомляють про нестандартну поведінку або конкретні події. Інформація, що отримана агентами, інтегрується на рівні головного комп’ютера, де здійснюється співвідношення подій (отриманих від різних агентів), які можуть бути викликані однією і тією ж атакою. Крім того, звіти, що надаються з кожного комп’ютера </a:t>
            </a:r>
            <a:r>
              <a:rPr lang="uk-UA" dirty="0" err="1">
                <a:solidFill>
                  <a:schemeClr val="tx1"/>
                </a:solidFill>
              </a:rPr>
              <a:t>агрегуються</a:t>
            </a:r>
            <a:r>
              <a:rPr lang="uk-UA" dirty="0">
                <a:solidFill>
                  <a:schemeClr val="tx1"/>
                </a:solidFill>
              </a:rPr>
              <a:t> на більш високому рівні (рівень мережі), що дозволяє системі виявляти кібератаки з різних джерел.</a:t>
            </a:r>
            <a:endParaRPr lang="ru-RU" dirty="0">
              <a:solidFill>
                <a:schemeClr val="tx1"/>
              </a:solidFill>
            </a:endParaRPr>
          </a:p>
          <a:p>
            <a:endParaRPr lang="ru-RU" dirty="0">
              <a:solidFill>
                <a:schemeClr val="tx1"/>
              </a:solidFill>
            </a:endParaRPr>
          </a:p>
        </p:txBody>
      </p:sp>
    </p:spTree>
    <p:extLst>
      <p:ext uri="{BB962C8B-B14F-4D97-AF65-F5344CB8AC3E}">
        <p14:creationId xmlns:p14="http://schemas.microsoft.com/office/powerpoint/2010/main" val="25200765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uk-UA" b="1" dirty="0">
                <a:solidFill>
                  <a:schemeClr val="tx1"/>
                </a:solidFill>
              </a:rPr>
              <a:t>Загальні спостереження</a:t>
            </a:r>
            <a:r>
              <a:rPr lang="uk-UA" b="1" dirty="0" smtClean="0">
                <a:solidFill>
                  <a:schemeClr val="tx1"/>
                </a:solidFill>
              </a:rPr>
              <a:t>:</a:t>
            </a:r>
            <a:endParaRPr lang="ru-RU" b="1" dirty="0">
              <a:solidFill>
                <a:schemeClr val="tx1"/>
              </a:solidFill>
            </a:endParaRPr>
          </a:p>
        </p:txBody>
      </p:sp>
      <p:sp>
        <p:nvSpPr>
          <p:cNvPr id="3" name="Объект 2"/>
          <p:cNvSpPr>
            <a:spLocks noGrp="1"/>
          </p:cNvSpPr>
          <p:nvPr>
            <p:ph idx="1"/>
          </p:nvPr>
        </p:nvSpPr>
        <p:spPr/>
        <p:txBody>
          <a:bodyPr/>
          <a:lstStyle/>
          <a:p>
            <a:pPr lvl="0"/>
            <a:r>
              <a:rPr lang="uk-UA" dirty="0">
                <a:solidFill>
                  <a:schemeClr val="tx1"/>
                </a:solidFill>
              </a:rPr>
              <a:t>Ефективність: Відомі системи, такі як </a:t>
            </a:r>
            <a:r>
              <a:rPr lang="uk-UA" dirty="0" err="1">
                <a:solidFill>
                  <a:schemeClr val="tx1"/>
                </a:solidFill>
              </a:rPr>
              <a:t>Snort</a:t>
            </a:r>
            <a:r>
              <a:rPr lang="uk-UA" dirty="0">
                <a:solidFill>
                  <a:schemeClr val="tx1"/>
                </a:solidFill>
              </a:rPr>
              <a:t> та </a:t>
            </a:r>
            <a:r>
              <a:rPr lang="uk-UA" dirty="0" err="1">
                <a:solidFill>
                  <a:schemeClr val="tx1"/>
                </a:solidFill>
              </a:rPr>
              <a:t>Suricata</a:t>
            </a:r>
            <a:r>
              <a:rPr lang="uk-UA" dirty="0">
                <a:solidFill>
                  <a:schemeClr val="tx1"/>
                </a:solidFill>
              </a:rPr>
              <a:t>, мають високу ефективність у виявленні атак.</a:t>
            </a:r>
            <a:endParaRPr lang="ru-RU" dirty="0">
              <a:solidFill>
                <a:schemeClr val="tx1"/>
              </a:solidFill>
            </a:endParaRPr>
          </a:p>
          <a:p>
            <a:pPr lvl="0"/>
            <a:r>
              <a:rPr lang="uk-UA" dirty="0">
                <a:solidFill>
                  <a:schemeClr val="tx1"/>
                </a:solidFill>
              </a:rPr>
              <a:t>Інтеграція: </a:t>
            </a:r>
            <a:r>
              <a:rPr lang="uk-UA" dirty="0" err="1">
                <a:solidFill>
                  <a:schemeClr val="tx1"/>
                </a:solidFill>
              </a:rPr>
              <a:t>Security</a:t>
            </a:r>
            <a:r>
              <a:rPr lang="uk-UA" dirty="0">
                <a:solidFill>
                  <a:schemeClr val="tx1"/>
                </a:solidFill>
              </a:rPr>
              <a:t> </a:t>
            </a:r>
            <a:r>
              <a:rPr lang="uk-UA" dirty="0" err="1">
                <a:solidFill>
                  <a:schemeClr val="tx1"/>
                </a:solidFill>
              </a:rPr>
              <a:t>Onion</a:t>
            </a:r>
            <a:r>
              <a:rPr lang="uk-UA" dirty="0">
                <a:solidFill>
                  <a:schemeClr val="tx1"/>
                </a:solidFill>
              </a:rPr>
              <a:t> і </a:t>
            </a:r>
            <a:r>
              <a:rPr lang="uk-UA" dirty="0" err="1">
                <a:solidFill>
                  <a:schemeClr val="tx1"/>
                </a:solidFill>
              </a:rPr>
              <a:t>Prelude</a:t>
            </a:r>
            <a:r>
              <a:rPr lang="uk-UA" dirty="0">
                <a:solidFill>
                  <a:schemeClr val="tx1"/>
                </a:solidFill>
              </a:rPr>
              <a:t> SIEM виглядають як інтегровані рішення з великою кількістю функцій.</a:t>
            </a:r>
            <a:endParaRPr lang="ru-RU" dirty="0">
              <a:solidFill>
                <a:schemeClr val="tx1"/>
              </a:solidFill>
            </a:endParaRPr>
          </a:p>
          <a:p>
            <a:pPr lvl="0"/>
            <a:r>
              <a:rPr lang="uk-UA" dirty="0">
                <a:solidFill>
                  <a:schemeClr val="tx1"/>
                </a:solidFill>
              </a:rPr>
              <a:t>Масштабованість: Багато систем, включаючи </a:t>
            </a:r>
            <a:r>
              <a:rPr lang="uk-UA" dirty="0" err="1">
                <a:solidFill>
                  <a:schemeClr val="tx1"/>
                </a:solidFill>
              </a:rPr>
              <a:t>Suricata</a:t>
            </a:r>
            <a:r>
              <a:rPr lang="uk-UA" dirty="0">
                <a:solidFill>
                  <a:schemeClr val="tx1"/>
                </a:solidFill>
              </a:rPr>
              <a:t> та </a:t>
            </a:r>
            <a:r>
              <a:rPr lang="uk-UA" dirty="0" err="1">
                <a:solidFill>
                  <a:schemeClr val="tx1"/>
                </a:solidFill>
              </a:rPr>
              <a:t>Security</a:t>
            </a:r>
            <a:r>
              <a:rPr lang="uk-UA" dirty="0">
                <a:solidFill>
                  <a:schemeClr val="tx1"/>
                </a:solidFill>
              </a:rPr>
              <a:t> </a:t>
            </a:r>
            <a:r>
              <a:rPr lang="uk-UA" dirty="0" err="1">
                <a:solidFill>
                  <a:schemeClr val="tx1"/>
                </a:solidFill>
              </a:rPr>
              <a:t>Onion</a:t>
            </a:r>
            <a:r>
              <a:rPr lang="uk-UA" dirty="0">
                <a:solidFill>
                  <a:schemeClr val="tx1"/>
                </a:solidFill>
              </a:rPr>
              <a:t>, розроблені з урахуванням масштабованості для роботи в різних мережевих середовищах.</a:t>
            </a:r>
            <a:endParaRPr lang="ru-RU" dirty="0">
              <a:solidFill>
                <a:schemeClr val="tx1"/>
              </a:solidFill>
            </a:endParaRPr>
          </a:p>
          <a:p>
            <a:pPr lvl="0"/>
            <a:r>
              <a:rPr lang="uk-UA" dirty="0">
                <a:solidFill>
                  <a:schemeClr val="tx1"/>
                </a:solidFill>
              </a:rPr>
              <a:t>Адаптивність: Деякі системи, такі як </a:t>
            </a:r>
            <a:r>
              <a:rPr lang="uk-UA" dirty="0" err="1">
                <a:solidFill>
                  <a:schemeClr val="tx1"/>
                </a:solidFill>
              </a:rPr>
              <a:t>Suricata</a:t>
            </a:r>
            <a:r>
              <a:rPr lang="uk-UA" dirty="0">
                <a:solidFill>
                  <a:schemeClr val="tx1"/>
                </a:solidFill>
              </a:rPr>
              <a:t> та </a:t>
            </a:r>
            <a:r>
              <a:rPr lang="uk-UA" dirty="0" err="1">
                <a:solidFill>
                  <a:schemeClr val="tx1"/>
                </a:solidFill>
              </a:rPr>
              <a:t>Snort</a:t>
            </a:r>
            <a:r>
              <a:rPr lang="uk-UA" dirty="0">
                <a:solidFill>
                  <a:schemeClr val="tx1"/>
                </a:solidFill>
              </a:rPr>
              <a:t>, дозволяють адаптуватися до нових атак та використовувати гібридні методи аналізу.</a:t>
            </a:r>
            <a:endParaRPr lang="ru-RU" dirty="0">
              <a:solidFill>
                <a:schemeClr val="tx1"/>
              </a:solidFill>
            </a:endParaRPr>
          </a:p>
          <a:p>
            <a:endParaRPr lang="ru-RU" dirty="0">
              <a:solidFill>
                <a:schemeClr val="tx1"/>
              </a:solidFill>
            </a:endParaRPr>
          </a:p>
        </p:txBody>
      </p:sp>
    </p:spTree>
    <p:extLst>
      <p:ext uri="{BB962C8B-B14F-4D97-AF65-F5344CB8AC3E}">
        <p14:creationId xmlns:p14="http://schemas.microsoft.com/office/powerpoint/2010/main" val="10502348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r>
              <a:rPr lang="uk-UA" dirty="0">
                <a:solidFill>
                  <a:schemeClr val="tx1"/>
                </a:solidFill>
              </a:rPr>
              <a:t>Проведений аналіз відкритих СВВ, за рахунок базових характеристик, як-от клас атак, адаптивність, методи виявлення атак, управління системою, масштабованість, рівень спостереження за системою, реакція на атаку, захищеність та підтримувана ОС. Це наддасть певні можливості для розробників і користувачів обрати відповідне сучасне ПЗ для захисту ІС.</a:t>
            </a:r>
            <a:endParaRPr lang="ru-RU" dirty="0">
              <a:solidFill>
                <a:schemeClr val="tx1"/>
              </a:solidFill>
            </a:endParaRPr>
          </a:p>
          <a:p>
            <a:r>
              <a:rPr lang="uk-UA" dirty="0">
                <a:solidFill>
                  <a:schemeClr val="tx1"/>
                </a:solidFill>
              </a:rPr>
              <a:t>Обираючи конкретну систему виявлення вторгнень, важливо враховувати потреби конкретного середовища, рівень досвіду користувачів, можливості інтеграції та інші чинники.</a:t>
            </a:r>
            <a:endParaRPr lang="ru-RU" dirty="0">
              <a:solidFill>
                <a:schemeClr val="tx1"/>
              </a:solidFill>
            </a:endParaRPr>
          </a:p>
          <a:p>
            <a:endParaRPr lang="ru-RU" dirty="0">
              <a:solidFill>
                <a:schemeClr val="tx1"/>
              </a:solidFill>
            </a:endParaRPr>
          </a:p>
        </p:txBody>
      </p:sp>
    </p:spTree>
    <p:extLst>
      <p:ext uri="{BB962C8B-B14F-4D97-AF65-F5344CB8AC3E}">
        <p14:creationId xmlns:p14="http://schemas.microsoft.com/office/powerpoint/2010/main" val="8672185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pPr algn="ctr"/>
            <a:r>
              <a:rPr lang="uk-UA" sz="6000" dirty="0" smtClean="0"/>
              <a:t>Дякую за увагу!</a:t>
            </a:r>
            <a:endParaRPr lang="ru-RU" sz="6000" dirty="0"/>
          </a:p>
        </p:txBody>
      </p:sp>
      <p:sp>
        <p:nvSpPr>
          <p:cNvPr id="3" name="Объект 2"/>
          <p:cNvSpPr>
            <a:spLocks noGrp="1"/>
          </p:cNvSpPr>
          <p:nvPr>
            <p:ph idx="1"/>
          </p:nvPr>
        </p:nvSpPr>
        <p:spPr/>
        <p:txBody>
          <a:bodyPr/>
          <a:lstStyle/>
          <a:p>
            <a:endParaRPr lang="ru-RU"/>
          </a:p>
        </p:txBody>
      </p:sp>
    </p:spTree>
    <p:extLst>
      <p:ext uri="{BB962C8B-B14F-4D97-AF65-F5344CB8AC3E}">
        <p14:creationId xmlns:p14="http://schemas.microsoft.com/office/powerpoint/2010/main" val="26023672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Autofit/>
          </a:bodyPr>
          <a:lstStyle/>
          <a:p>
            <a:r>
              <a:rPr lang="uk-UA" sz="4000" dirty="0">
                <a:solidFill>
                  <a:schemeClr val="tx1"/>
                </a:solidFill>
              </a:rPr>
              <a:t>Давайте проведемо короткий аналіз декількох відкритих систем виявлення вторгнень (IDS) з урахуванням базових характеристик</a:t>
            </a:r>
            <a:r>
              <a:rPr lang="uk-UA" sz="4000" dirty="0" smtClean="0">
                <a:solidFill>
                  <a:schemeClr val="tx1"/>
                </a:solidFill>
              </a:rPr>
              <a:t>:</a:t>
            </a:r>
            <a:endParaRPr lang="ru-RU" sz="4000" dirty="0">
              <a:solidFill>
                <a:schemeClr val="tx1"/>
              </a:solidFill>
            </a:endParaRPr>
          </a:p>
        </p:txBody>
      </p:sp>
      <p:sp>
        <p:nvSpPr>
          <p:cNvPr id="3" name="Объект 2"/>
          <p:cNvSpPr>
            <a:spLocks noGrp="1"/>
          </p:cNvSpPr>
          <p:nvPr>
            <p:ph idx="1"/>
          </p:nvPr>
        </p:nvSpPr>
        <p:spPr/>
        <p:txBody>
          <a:bodyPr>
            <a:normAutofit fontScale="92500" lnSpcReduction="10000"/>
          </a:bodyPr>
          <a:lstStyle/>
          <a:p>
            <a:pPr lvl="0"/>
            <a:r>
              <a:rPr lang="uk-UA" dirty="0" err="1">
                <a:solidFill>
                  <a:schemeClr val="tx1"/>
                </a:solidFill>
              </a:rPr>
              <a:t>Snort</a:t>
            </a:r>
            <a:r>
              <a:rPr lang="uk-UA" dirty="0">
                <a:solidFill>
                  <a:schemeClr val="tx1"/>
                </a:solidFill>
              </a:rPr>
              <a:t>:</a:t>
            </a:r>
            <a:endParaRPr lang="ru-RU" dirty="0">
              <a:solidFill>
                <a:schemeClr val="tx1"/>
              </a:solidFill>
            </a:endParaRPr>
          </a:p>
          <a:p>
            <a:r>
              <a:rPr lang="uk-UA" dirty="0">
                <a:solidFill>
                  <a:schemeClr val="tx1"/>
                </a:solidFill>
              </a:rPr>
              <a:t>Тип: NIDS/HIDS.</a:t>
            </a:r>
            <a:endParaRPr lang="ru-RU" dirty="0">
              <a:solidFill>
                <a:schemeClr val="tx1"/>
              </a:solidFill>
            </a:endParaRPr>
          </a:p>
          <a:p>
            <a:r>
              <a:rPr lang="uk-UA" dirty="0">
                <a:solidFill>
                  <a:schemeClr val="tx1"/>
                </a:solidFill>
              </a:rPr>
              <a:t>Характеристики: Ефективний </a:t>
            </a:r>
            <a:r>
              <a:rPr lang="uk-UA" dirty="0" err="1">
                <a:solidFill>
                  <a:schemeClr val="tx1"/>
                </a:solidFill>
              </a:rPr>
              <a:t>підписовий</a:t>
            </a:r>
            <a:r>
              <a:rPr lang="uk-UA" dirty="0">
                <a:solidFill>
                  <a:schemeClr val="tx1"/>
                </a:solidFill>
              </a:rPr>
              <a:t> аналіз, можливості динамічного виявлення аномалій, велика спільнота користувачів та підтримка правил.</a:t>
            </a:r>
            <a:endParaRPr lang="ru-RU" dirty="0">
              <a:solidFill>
                <a:schemeClr val="tx1"/>
              </a:solidFill>
            </a:endParaRPr>
          </a:p>
          <a:p>
            <a:r>
              <a:rPr lang="uk-UA" dirty="0" err="1">
                <a:solidFill>
                  <a:schemeClr val="tx1"/>
                </a:solidFill>
              </a:rPr>
              <a:t>Snort</a:t>
            </a:r>
            <a:r>
              <a:rPr lang="uk-UA" dirty="0">
                <a:solidFill>
                  <a:schemeClr val="tx1"/>
                </a:solidFill>
              </a:rPr>
              <a:t> (розробка компанії </a:t>
            </a:r>
            <a:r>
              <a:rPr lang="uk-UA" dirty="0" err="1">
                <a:solidFill>
                  <a:schemeClr val="tx1"/>
                </a:solidFill>
              </a:rPr>
              <a:t>Sourcefire</a:t>
            </a:r>
            <a:r>
              <a:rPr lang="uk-UA" dirty="0">
                <a:solidFill>
                  <a:schemeClr val="tx1"/>
                </a:solidFill>
              </a:rPr>
              <a:t>, США) на світовому рівні є найпоширенішою безкоштовною мережевою системою виявлення та запобігання вторгнень. Структурно </a:t>
            </a:r>
            <a:r>
              <a:rPr lang="uk-UA" dirty="0" err="1">
                <a:solidFill>
                  <a:schemeClr val="tx1"/>
                </a:solidFill>
              </a:rPr>
              <a:t>Snort</a:t>
            </a:r>
            <a:r>
              <a:rPr lang="uk-UA" dirty="0">
                <a:solidFill>
                  <a:schemeClr val="tx1"/>
                </a:solidFill>
              </a:rPr>
              <a:t> підтримує декілька режимів функціонування: </a:t>
            </a:r>
            <a:endParaRPr lang="ru-RU" dirty="0">
              <a:solidFill>
                <a:schemeClr val="tx1"/>
              </a:solidFill>
            </a:endParaRPr>
          </a:p>
          <a:p>
            <a:r>
              <a:rPr lang="uk-UA" dirty="0">
                <a:solidFill>
                  <a:schemeClr val="tx1"/>
                </a:solidFill>
                <a:sym typeface="Symbol" panose="05050102010706020507" pitchFamily="18" charset="2"/>
              </a:rPr>
              <a:t></a:t>
            </a:r>
            <a:r>
              <a:rPr lang="uk-UA" dirty="0">
                <a:solidFill>
                  <a:schemeClr val="tx1"/>
                </a:solidFill>
              </a:rPr>
              <a:t> аналіз пакетів; </a:t>
            </a:r>
            <a:endParaRPr lang="ru-RU" dirty="0">
              <a:solidFill>
                <a:schemeClr val="tx1"/>
              </a:solidFill>
            </a:endParaRPr>
          </a:p>
          <a:p>
            <a:r>
              <a:rPr lang="uk-UA" dirty="0">
                <a:solidFill>
                  <a:schemeClr val="tx1"/>
                </a:solidFill>
                <a:sym typeface="Symbol" panose="05050102010706020507" pitchFamily="18" charset="2"/>
              </a:rPr>
              <a:t></a:t>
            </a:r>
            <a:r>
              <a:rPr lang="uk-UA" dirty="0">
                <a:solidFill>
                  <a:schemeClr val="tx1"/>
                </a:solidFill>
              </a:rPr>
              <a:t> </a:t>
            </a:r>
            <a:r>
              <a:rPr lang="uk-UA" dirty="0" err="1">
                <a:solidFill>
                  <a:schemeClr val="tx1"/>
                </a:solidFill>
              </a:rPr>
              <a:t>журналювання</a:t>
            </a:r>
            <a:r>
              <a:rPr lang="uk-UA" dirty="0">
                <a:solidFill>
                  <a:schemeClr val="tx1"/>
                </a:solidFill>
              </a:rPr>
              <a:t> (протоколювання) пакетів; </a:t>
            </a:r>
            <a:endParaRPr lang="ru-RU" dirty="0">
              <a:solidFill>
                <a:schemeClr val="tx1"/>
              </a:solidFill>
            </a:endParaRPr>
          </a:p>
          <a:p>
            <a:r>
              <a:rPr lang="uk-UA" dirty="0">
                <a:solidFill>
                  <a:schemeClr val="tx1"/>
                </a:solidFill>
                <a:sym typeface="Symbol" panose="05050102010706020507" pitchFamily="18" charset="2"/>
              </a:rPr>
              <a:t></a:t>
            </a:r>
            <a:r>
              <a:rPr lang="uk-UA" dirty="0">
                <a:solidFill>
                  <a:schemeClr val="tx1"/>
                </a:solidFill>
              </a:rPr>
              <a:t> виявлення мережевих вторгнень; </a:t>
            </a:r>
            <a:endParaRPr lang="ru-RU" dirty="0">
              <a:solidFill>
                <a:schemeClr val="tx1"/>
              </a:solidFill>
            </a:endParaRPr>
          </a:p>
          <a:p>
            <a:r>
              <a:rPr lang="uk-UA" dirty="0">
                <a:solidFill>
                  <a:schemeClr val="tx1"/>
                </a:solidFill>
                <a:sym typeface="Symbol" panose="05050102010706020507" pitchFamily="18" charset="2"/>
              </a:rPr>
              <a:t></a:t>
            </a:r>
            <a:r>
              <a:rPr lang="uk-UA" dirty="0">
                <a:solidFill>
                  <a:schemeClr val="tx1"/>
                </a:solidFill>
              </a:rPr>
              <a:t> інші вбудовані можливості. </a:t>
            </a:r>
            <a:endParaRPr lang="ru-RU" dirty="0">
              <a:solidFill>
                <a:schemeClr val="tx1"/>
              </a:solidFill>
            </a:endParaRPr>
          </a:p>
          <a:p>
            <a:endParaRPr lang="ru-RU" dirty="0">
              <a:solidFill>
                <a:schemeClr val="tx1"/>
              </a:solidFill>
            </a:endParaRPr>
          </a:p>
        </p:txBody>
      </p:sp>
    </p:spTree>
    <p:extLst>
      <p:ext uri="{BB962C8B-B14F-4D97-AF65-F5344CB8AC3E}">
        <p14:creationId xmlns:p14="http://schemas.microsoft.com/office/powerpoint/2010/main" val="33933003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r>
              <a:rPr lang="uk-UA" dirty="0">
                <a:solidFill>
                  <a:schemeClr val="tx1"/>
                </a:solidFill>
              </a:rPr>
              <a:t>Архітектура системи розроблена з урахуванням ефективності та швидкості в роботі. Тому, вона абсолютно проста і складається з: </a:t>
            </a:r>
            <a:endParaRPr lang="ru-RU" dirty="0">
              <a:solidFill>
                <a:schemeClr val="tx1"/>
              </a:solidFill>
            </a:endParaRPr>
          </a:p>
          <a:p>
            <a:r>
              <a:rPr lang="uk-UA" dirty="0">
                <a:solidFill>
                  <a:schemeClr val="tx1"/>
                </a:solidFill>
                <a:sym typeface="Symbol" panose="05050102010706020507" pitchFamily="18" charset="2"/>
              </a:rPr>
              <a:t></a:t>
            </a:r>
            <a:r>
              <a:rPr lang="uk-UA" dirty="0">
                <a:solidFill>
                  <a:schemeClr val="tx1"/>
                </a:solidFill>
              </a:rPr>
              <a:t> декодера пакетів; </a:t>
            </a:r>
            <a:endParaRPr lang="ru-RU" dirty="0">
              <a:solidFill>
                <a:schemeClr val="tx1"/>
              </a:solidFill>
            </a:endParaRPr>
          </a:p>
          <a:p>
            <a:r>
              <a:rPr lang="uk-UA" dirty="0">
                <a:solidFill>
                  <a:schemeClr val="tx1"/>
                </a:solidFill>
                <a:sym typeface="Symbol" panose="05050102010706020507" pitchFamily="18" charset="2"/>
              </a:rPr>
              <a:t></a:t>
            </a:r>
            <a:r>
              <a:rPr lang="uk-UA" dirty="0">
                <a:solidFill>
                  <a:schemeClr val="tx1"/>
                </a:solidFill>
              </a:rPr>
              <a:t> ядра виявлення; </a:t>
            </a:r>
            <a:endParaRPr lang="ru-RU" dirty="0">
              <a:solidFill>
                <a:schemeClr val="tx1"/>
              </a:solidFill>
            </a:endParaRPr>
          </a:p>
          <a:p>
            <a:r>
              <a:rPr lang="uk-UA" dirty="0">
                <a:solidFill>
                  <a:schemeClr val="tx1"/>
                </a:solidFill>
                <a:sym typeface="Symbol" panose="05050102010706020507" pitchFamily="18" charset="2"/>
              </a:rPr>
              <a:t></a:t>
            </a:r>
            <a:r>
              <a:rPr lang="uk-UA" dirty="0">
                <a:solidFill>
                  <a:schemeClr val="tx1"/>
                </a:solidFill>
              </a:rPr>
              <a:t> підсистеми оповіщення та реагування. </a:t>
            </a:r>
          </a:p>
          <a:p>
            <a:r>
              <a:rPr lang="uk-UA" dirty="0">
                <a:solidFill>
                  <a:schemeClr val="tx1"/>
                </a:solidFill>
              </a:rPr>
              <a:t>Декодер реалізує набір процедур для послідовної декомпозиції пакетів відповідно до рівнів мережевого стека, тобто прийнятий кадр послідовно перетворюється в пакет, сегмент і блок даних з урахуванням специфічних для даного рівня атрибутів сигнатур. Підтримуються протоколи канального рівня </a:t>
            </a:r>
            <a:r>
              <a:rPr lang="uk-UA" dirty="0" err="1">
                <a:solidFill>
                  <a:schemeClr val="tx1"/>
                </a:solidFill>
              </a:rPr>
              <a:t>Ethernet</a:t>
            </a:r>
            <a:r>
              <a:rPr lang="uk-UA" dirty="0">
                <a:solidFill>
                  <a:schemeClr val="tx1"/>
                </a:solidFill>
              </a:rPr>
              <a:t>, SLIP, PPP, а також ATM.</a:t>
            </a:r>
            <a:endParaRPr lang="ru-RU" dirty="0">
              <a:solidFill>
                <a:schemeClr val="tx1"/>
              </a:solidFill>
            </a:endParaRPr>
          </a:p>
          <a:p>
            <a:endParaRPr lang="ru-RU" dirty="0">
              <a:solidFill>
                <a:schemeClr val="tx1"/>
              </a:solidFill>
            </a:endParaRPr>
          </a:p>
        </p:txBody>
      </p:sp>
    </p:spTree>
    <p:extLst>
      <p:ext uri="{BB962C8B-B14F-4D97-AF65-F5344CB8AC3E}">
        <p14:creationId xmlns:p14="http://schemas.microsoft.com/office/powerpoint/2010/main" val="18319131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normAutofit/>
          </a:bodyPr>
          <a:lstStyle/>
          <a:p>
            <a:pPr lvl="0"/>
            <a:r>
              <a:rPr lang="uk-UA" dirty="0" err="1">
                <a:solidFill>
                  <a:schemeClr val="tx1"/>
                </a:solidFill>
              </a:rPr>
              <a:t>Prelude</a:t>
            </a:r>
            <a:r>
              <a:rPr lang="uk-UA" dirty="0">
                <a:solidFill>
                  <a:schemeClr val="tx1"/>
                </a:solidFill>
              </a:rPr>
              <a:t> SIEM:</a:t>
            </a:r>
            <a:endParaRPr lang="ru-RU" dirty="0">
              <a:solidFill>
                <a:schemeClr val="tx1"/>
              </a:solidFill>
            </a:endParaRPr>
          </a:p>
          <a:p>
            <a:r>
              <a:rPr lang="uk-UA" dirty="0">
                <a:solidFill>
                  <a:schemeClr val="tx1"/>
                </a:solidFill>
              </a:rPr>
              <a:t>Тип: SIEM.</a:t>
            </a:r>
            <a:endParaRPr lang="ru-RU" dirty="0">
              <a:solidFill>
                <a:schemeClr val="tx1"/>
              </a:solidFill>
            </a:endParaRPr>
          </a:p>
          <a:p>
            <a:r>
              <a:rPr lang="uk-UA" dirty="0">
                <a:solidFill>
                  <a:schemeClr val="tx1"/>
                </a:solidFill>
              </a:rPr>
              <a:t>Характеристики: Інтеграція та аналіз подій з різних джерел, висока масштабованість, розширені можливості виявлення вторгнень.</a:t>
            </a:r>
            <a:endParaRPr lang="ru-RU" dirty="0">
              <a:solidFill>
                <a:schemeClr val="tx1"/>
              </a:solidFill>
            </a:endParaRPr>
          </a:p>
          <a:p>
            <a:r>
              <a:rPr lang="uk-UA" dirty="0">
                <a:solidFill>
                  <a:schemeClr val="tx1"/>
                </a:solidFill>
              </a:rPr>
              <a:t>Універсальна система </a:t>
            </a:r>
            <a:r>
              <a:rPr lang="uk-UA" dirty="0" err="1">
                <a:solidFill>
                  <a:schemeClr val="tx1"/>
                </a:solidFill>
              </a:rPr>
              <a:t>Prelude</a:t>
            </a:r>
            <a:r>
              <a:rPr lang="uk-UA" dirty="0">
                <a:solidFill>
                  <a:schemeClr val="tx1"/>
                </a:solidFill>
              </a:rPr>
              <a:t> SIEM (</a:t>
            </a:r>
            <a:r>
              <a:rPr lang="uk-UA" dirty="0" err="1">
                <a:solidFill>
                  <a:schemeClr val="tx1"/>
                </a:solidFill>
              </a:rPr>
              <a:t>Security</a:t>
            </a:r>
            <a:r>
              <a:rPr lang="uk-UA" dirty="0">
                <a:solidFill>
                  <a:schemeClr val="tx1"/>
                </a:solidFill>
              </a:rPr>
              <a:t> </a:t>
            </a:r>
            <a:r>
              <a:rPr lang="uk-UA" dirty="0" err="1">
                <a:solidFill>
                  <a:schemeClr val="tx1"/>
                </a:solidFill>
              </a:rPr>
              <a:t>Information</a:t>
            </a:r>
            <a:r>
              <a:rPr lang="uk-UA" dirty="0">
                <a:solidFill>
                  <a:schemeClr val="tx1"/>
                </a:solidFill>
              </a:rPr>
              <a:t> &amp; </a:t>
            </a:r>
            <a:r>
              <a:rPr lang="uk-UA" dirty="0" err="1">
                <a:solidFill>
                  <a:schemeClr val="tx1"/>
                </a:solidFill>
              </a:rPr>
              <a:t>Event</a:t>
            </a:r>
            <a:r>
              <a:rPr lang="uk-UA" dirty="0">
                <a:solidFill>
                  <a:schemeClr val="tx1"/>
                </a:solidFill>
              </a:rPr>
              <a:t> </a:t>
            </a:r>
            <a:r>
              <a:rPr lang="uk-UA" dirty="0" err="1">
                <a:solidFill>
                  <a:schemeClr val="tx1"/>
                </a:solidFill>
              </a:rPr>
              <a:t>Management</a:t>
            </a:r>
            <a:r>
              <a:rPr lang="uk-UA" dirty="0">
                <a:solidFill>
                  <a:schemeClr val="tx1"/>
                </a:solidFill>
              </a:rPr>
              <a:t> – управління інформацією про безпеку, розробка США) збирає, нормалізує, сортує, корелює та звітує про всі події, пов'язані з безпекою незалежно від того, що породжує ці події. Також </a:t>
            </a:r>
            <a:r>
              <a:rPr lang="uk-UA" dirty="0" err="1">
                <a:solidFill>
                  <a:schemeClr val="tx1"/>
                </a:solidFill>
              </a:rPr>
              <a:t>Prelude</a:t>
            </a:r>
            <a:r>
              <a:rPr lang="uk-UA" dirty="0">
                <a:solidFill>
                  <a:schemeClr val="tx1"/>
                </a:solidFill>
              </a:rPr>
              <a:t> користується підтримкою інших подібних систем (</a:t>
            </a:r>
            <a:r>
              <a:rPr lang="uk-UA" dirty="0" err="1">
                <a:solidFill>
                  <a:schemeClr val="tx1"/>
                </a:solidFill>
              </a:rPr>
              <a:t>snort</a:t>
            </a:r>
            <a:r>
              <a:rPr lang="uk-UA" dirty="0">
                <a:solidFill>
                  <a:schemeClr val="tx1"/>
                </a:solidFill>
              </a:rPr>
              <a:t>, </a:t>
            </a:r>
            <a:r>
              <a:rPr lang="uk-UA" dirty="0" err="1">
                <a:solidFill>
                  <a:schemeClr val="tx1"/>
                </a:solidFill>
              </a:rPr>
              <a:t>samhain</a:t>
            </a:r>
            <a:r>
              <a:rPr lang="uk-UA" dirty="0">
                <a:solidFill>
                  <a:schemeClr val="tx1"/>
                </a:solidFill>
              </a:rPr>
              <a:t>, </a:t>
            </a:r>
            <a:r>
              <a:rPr lang="uk-UA" dirty="0" err="1">
                <a:solidFill>
                  <a:schemeClr val="tx1"/>
                </a:solidFill>
              </a:rPr>
              <a:t>ossec</a:t>
            </a:r>
            <a:r>
              <a:rPr lang="uk-UA" dirty="0">
                <a:solidFill>
                  <a:schemeClr val="tx1"/>
                </a:solidFill>
              </a:rPr>
              <a:t>, </a:t>
            </a:r>
            <a:r>
              <a:rPr lang="uk-UA" dirty="0" err="1">
                <a:solidFill>
                  <a:schemeClr val="tx1"/>
                </a:solidFill>
              </a:rPr>
              <a:t>auditd</a:t>
            </a:r>
            <a:r>
              <a:rPr lang="uk-UA" dirty="0">
                <a:solidFill>
                  <a:schemeClr val="tx1"/>
                </a:solidFill>
              </a:rPr>
              <a:t> тощо), що дозволяє покращити її функціонування. </a:t>
            </a:r>
            <a:endParaRPr lang="ru-RU" dirty="0">
              <a:solidFill>
                <a:schemeClr val="tx1"/>
              </a:solidFill>
            </a:endParaRPr>
          </a:p>
        </p:txBody>
      </p:sp>
    </p:spTree>
    <p:extLst>
      <p:ext uri="{BB962C8B-B14F-4D97-AF65-F5344CB8AC3E}">
        <p14:creationId xmlns:p14="http://schemas.microsoft.com/office/powerpoint/2010/main" val="981584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r>
              <a:rPr lang="uk-UA" dirty="0">
                <a:solidFill>
                  <a:schemeClr val="tx1"/>
                </a:solidFill>
              </a:rPr>
              <a:t>Ядро системи відповідає за прийом нормалізованих подій (від агентів, модулів кореляції, сторонніх систем або підпорядкованих менеджерів), запис у базу даних та інформування через e-</a:t>
            </a:r>
            <a:r>
              <a:rPr lang="uk-UA" dirty="0" err="1">
                <a:solidFill>
                  <a:schemeClr val="tx1"/>
                </a:solidFill>
              </a:rPr>
              <a:t>mail</a:t>
            </a:r>
            <a:r>
              <a:rPr lang="uk-UA" dirty="0">
                <a:solidFill>
                  <a:schemeClr val="tx1"/>
                </a:solidFill>
              </a:rPr>
              <a:t>. Агент системи працює локально (на одному сервері) та віддалено і здійснює прийом </a:t>
            </a:r>
            <a:r>
              <a:rPr lang="uk-UA" dirty="0" err="1">
                <a:solidFill>
                  <a:schemeClr val="tx1"/>
                </a:solidFill>
              </a:rPr>
              <a:t>логів</a:t>
            </a:r>
            <a:r>
              <a:rPr lang="uk-UA" dirty="0">
                <a:solidFill>
                  <a:schemeClr val="tx1"/>
                </a:solidFill>
              </a:rPr>
              <a:t> від різних систем (через локальний файл або 24 </a:t>
            </a:r>
            <a:r>
              <a:rPr lang="uk-UA" dirty="0" err="1">
                <a:solidFill>
                  <a:schemeClr val="tx1"/>
                </a:solidFill>
              </a:rPr>
              <a:t>syslog</a:t>
            </a:r>
            <a:r>
              <a:rPr lang="uk-UA" dirty="0">
                <a:solidFill>
                  <a:schemeClr val="tx1"/>
                </a:solidFill>
              </a:rPr>
              <a:t> на UDP-порт), розбирає або нормалізує їх на основі множини правил, що складаються з регулярних виразів, а нормалізовані події направляє ядру. Модуль кореляції підключається до ядра як агент і корелює події, що надійшли до ядра на основі </a:t>
            </a:r>
            <a:r>
              <a:rPr lang="uk-UA" dirty="0" err="1">
                <a:solidFill>
                  <a:schemeClr val="tx1"/>
                </a:solidFill>
              </a:rPr>
              <a:t>плагінів</a:t>
            </a:r>
            <a:r>
              <a:rPr lang="uk-UA" dirty="0">
                <a:solidFill>
                  <a:schemeClr val="tx1"/>
                </a:solidFill>
              </a:rPr>
              <a:t>, реалізованих у вигляді </a:t>
            </a:r>
            <a:r>
              <a:rPr lang="uk-UA" dirty="0" err="1">
                <a:solidFill>
                  <a:schemeClr val="tx1"/>
                </a:solidFill>
              </a:rPr>
              <a:t>Python-скриптів</a:t>
            </a:r>
            <a:r>
              <a:rPr lang="uk-UA" dirty="0">
                <a:solidFill>
                  <a:schemeClr val="tx1"/>
                </a:solidFill>
              </a:rPr>
              <a:t>. База даних зберігає всі події, які обробляються системою. Підсистема обміну повідомленнями включає додаткові ресурси, що безпосередньо підключаються до ядра за підтримки IDMEF (</a:t>
            </a:r>
            <a:r>
              <a:rPr lang="uk-UA" dirty="0" err="1">
                <a:solidFill>
                  <a:schemeClr val="tx1"/>
                </a:solidFill>
              </a:rPr>
              <a:t>Intrusion</a:t>
            </a:r>
            <a:r>
              <a:rPr lang="uk-UA" dirty="0">
                <a:solidFill>
                  <a:schemeClr val="tx1"/>
                </a:solidFill>
              </a:rPr>
              <a:t> </a:t>
            </a:r>
            <a:r>
              <a:rPr lang="uk-UA" dirty="0" err="1">
                <a:solidFill>
                  <a:schemeClr val="tx1"/>
                </a:solidFill>
              </a:rPr>
              <a:t>Detection</a:t>
            </a:r>
            <a:r>
              <a:rPr lang="uk-UA" dirty="0">
                <a:solidFill>
                  <a:schemeClr val="tx1"/>
                </a:solidFill>
              </a:rPr>
              <a:t> </a:t>
            </a:r>
            <a:r>
              <a:rPr lang="uk-UA" dirty="0" err="1">
                <a:solidFill>
                  <a:schemeClr val="tx1"/>
                </a:solidFill>
              </a:rPr>
              <a:t>Message</a:t>
            </a:r>
            <a:r>
              <a:rPr lang="uk-UA" dirty="0">
                <a:solidFill>
                  <a:schemeClr val="tx1"/>
                </a:solidFill>
              </a:rPr>
              <a:t> Exchange </a:t>
            </a:r>
            <a:r>
              <a:rPr lang="uk-UA" dirty="0" err="1">
                <a:solidFill>
                  <a:schemeClr val="tx1"/>
                </a:solidFill>
              </a:rPr>
              <a:t>Format</a:t>
            </a:r>
            <a:r>
              <a:rPr lang="uk-UA" dirty="0">
                <a:solidFill>
                  <a:schemeClr val="tx1"/>
                </a:solidFill>
              </a:rPr>
              <a:t> – спеціальний формат обміну повідомленнями про вторгнення). Основний інтерфейс реалізований на протоколі </a:t>
            </a:r>
            <a:r>
              <a:rPr lang="uk-UA" dirty="0" err="1">
                <a:solidFill>
                  <a:schemeClr val="tx1"/>
                </a:solidFill>
              </a:rPr>
              <a:t>http</a:t>
            </a:r>
            <a:r>
              <a:rPr lang="uk-UA" dirty="0">
                <a:solidFill>
                  <a:schemeClr val="tx1"/>
                </a:solidFill>
              </a:rPr>
              <a:t> і призначений для відображення результатів обробки подій, їх агрегації або фільтрації, виведення статистичної інформації тощо.</a:t>
            </a:r>
            <a:endParaRPr lang="ru-RU" dirty="0">
              <a:solidFill>
                <a:schemeClr val="tx1"/>
              </a:solidFill>
            </a:endParaRPr>
          </a:p>
          <a:p>
            <a:endParaRPr lang="ru-RU" dirty="0">
              <a:solidFill>
                <a:schemeClr val="tx1"/>
              </a:solidFill>
            </a:endParaRPr>
          </a:p>
        </p:txBody>
      </p:sp>
    </p:spTree>
    <p:extLst>
      <p:ext uri="{BB962C8B-B14F-4D97-AF65-F5344CB8AC3E}">
        <p14:creationId xmlns:p14="http://schemas.microsoft.com/office/powerpoint/2010/main" val="31943224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pPr lvl="0"/>
            <a:r>
              <a:rPr lang="uk-UA" dirty="0" err="1">
                <a:solidFill>
                  <a:schemeClr val="tx1"/>
                </a:solidFill>
              </a:rPr>
              <a:t>Security</a:t>
            </a:r>
            <a:r>
              <a:rPr lang="uk-UA" dirty="0">
                <a:solidFill>
                  <a:schemeClr val="tx1"/>
                </a:solidFill>
              </a:rPr>
              <a:t> </a:t>
            </a:r>
            <a:r>
              <a:rPr lang="uk-UA" dirty="0" err="1">
                <a:solidFill>
                  <a:schemeClr val="tx1"/>
                </a:solidFill>
              </a:rPr>
              <a:t>Onion</a:t>
            </a:r>
            <a:r>
              <a:rPr lang="uk-UA" dirty="0">
                <a:solidFill>
                  <a:schemeClr val="tx1"/>
                </a:solidFill>
              </a:rPr>
              <a:t>:</a:t>
            </a:r>
            <a:endParaRPr lang="ru-RU" dirty="0">
              <a:solidFill>
                <a:schemeClr val="tx1"/>
              </a:solidFill>
            </a:endParaRPr>
          </a:p>
          <a:p>
            <a:r>
              <a:rPr lang="uk-UA" dirty="0">
                <a:solidFill>
                  <a:schemeClr val="tx1"/>
                </a:solidFill>
              </a:rPr>
              <a:t>Тип: NIDS/HIDS.</a:t>
            </a:r>
            <a:endParaRPr lang="ru-RU" dirty="0">
              <a:solidFill>
                <a:schemeClr val="tx1"/>
              </a:solidFill>
            </a:endParaRPr>
          </a:p>
          <a:p>
            <a:r>
              <a:rPr lang="uk-UA" dirty="0">
                <a:solidFill>
                  <a:schemeClr val="tx1"/>
                </a:solidFill>
              </a:rPr>
              <a:t>Характеристики: Інтеграція з різними інструментами (</a:t>
            </a:r>
            <a:r>
              <a:rPr lang="uk-UA" dirty="0" err="1">
                <a:solidFill>
                  <a:schemeClr val="tx1"/>
                </a:solidFill>
              </a:rPr>
              <a:t>Snort</a:t>
            </a:r>
            <a:r>
              <a:rPr lang="uk-UA" dirty="0">
                <a:solidFill>
                  <a:schemeClr val="tx1"/>
                </a:solidFill>
              </a:rPr>
              <a:t>, </a:t>
            </a:r>
            <a:r>
              <a:rPr lang="uk-UA" dirty="0" err="1">
                <a:solidFill>
                  <a:schemeClr val="tx1"/>
                </a:solidFill>
              </a:rPr>
              <a:t>Suricata</a:t>
            </a:r>
            <a:r>
              <a:rPr lang="uk-UA" dirty="0">
                <a:solidFill>
                  <a:schemeClr val="tx1"/>
                </a:solidFill>
              </a:rPr>
              <a:t>, </a:t>
            </a:r>
            <a:r>
              <a:rPr lang="uk-UA" dirty="0" err="1">
                <a:solidFill>
                  <a:schemeClr val="tx1"/>
                </a:solidFill>
              </a:rPr>
              <a:t>Bro</a:t>
            </a:r>
            <a:r>
              <a:rPr lang="uk-UA" dirty="0">
                <a:solidFill>
                  <a:schemeClr val="tx1"/>
                </a:solidFill>
              </a:rPr>
              <a:t>, </a:t>
            </a:r>
            <a:r>
              <a:rPr lang="uk-UA" dirty="0" err="1">
                <a:solidFill>
                  <a:schemeClr val="tx1"/>
                </a:solidFill>
              </a:rPr>
              <a:t>Elastic</a:t>
            </a:r>
            <a:r>
              <a:rPr lang="uk-UA" dirty="0">
                <a:solidFill>
                  <a:schemeClr val="tx1"/>
                </a:solidFill>
              </a:rPr>
              <a:t> </a:t>
            </a:r>
            <a:r>
              <a:rPr lang="uk-UA" dirty="0" err="1">
                <a:solidFill>
                  <a:schemeClr val="tx1"/>
                </a:solidFill>
              </a:rPr>
              <a:t>Stack</a:t>
            </a:r>
            <a:r>
              <a:rPr lang="uk-UA" dirty="0">
                <a:solidFill>
                  <a:schemeClr val="tx1"/>
                </a:solidFill>
              </a:rPr>
              <a:t>), легка установка та конфігурація.</a:t>
            </a:r>
            <a:endParaRPr lang="ru-RU" dirty="0">
              <a:solidFill>
                <a:schemeClr val="tx1"/>
              </a:solidFill>
            </a:endParaRPr>
          </a:p>
          <a:p>
            <a:r>
              <a:rPr lang="uk-UA" dirty="0">
                <a:solidFill>
                  <a:schemeClr val="tx1"/>
                </a:solidFill>
              </a:rPr>
              <a:t>Система </a:t>
            </a:r>
            <a:r>
              <a:rPr lang="uk-UA" dirty="0" err="1">
                <a:solidFill>
                  <a:schemeClr val="tx1"/>
                </a:solidFill>
              </a:rPr>
              <a:t>Security</a:t>
            </a:r>
            <a:r>
              <a:rPr lang="uk-UA" dirty="0">
                <a:solidFill>
                  <a:schemeClr val="tx1"/>
                </a:solidFill>
              </a:rPr>
              <a:t> </a:t>
            </a:r>
            <a:r>
              <a:rPr lang="uk-UA" dirty="0" err="1">
                <a:solidFill>
                  <a:schemeClr val="tx1"/>
                </a:solidFill>
              </a:rPr>
              <a:t>Onion</a:t>
            </a:r>
            <a:r>
              <a:rPr lang="uk-UA" dirty="0">
                <a:solidFill>
                  <a:schemeClr val="tx1"/>
                </a:solidFill>
              </a:rPr>
              <a:t> (розробка компанії </a:t>
            </a:r>
            <a:r>
              <a:rPr lang="uk-UA" dirty="0" err="1">
                <a:solidFill>
                  <a:schemeClr val="tx1"/>
                </a:solidFill>
              </a:rPr>
              <a:t>Security</a:t>
            </a:r>
            <a:r>
              <a:rPr lang="uk-UA" dirty="0">
                <a:solidFill>
                  <a:schemeClr val="tx1"/>
                </a:solidFill>
              </a:rPr>
              <a:t> </a:t>
            </a:r>
            <a:r>
              <a:rPr lang="uk-UA" dirty="0" err="1">
                <a:solidFill>
                  <a:schemeClr val="tx1"/>
                </a:solidFill>
              </a:rPr>
              <a:t>Onion</a:t>
            </a:r>
            <a:r>
              <a:rPr lang="uk-UA" dirty="0">
                <a:solidFill>
                  <a:schemeClr val="tx1"/>
                </a:solidFill>
              </a:rPr>
              <a:t> </a:t>
            </a:r>
            <a:r>
              <a:rPr lang="uk-UA" dirty="0" err="1">
                <a:solidFill>
                  <a:schemeClr val="tx1"/>
                </a:solidFill>
              </a:rPr>
              <a:t>Solutions</a:t>
            </a:r>
            <a:r>
              <a:rPr lang="uk-UA" dirty="0">
                <a:solidFill>
                  <a:schemeClr val="tx1"/>
                </a:solidFill>
              </a:rPr>
              <a:t>, США) є безкоштовним і відкритим ПЗ для ОС </a:t>
            </a:r>
            <a:r>
              <a:rPr lang="uk-UA" dirty="0" err="1">
                <a:solidFill>
                  <a:schemeClr val="tx1"/>
                </a:solidFill>
              </a:rPr>
              <a:t>Linux</a:t>
            </a:r>
            <a:r>
              <a:rPr lang="uk-UA" dirty="0">
                <a:solidFill>
                  <a:schemeClr val="tx1"/>
                </a:solidFill>
              </a:rPr>
              <a:t>, яке направлене на виявлення вторгнень, моніторинг стану безпеки підприємств, управління і перегляд системних журналів. Воно містить простий у використанні майстер налаштування розподілених давачів та інтегрує відомі засоби безпеки </a:t>
            </a:r>
            <a:r>
              <a:rPr lang="uk-UA" dirty="0" err="1">
                <a:solidFill>
                  <a:schemeClr val="tx1"/>
                </a:solidFill>
              </a:rPr>
              <a:t>Elasticsearch</a:t>
            </a:r>
            <a:r>
              <a:rPr lang="uk-UA" dirty="0">
                <a:solidFill>
                  <a:schemeClr val="tx1"/>
                </a:solidFill>
              </a:rPr>
              <a:t>, </a:t>
            </a:r>
            <a:r>
              <a:rPr lang="uk-UA" dirty="0" err="1">
                <a:solidFill>
                  <a:schemeClr val="tx1"/>
                </a:solidFill>
              </a:rPr>
              <a:t>Logstash</a:t>
            </a:r>
            <a:r>
              <a:rPr lang="uk-UA" dirty="0">
                <a:solidFill>
                  <a:schemeClr val="tx1"/>
                </a:solidFill>
              </a:rPr>
              <a:t>, </a:t>
            </a:r>
            <a:r>
              <a:rPr lang="uk-UA" dirty="0" err="1">
                <a:solidFill>
                  <a:schemeClr val="tx1"/>
                </a:solidFill>
              </a:rPr>
              <a:t>Kibana</a:t>
            </a:r>
            <a:r>
              <a:rPr lang="uk-UA" dirty="0">
                <a:solidFill>
                  <a:schemeClr val="tx1"/>
                </a:solidFill>
              </a:rPr>
              <a:t>, </a:t>
            </a:r>
            <a:r>
              <a:rPr lang="uk-UA" dirty="0" err="1">
                <a:solidFill>
                  <a:schemeClr val="tx1"/>
                </a:solidFill>
              </a:rPr>
              <a:t>Snort</a:t>
            </a:r>
            <a:r>
              <a:rPr lang="uk-UA" dirty="0">
                <a:solidFill>
                  <a:schemeClr val="tx1"/>
                </a:solidFill>
              </a:rPr>
              <a:t>, </a:t>
            </a:r>
            <a:r>
              <a:rPr lang="uk-UA" dirty="0" err="1">
                <a:solidFill>
                  <a:schemeClr val="tx1"/>
                </a:solidFill>
              </a:rPr>
              <a:t>Suricata</a:t>
            </a:r>
            <a:r>
              <a:rPr lang="uk-UA" dirty="0">
                <a:solidFill>
                  <a:schemeClr val="tx1"/>
                </a:solidFill>
              </a:rPr>
              <a:t>, </a:t>
            </a:r>
            <a:r>
              <a:rPr lang="uk-UA" dirty="0" err="1">
                <a:solidFill>
                  <a:schemeClr val="tx1"/>
                </a:solidFill>
              </a:rPr>
              <a:t>Bro</a:t>
            </a:r>
            <a:r>
              <a:rPr lang="uk-UA" dirty="0">
                <a:solidFill>
                  <a:schemeClr val="tx1"/>
                </a:solidFill>
              </a:rPr>
              <a:t>, </a:t>
            </a:r>
            <a:r>
              <a:rPr lang="uk-UA" dirty="0" err="1">
                <a:solidFill>
                  <a:schemeClr val="tx1"/>
                </a:solidFill>
              </a:rPr>
              <a:t>Wazuh</a:t>
            </a:r>
            <a:r>
              <a:rPr lang="uk-UA" dirty="0">
                <a:solidFill>
                  <a:schemeClr val="tx1"/>
                </a:solidFill>
              </a:rPr>
              <a:t>, </a:t>
            </a:r>
            <a:r>
              <a:rPr lang="uk-UA" dirty="0" err="1">
                <a:solidFill>
                  <a:schemeClr val="tx1"/>
                </a:solidFill>
              </a:rPr>
              <a:t>Sguil</a:t>
            </a:r>
            <a:r>
              <a:rPr lang="uk-UA" dirty="0">
                <a:solidFill>
                  <a:schemeClr val="tx1"/>
                </a:solidFill>
              </a:rPr>
              <a:t>, </a:t>
            </a:r>
            <a:r>
              <a:rPr lang="uk-UA" dirty="0" err="1">
                <a:solidFill>
                  <a:schemeClr val="tx1"/>
                </a:solidFill>
              </a:rPr>
              <a:t>Squert</a:t>
            </a:r>
            <a:r>
              <a:rPr lang="uk-UA" dirty="0">
                <a:solidFill>
                  <a:schemeClr val="tx1"/>
                </a:solidFill>
              </a:rPr>
              <a:t>, </a:t>
            </a:r>
            <a:r>
              <a:rPr lang="uk-UA" dirty="0" err="1">
                <a:solidFill>
                  <a:schemeClr val="tx1"/>
                </a:solidFill>
              </a:rPr>
              <a:t>CyberChef</a:t>
            </a:r>
            <a:r>
              <a:rPr lang="uk-UA" dirty="0">
                <a:solidFill>
                  <a:schemeClr val="tx1"/>
                </a:solidFill>
              </a:rPr>
              <a:t>, </a:t>
            </a:r>
            <a:r>
              <a:rPr lang="uk-UA" dirty="0" err="1">
                <a:solidFill>
                  <a:schemeClr val="tx1"/>
                </a:solidFill>
              </a:rPr>
              <a:t>NetworkMiner</a:t>
            </a:r>
            <a:r>
              <a:rPr lang="uk-UA" dirty="0">
                <a:solidFill>
                  <a:schemeClr val="tx1"/>
                </a:solidFill>
              </a:rPr>
              <a:t> тощо.</a:t>
            </a:r>
            <a:endParaRPr lang="ru-RU" dirty="0">
              <a:solidFill>
                <a:schemeClr val="tx1"/>
              </a:solidFill>
            </a:endParaRPr>
          </a:p>
          <a:p>
            <a:endParaRPr lang="ru-RU" dirty="0">
              <a:solidFill>
                <a:schemeClr val="tx1"/>
              </a:solidFill>
            </a:endParaRPr>
          </a:p>
        </p:txBody>
      </p:sp>
    </p:spTree>
    <p:extLst>
      <p:ext uri="{BB962C8B-B14F-4D97-AF65-F5344CB8AC3E}">
        <p14:creationId xmlns:p14="http://schemas.microsoft.com/office/powerpoint/2010/main" val="39993648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a:xfrm>
            <a:off x="510000" y="1737360"/>
            <a:ext cx="11393825" cy="4557530"/>
          </a:xfrm>
        </p:spPr>
        <p:txBody>
          <a:bodyPr>
            <a:normAutofit fontScale="92500" lnSpcReduction="10000"/>
          </a:bodyPr>
          <a:lstStyle/>
          <a:p>
            <a:pPr lvl="0"/>
            <a:r>
              <a:rPr lang="uk-UA" dirty="0" err="1">
                <a:solidFill>
                  <a:schemeClr val="tx1"/>
                </a:solidFill>
              </a:rPr>
              <a:t>Suricata</a:t>
            </a:r>
            <a:r>
              <a:rPr lang="uk-UA" dirty="0">
                <a:solidFill>
                  <a:schemeClr val="tx1"/>
                </a:solidFill>
              </a:rPr>
              <a:t>:</a:t>
            </a:r>
            <a:endParaRPr lang="ru-RU" dirty="0">
              <a:solidFill>
                <a:schemeClr val="tx1"/>
              </a:solidFill>
            </a:endParaRPr>
          </a:p>
          <a:p>
            <a:r>
              <a:rPr lang="uk-UA" dirty="0">
                <a:solidFill>
                  <a:schemeClr val="tx1"/>
                </a:solidFill>
              </a:rPr>
              <a:t>Тип: NIDS.</a:t>
            </a:r>
            <a:endParaRPr lang="ru-RU" dirty="0">
              <a:solidFill>
                <a:schemeClr val="tx1"/>
              </a:solidFill>
            </a:endParaRPr>
          </a:p>
          <a:p>
            <a:r>
              <a:rPr lang="uk-UA" dirty="0">
                <a:solidFill>
                  <a:schemeClr val="tx1"/>
                </a:solidFill>
              </a:rPr>
              <a:t>Характеристики: Висока швидкість, підтримка багатоядерних систем, адаптивність до нових загроз, підтримка підписів та аномалій. </a:t>
            </a:r>
            <a:endParaRPr lang="ru-RU" dirty="0">
              <a:solidFill>
                <a:schemeClr val="tx1"/>
              </a:solidFill>
            </a:endParaRPr>
          </a:p>
          <a:p>
            <a:r>
              <a:rPr lang="uk-UA" dirty="0">
                <a:solidFill>
                  <a:schemeClr val="tx1"/>
                </a:solidFill>
              </a:rPr>
              <a:t>Програмний засіб </a:t>
            </a:r>
            <a:r>
              <a:rPr lang="uk-UA" dirty="0" err="1">
                <a:solidFill>
                  <a:schemeClr val="tx1"/>
                </a:solidFill>
              </a:rPr>
              <a:t>Suricata</a:t>
            </a:r>
            <a:r>
              <a:rPr lang="uk-UA" dirty="0">
                <a:solidFill>
                  <a:schemeClr val="tx1"/>
                </a:solidFill>
              </a:rPr>
              <a:t> (розробка компанії </a:t>
            </a:r>
            <a:r>
              <a:rPr lang="uk-UA" dirty="0" err="1">
                <a:solidFill>
                  <a:schemeClr val="tx1"/>
                </a:solidFill>
              </a:rPr>
              <a:t>Open</a:t>
            </a:r>
            <a:r>
              <a:rPr lang="uk-UA" dirty="0">
                <a:solidFill>
                  <a:schemeClr val="tx1"/>
                </a:solidFill>
              </a:rPr>
              <a:t> </a:t>
            </a:r>
            <a:r>
              <a:rPr lang="uk-UA" dirty="0" err="1">
                <a:solidFill>
                  <a:schemeClr val="tx1"/>
                </a:solidFill>
              </a:rPr>
              <a:t>Information</a:t>
            </a:r>
            <a:r>
              <a:rPr lang="uk-UA" dirty="0">
                <a:solidFill>
                  <a:schemeClr val="tx1"/>
                </a:solidFill>
              </a:rPr>
              <a:t> </a:t>
            </a:r>
            <a:r>
              <a:rPr lang="uk-UA" dirty="0" err="1">
                <a:solidFill>
                  <a:schemeClr val="tx1"/>
                </a:solidFill>
              </a:rPr>
              <a:t>Security</a:t>
            </a:r>
            <a:r>
              <a:rPr lang="uk-UA" dirty="0">
                <a:solidFill>
                  <a:schemeClr val="tx1"/>
                </a:solidFill>
              </a:rPr>
              <a:t> </a:t>
            </a:r>
            <a:r>
              <a:rPr lang="uk-UA" dirty="0" err="1">
                <a:solidFill>
                  <a:schemeClr val="tx1"/>
                </a:solidFill>
              </a:rPr>
              <a:t>Foundation</a:t>
            </a:r>
            <a:r>
              <a:rPr lang="uk-UA" dirty="0">
                <a:solidFill>
                  <a:schemeClr val="tx1"/>
                </a:solidFill>
              </a:rPr>
              <a:t>, Бостон, США) має відкритий код, є безкоштовним, швидким, надійним та перспективним засобом виявлення мережевих загроз. Він призначений для запобігання та виявлення вторгнень у режимі реального часу, моніторингу мережевої безпеки, автоматичного аналізу та обробки PCAP-файлів. </a:t>
            </a:r>
            <a:r>
              <a:rPr lang="uk-UA" dirty="0" err="1">
                <a:solidFill>
                  <a:schemeClr val="tx1"/>
                </a:solidFill>
              </a:rPr>
              <a:t>Suricata</a:t>
            </a:r>
            <a:r>
              <a:rPr lang="uk-UA" dirty="0">
                <a:solidFill>
                  <a:schemeClr val="tx1"/>
                </a:solidFill>
              </a:rPr>
              <a:t> працює на рівні додатків і це дозволяє виявляти загрози, які можуть залишатися непоміченими. Контроль здійснюється на рівні протоколів TLS, ICMP, TCP, UDP, HTTP, FTP та SMB, а також є можливість виявляти спроби вторгнень, що приховуються під звичайними запитами та існує функція вилучення файлів для їх перевірки. Архітектура </a:t>
            </a:r>
            <a:r>
              <a:rPr lang="uk-UA" dirty="0" err="1">
                <a:solidFill>
                  <a:schemeClr val="tx1"/>
                </a:solidFill>
              </a:rPr>
              <a:t>Suricata</a:t>
            </a:r>
            <a:r>
              <a:rPr lang="uk-UA" dirty="0">
                <a:solidFill>
                  <a:schemeClr val="tx1"/>
                </a:solidFill>
              </a:rPr>
              <a:t> дозволяє оптимально розподілити обчислювальне навантаження між декількома ядрами процесора. Наприклад, якщо відеоадаптери більшість часу знаходяться в неактивному 36 режимі, то їх частково можна завантажити певними обчисленнями. Також програмний засіб здатний виявляти уразливості в режимі реального часу, попереджувати вторгнення в систему, переглядати властивості мережевої безпеки та поєднувати властивості виявлення аномалій і зловживань.</a:t>
            </a:r>
            <a:endParaRPr lang="ru-RU" dirty="0">
              <a:solidFill>
                <a:schemeClr val="tx1"/>
              </a:solidFill>
            </a:endParaRPr>
          </a:p>
          <a:p>
            <a:endParaRPr lang="ru-RU" dirty="0">
              <a:solidFill>
                <a:schemeClr val="tx1"/>
              </a:solidFill>
            </a:endParaRPr>
          </a:p>
        </p:txBody>
      </p:sp>
    </p:spTree>
    <p:extLst>
      <p:ext uri="{BB962C8B-B14F-4D97-AF65-F5344CB8AC3E}">
        <p14:creationId xmlns:p14="http://schemas.microsoft.com/office/powerpoint/2010/main" val="27432073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pPr lvl="0"/>
            <a:r>
              <a:rPr lang="uk-UA" dirty="0">
                <a:solidFill>
                  <a:schemeClr val="tx1"/>
                </a:solidFill>
              </a:rPr>
              <a:t>OSSEC (</a:t>
            </a:r>
            <a:r>
              <a:rPr lang="uk-UA" dirty="0" err="1">
                <a:solidFill>
                  <a:schemeClr val="tx1"/>
                </a:solidFill>
              </a:rPr>
              <a:t>Open</a:t>
            </a:r>
            <a:r>
              <a:rPr lang="uk-UA" dirty="0">
                <a:solidFill>
                  <a:schemeClr val="tx1"/>
                </a:solidFill>
              </a:rPr>
              <a:t> </a:t>
            </a:r>
            <a:r>
              <a:rPr lang="uk-UA" dirty="0" err="1">
                <a:solidFill>
                  <a:schemeClr val="tx1"/>
                </a:solidFill>
              </a:rPr>
              <a:t>Source</a:t>
            </a:r>
            <a:r>
              <a:rPr lang="uk-UA" dirty="0">
                <a:solidFill>
                  <a:schemeClr val="tx1"/>
                </a:solidFill>
              </a:rPr>
              <a:t> </a:t>
            </a:r>
            <a:r>
              <a:rPr lang="uk-UA" dirty="0" err="1">
                <a:solidFill>
                  <a:schemeClr val="tx1"/>
                </a:solidFill>
              </a:rPr>
              <a:t>Security</a:t>
            </a:r>
            <a:r>
              <a:rPr lang="uk-UA" dirty="0">
                <a:solidFill>
                  <a:schemeClr val="tx1"/>
                </a:solidFill>
              </a:rPr>
              <a:t>):</a:t>
            </a:r>
            <a:endParaRPr lang="ru-RU" dirty="0">
              <a:solidFill>
                <a:schemeClr val="tx1"/>
              </a:solidFill>
            </a:endParaRPr>
          </a:p>
          <a:p>
            <a:r>
              <a:rPr lang="uk-UA" dirty="0">
                <a:solidFill>
                  <a:schemeClr val="tx1"/>
                </a:solidFill>
              </a:rPr>
              <a:t>Тип: HIDS.</a:t>
            </a:r>
            <a:endParaRPr lang="ru-RU" dirty="0">
              <a:solidFill>
                <a:schemeClr val="tx1"/>
              </a:solidFill>
            </a:endParaRPr>
          </a:p>
          <a:p>
            <a:r>
              <a:rPr lang="uk-UA" dirty="0">
                <a:solidFill>
                  <a:schemeClr val="tx1"/>
                </a:solidFill>
              </a:rPr>
              <a:t>Характеристики: Захист від різних атак, можливість адаптації до специфічних потреб користувача, підтримка журналів та систем </a:t>
            </a:r>
            <a:r>
              <a:rPr lang="uk-UA" dirty="0" err="1">
                <a:solidFill>
                  <a:schemeClr val="tx1"/>
                </a:solidFill>
              </a:rPr>
              <a:t>логування</a:t>
            </a:r>
            <a:r>
              <a:rPr lang="uk-UA" dirty="0">
                <a:solidFill>
                  <a:schemeClr val="tx1"/>
                </a:solidFill>
              </a:rPr>
              <a:t>.</a:t>
            </a:r>
            <a:endParaRPr lang="ru-RU" dirty="0">
              <a:solidFill>
                <a:schemeClr val="tx1"/>
              </a:solidFill>
            </a:endParaRPr>
          </a:p>
          <a:p>
            <a:r>
              <a:rPr lang="uk-UA" dirty="0">
                <a:solidFill>
                  <a:schemeClr val="tx1"/>
                </a:solidFill>
              </a:rPr>
              <a:t>Система OSSEC (</a:t>
            </a:r>
            <a:r>
              <a:rPr lang="uk-UA" dirty="0" err="1">
                <a:solidFill>
                  <a:schemeClr val="tx1"/>
                </a:solidFill>
              </a:rPr>
              <a:t>Open</a:t>
            </a:r>
            <a:r>
              <a:rPr lang="uk-UA" dirty="0">
                <a:solidFill>
                  <a:schemeClr val="tx1"/>
                </a:solidFill>
              </a:rPr>
              <a:t> </a:t>
            </a:r>
            <a:r>
              <a:rPr lang="uk-UA" dirty="0" err="1">
                <a:solidFill>
                  <a:schemeClr val="tx1"/>
                </a:solidFill>
              </a:rPr>
              <a:t>Source</a:t>
            </a:r>
            <a:r>
              <a:rPr lang="uk-UA" dirty="0">
                <a:solidFill>
                  <a:schemeClr val="tx1"/>
                </a:solidFill>
              </a:rPr>
              <a:t> </a:t>
            </a:r>
            <a:r>
              <a:rPr lang="uk-UA" dirty="0" err="1">
                <a:solidFill>
                  <a:schemeClr val="tx1"/>
                </a:solidFill>
              </a:rPr>
              <a:t>SECurity</a:t>
            </a:r>
            <a:r>
              <a:rPr lang="uk-UA" dirty="0">
                <a:solidFill>
                  <a:schemeClr val="tx1"/>
                </a:solidFill>
              </a:rPr>
              <a:t>, розробка </a:t>
            </a:r>
            <a:r>
              <a:rPr lang="uk-UA" dirty="0" err="1">
                <a:solidFill>
                  <a:schemeClr val="tx1"/>
                </a:solidFill>
              </a:rPr>
              <a:t>Daniel</a:t>
            </a:r>
            <a:r>
              <a:rPr lang="uk-UA" dirty="0">
                <a:solidFill>
                  <a:schemeClr val="tx1"/>
                </a:solidFill>
              </a:rPr>
              <a:t> B., корпорація </a:t>
            </a:r>
            <a:r>
              <a:rPr lang="uk-UA" dirty="0" err="1">
                <a:solidFill>
                  <a:schemeClr val="tx1"/>
                </a:solidFill>
              </a:rPr>
              <a:t>Atomicorp</a:t>
            </a:r>
            <a:r>
              <a:rPr lang="uk-UA" dirty="0">
                <a:solidFill>
                  <a:schemeClr val="tx1"/>
                </a:solidFill>
              </a:rPr>
              <a:t> є виробником ОС </a:t>
            </a:r>
            <a:r>
              <a:rPr lang="uk-UA" dirty="0" err="1">
                <a:solidFill>
                  <a:schemeClr val="tx1"/>
                </a:solidFill>
              </a:rPr>
              <a:t>Linux</a:t>
            </a:r>
            <a:r>
              <a:rPr lang="uk-UA" dirty="0">
                <a:solidFill>
                  <a:schemeClr val="tx1"/>
                </a:solidFill>
              </a:rPr>
              <a:t>, яка включає OSSEC як одну з основних технологій, США) це масштабована, </a:t>
            </a:r>
            <a:r>
              <a:rPr lang="uk-UA" dirty="0" err="1">
                <a:solidFill>
                  <a:schemeClr val="tx1"/>
                </a:solidFill>
              </a:rPr>
              <a:t>багатоплатформерна</a:t>
            </a:r>
            <a:r>
              <a:rPr lang="uk-UA" dirty="0">
                <a:solidFill>
                  <a:schemeClr val="tx1"/>
                </a:solidFill>
              </a:rPr>
              <a:t>, вузлова СВВ на основі </a:t>
            </a:r>
            <a:r>
              <a:rPr lang="uk-UA" dirty="0" err="1">
                <a:solidFill>
                  <a:schemeClr val="tx1"/>
                </a:solidFill>
              </a:rPr>
              <a:t>хоста</a:t>
            </a:r>
            <a:r>
              <a:rPr lang="uk-UA" dirty="0">
                <a:solidFill>
                  <a:schemeClr val="tx1"/>
                </a:solidFill>
              </a:rPr>
              <a:t> з відкритим вхідним кодом. Має потужний інструмент кореляції та інтегрованого аналізу журналів, перевірки цілісності файлів, моніторингу реєстру Windows, централізованого нагляду за політикою, виявлення </a:t>
            </a:r>
            <a:r>
              <a:rPr lang="uk-UA" dirty="0" err="1">
                <a:solidFill>
                  <a:schemeClr val="tx1"/>
                </a:solidFill>
              </a:rPr>
              <a:t>руткітів</a:t>
            </a:r>
            <a:r>
              <a:rPr lang="uk-UA" dirty="0">
                <a:solidFill>
                  <a:schemeClr val="tx1"/>
                </a:solidFill>
              </a:rPr>
              <a:t>, оповіщення про атаки в режимі реального часу, виявлення закладок та протидії на вторгнення. Вона працює на ОС </a:t>
            </a:r>
            <a:r>
              <a:rPr lang="uk-UA" dirty="0" err="1">
                <a:solidFill>
                  <a:schemeClr val="tx1"/>
                </a:solidFill>
              </a:rPr>
              <a:t>Linux</a:t>
            </a:r>
            <a:r>
              <a:rPr lang="uk-UA" dirty="0">
                <a:solidFill>
                  <a:schemeClr val="tx1"/>
                </a:solidFill>
              </a:rPr>
              <a:t>, </a:t>
            </a:r>
            <a:r>
              <a:rPr lang="uk-UA" dirty="0" err="1">
                <a:solidFill>
                  <a:schemeClr val="tx1"/>
                </a:solidFill>
              </a:rPr>
              <a:t>OpenBSD</a:t>
            </a:r>
            <a:r>
              <a:rPr lang="uk-UA" dirty="0">
                <a:solidFill>
                  <a:schemeClr val="tx1"/>
                </a:solidFill>
              </a:rPr>
              <a:t>, </a:t>
            </a:r>
            <a:r>
              <a:rPr lang="uk-UA" dirty="0" err="1">
                <a:solidFill>
                  <a:schemeClr val="tx1"/>
                </a:solidFill>
              </a:rPr>
              <a:t>FreeBSD</a:t>
            </a:r>
            <a:r>
              <a:rPr lang="uk-UA" dirty="0">
                <a:solidFill>
                  <a:schemeClr val="tx1"/>
                </a:solidFill>
              </a:rPr>
              <a:t>, </a:t>
            </a:r>
            <a:r>
              <a:rPr lang="uk-UA" dirty="0" err="1">
                <a:solidFill>
                  <a:schemeClr val="tx1"/>
                </a:solidFill>
              </a:rPr>
              <a:t>MacOS</a:t>
            </a:r>
            <a:r>
              <a:rPr lang="uk-UA" dirty="0">
                <a:solidFill>
                  <a:schemeClr val="tx1"/>
                </a:solidFill>
              </a:rPr>
              <a:t>, </a:t>
            </a:r>
            <a:r>
              <a:rPr lang="uk-UA" dirty="0" err="1">
                <a:solidFill>
                  <a:schemeClr val="tx1"/>
                </a:solidFill>
              </a:rPr>
              <a:t>Solaris</a:t>
            </a:r>
            <a:r>
              <a:rPr lang="uk-UA" dirty="0">
                <a:solidFill>
                  <a:schemeClr val="tx1"/>
                </a:solidFill>
              </a:rPr>
              <a:t>, Windows та іншими.</a:t>
            </a:r>
            <a:endParaRPr lang="ru-RU" dirty="0">
              <a:solidFill>
                <a:schemeClr val="tx1"/>
              </a:solidFill>
            </a:endParaRPr>
          </a:p>
          <a:p>
            <a:endParaRPr lang="ru-RU" dirty="0">
              <a:solidFill>
                <a:schemeClr val="tx1"/>
              </a:solidFill>
            </a:endParaRPr>
          </a:p>
        </p:txBody>
      </p:sp>
    </p:spTree>
    <p:extLst>
      <p:ext uri="{BB962C8B-B14F-4D97-AF65-F5344CB8AC3E}">
        <p14:creationId xmlns:p14="http://schemas.microsoft.com/office/powerpoint/2010/main" val="30620790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normAutofit lnSpcReduction="10000"/>
          </a:bodyPr>
          <a:lstStyle/>
          <a:p>
            <a:pPr lvl="0"/>
            <a:r>
              <a:rPr lang="uk-UA" dirty="0" err="1">
                <a:solidFill>
                  <a:schemeClr val="tx1"/>
                </a:solidFill>
              </a:rPr>
              <a:t>Bro</a:t>
            </a:r>
            <a:r>
              <a:rPr lang="uk-UA" dirty="0">
                <a:solidFill>
                  <a:schemeClr val="tx1"/>
                </a:solidFill>
              </a:rPr>
              <a:t> (</a:t>
            </a:r>
            <a:r>
              <a:rPr lang="uk-UA" dirty="0" err="1">
                <a:solidFill>
                  <a:schemeClr val="tx1"/>
                </a:solidFill>
              </a:rPr>
              <a:t>Network</a:t>
            </a:r>
            <a:r>
              <a:rPr lang="uk-UA" dirty="0">
                <a:solidFill>
                  <a:schemeClr val="tx1"/>
                </a:solidFill>
              </a:rPr>
              <a:t> </a:t>
            </a:r>
            <a:r>
              <a:rPr lang="uk-UA" dirty="0" err="1">
                <a:solidFill>
                  <a:schemeClr val="tx1"/>
                </a:solidFill>
              </a:rPr>
              <a:t>Security</a:t>
            </a:r>
            <a:r>
              <a:rPr lang="uk-UA" dirty="0">
                <a:solidFill>
                  <a:schemeClr val="tx1"/>
                </a:solidFill>
              </a:rPr>
              <a:t> </a:t>
            </a:r>
            <a:r>
              <a:rPr lang="uk-UA" dirty="0" err="1">
                <a:solidFill>
                  <a:schemeClr val="tx1"/>
                </a:solidFill>
              </a:rPr>
              <a:t>Monitor</a:t>
            </a:r>
            <a:r>
              <a:rPr lang="uk-UA" dirty="0">
                <a:solidFill>
                  <a:schemeClr val="tx1"/>
                </a:solidFill>
              </a:rPr>
              <a:t>):</a:t>
            </a:r>
            <a:endParaRPr lang="ru-RU" dirty="0">
              <a:solidFill>
                <a:schemeClr val="tx1"/>
              </a:solidFill>
            </a:endParaRPr>
          </a:p>
          <a:p>
            <a:r>
              <a:rPr lang="uk-UA" dirty="0">
                <a:solidFill>
                  <a:schemeClr val="tx1"/>
                </a:solidFill>
              </a:rPr>
              <a:t>Тип: NIDS.</a:t>
            </a:r>
            <a:endParaRPr lang="ru-RU" dirty="0">
              <a:solidFill>
                <a:schemeClr val="tx1"/>
              </a:solidFill>
            </a:endParaRPr>
          </a:p>
          <a:p>
            <a:r>
              <a:rPr lang="uk-UA" dirty="0">
                <a:solidFill>
                  <a:schemeClr val="tx1"/>
                </a:solidFill>
              </a:rPr>
              <a:t>Характеристики: Аналіз мережевого трафіку, побудова </a:t>
            </a:r>
            <a:r>
              <a:rPr lang="uk-UA" dirty="0" err="1">
                <a:solidFill>
                  <a:schemeClr val="tx1"/>
                </a:solidFill>
              </a:rPr>
              <a:t>високорівневих</a:t>
            </a:r>
            <a:r>
              <a:rPr lang="uk-UA" dirty="0">
                <a:solidFill>
                  <a:schemeClr val="tx1"/>
                </a:solidFill>
              </a:rPr>
              <a:t> аналітичних звітів, підтримка різних протоколів.</a:t>
            </a:r>
            <a:endParaRPr lang="ru-RU" dirty="0">
              <a:solidFill>
                <a:schemeClr val="tx1"/>
              </a:solidFill>
            </a:endParaRPr>
          </a:p>
          <a:p>
            <a:r>
              <a:rPr lang="uk-UA" dirty="0">
                <a:solidFill>
                  <a:schemeClr val="tx1"/>
                </a:solidFill>
              </a:rPr>
              <a:t>Система </a:t>
            </a:r>
            <a:r>
              <a:rPr lang="uk-UA" dirty="0" err="1">
                <a:solidFill>
                  <a:schemeClr val="tx1"/>
                </a:solidFill>
              </a:rPr>
              <a:t>Bro</a:t>
            </a:r>
            <a:r>
              <a:rPr lang="uk-UA" dirty="0">
                <a:solidFill>
                  <a:schemeClr val="tx1"/>
                </a:solidFill>
              </a:rPr>
              <a:t> (спільна розробка національної лабораторії Лоуренса та центру дослідження Інтернету ICSI в міжнародному інституті комп'ютерних наук, Каліфорнійський університет, </a:t>
            </a:r>
            <a:r>
              <a:rPr lang="uk-UA" dirty="0" err="1">
                <a:solidFill>
                  <a:schemeClr val="tx1"/>
                </a:solidFill>
              </a:rPr>
              <a:t>Берклі</a:t>
            </a:r>
            <a:r>
              <a:rPr lang="uk-UA" dirty="0">
                <a:solidFill>
                  <a:schemeClr val="tx1"/>
                </a:solidFill>
              </a:rPr>
              <a:t>, США) є автономним ПЗ для виявлення мережевих вторгнень у режимі реального часу шляхом пасивного контролю за мережевими посиланнями. Система є відкритою, безкоштовною і розповсюджується за власною відкритою ліцензією та працює під управлінням декількох варіантів ОС UNIX. </a:t>
            </a:r>
            <a:r>
              <a:rPr lang="uk-UA" dirty="0" err="1">
                <a:solidFill>
                  <a:schemeClr val="tx1"/>
                </a:solidFill>
              </a:rPr>
              <a:t>Bro</a:t>
            </a:r>
            <a:r>
              <a:rPr lang="uk-UA" dirty="0">
                <a:solidFill>
                  <a:schemeClr val="tx1"/>
                </a:solidFill>
              </a:rPr>
              <a:t> є ключовою частиною інфраструктури безпеки центру </a:t>
            </a:r>
            <a:r>
              <a:rPr lang="uk-UA" dirty="0" err="1">
                <a:solidFill>
                  <a:schemeClr val="tx1"/>
                </a:solidFill>
              </a:rPr>
              <a:t>суперкомп'ютерних</a:t>
            </a:r>
            <a:r>
              <a:rPr lang="uk-UA" dirty="0">
                <a:solidFill>
                  <a:schemeClr val="tx1"/>
                </a:solidFill>
              </a:rPr>
              <a:t> застосунків NCSA. Її платформа надає широкий спектр можливостей щодо аналізу трафіку, який охоплює заголовки пакетів, регулярні вирази, фіксацію станів </a:t>
            </a:r>
            <a:r>
              <a:rPr lang="uk-UA" dirty="0" err="1">
                <a:solidFill>
                  <a:schemeClr val="tx1"/>
                </a:solidFill>
              </a:rPr>
              <a:t>високорівневих</a:t>
            </a:r>
            <a:r>
              <a:rPr lang="uk-UA" dirty="0">
                <a:solidFill>
                  <a:schemeClr val="tx1"/>
                </a:solidFill>
              </a:rPr>
              <a:t> з'єднань, статистичний аналіз тощо.</a:t>
            </a:r>
            <a:endParaRPr lang="ru-RU" dirty="0">
              <a:solidFill>
                <a:schemeClr val="tx1"/>
              </a:solidFill>
            </a:endParaRPr>
          </a:p>
          <a:p>
            <a:endParaRPr lang="ru-RU" dirty="0">
              <a:solidFill>
                <a:schemeClr val="tx1"/>
              </a:solidFill>
            </a:endParaRPr>
          </a:p>
        </p:txBody>
      </p:sp>
    </p:spTree>
    <p:extLst>
      <p:ext uri="{BB962C8B-B14F-4D97-AF65-F5344CB8AC3E}">
        <p14:creationId xmlns:p14="http://schemas.microsoft.com/office/powerpoint/2010/main" val="3891527382"/>
      </p:ext>
    </p:extLst>
  </p:cSld>
  <p:clrMapOvr>
    <a:masterClrMapping/>
  </p:clrMapOvr>
</p:sld>
</file>

<file path=ppt/theme/theme1.xml><?xml version="1.0" encoding="utf-8"?>
<a:theme xmlns:a="http://schemas.openxmlformats.org/drawingml/2006/main" name="Ретро">
  <a:themeElements>
    <a:clrScheme name="Ретро">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Ретр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Ретр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4</TotalTime>
  <Words>1856</Words>
  <Application>Microsoft Office PowerPoint</Application>
  <PresentationFormat>Широкоэкранный</PresentationFormat>
  <Paragraphs>61</Paragraphs>
  <Slides>16</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16</vt:i4>
      </vt:variant>
    </vt:vector>
  </HeadingPairs>
  <TitlesOfParts>
    <vt:vector size="20" baseType="lpstr">
      <vt:lpstr>Calibri</vt:lpstr>
      <vt:lpstr>Calibri Light</vt:lpstr>
      <vt:lpstr>Symbol</vt:lpstr>
      <vt:lpstr>Ретро</vt:lpstr>
      <vt:lpstr>Технології забезпечення конфіденційності та цілісності інформаційних ресурсів</vt:lpstr>
      <vt:lpstr>Давайте проведемо короткий аналіз декількох відкритих систем виявлення вторгнень (IDS) з урахуванням базових характеристик:</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Загальні спостереження:</vt:lpstr>
      <vt:lpstr>Презентация PowerPoint</vt:lpstr>
      <vt:lpstr>Дякую за увагу!</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Технології забезпечення конфіденційності та цілісності інформаційних ресурсів</dc:title>
  <dc:creator>Asmadey Asmadey</dc:creator>
  <cp:lastModifiedBy>Asmadey Asmadey</cp:lastModifiedBy>
  <cp:revision>2</cp:revision>
  <dcterms:created xsi:type="dcterms:W3CDTF">2023-11-18T12:55:23Z</dcterms:created>
  <dcterms:modified xsi:type="dcterms:W3CDTF">2023-11-18T12:59:34Z</dcterms:modified>
</cp:coreProperties>
</file>