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1" r:id="rId5"/>
    <p:sldId id="266" r:id="rId6"/>
    <p:sldId id="269" r:id="rId7"/>
    <p:sldId id="268" r:id="rId8"/>
    <p:sldId id="270" r:id="rId9"/>
    <p:sldId id="259" r:id="rId10"/>
    <p:sldId id="262" r:id="rId11"/>
    <p:sldId id="271" r:id="rId12"/>
    <p:sldId id="260" r:id="rId13"/>
    <p:sldId id="276" r:id="rId14"/>
    <p:sldId id="272" r:id="rId15"/>
    <p:sldId id="275" r:id="rId16"/>
    <p:sldId id="274" r:id="rId17"/>
    <p:sldId id="273" r:id="rId18"/>
    <p:sldId id="277" r:id="rId19"/>
    <p:sldId id="278" r:id="rId20"/>
    <p:sldId id="279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69D0-3F5D-46BC-AD62-6E3888D69FD9}" type="datetimeFigureOut">
              <a:rPr lang="fr-FR" smtClean="0"/>
              <a:pPr/>
              <a:t>06/06/2021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BA11-AA17-4621-82B7-57CCFB8F628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69D0-3F5D-46BC-AD62-6E3888D69FD9}" type="datetimeFigureOut">
              <a:rPr lang="fr-FR" smtClean="0"/>
              <a:pPr/>
              <a:t>06/06/2021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BA11-AA17-4621-82B7-57CCFB8F628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69D0-3F5D-46BC-AD62-6E3888D69FD9}" type="datetimeFigureOut">
              <a:rPr lang="fr-FR" smtClean="0"/>
              <a:pPr/>
              <a:t>06/06/2021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BA11-AA17-4621-82B7-57CCFB8F628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69D0-3F5D-46BC-AD62-6E3888D69FD9}" type="datetimeFigureOut">
              <a:rPr lang="fr-FR" smtClean="0"/>
              <a:pPr/>
              <a:t>06/06/2021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BA11-AA17-4621-82B7-57CCFB8F628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69D0-3F5D-46BC-AD62-6E3888D69FD9}" type="datetimeFigureOut">
              <a:rPr lang="fr-FR" smtClean="0"/>
              <a:pPr/>
              <a:t>06/06/2021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C52BA11-AA17-4621-82B7-57CCFB8F628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69D0-3F5D-46BC-AD62-6E3888D69FD9}" type="datetimeFigureOut">
              <a:rPr lang="fr-FR" smtClean="0"/>
              <a:pPr/>
              <a:t>06/06/2021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BA11-AA17-4621-82B7-57CCFB8F628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69D0-3F5D-46BC-AD62-6E3888D69FD9}" type="datetimeFigureOut">
              <a:rPr lang="fr-FR" smtClean="0"/>
              <a:pPr/>
              <a:t>06/06/2021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BA11-AA17-4621-82B7-57CCFB8F628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69D0-3F5D-46BC-AD62-6E3888D69FD9}" type="datetimeFigureOut">
              <a:rPr lang="fr-FR" smtClean="0"/>
              <a:pPr/>
              <a:t>06/06/2021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BA11-AA17-4621-82B7-57CCFB8F628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69D0-3F5D-46BC-AD62-6E3888D69FD9}" type="datetimeFigureOut">
              <a:rPr lang="fr-FR" smtClean="0"/>
              <a:pPr/>
              <a:t>06/06/2021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BA11-AA17-4621-82B7-57CCFB8F628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69D0-3F5D-46BC-AD62-6E3888D69FD9}" type="datetimeFigureOut">
              <a:rPr lang="fr-FR" smtClean="0"/>
              <a:pPr/>
              <a:t>06/06/2021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BA11-AA17-4621-82B7-57CCFB8F628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69D0-3F5D-46BC-AD62-6E3888D69FD9}" type="datetimeFigureOut">
              <a:rPr lang="fr-FR" smtClean="0"/>
              <a:pPr/>
              <a:t>06/06/2021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BA11-AA17-4621-82B7-57CCFB8F628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47769D0-3F5D-46BC-AD62-6E3888D69FD9}" type="datetimeFigureOut">
              <a:rPr lang="fr-FR" smtClean="0"/>
              <a:pPr/>
              <a:t>06/06/2021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C52BA11-AA17-4621-82B7-57CCFB8F628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48" y="785794"/>
            <a:ext cx="7772400" cy="2000263"/>
          </a:xfrm>
        </p:spPr>
        <p:txBody>
          <a:bodyPr>
            <a:noAutofit/>
          </a:bodyPr>
          <a:lstStyle/>
          <a:p>
            <a:r>
              <a:rPr lang="fr-FR" sz="4800" b="1" i="1" dirty="0" smtClean="0"/>
              <a:t>MINI </a:t>
            </a:r>
            <a:r>
              <a:rPr lang="fr-FR" sz="4800" b="1" i="1" dirty="0" err="1" smtClean="0"/>
              <a:t>Pojet</a:t>
            </a:r>
            <a:r>
              <a:rPr lang="fr-FR" sz="4800" b="1" i="1" dirty="0" smtClean="0"/>
              <a:t/>
            </a:r>
            <a:br>
              <a:rPr lang="fr-FR" sz="4800" b="1" i="1" dirty="0" smtClean="0"/>
            </a:br>
            <a:r>
              <a:rPr lang="fr-FR" sz="4800" b="1" i="1" dirty="0" smtClean="0"/>
              <a:t>location de voiture </a:t>
            </a:r>
            <a:endParaRPr lang="fr-FR" sz="4800" b="1" i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500430" y="3000372"/>
            <a:ext cx="6400800" cy="740244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tx1">
                    <a:lumMod val="85000"/>
                  </a:schemeClr>
                </a:solidFill>
              </a:rPr>
              <a:t>En langage C avec GTK+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14282" y="4488120"/>
            <a:ext cx="3877985" cy="236988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Réalisé par:</a:t>
            </a:r>
          </a:p>
          <a:p>
            <a:endParaRPr lang="fr-FR" sz="5400" dirty="0" smtClean="0"/>
          </a:p>
          <a:p>
            <a:pPr algn="ctr"/>
            <a:endParaRPr lang="fr-FR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158" y="5072074"/>
            <a:ext cx="5143535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buFont typeface="Arial" pitchFamily="34" charset="0"/>
              <a:buChar char="•"/>
            </a:pPr>
            <a:r>
              <a:rPr lang="fr-FR" sz="2800" b="1" dirty="0" smtClean="0">
                <a:ln>
                  <a:prstDash val="solid"/>
                </a:ln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Hayat </a:t>
            </a:r>
            <a:r>
              <a:rPr lang="fr-FR" sz="2800" b="1" dirty="0" err="1" smtClean="0">
                <a:ln>
                  <a:prstDash val="solid"/>
                </a:ln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idbihi</a:t>
            </a:r>
            <a:endParaRPr lang="fr-FR" sz="2800" b="1" dirty="0" smtClean="0">
              <a:ln>
                <a:prstDash val="solid"/>
              </a:ln>
              <a:solidFill>
                <a:schemeClr val="bg1">
                  <a:lumMod val="85000"/>
                  <a:lumOff val="1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fr-FR" sz="2800" b="1" dirty="0" err="1" smtClean="0">
                <a:ln>
                  <a:prstDash val="solid"/>
                </a:ln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Asmae</a:t>
            </a:r>
            <a:r>
              <a:rPr lang="fr-FR" sz="2800" b="1" dirty="0" smtClean="0">
                <a:ln>
                  <a:prstDash val="solid"/>
                </a:ln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</a:t>
            </a:r>
            <a:r>
              <a:rPr lang="fr-FR" sz="2800" b="1" dirty="0" err="1" smtClean="0">
                <a:ln>
                  <a:prstDash val="solid"/>
                </a:ln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Elhyani</a:t>
            </a:r>
            <a:endParaRPr lang="fr-FR" sz="2800" b="1" dirty="0">
              <a:ln>
                <a:prstDash val="solid"/>
              </a:ln>
              <a:solidFill>
                <a:schemeClr val="bg1">
                  <a:lumMod val="85000"/>
                  <a:lumOff val="1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457085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 descr="menuAd.jpg"/>
          <p:cNvPicPr>
            <a:picLocks noGrp="1" noChangeAspect="1"/>
          </p:cNvPicPr>
          <p:nvPr>
            <p:ph idx="1"/>
          </p:nvPr>
        </p:nvPicPr>
        <p:blipFill>
          <a:blip r:embed="rId2"/>
          <a:srcRect l="14409" t="14168" r="30035" b="20494"/>
          <a:stretch>
            <a:fillRect/>
          </a:stretch>
        </p:blipFill>
        <p:spPr>
          <a:xfrm>
            <a:off x="0" y="4214818"/>
            <a:ext cx="4572032" cy="2000264"/>
          </a:xfr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428596" y="214290"/>
            <a:ext cx="8229600" cy="64294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anchor="ctr">
            <a:normAutofit fontScale="97500"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1" u="none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6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Programme C</a:t>
            </a:r>
            <a:endParaRPr kumimoji="0" lang="fr-FR" sz="4000" b="1" i="1" u="none" strike="noStrike" kern="1200" cap="none" spc="0" normalizeH="0" baseline="0" noProof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1">
                  <a:lumMod val="65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5984" y="857232"/>
            <a:ext cx="4786346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Menus</a:t>
            </a:r>
            <a:endParaRPr lang="fr-FR" sz="2000" b="1" dirty="0"/>
          </a:p>
        </p:txBody>
      </p:sp>
      <p:pic>
        <p:nvPicPr>
          <p:cNvPr id="7" name="Image 6" descr="menu 1.jpg"/>
          <p:cNvPicPr>
            <a:picLocks noChangeAspect="1"/>
          </p:cNvPicPr>
          <p:nvPr/>
        </p:nvPicPr>
        <p:blipFill>
          <a:blip r:embed="rId3"/>
          <a:srcRect l="13280" t="7582" r="33594" b="39395"/>
          <a:stretch>
            <a:fillRect/>
          </a:stretch>
        </p:blipFill>
        <p:spPr>
          <a:xfrm>
            <a:off x="2214546" y="1500174"/>
            <a:ext cx="4857784" cy="214314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357290" y="3786190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Si le choix = 1</a:t>
            </a:r>
            <a:endParaRPr lang="fr-FR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072198" y="3786190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Si le choix = 2</a:t>
            </a:r>
            <a:endParaRPr lang="fr-FR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" name="Image 9" descr="gstCl.jpg"/>
          <p:cNvPicPr>
            <a:picLocks noChangeAspect="1"/>
          </p:cNvPicPr>
          <p:nvPr/>
        </p:nvPicPr>
        <p:blipFill>
          <a:blip r:embed="rId4"/>
          <a:srcRect l="17187" t="14053" r="31250" b="11806"/>
          <a:stretch>
            <a:fillRect/>
          </a:stretch>
        </p:blipFill>
        <p:spPr>
          <a:xfrm>
            <a:off x="4643438" y="4214818"/>
            <a:ext cx="4500562" cy="242889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l’</a:t>
            </a:r>
            <a:r>
              <a:rPr lang="fr-FR" sz="2800" dirty="0" err="1" smtClean="0">
                <a:solidFill>
                  <a:schemeClr val="bg1"/>
                </a:solidFill>
              </a:rPr>
              <a:t>utilisature</a:t>
            </a:r>
            <a:r>
              <a:rPr lang="fr-FR" sz="2800" dirty="0" smtClean="0">
                <a:solidFill>
                  <a:schemeClr val="bg1"/>
                </a:solidFill>
              </a:rPr>
              <a:t> doit entrer leur choix</a:t>
            </a:r>
            <a:endParaRPr lang="fr-FR" sz="2800" dirty="0">
              <a:solidFill>
                <a:schemeClr val="bg1"/>
              </a:solidFill>
            </a:endParaRPr>
          </a:p>
        </p:txBody>
      </p:sp>
      <p:pic>
        <p:nvPicPr>
          <p:cNvPr id="8" name="Espace réservé du contenu 7" descr="jestV.jpg"/>
          <p:cNvPicPr>
            <a:picLocks noGrp="1" noChangeAspect="1"/>
          </p:cNvPicPr>
          <p:nvPr>
            <p:ph idx="1"/>
          </p:nvPr>
        </p:nvPicPr>
        <p:blipFill>
          <a:blip r:embed="rId2"/>
          <a:srcRect l="17014" t="10947" r="28298" b="15032"/>
          <a:stretch>
            <a:fillRect/>
          </a:stretch>
        </p:blipFill>
        <p:spPr>
          <a:xfrm>
            <a:off x="0" y="1714488"/>
            <a:ext cx="4286248" cy="2214578"/>
          </a:xfrm>
        </p:spPr>
      </p:pic>
      <p:pic>
        <p:nvPicPr>
          <p:cNvPr id="10" name="Image 9" descr="gestCl.jpg"/>
          <p:cNvPicPr>
            <a:picLocks noChangeAspect="1"/>
          </p:cNvPicPr>
          <p:nvPr/>
        </p:nvPicPr>
        <p:blipFill>
          <a:blip r:embed="rId3"/>
          <a:srcRect l="17188" t="9104" r="27343" b="11231"/>
          <a:stretch>
            <a:fillRect/>
          </a:stretch>
        </p:blipFill>
        <p:spPr>
          <a:xfrm>
            <a:off x="214282" y="4357670"/>
            <a:ext cx="5072098" cy="2500330"/>
          </a:xfrm>
          <a:prstGeom prst="rect">
            <a:avLst/>
          </a:prstGeom>
        </p:spPr>
      </p:pic>
      <p:pic>
        <p:nvPicPr>
          <p:cNvPr id="5" name="Image 4" descr="IMG_20210606_130814.jpg"/>
          <p:cNvPicPr>
            <a:picLocks noChangeAspect="1"/>
          </p:cNvPicPr>
          <p:nvPr/>
        </p:nvPicPr>
        <p:blipFill>
          <a:blip r:embed="rId4" cstate="print"/>
          <a:srcRect l="5468" t="3125" r="7031" b="16666"/>
          <a:stretch>
            <a:fillRect/>
          </a:stretch>
        </p:blipFill>
        <p:spPr>
          <a:xfrm>
            <a:off x="4545990" y="1643050"/>
            <a:ext cx="4598010" cy="264320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ajtV.jpg"/>
          <p:cNvPicPr>
            <a:picLocks noGrp="1" noChangeAspect="1"/>
          </p:cNvPicPr>
          <p:nvPr>
            <p:ph idx="1"/>
          </p:nvPr>
        </p:nvPicPr>
        <p:blipFill>
          <a:blip r:embed="rId2"/>
          <a:srcRect t="9267" r="15798" b="8716"/>
          <a:stretch>
            <a:fillRect/>
          </a:stretch>
        </p:blipFill>
        <p:spPr>
          <a:xfrm>
            <a:off x="928662" y="1142984"/>
            <a:ext cx="6929486" cy="3071834"/>
          </a:xfrm>
        </p:spPr>
      </p:pic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785818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3600" i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6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Les fonctions </a:t>
            </a:r>
            <a:r>
              <a:rPr lang="fr-FR" sz="3600" i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6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de gestion  voitures</a:t>
            </a:r>
            <a:endParaRPr lang="fr-FR" sz="3600" i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1">
                  <a:lumMod val="65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57158" y="4272677"/>
            <a:ext cx="841288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la fonction afficher </a:t>
            </a:r>
            <a:r>
              <a:rPr lang="fr-FR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msg</a:t>
            </a:r>
            <a:r>
              <a:rPr lang="fr-F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«Combien du voitures vous </a:t>
            </a:r>
            <a:r>
              <a:rPr lang="fr-FR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voullez</a:t>
            </a:r>
            <a:r>
              <a:rPr lang="fr-F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ajouter </a:t>
            </a:r>
            <a:r>
              <a:rPr lang="fr-F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 »</a:t>
            </a:r>
          </a:p>
          <a:p>
            <a:pPr marL="342900" indent="-342900">
              <a:buFont typeface="+mj-lt"/>
              <a:buAutoNum type="arabicPeriod"/>
            </a:pPr>
            <a:r>
              <a:rPr lang="fr-FR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Demend</a:t>
            </a:r>
            <a:r>
              <a:rPr lang="fr-F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fr-F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d’entrer Id de voiture </a:t>
            </a:r>
          </a:p>
          <a:p>
            <a:pPr marL="342900" indent="-342900">
              <a:buFont typeface="+mj-lt"/>
              <a:buAutoNum type="arabicPeriod"/>
            </a:pPr>
            <a:r>
              <a:rPr lang="fr-F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Assurer-vous </a:t>
            </a:r>
            <a:r>
              <a:rPr lang="fr-F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que le Voiture est </a:t>
            </a:r>
            <a:r>
              <a:rPr lang="fr-FR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present</a:t>
            </a:r>
            <a:r>
              <a:rPr lang="fr-F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ou bien non</a:t>
            </a:r>
          </a:p>
          <a:p>
            <a:r>
              <a:rPr lang="fr-F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    ---Si "oui"---</a:t>
            </a:r>
          </a:p>
          <a:p>
            <a:r>
              <a:rPr lang="fr-F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Afficher un message "Cette voiture de id=?? est </a:t>
            </a:r>
            <a:r>
              <a:rPr lang="fr-FR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deja</a:t>
            </a:r>
            <a:r>
              <a:rPr lang="fr-F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existe".  </a:t>
            </a:r>
          </a:p>
          <a:p>
            <a:r>
              <a:rPr lang="fr-F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    ---Si "non"---</a:t>
            </a:r>
          </a:p>
          <a:p>
            <a:r>
              <a:rPr lang="fr-F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Demande á l'utilisateur (</a:t>
            </a:r>
            <a:r>
              <a:rPr lang="fr-FR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nbplaces</a:t>
            </a:r>
            <a:r>
              <a:rPr lang="fr-F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marque </a:t>
            </a:r>
            <a:r>
              <a:rPr lang="fr-F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fr-FR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Nom_voiture</a:t>
            </a:r>
            <a:r>
              <a:rPr lang="fr-F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, </a:t>
            </a:r>
            <a:r>
              <a:rPr lang="fr-F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couleur, </a:t>
            </a:r>
            <a:r>
              <a:rPr lang="fr-FR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enlocation</a:t>
            </a:r>
            <a:endParaRPr lang="fr-FR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fr-F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fr-FR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PrixJour</a:t>
            </a:r>
            <a:r>
              <a:rPr lang="fr-F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).</a:t>
            </a:r>
            <a:endParaRPr lang="fr-FR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IMG_20210606_13561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6760" t="31254" r="4484" b="42954"/>
          <a:stretch>
            <a:fillRect/>
          </a:stretch>
        </p:blipFill>
        <p:spPr>
          <a:xfrm>
            <a:off x="1643042" y="928670"/>
            <a:ext cx="5572164" cy="1214446"/>
          </a:xfrm>
          <a:ln>
            <a:solidFill>
              <a:schemeClr val="bg1"/>
            </a:solidFill>
          </a:ln>
        </p:spPr>
      </p:pic>
      <p:sp>
        <p:nvSpPr>
          <p:cNvPr id="5" name="ZoneTexte 4"/>
          <p:cNvSpPr txBox="1"/>
          <p:nvPr/>
        </p:nvSpPr>
        <p:spPr>
          <a:xfrm>
            <a:off x="1142976" y="2857496"/>
            <a:ext cx="6603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Le principe est : lire et afficher le contenu de fichier  voiture  </a:t>
            </a:r>
            <a:endParaRPr lang="fr-FR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modV.jpg"/>
          <p:cNvPicPr>
            <a:picLocks noGrp="1" noChangeAspect="1"/>
          </p:cNvPicPr>
          <p:nvPr>
            <p:ph idx="1"/>
          </p:nvPr>
        </p:nvPicPr>
        <p:blipFill>
          <a:blip r:embed="rId2"/>
          <a:srcRect t="8053" r="17014" b="9449"/>
          <a:stretch>
            <a:fillRect/>
          </a:stretch>
        </p:blipFill>
        <p:spPr>
          <a:xfrm>
            <a:off x="1214414" y="285728"/>
            <a:ext cx="6829444" cy="3000396"/>
          </a:xfrm>
          <a:ln>
            <a:solidFill>
              <a:schemeClr val="tx1"/>
            </a:solidFill>
          </a:ln>
        </p:spPr>
      </p:pic>
      <p:pic>
        <p:nvPicPr>
          <p:cNvPr id="5" name="Image 4" descr="suprV.jpg"/>
          <p:cNvPicPr>
            <a:picLocks noChangeAspect="1"/>
          </p:cNvPicPr>
          <p:nvPr/>
        </p:nvPicPr>
        <p:blipFill>
          <a:blip r:embed="rId3"/>
          <a:srcRect t="6204" r="568"/>
          <a:stretch>
            <a:fillRect/>
          </a:stretch>
        </p:blipFill>
        <p:spPr>
          <a:xfrm>
            <a:off x="428596" y="3500438"/>
            <a:ext cx="8334404" cy="12239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ZoneTexte 5"/>
          <p:cNvSpPr txBox="1"/>
          <p:nvPr/>
        </p:nvSpPr>
        <p:spPr>
          <a:xfrm>
            <a:off x="428596" y="5000636"/>
            <a:ext cx="85011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Supprimer et Modifier travaillent a </a:t>
            </a:r>
            <a:r>
              <a:rPr lang="fr-FR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meme</a:t>
            </a:r>
            <a:r>
              <a:rPr lang="fr-F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principe suivant :</a:t>
            </a:r>
          </a:p>
          <a:p>
            <a:r>
              <a:rPr lang="fr-F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Copier le contenu de fichier sauf les information du voiture ce </a:t>
            </a:r>
            <a:r>
              <a:rPr lang="fr-F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qu'on veut</a:t>
            </a:r>
            <a:r>
              <a:rPr lang="fr-F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changer ou supprimer  dans un autre fichier (</a:t>
            </a:r>
            <a:r>
              <a:rPr lang="fr-FR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copierVoiture</a:t>
            </a:r>
            <a:r>
              <a:rPr lang="fr-F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fr-FR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Rename</a:t>
            </a:r>
            <a:r>
              <a:rPr lang="fr-F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fr-F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fichier (</a:t>
            </a:r>
            <a:r>
              <a:rPr lang="fr-FR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copierVoiture</a:t>
            </a:r>
            <a:r>
              <a:rPr lang="fr-F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 a (Voiture.txt) puis effacer le  </a:t>
            </a:r>
            <a:r>
              <a:rPr lang="fr-F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fichier (</a:t>
            </a:r>
            <a:r>
              <a:rPr lang="fr-FR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copierVoiture</a:t>
            </a:r>
            <a:r>
              <a:rPr lang="fr-F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  <a:endParaRPr lang="fr-FR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fr-FR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142984"/>
            <a:ext cx="8015254" cy="685792"/>
          </a:xfrm>
        </p:spPr>
        <p:txBody>
          <a:bodyPr>
            <a:normAutofit lnSpcReduction="10000"/>
          </a:bodyPr>
          <a:lstStyle/>
          <a:p>
            <a:pPr>
              <a:buClrTx/>
              <a:buSzPct val="66000"/>
              <a:buFont typeface="Wingdings" pitchFamily="2" charset="2"/>
              <a:buChar char="Ø"/>
            </a:pPr>
            <a:r>
              <a:rPr lang="fr-FR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Tout les fonctions travaillent aux </a:t>
            </a:r>
            <a:r>
              <a:rPr lang="fr-FR" sz="20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meme</a:t>
            </a:r>
            <a:r>
              <a:rPr lang="fr-FR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principe de fonctions de gestion voiture</a:t>
            </a:r>
          </a:p>
          <a:p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785818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3600" i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6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Les fonctions </a:t>
            </a:r>
            <a:r>
              <a:rPr lang="fr-FR" sz="3600" i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6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de gestion  client</a:t>
            </a:r>
            <a:endParaRPr lang="fr-FR" sz="3600" i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1">
                  <a:lumMod val="65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6" name="Image 5" descr="ajotCl (2).jpg"/>
          <p:cNvPicPr>
            <a:picLocks noChangeAspect="1"/>
          </p:cNvPicPr>
          <p:nvPr/>
        </p:nvPicPr>
        <p:blipFill>
          <a:blip r:embed="rId2"/>
          <a:srcRect l="2343" t="11594" r="42187" b="9460"/>
          <a:stretch>
            <a:fillRect/>
          </a:stretch>
        </p:blipFill>
        <p:spPr>
          <a:xfrm>
            <a:off x="0" y="1857364"/>
            <a:ext cx="4643438" cy="24198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 6" descr="modfCl (2).jpg"/>
          <p:cNvPicPr>
            <a:picLocks noChangeAspect="1"/>
          </p:cNvPicPr>
          <p:nvPr/>
        </p:nvPicPr>
        <p:blipFill>
          <a:blip r:embed="rId3"/>
          <a:srcRect t="9185" r="42969" b="16606"/>
          <a:stretch>
            <a:fillRect/>
          </a:stretch>
        </p:blipFill>
        <p:spPr>
          <a:xfrm>
            <a:off x="3857620" y="2357430"/>
            <a:ext cx="4929222" cy="27009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8" name="Image 7" descr="supCl.jpg"/>
          <p:cNvPicPr>
            <a:picLocks noChangeAspect="1"/>
          </p:cNvPicPr>
          <p:nvPr/>
        </p:nvPicPr>
        <p:blipFill>
          <a:blip r:embed="rId4"/>
          <a:srcRect l="3125" t="15094" r="38281" b="24614"/>
          <a:stretch>
            <a:fillRect/>
          </a:stretch>
        </p:blipFill>
        <p:spPr>
          <a:xfrm>
            <a:off x="500034" y="5143512"/>
            <a:ext cx="5357850" cy="13573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ajoCon.jpg"/>
          <p:cNvPicPr>
            <a:picLocks noGrp="1" noChangeAspect="1"/>
          </p:cNvPicPr>
          <p:nvPr>
            <p:ph idx="1"/>
          </p:nvPr>
        </p:nvPicPr>
        <p:blipFill>
          <a:blip r:embed="rId2"/>
          <a:srcRect t="10688" r="2257" b="2025"/>
          <a:stretch>
            <a:fillRect/>
          </a:stretch>
        </p:blipFill>
        <p:spPr>
          <a:xfrm>
            <a:off x="500034" y="1285860"/>
            <a:ext cx="8043890" cy="3500462"/>
          </a:xfrm>
        </p:spPr>
      </p:pic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785818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3600" i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6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Les fonctions </a:t>
            </a:r>
            <a:r>
              <a:rPr lang="fr-FR" sz="3600" i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6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de Location</a:t>
            </a:r>
            <a:endParaRPr lang="fr-FR" sz="3600" i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1">
                  <a:lumMod val="65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42910" y="5000636"/>
            <a:ext cx="820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Liste </a:t>
            </a:r>
            <a:r>
              <a:rPr lang="fr-F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contrats , modifier contrat et supprimer contrat  sont </a:t>
            </a:r>
            <a:r>
              <a:rPr lang="fr-FR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meme</a:t>
            </a:r>
            <a:r>
              <a:rPr lang="fr-F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que voiture</a:t>
            </a:r>
            <a:endParaRPr lang="fr-FR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lgerian" pitchFamily="82" charset="0"/>
              </a:rPr>
              <a:t>Les fonction louer et retourner voiture</a:t>
            </a:r>
            <a:endParaRPr lang="fr-FR" sz="2800" dirty="0">
              <a:solidFill>
                <a:schemeClr val="bg1">
                  <a:lumMod val="95000"/>
                  <a:lumOff val="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ClrTx/>
              <a:buFont typeface="Wingdings" pitchFamily="2" charset="2"/>
              <a:buChar char="Ø"/>
            </a:pPr>
            <a:r>
              <a:rPr lang="fr-FR" sz="9600" b="1" dirty="0" smtClean="0">
                <a:solidFill>
                  <a:srgbClr val="FF0000"/>
                </a:solidFill>
                <a:latin typeface="Baskerville Old Face" pitchFamily="18" charset="0"/>
              </a:rPr>
              <a:t>Louer voiture </a:t>
            </a:r>
            <a:r>
              <a:rPr lang="fr-FR" sz="5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 </a:t>
            </a:r>
            <a:endParaRPr lang="fr-FR" sz="5600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>
              <a:buClrTx/>
              <a:buNone/>
            </a:pPr>
            <a:endParaRPr lang="fr-FR" sz="4400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880110" indent="-742950">
              <a:buClrTx/>
              <a:buNone/>
            </a:pPr>
            <a:r>
              <a:rPr lang="fr-FR" sz="7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Demande </a:t>
            </a:r>
            <a:r>
              <a:rPr lang="fr-FR" sz="7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á l'utilisateur (</a:t>
            </a:r>
            <a:r>
              <a:rPr lang="fr-FR" sz="72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Nom,Prenom,CIN</a:t>
            </a:r>
            <a:r>
              <a:rPr lang="fr-FR" sz="7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 </a:t>
            </a:r>
            <a:r>
              <a:rPr lang="fr-FR" sz="7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 Client</a:t>
            </a:r>
            <a:r>
              <a:rPr lang="fr-FR" sz="7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 -</a:t>
            </a:r>
            <a:endParaRPr lang="fr-FR" sz="7200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880110" indent="-742950">
              <a:buNone/>
            </a:pPr>
            <a:r>
              <a:rPr lang="fr-FR" sz="7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Tester L'existence de </a:t>
            </a:r>
            <a:r>
              <a:rPr lang="fr-FR" sz="7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« CIN » dans </a:t>
            </a:r>
            <a:r>
              <a:rPr lang="fr-FR" sz="7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Le fichier </a:t>
            </a:r>
            <a:r>
              <a:rPr lang="fr-FR" sz="7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« client.txt</a:t>
            </a:r>
            <a:r>
              <a:rPr lang="fr-FR" sz="7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".(oui/non</a:t>
            </a:r>
            <a:r>
              <a:rPr lang="fr-FR" sz="7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880110" indent="-742950">
              <a:buNone/>
            </a:pPr>
            <a:r>
              <a:rPr lang="fr-FR" sz="7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     </a:t>
            </a:r>
            <a:r>
              <a:rPr lang="fr-FR" sz="7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--Si "oui</a:t>
            </a:r>
            <a:r>
              <a:rPr lang="fr-FR" sz="7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"—</a:t>
            </a:r>
          </a:p>
          <a:p>
            <a:pPr marL="880110" indent="-742950">
              <a:buNone/>
            </a:pPr>
            <a:r>
              <a:rPr lang="fr-FR" sz="7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Afficher la liste de voitures </a:t>
            </a:r>
            <a:endParaRPr lang="fr-FR" sz="7200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fr-FR" sz="7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7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Demande </a:t>
            </a:r>
            <a:r>
              <a:rPr lang="fr-FR" sz="7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á l'utilisateur </a:t>
            </a:r>
            <a:r>
              <a:rPr lang="fr-FR" sz="7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fr-FR" sz="72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idVoiture</a:t>
            </a:r>
            <a:r>
              <a:rPr lang="fr-FR" sz="7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).</a:t>
            </a:r>
          </a:p>
          <a:p>
            <a:pPr>
              <a:buNone/>
            </a:pPr>
            <a:r>
              <a:rPr lang="fr-FR" sz="7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7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Tester </a:t>
            </a:r>
            <a:r>
              <a:rPr lang="fr-FR" sz="7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l'égalité de  </a:t>
            </a:r>
            <a:r>
              <a:rPr lang="fr-FR" sz="72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idvoiture</a:t>
            </a:r>
            <a:r>
              <a:rPr lang="fr-FR" sz="7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7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avec </a:t>
            </a:r>
            <a:r>
              <a:rPr lang="fr-FR" sz="7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les </a:t>
            </a:r>
            <a:r>
              <a:rPr lang="fr-FR" sz="7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données d</a:t>
            </a:r>
            <a:r>
              <a:rPr lang="fr-FR" sz="7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 </a:t>
            </a:r>
            <a:r>
              <a:rPr lang="fr-FR" sz="7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fichier </a:t>
            </a:r>
            <a:r>
              <a:rPr lang="fr-FR" sz="7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« Voitures.txt » </a:t>
            </a:r>
            <a:r>
              <a:rPr lang="fr-FR" sz="7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et </a:t>
            </a:r>
            <a:r>
              <a:rPr lang="fr-FR" sz="7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72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enlocation</a:t>
            </a:r>
            <a:r>
              <a:rPr lang="fr-FR" sz="7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="non".</a:t>
            </a:r>
          </a:p>
          <a:p>
            <a:pPr>
              <a:buNone/>
            </a:pPr>
            <a:r>
              <a:rPr lang="fr-FR" sz="7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 --Si il ya égalité--</a:t>
            </a:r>
          </a:p>
          <a:p>
            <a:pPr>
              <a:buNone/>
            </a:pPr>
            <a:r>
              <a:rPr lang="fr-FR" sz="7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Modifier </a:t>
            </a:r>
            <a:r>
              <a:rPr lang="fr-FR" sz="72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Enlocation</a:t>
            </a:r>
            <a:r>
              <a:rPr lang="fr-FR" sz="7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"non"--&gt;"oui".</a:t>
            </a:r>
          </a:p>
          <a:p>
            <a:pPr>
              <a:buNone/>
            </a:pPr>
            <a:r>
              <a:rPr lang="fr-FR" sz="7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Et fait ajouter  contrat . </a:t>
            </a:r>
            <a:endParaRPr lang="fr-FR" sz="7200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fr-FR" sz="7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--Si il n'ya pas </a:t>
            </a:r>
            <a:r>
              <a:rPr lang="fr-FR" sz="72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dégalité</a:t>
            </a:r>
            <a:r>
              <a:rPr lang="fr-FR" sz="7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--</a:t>
            </a:r>
          </a:p>
          <a:p>
            <a:pPr>
              <a:buNone/>
            </a:pPr>
            <a:r>
              <a:rPr lang="fr-FR" sz="7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En afficher message </a:t>
            </a:r>
            <a:r>
              <a:rPr lang="fr-FR" sz="7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«Cette voiture n'est pas </a:t>
            </a:r>
            <a:r>
              <a:rPr lang="fr-FR" sz="7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disponible »</a:t>
            </a:r>
          </a:p>
          <a:p>
            <a:pPr>
              <a:buNone/>
            </a:pPr>
            <a:r>
              <a:rPr lang="fr-FR" sz="7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7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		     --</a:t>
            </a:r>
            <a:r>
              <a:rPr lang="fr-FR" sz="7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Si "non</a:t>
            </a:r>
            <a:r>
              <a:rPr lang="fr-FR" sz="7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"—</a:t>
            </a:r>
          </a:p>
          <a:p>
            <a:pPr>
              <a:buNone/>
            </a:pPr>
            <a:r>
              <a:rPr lang="fr-FR" sz="7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7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En afficher message «</a:t>
            </a:r>
            <a:r>
              <a:rPr lang="fr-FR" sz="7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Ce client n’</a:t>
            </a:r>
            <a:r>
              <a:rPr lang="fr-FR" sz="72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exist</a:t>
            </a:r>
            <a:r>
              <a:rPr lang="fr-FR" sz="7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pas» </a:t>
            </a:r>
          </a:p>
          <a:p>
            <a:pPr>
              <a:buNone/>
            </a:pPr>
            <a:r>
              <a:rPr lang="fr-FR" sz="7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Envoyer </a:t>
            </a:r>
            <a:r>
              <a:rPr lang="fr-FR" sz="7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l'utilisateur vers </a:t>
            </a:r>
            <a:r>
              <a:rPr lang="fr-FR" sz="72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AjouterClient</a:t>
            </a:r>
            <a:r>
              <a:rPr lang="fr-FR" sz="7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() </a:t>
            </a:r>
            <a:r>
              <a:rPr lang="fr-FR" sz="7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pour  </a:t>
            </a:r>
            <a:r>
              <a:rPr lang="fr-FR" sz="7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remplir sont informations .</a:t>
            </a:r>
            <a:r>
              <a:rPr lang="fr-FR" sz="4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fr-FR" sz="4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 </a:t>
            </a:r>
          </a:p>
          <a:p>
            <a:pPr>
              <a:buNone/>
            </a:pPr>
            <a:endParaRPr lang="fr-FR" sz="4400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500034" y="214290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lgerian" pitchFamily="82" charset="0"/>
                <a:ea typeface="+mj-ea"/>
                <a:cs typeface="+mj-cs"/>
              </a:rPr>
              <a:t>Les fonction louer et retourner voiture</a:t>
            </a:r>
            <a:endParaRPr kumimoji="0" lang="fr-FR" sz="2800" b="1" i="0" u="none" strike="noStrike" kern="1200" cap="none" spc="0" normalizeH="0" baseline="0" noProof="0" dirty="0">
              <a:ln w="6350"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Algerian" pitchFamily="82" charset="0"/>
              <a:ea typeface="+mj-ea"/>
              <a:cs typeface="+mj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57158" y="1357298"/>
            <a:ext cx="835821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400" b="1" dirty="0" smtClean="0">
                <a:solidFill>
                  <a:srgbClr val="FF0000"/>
                </a:solidFill>
                <a:latin typeface="Baskerville Old Face" pitchFamily="18" charset="0"/>
              </a:rPr>
              <a:t> </a:t>
            </a:r>
            <a:r>
              <a:rPr lang="fr-FR" sz="2400" b="1" dirty="0" err="1" smtClean="0">
                <a:solidFill>
                  <a:srgbClr val="FF0000"/>
                </a:solidFill>
                <a:latin typeface="Baskerville Old Face" pitchFamily="18" charset="0"/>
              </a:rPr>
              <a:t>Routurner</a:t>
            </a:r>
            <a:r>
              <a:rPr lang="fr-FR" sz="2400" b="1" dirty="0" smtClean="0">
                <a:solidFill>
                  <a:srgbClr val="FF0000"/>
                </a:solidFill>
                <a:latin typeface="Baskerville Old Face" pitchFamily="18" charset="0"/>
              </a:rPr>
              <a:t> voiture</a:t>
            </a:r>
            <a:r>
              <a:rPr lang="fr-FR" sz="2400" b="1" dirty="0" smtClean="0"/>
              <a:t> </a:t>
            </a:r>
          </a:p>
          <a:p>
            <a:r>
              <a:rPr lang="fr-FR" dirty="0" smtClean="0"/>
              <a:t>                         </a:t>
            </a:r>
          </a:p>
          <a:p>
            <a:r>
              <a:rPr lang="fr-FR" sz="2000" b="1" dirty="0" smtClean="0">
                <a:solidFill>
                  <a:schemeClr val="bg1"/>
                </a:solidFill>
              </a:rPr>
              <a:t>Demande á l'utilisateur </a:t>
            </a:r>
            <a:r>
              <a:rPr lang="fr-FR" sz="2000" b="1" dirty="0" smtClean="0">
                <a:solidFill>
                  <a:schemeClr val="bg1"/>
                </a:solidFill>
              </a:rPr>
              <a:t>id de voiture.</a:t>
            </a:r>
            <a:endParaRPr lang="fr-FR" sz="2000" b="1" dirty="0" smtClean="0">
              <a:solidFill>
                <a:schemeClr val="bg1"/>
              </a:solidFill>
            </a:endParaRPr>
          </a:p>
          <a:p>
            <a:r>
              <a:rPr lang="fr-FR" sz="2000" b="1" dirty="0" smtClean="0">
                <a:solidFill>
                  <a:schemeClr val="bg1"/>
                </a:solidFill>
              </a:rPr>
              <a:t> Tester L'existence </a:t>
            </a:r>
            <a:r>
              <a:rPr lang="fr-FR" sz="2000" b="1" dirty="0" smtClean="0">
                <a:solidFill>
                  <a:schemeClr val="bg1"/>
                </a:solidFill>
              </a:rPr>
              <a:t>de id de voiture dans fichier Voitures.txt »      </a:t>
            </a:r>
          </a:p>
          <a:p>
            <a:r>
              <a:rPr lang="fr-FR" sz="2000" b="1" dirty="0" smtClean="0">
                <a:solidFill>
                  <a:schemeClr val="bg1"/>
                </a:solidFill>
              </a:rPr>
              <a:t>Si n’</a:t>
            </a:r>
            <a:r>
              <a:rPr lang="fr-FR" sz="2000" b="1" dirty="0" err="1" smtClean="0">
                <a:solidFill>
                  <a:schemeClr val="bg1"/>
                </a:solidFill>
              </a:rPr>
              <a:t>exist</a:t>
            </a:r>
            <a:r>
              <a:rPr lang="fr-FR" sz="2000" b="1" dirty="0" smtClean="0">
                <a:solidFill>
                  <a:schemeClr val="bg1"/>
                </a:solidFill>
              </a:rPr>
              <a:t> pas en </a:t>
            </a:r>
            <a:r>
              <a:rPr lang="fr-FR" sz="2000" b="1" dirty="0" err="1" smtClean="0">
                <a:solidFill>
                  <a:schemeClr val="bg1"/>
                </a:solidFill>
              </a:rPr>
              <a:t>repiter</a:t>
            </a:r>
            <a:r>
              <a:rPr lang="fr-FR" sz="2000" b="1" dirty="0" smtClean="0">
                <a:solidFill>
                  <a:schemeClr val="bg1"/>
                </a:solidFill>
              </a:rPr>
              <a:t> la demande de id </a:t>
            </a:r>
          </a:p>
          <a:p>
            <a:r>
              <a:rPr lang="fr-FR" sz="2000" b="1" dirty="0" smtClean="0">
                <a:solidFill>
                  <a:schemeClr val="bg1"/>
                </a:solidFill>
              </a:rPr>
              <a:t>Si </a:t>
            </a:r>
            <a:r>
              <a:rPr lang="fr-FR" sz="2000" b="1" dirty="0" err="1" smtClean="0">
                <a:solidFill>
                  <a:schemeClr val="bg1"/>
                </a:solidFill>
              </a:rPr>
              <a:t>exist</a:t>
            </a:r>
            <a:r>
              <a:rPr lang="fr-FR" sz="2000" b="1" dirty="0" smtClean="0">
                <a:solidFill>
                  <a:schemeClr val="bg1"/>
                </a:solidFill>
              </a:rPr>
              <a:t> :</a:t>
            </a:r>
            <a:endParaRPr lang="fr-FR" sz="2000" b="1" dirty="0" smtClean="0">
              <a:solidFill>
                <a:schemeClr val="bg1"/>
              </a:solidFill>
            </a:endParaRPr>
          </a:p>
          <a:p>
            <a:r>
              <a:rPr lang="fr-FR" sz="2000" b="1" dirty="0" smtClean="0">
                <a:solidFill>
                  <a:schemeClr val="bg1"/>
                </a:solidFill>
              </a:rPr>
              <a:t>Afficher message </a:t>
            </a:r>
            <a:r>
              <a:rPr lang="fr-FR" sz="2000" b="1" dirty="0" smtClean="0">
                <a:solidFill>
                  <a:schemeClr val="bg1"/>
                </a:solidFill>
              </a:rPr>
              <a:t>« Vous </a:t>
            </a:r>
            <a:r>
              <a:rPr lang="fr-FR" sz="2000" b="1" dirty="0" smtClean="0">
                <a:solidFill>
                  <a:schemeClr val="bg1"/>
                </a:solidFill>
              </a:rPr>
              <a:t>voulez vraiment retourner cette voiture o/n </a:t>
            </a:r>
            <a:r>
              <a:rPr lang="fr-FR" sz="2000" b="1" dirty="0" smtClean="0">
                <a:solidFill>
                  <a:schemeClr val="bg1"/>
                </a:solidFill>
              </a:rPr>
              <a:t>? » </a:t>
            </a:r>
          </a:p>
          <a:p>
            <a:pPr>
              <a:buFont typeface="Arial" pitchFamily="34" charset="0"/>
              <a:buChar char="•"/>
            </a:pPr>
            <a:r>
              <a:rPr lang="fr-FR" sz="2000" b="1" dirty="0" smtClean="0">
                <a:solidFill>
                  <a:schemeClr val="bg1"/>
                </a:solidFill>
              </a:rPr>
              <a:t> </a:t>
            </a:r>
            <a:r>
              <a:rPr lang="fr-FR" sz="2000" b="1" dirty="0" smtClean="0">
                <a:solidFill>
                  <a:schemeClr val="bg1"/>
                </a:solidFill>
              </a:rPr>
              <a:t>o : </a:t>
            </a:r>
            <a:r>
              <a:rPr lang="fr-FR" sz="2000" b="1" dirty="0" smtClean="0">
                <a:solidFill>
                  <a:schemeClr val="bg1"/>
                </a:solidFill>
              </a:rPr>
              <a:t>Modifier </a:t>
            </a:r>
            <a:r>
              <a:rPr lang="fr-FR" sz="2000" b="1" dirty="0" smtClean="0">
                <a:solidFill>
                  <a:schemeClr val="bg1"/>
                </a:solidFill>
              </a:rPr>
              <a:t>En location « oui"--&gt;« non".</a:t>
            </a:r>
          </a:p>
          <a:p>
            <a:r>
              <a:rPr lang="fr-FR" sz="2000" b="1" dirty="0" smtClean="0">
                <a:solidFill>
                  <a:schemeClr val="bg1"/>
                </a:solidFill>
              </a:rPr>
              <a:t>        </a:t>
            </a:r>
            <a:r>
              <a:rPr lang="fr-FR" sz="2000" b="1" dirty="0" smtClean="0">
                <a:solidFill>
                  <a:schemeClr val="bg1"/>
                </a:solidFill>
              </a:rPr>
              <a:t>Demande á l'utilisateur </a:t>
            </a:r>
            <a:r>
              <a:rPr lang="fr-FR" sz="2000" b="1" dirty="0" err="1" smtClean="0">
                <a:solidFill>
                  <a:schemeClr val="bg1"/>
                </a:solidFill>
              </a:rPr>
              <a:t>Num</a:t>
            </a:r>
            <a:r>
              <a:rPr lang="fr-FR" sz="2000" b="1" dirty="0" smtClean="0">
                <a:solidFill>
                  <a:schemeClr val="bg1"/>
                </a:solidFill>
              </a:rPr>
              <a:t> contrat.</a:t>
            </a:r>
          </a:p>
          <a:p>
            <a:r>
              <a:rPr lang="fr-FR" sz="2000" b="1" dirty="0" smtClean="0">
                <a:solidFill>
                  <a:schemeClr val="bg1"/>
                </a:solidFill>
              </a:rPr>
              <a:t> </a:t>
            </a:r>
            <a:r>
              <a:rPr lang="fr-FR" sz="2000" b="1" dirty="0" smtClean="0">
                <a:solidFill>
                  <a:schemeClr val="bg1"/>
                </a:solidFill>
              </a:rPr>
              <a:t>       Supprimer contrat .</a:t>
            </a:r>
          </a:p>
          <a:p>
            <a:pPr>
              <a:buFont typeface="Arial" pitchFamily="34" charset="0"/>
              <a:buChar char="•"/>
            </a:pPr>
            <a:r>
              <a:rPr lang="fr-FR" sz="2000" b="1" dirty="0" smtClean="0">
                <a:solidFill>
                  <a:schemeClr val="bg1"/>
                </a:solidFill>
              </a:rPr>
              <a:t> </a:t>
            </a:r>
            <a:r>
              <a:rPr lang="fr-FR" sz="2000" b="1" dirty="0" smtClean="0">
                <a:solidFill>
                  <a:schemeClr val="bg1"/>
                </a:solidFill>
              </a:rPr>
              <a:t>n : </a:t>
            </a:r>
            <a:r>
              <a:rPr lang="fr-FR" sz="2000" b="1" dirty="0" smtClean="0">
                <a:solidFill>
                  <a:schemeClr val="bg1"/>
                </a:solidFill>
              </a:rPr>
              <a:t>Afficher message «</a:t>
            </a:r>
            <a:r>
              <a:rPr lang="fr-FR" sz="2000" b="1" dirty="0" smtClean="0">
                <a:solidFill>
                  <a:schemeClr val="bg1"/>
                </a:solidFill>
              </a:rPr>
              <a:t>Retourner </a:t>
            </a:r>
            <a:r>
              <a:rPr lang="fr-FR" sz="2000" b="1" dirty="0" smtClean="0">
                <a:solidFill>
                  <a:schemeClr val="bg1"/>
                </a:solidFill>
              </a:rPr>
              <a:t>voiture est </a:t>
            </a:r>
            <a:r>
              <a:rPr lang="fr-FR" sz="2000" b="1" dirty="0" smtClean="0">
                <a:solidFill>
                  <a:schemeClr val="bg1"/>
                </a:solidFill>
              </a:rPr>
              <a:t>annuler »</a:t>
            </a:r>
          </a:p>
          <a:p>
            <a:pPr>
              <a:buFont typeface="Arial" pitchFamily="34" charset="0"/>
              <a:buChar char="•"/>
            </a:pPr>
            <a:endParaRPr lang="fr-FR" dirty="0" smtClean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142984"/>
            <a:ext cx="8229600" cy="470916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Nous avons rencontré de nombreux problèmes en travaillant sur ce projet, mais nous en avons résolu la moitié</a:t>
            </a:r>
          </a:p>
          <a:p>
            <a:r>
              <a:rPr lang="fr-FR" b="1" dirty="0" smtClean="0">
                <a:solidFill>
                  <a:schemeClr val="bg1"/>
                </a:solidFill>
              </a:rPr>
              <a:t>Je pense que la chose la plus importante est que nous apprenions et développions nos capacités en tant qu'étudiants</a:t>
            </a:r>
          </a:p>
          <a:p>
            <a:r>
              <a:rPr lang="fr-FR" b="1" dirty="0" smtClean="0">
                <a:solidFill>
                  <a:schemeClr val="bg1"/>
                </a:solidFill>
              </a:rPr>
              <a:t>Merci, monsieur, de nous avoir donné cette expérience</a:t>
            </a:r>
            <a:r>
              <a:rPr lang="fr-FR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fr-FR" b="1" dirty="0" smtClean="0">
                <a:solidFill>
                  <a:schemeClr val="bg1"/>
                </a:solidFill>
              </a:rPr>
              <a:t> </a:t>
            </a:r>
            <a:r>
              <a:rPr lang="fr-FR" b="1" dirty="0" smtClean="0">
                <a:solidFill>
                  <a:schemeClr val="bg1"/>
                </a:solidFill>
              </a:rPr>
              <a:t>Nous espérons que vous nous aiderez à résoudre les problèmes restants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642942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sz="4000" i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6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Menus de programme en GTK+ </a:t>
            </a:r>
            <a:endParaRPr lang="fr-FR" sz="4000" i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1">
                  <a:lumMod val="65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9" name="Image 8" descr="menu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1000108"/>
            <a:ext cx="4643438" cy="3714800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  <p:sp>
        <p:nvSpPr>
          <p:cNvPr id="5" name="ZoneTexte 4"/>
          <p:cNvSpPr txBox="1"/>
          <p:nvPr/>
        </p:nvSpPr>
        <p:spPr>
          <a:xfrm>
            <a:off x="3071802" y="1000108"/>
            <a:ext cx="2786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fr-FR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Void</a:t>
            </a:r>
            <a:r>
              <a:rPr lang="fr-FR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 </a:t>
            </a:r>
            <a:r>
              <a:rPr lang="fr-FR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choixUtilisateur</a:t>
            </a:r>
            <a:r>
              <a:rPr lang="fr-FR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()</a:t>
            </a:r>
            <a:endParaRPr lang="fr-FR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pic>
        <p:nvPicPr>
          <p:cNvPr id="21" name="Image 20" descr="Capture d’écran 2021-06-05 184823.jpg"/>
          <p:cNvPicPr>
            <a:picLocks noChangeAspect="1"/>
          </p:cNvPicPr>
          <p:nvPr/>
        </p:nvPicPr>
        <p:blipFill>
          <a:blip r:embed="rId3"/>
          <a:srcRect l="4873" t="9980" r="34657" b="2569"/>
          <a:stretch>
            <a:fillRect/>
          </a:stretch>
        </p:blipFill>
        <p:spPr>
          <a:xfrm>
            <a:off x="0" y="3357562"/>
            <a:ext cx="3571868" cy="3500438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  <p:pic>
        <p:nvPicPr>
          <p:cNvPr id="22" name="Image 21" descr="Capture d’écran 2021-06-05 184847.jpg"/>
          <p:cNvPicPr>
            <a:picLocks noChangeAspect="1"/>
          </p:cNvPicPr>
          <p:nvPr/>
        </p:nvPicPr>
        <p:blipFill>
          <a:blip r:embed="rId4"/>
          <a:srcRect l="9915" t="11887" r="19409"/>
          <a:stretch>
            <a:fillRect/>
          </a:stretch>
        </p:blipFill>
        <p:spPr>
          <a:xfrm>
            <a:off x="5429256" y="3429000"/>
            <a:ext cx="3714744" cy="3429000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  <p:cxnSp>
        <p:nvCxnSpPr>
          <p:cNvPr id="13" name="Connecteur droit avec flèche 12"/>
          <p:cNvCxnSpPr>
            <a:endCxn id="27" idx="1"/>
          </p:cNvCxnSpPr>
          <p:nvPr/>
        </p:nvCxnSpPr>
        <p:spPr>
          <a:xfrm>
            <a:off x="5143504" y="3000372"/>
            <a:ext cx="1000132" cy="4704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285720" y="3214686"/>
            <a:ext cx="2786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fr-FR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void</a:t>
            </a:r>
            <a:r>
              <a:rPr lang="fr-FR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fr-FR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menuAdmine</a:t>
            </a:r>
            <a:r>
              <a:rPr lang="fr-FR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()</a:t>
            </a:r>
            <a:endParaRPr lang="fr-FR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cxnSp>
        <p:nvCxnSpPr>
          <p:cNvPr id="11" name="Connecteur droit avec flèche 10"/>
          <p:cNvCxnSpPr>
            <a:endCxn id="25" idx="0"/>
          </p:cNvCxnSpPr>
          <p:nvPr/>
        </p:nvCxnSpPr>
        <p:spPr>
          <a:xfrm rot="10800000" flipV="1">
            <a:off x="1678762" y="1928802"/>
            <a:ext cx="1643075" cy="12858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6143636" y="3286124"/>
            <a:ext cx="2786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fr-FR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void</a:t>
            </a:r>
            <a:r>
              <a:rPr lang="fr-FR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fr-FR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menuClient</a:t>
            </a:r>
            <a:r>
              <a:rPr lang="fr-FR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()</a:t>
            </a:r>
            <a:endParaRPr lang="fr-FR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41168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25" grpId="0" build="allAtOnce" animBg="1"/>
      <p:bldP spid="27" grpId="0" build="allAtOnce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2714620"/>
            <a:ext cx="8229600" cy="11430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4400" dirty="0" smtClean="0"/>
              <a:t>Merci d'avoir lu </a:t>
            </a:r>
            <a:r>
              <a:rPr lang="fr-FR" sz="4400" dirty="0" smtClean="0"/>
              <a:t>notre </a:t>
            </a:r>
            <a:r>
              <a:rPr lang="fr-FR" sz="4400" dirty="0" smtClean="0"/>
              <a:t>rapport</a:t>
            </a:r>
            <a:endParaRPr lang="fr-FR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gestClien.jpg"/>
          <p:cNvPicPr>
            <a:picLocks noChangeAspect="1"/>
          </p:cNvPicPr>
          <p:nvPr/>
        </p:nvPicPr>
        <p:blipFill>
          <a:blip r:embed="rId2"/>
          <a:srcRect t="1639" r="1515"/>
          <a:stretch>
            <a:fillRect/>
          </a:stretch>
        </p:blipFill>
        <p:spPr>
          <a:xfrm>
            <a:off x="214282" y="642918"/>
            <a:ext cx="4429124" cy="4214842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  <p:sp>
        <p:nvSpPr>
          <p:cNvPr id="6" name="ZoneTexte 5"/>
          <p:cNvSpPr txBox="1"/>
          <p:nvPr/>
        </p:nvSpPr>
        <p:spPr>
          <a:xfrm>
            <a:off x="2285984" y="142852"/>
            <a:ext cx="478634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Gestion de client </a:t>
            </a:r>
            <a:endParaRPr lang="fr-FR" dirty="0"/>
          </a:p>
        </p:txBody>
      </p:sp>
      <p:pic>
        <p:nvPicPr>
          <p:cNvPr id="20" name="Image 19" descr="ajotCl.jpg"/>
          <p:cNvPicPr>
            <a:picLocks noChangeAspect="1"/>
          </p:cNvPicPr>
          <p:nvPr/>
        </p:nvPicPr>
        <p:blipFill>
          <a:blip r:embed="rId3"/>
          <a:srcRect l="12242" t="17742" r="15675" b="15725"/>
          <a:stretch>
            <a:fillRect/>
          </a:stretch>
        </p:blipFill>
        <p:spPr>
          <a:xfrm>
            <a:off x="5000628" y="857232"/>
            <a:ext cx="3857652" cy="2500330"/>
          </a:xfrm>
          <a:prstGeom prst="rect">
            <a:avLst/>
          </a:prstGeom>
        </p:spPr>
      </p:pic>
      <p:cxnSp>
        <p:nvCxnSpPr>
          <p:cNvPr id="14" name="Connecteur droit avec flèche 13"/>
          <p:cNvCxnSpPr>
            <a:endCxn id="20" idx="1"/>
          </p:cNvCxnSpPr>
          <p:nvPr/>
        </p:nvCxnSpPr>
        <p:spPr>
          <a:xfrm>
            <a:off x="3714744" y="2071678"/>
            <a:ext cx="1285884" cy="357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4643438" y="3643314"/>
            <a:ext cx="4500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Quand l'</a:t>
            </a:r>
            <a:r>
              <a:rPr lang="fr-FR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admin</a:t>
            </a:r>
            <a:r>
              <a:rPr lang="fr-F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clique sur ajouter un client, le programme affiche une fenêtre pour saisir les informations de client</a:t>
            </a:r>
            <a:endParaRPr lang="fr-FR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5643570" y="642918"/>
            <a:ext cx="278608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fr-FR" sz="16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void</a:t>
            </a:r>
            <a:r>
              <a:rPr lang="fr-FR" sz="1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fr-FR" sz="16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AjouterClient</a:t>
            </a:r>
            <a:r>
              <a:rPr lang="fr-FR" sz="1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()</a:t>
            </a:r>
            <a:endParaRPr lang="fr-FR" sz="16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/>
      <p:bldP spid="15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gestClien.jpg"/>
          <p:cNvPicPr>
            <a:picLocks noChangeAspect="1"/>
          </p:cNvPicPr>
          <p:nvPr/>
        </p:nvPicPr>
        <p:blipFill>
          <a:blip r:embed="rId2"/>
          <a:srcRect t="1639" r="1515"/>
          <a:stretch>
            <a:fillRect/>
          </a:stretch>
        </p:blipFill>
        <p:spPr>
          <a:xfrm>
            <a:off x="214282" y="642918"/>
            <a:ext cx="4429124" cy="3857652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  <p:sp>
        <p:nvSpPr>
          <p:cNvPr id="6" name="ZoneTexte 5"/>
          <p:cNvSpPr txBox="1"/>
          <p:nvPr/>
        </p:nvSpPr>
        <p:spPr>
          <a:xfrm>
            <a:off x="2285984" y="142852"/>
            <a:ext cx="478634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Gestion de client </a:t>
            </a:r>
            <a:endParaRPr lang="fr-FR" dirty="0"/>
          </a:p>
        </p:txBody>
      </p:sp>
      <p:cxnSp>
        <p:nvCxnSpPr>
          <p:cNvPr id="16" name="Connecteur droit avec flèche 15"/>
          <p:cNvCxnSpPr>
            <a:endCxn id="22" idx="1"/>
          </p:cNvCxnSpPr>
          <p:nvPr/>
        </p:nvCxnSpPr>
        <p:spPr>
          <a:xfrm flipV="1">
            <a:off x="3357554" y="2714620"/>
            <a:ext cx="1500198" cy="1428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Image 20" descr="modfCll2.jpg"/>
          <p:cNvPicPr>
            <a:picLocks noChangeAspect="1"/>
          </p:cNvPicPr>
          <p:nvPr/>
        </p:nvPicPr>
        <p:blipFill>
          <a:blip r:embed="rId3"/>
          <a:srcRect l="3448" t="4464" r="8620" b="6249"/>
          <a:stretch>
            <a:fillRect/>
          </a:stretch>
        </p:blipFill>
        <p:spPr>
          <a:xfrm>
            <a:off x="4714876" y="3857628"/>
            <a:ext cx="3643338" cy="2857520"/>
          </a:xfrm>
          <a:prstGeom prst="rect">
            <a:avLst/>
          </a:prstGeom>
        </p:spPr>
      </p:pic>
      <p:pic>
        <p:nvPicPr>
          <p:cNvPr id="22" name="Image 21" descr="modfCl.jpg"/>
          <p:cNvPicPr>
            <a:picLocks noChangeAspect="1"/>
          </p:cNvPicPr>
          <p:nvPr/>
        </p:nvPicPr>
        <p:blipFill>
          <a:blip r:embed="rId4"/>
          <a:srcRect l="15275" t="10181" r="8350" b="8981"/>
          <a:stretch>
            <a:fillRect/>
          </a:stretch>
        </p:blipFill>
        <p:spPr>
          <a:xfrm>
            <a:off x="4857752" y="2071678"/>
            <a:ext cx="3571900" cy="1285884"/>
          </a:xfrm>
          <a:prstGeom prst="rect">
            <a:avLst/>
          </a:prstGeom>
        </p:spPr>
      </p:pic>
      <p:cxnSp>
        <p:nvCxnSpPr>
          <p:cNvPr id="25" name="Connecteur droit avec flèche 24"/>
          <p:cNvCxnSpPr>
            <a:stCxn id="32" idx="4"/>
            <a:endCxn id="21" idx="0"/>
          </p:cNvCxnSpPr>
          <p:nvPr/>
        </p:nvCxnSpPr>
        <p:spPr>
          <a:xfrm rot="5400000">
            <a:off x="6429388" y="3178967"/>
            <a:ext cx="785818" cy="5715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6858016" y="2643182"/>
            <a:ext cx="500066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7643834" y="2643182"/>
            <a:ext cx="500066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500826" y="1071546"/>
            <a:ext cx="1500198" cy="4286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Retoure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5357818" y="1928802"/>
            <a:ext cx="278608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fr-FR" sz="16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void</a:t>
            </a:r>
            <a:r>
              <a:rPr lang="fr-FR" sz="1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fr-FR" sz="16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ModifierClient</a:t>
            </a:r>
            <a:r>
              <a:rPr lang="fr-FR" sz="1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()</a:t>
            </a:r>
            <a:endParaRPr lang="fr-FR" sz="16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cxnSp>
        <p:nvCxnSpPr>
          <p:cNvPr id="35" name="Connecteur droit avec flèche 34"/>
          <p:cNvCxnSpPr>
            <a:stCxn id="33" idx="0"/>
          </p:cNvCxnSpPr>
          <p:nvPr/>
        </p:nvCxnSpPr>
        <p:spPr>
          <a:xfrm rot="16200000" flipV="1">
            <a:off x="6983033" y="1732347"/>
            <a:ext cx="1143008" cy="6786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1" y="4786322"/>
            <a:ext cx="4714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Si le client entre son id, il faut cocher et choisir l'un des deux choix suivants, et cliquer sur OK.</a:t>
            </a:r>
          </a:p>
          <a:p>
            <a:pPr>
              <a:buFont typeface="Arial" pitchFamily="34" charset="0"/>
              <a:buChar char="•"/>
            </a:pPr>
            <a:r>
              <a:rPr lang="fr-FR" sz="1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Dans le cas de choix de non : revient à la fenêtre précédente</a:t>
            </a:r>
          </a:p>
          <a:p>
            <a:pPr>
              <a:buFont typeface="Arial" pitchFamily="34" charset="0"/>
              <a:buChar char="•"/>
            </a:pPr>
            <a:r>
              <a:rPr lang="fr-FR" sz="1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dans le cas de oui : affichage de la deuxième fenêtre pour remplir ses informations</a:t>
            </a:r>
            <a:endParaRPr lang="fr-FR" sz="1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9" grpId="0" build="allAtOnce" animBg="1"/>
      <p:bldP spid="40" grpId="0" build="allAtOnce" animBg="1"/>
      <p:bldP spid="41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suprCl.jpg"/>
          <p:cNvPicPr>
            <a:picLocks noChangeAspect="1"/>
          </p:cNvPicPr>
          <p:nvPr/>
        </p:nvPicPr>
        <p:blipFill>
          <a:blip r:embed="rId2"/>
          <a:srcRect l="3358" t="12733" r="1492" b="3416"/>
          <a:stretch>
            <a:fillRect/>
          </a:stretch>
        </p:blipFill>
        <p:spPr>
          <a:xfrm>
            <a:off x="4786314" y="2071678"/>
            <a:ext cx="3643338" cy="1285884"/>
          </a:xfrm>
          <a:prstGeom prst="rect">
            <a:avLst/>
          </a:prstGeom>
        </p:spPr>
      </p:pic>
      <p:pic>
        <p:nvPicPr>
          <p:cNvPr id="5" name="Image 4" descr="gestClien.jpg"/>
          <p:cNvPicPr>
            <a:picLocks noChangeAspect="1"/>
          </p:cNvPicPr>
          <p:nvPr/>
        </p:nvPicPr>
        <p:blipFill>
          <a:blip r:embed="rId3"/>
          <a:srcRect t="1639" r="1515"/>
          <a:stretch>
            <a:fillRect/>
          </a:stretch>
        </p:blipFill>
        <p:spPr>
          <a:xfrm>
            <a:off x="214282" y="642918"/>
            <a:ext cx="4429124" cy="4214842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  <p:sp>
        <p:nvSpPr>
          <p:cNvPr id="6" name="ZoneTexte 5"/>
          <p:cNvSpPr txBox="1"/>
          <p:nvPr/>
        </p:nvSpPr>
        <p:spPr>
          <a:xfrm>
            <a:off x="2285984" y="142852"/>
            <a:ext cx="478634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Gestion de client </a:t>
            </a:r>
            <a:endParaRPr lang="fr-FR" dirty="0"/>
          </a:p>
        </p:txBody>
      </p:sp>
      <p:cxnSp>
        <p:nvCxnSpPr>
          <p:cNvPr id="16" name="Connecteur droit avec flèche 15"/>
          <p:cNvCxnSpPr/>
          <p:nvPr/>
        </p:nvCxnSpPr>
        <p:spPr>
          <a:xfrm flipV="1">
            <a:off x="3286116" y="2714620"/>
            <a:ext cx="1571636" cy="928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Image 20" descr="modfCll2.jpg"/>
          <p:cNvPicPr>
            <a:picLocks noChangeAspect="1"/>
          </p:cNvPicPr>
          <p:nvPr/>
        </p:nvPicPr>
        <p:blipFill>
          <a:blip r:embed="rId4"/>
          <a:srcRect l="3448" t="4464" r="8620" b="6249"/>
          <a:stretch>
            <a:fillRect/>
          </a:stretch>
        </p:blipFill>
        <p:spPr>
          <a:xfrm>
            <a:off x="5286380" y="3786190"/>
            <a:ext cx="3643338" cy="2857520"/>
          </a:xfrm>
          <a:prstGeom prst="rect">
            <a:avLst/>
          </a:prstGeom>
        </p:spPr>
      </p:pic>
      <p:cxnSp>
        <p:nvCxnSpPr>
          <p:cNvPr id="25" name="Connecteur droit avec flèche 24"/>
          <p:cNvCxnSpPr>
            <a:stCxn id="32" idx="4"/>
            <a:endCxn id="21" idx="0"/>
          </p:cNvCxnSpPr>
          <p:nvPr/>
        </p:nvCxnSpPr>
        <p:spPr>
          <a:xfrm rot="5400000">
            <a:off x="6750859" y="34290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6858016" y="2643182"/>
            <a:ext cx="500066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7643834" y="2643182"/>
            <a:ext cx="500066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500826" y="1071546"/>
            <a:ext cx="1500198" cy="4286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Retour 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5643570" y="1928802"/>
            <a:ext cx="221457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fr-FR" sz="14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void</a:t>
            </a:r>
            <a:r>
              <a:rPr lang="fr-FR" sz="1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fr-FR" sz="14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SupprimerClient</a:t>
            </a:r>
            <a:r>
              <a:rPr lang="fr-FR" sz="1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()</a:t>
            </a:r>
            <a:endParaRPr lang="fr-FR" sz="14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cxnSp>
        <p:nvCxnSpPr>
          <p:cNvPr id="35" name="Connecteur droit avec flèche 34"/>
          <p:cNvCxnSpPr>
            <a:stCxn id="33" idx="0"/>
          </p:cNvCxnSpPr>
          <p:nvPr/>
        </p:nvCxnSpPr>
        <p:spPr>
          <a:xfrm rot="16200000" flipV="1">
            <a:off x="6983033" y="1732347"/>
            <a:ext cx="1143008" cy="6786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1" y="5000636"/>
            <a:ext cx="52149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Si le client entre son id, il faut cocher et choisir l'un des deux choix suivants, et cliquer sur OK.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Dans le cas de choix de non: revient à la fenêtre précédente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Dans le cas de oui: affichage de la deuxième fenêtre pour remplir ses informations</a:t>
            </a:r>
            <a:endParaRPr lang="fr-FR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9" grpId="0" build="allAtOnce" animBg="1"/>
      <p:bldP spid="40" grpId="0" build="allAtOnce" animBg="1"/>
      <p:bldP spid="18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gestVoi.jpg"/>
          <p:cNvPicPr>
            <a:picLocks noChangeAspect="1"/>
          </p:cNvPicPr>
          <p:nvPr/>
        </p:nvPicPr>
        <p:blipFill>
          <a:blip r:embed="rId2"/>
          <a:srcRect l="2683" t="1410" r="715" b="8364"/>
          <a:stretch>
            <a:fillRect/>
          </a:stretch>
        </p:blipFill>
        <p:spPr>
          <a:xfrm>
            <a:off x="214282" y="857232"/>
            <a:ext cx="4527415" cy="4214842"/>
          </a:xfrm>
          <a:prstGeom prst="rect">
            <a:avLst/>
          </a:prstGeom>
        </p:spPr>
      </p:pic>
      <p:pic>
        <p:nvPicPr>
          <p:cNvPr id="16" name="Image 15" descr="ajoutV.jpg"/>
          <p:cNvPicPr>
            <a:picLocks noChangeAspect="1"/>
          </p:cNvPicPr>
          <p:nvPr/>
        </p:nvPicPr>
        <p:blipFill>
          <a:blip r:embed="rId3"/>
          <a:srcRect l="5758" t="7920" r="14185" b="2970"/>
          <a:stretch>
            <a:fillRect/>
          </a:stretch>
        </p:blipFill>
        <p:spPr>
          <a:xfrm>
            <a:off x="5715008" y="1000108"/>
            <a:ext cx="2857520" cy="278608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285984" y="142852"/>
            <a:ext cx="478634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Gestion de voiture</a:t>
            </a:r>
            <a:endParaRPr lang="fr-FR" dirty="0"/>
          </a:p>
        </p:txBody>
      </p:sp>
      <p:cxnSp>
        <p:nvCxnSpPr>
          <p:cNvPr id="14" name="Connecteur droit avec flèche 13"/>
          <p:cNvCxnSpPr>
            <a:endCxn id="16" idx="1"/>
          </p:cNvCxnSpPr>
          <p:nvPr/>
        </p:nvCxnSpPr>
        <p:spPr>
          <a:xfrm>
            <a:off x="3786182" y="2285992"/>
            <a:ext cx="1928826" cy="1071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4786314" y="3929066"/>
            <a:ext cx="4357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Quand l'</a:t>
            </a:r>
            <a:r>
              <a:rPr lang="fr-FR" sz="16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admin</a:t>
            </a:r>
            <a:r>
              <a:rPr lang="fr-FR" sz="1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clique sur ajouter une voiture, le programme affiche une fenêtre pour saisir les informations de voiture</a:t>
            </a:r>
            <a:endParaRPr lang="fr-FR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5786446" y="857232"/>
            <a:ext cx="278608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fr-FR" sz="16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void</a:t>
            </a:r>
            <a:r>
              <a:rPr lang="fr-FR" sz="1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fr-FR" sz="16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Ajoutervoiture</a:t>
            </a:r>
            <a:r>
              <a:rPr lang="fr-FR" sz="1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()</a:t>
            </a:r>
            <a:endParaRPr lang="fr-FR" sz="16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/>
      <p:bldP spid="15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27" descr="sopV.jpg"/>
          <p:cNvPicPr>
            <a:picLocks noChangeAspect="1"/>
          </p:cNvPicPr>
          <p:nvPr/>
        </p:nvPicPr>
        <p:blipFill>
          <a:blip r:embed="rId2"/>
          <a:srcRect l="7143" t="16292" r="13265" b="7865"/>
          <a:stretch>
            <a:fillRect/>
          </a:stretch>
        </p:blipFill>
        <p:spPr>
          <a:xfrm>
            <a:off x="5143504" y="1928802"/>
            <a:ext cx="3714776" cy="1285884"/>
          </a:xfrm>
          <a:prstGeom prst="rect">
            <a:avLst/>
          </a:prstGeom>
        </p:spPr>
      </p:pic>
      <p:pic>
        <p:nvPicPr>
          <p:cNvPr id="15" name="Image 14" descr="gestVoi.jpg"/>
          <p:cNvPicPr>
            <a:picLocks noChangeAspect="1"/>
          </p:cNvPicPr>
          <p:nvPr/>
        </p:nvPicPr>
        <p:blipFill>
          <a:blip r:embed="rId3"/>
          <a:srcRect l="1699" t="658" b="9116"/>
          <a:stretch>
            <a:fillRect/>
          </a:stretch>
        </p:blipFill>
        <p:spPr>
          <a:xfrm>
            <a:off x="142844" y="714356"/>
            <a:ext cx="4825098" cy="4214842"/>
          </a:xfrm>
          <a:prstGeom prst="rect">
            <a:avLst/>
          </a:prstGeom>
        </p:spPr>
      </p:pic>
      <p:pic>
        <p:nvPicPr>
          <p:cNvPr id="19" name="Image 18" descr="modfV2.jpg"/>
          <p:cNvPicPr>
            <a:picLocks noChangeAspect="1"/>
          </p:cNvPicPr>
          <p:nvPr/>
        </p:nvPicPr>
        <p:blipFill>
          <a:blip r:embed="rId4"/>
          <a:srcRect l="11355" t="11095" r="27099" b="2449"/>
          <a:stretch>
            <a:fillRect/>
          </a:stretch>
        </p:blipFill>
        <p:spPr>
          <a:xfrm>
            <a:off x="5643570" y="3714752"/>
            <a:ext cx="3071834" cy="285752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285984" y="142852"/>
            <a:ext cx="478634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Gestion de voiture </a:t>
            </a:r>
            <a:endParaRPr lang="fr-FR" dirty="0"/>
          </a:p>
        </p:txBody>
      </p:sp>
      <p:cxnSp>
        <p:nvCxnSpPr>
          <p:cNvPr id="16" name="Connecteur droit avec flèche 15"/>
          <p:cNvCxnSpPr/>
          <p:nvPr/>
        </p:nvCxnSpPr>
        <p:spPr>
          <a:xfrm flipV="1">
            <a:off x="3428992" y="2571744"/>
            <a:ext cx="1714512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32" idx="4"/>
            <a:endCxn id="19" idx="0"/>
          </p:cNvCxnSpPr>
          <p:nvPr/>
        </p:nvCxnSpPr>
        <p:spPr>
          <a:xfrm rot="5400000">
            <a:off x="6965173" y="3143248"/>
            <a:ext cx="785818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7286644" y="2500306"/>
            <a:ext cx="500066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8072462" y="2500306"/>
            <a:ext cx="500066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500826" y="1071546"/>
            <a:ext cx="1500198" cy="4286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Retour 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6000760" y="1928802"/>
            <a:ext cx="221457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fr-FR" sz="14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void</a:t>
            </a:r>
            <a:r>
              <a:rPr lang="fr-FR" sz="1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fr-FR" sz="14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SupprimerVoiture</a:t>
            </a:r>
            <a:r>
              <a:rPr lang="fr-FR" sz="1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()</a:t>
            </a:r>
            <a:endParaRPr lang="fr-FR" sz="14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cxnSp>
        <p:nvCxnSpPr>
          <p:cNvPr id="35" name="Connecteur droit avec flèche 34"/>
          <p:cNvCxnSpPr>
            <a:stCxn id="33" idx="0"/>
            <a:endCxn id="39" idx="2"/>
          </p:cNvCxnSpPr>
          <p:nvPr/>
        </p:nvCxnSpPr>
        <p:spPr>
          <a:xfrm rot="16200000" flipV="1">
            <a:off x="7286644" y="1464455"/>
            <a:ext cx="1000132" cy="10715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142844" y="5000636"/>
            <a:ext cx="56435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Si l’</a:t>
            </a:r>
            <a:r>
              <a:rPr lang="fr-FR" sz="16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admin</a:t>
            </a:r>
            <a:r>
              <a:rPr lang="fr-FR" sz="1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entre id de voiture , il faut cocher et choisir l'un des deux choix suivants, et cliquer sur OK.</a:t>
            </a:r>
          </a:p>
          <a:p>
            <a:pPr>
              <a:buFont typeface="Arial" pitchFamily="34" charset="0"/>
              <a:buChar char="•"/>
            </a:pPr>
            <a:r>
              <a:rPr lang="fr-FR" sz="1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Dans le cas de choix de non: revient à la fenêtre précédente</a:t>
            </a:r>
          </a:p>
          <a:p>
            <a:pPr>
              <a:buFont typeface="Arial" pitchFamily="34" charset="0"/>
              <a:buChar char="•"/>
            </a:pPr>
            <a:r>
              <a:rPr lang="fr-FR" sz="1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Dans le cas de oui: affichage de la deuxième fenêtre pour remplir les informations de voiture</a:t>
            </a:r>
            <a:endParaRPr lang="fr-FR" sz="1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9" grpId="0" build="allAtOnce" animBg="1"/>
      <p:bldP spid="40" grpId="0" build="allAtOnce" animBg="1"/>
      <p:bldP spid="18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gestVoi.jpg"/>
          <p:cNvPicPr>
            <a:picLocks noChangeAspect="1"/>
          </p:cNvPicPr>
          <p:nvPr/>
        </p:nvPicPr>
        <p:blipFill>
          <a:blip r:embed="rId2"/>
          <a:srcRect l="1699" t="658" b="9116"/>
          <a:stretch>
            <a:fillRect/>
          </a:stretch>
        </p:blipFill>
        <p:spPr>
          <a:xfrm>
            <a:off x="142844" y="714356"/>
            <a:ext cx="4825098" cy="4214842"/>
          </a:xfrm>
          <a:prstGeom prst="rect">
            <a:avLst/>
          </a:prstGeom>
        </p:spPr>
      </p:pic>
      <p:pic>
        <p:nvPicPr>
          <p:cNvPr id="19" name="Image 18" descr="modfV2.jpg"/>
          <p:cNvPicPr>
            <a:picLocks noChangeAspect="1"/>
          </p:cNvPicPr>
          <p:nvPr/>
        </p:nvPicPr>
        <p:blipFill>
          <a:blip r:embed="rId3"/>
          <a:srcRect l="11355" t="11095" r="27099" b="2449"/>
          <a:stretch>
            <a:fillRect/>
          </a:stretch>
        </p:blipFill>
        <p:spPr>
          <a:xfrm>
            <a:off x="5643570" y="3714752"/>
            <a:ext cx="3071834" cy="2857520"/>
          </a:xfrm>
          <a:prstGeom prst="rect">
            <a:avLst/>
          </a:prstGeom>
        </p:spPr>
      </p:pic>
      <p:pic>
        <p:nvPicPr>
          <p:cNvPr id="17" name="Image 16" descr="modfV.jpg"/>
          <p:cNvPicPr>
            <a:picLocks noChangeAspect="1"/>
          </p:cNvPicPr>
          <p:nvPr/>
        </p:nvPicPr>
        <p:blipFill>
          <a:blip r:embed="rId4"/>
          <a:srcRect l="1666" t="15318" r="10000" b="6647"/>
          <a:stretch>
            <a:fillRect/>
          </a:stretch>
        </p:blipFill>
        <p:spPr>
          <a:xfrm>
            <a:off x="5143504" y="1928802"/>
            <a:ext cx="3786214" cy="128588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285984" y="142852"/>
            <a:ext cx="478634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Gestion de voiture </a:t>
            </a:r>
            <a:endParaRPr lang="fr-FR" dirty="0"/>
          </a:p>
        </p:txBody>
      </p:sp>
      <p:cxnSp>
        <p:nvCxnSpPr>
          <p:cNvPr id="16" name="Connecteur droit avec flèche 15"/>
          <p:cNvCxnSpPr>
            <a:endCxn id="17" idx="1"/>
          </p:cNvCxnSpPr>
          <p:nvPr/>
        </p:nvCxnSpPr>
        <p:spPr>
          <a:xfrm flipV="1">
            <a:off x="3428992" y="2571744"/>
            <a:ext cx="1714512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32" idx="4"/>
            <a:endCxn id="19" idx="0"/>
          </p:cNvCxnSpPr>
          <p:nvPr/>
        </p:nvCxnSpPr>
        <p:spPr>
          <a:xfrm rot="5400000">
            <a:off x="6965173" y="3143248"/>
            <a:ext cx="785818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7286644" y="2500306"/>
            <a:ext cx="500066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8072462" y="2500306"/>
            <a:ext cx="500066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500826" y="1071546"/>
            <a:ext cx="1500198" cy="4286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Retour 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6000760" y="1928802"/>
            <a:ext cx="214314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fr-FR" sz="14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void</a:t>
            </a:r>
            <a:r>
              <a:rPr lang="fr-FR" sz="1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fr-FR" sz="14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ModifierVoiture</a:t>
            </a:r>
            <a:r>
              <a:rPr lang="fr-FR" sz="1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()</a:t>
            </a:r>
            <a:endParaRPr lang="fr-FR" sz="14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cxnSp>
        <p:nvCxnSpPr>
          <p:cNvPr id="35" name="Connecteur droit avec flèche 34"/>
          <p:cNvCxnSpPr>
            <a:stCxn id="33" idx="0"/>
            <a:endCxn id="39" idx="2"/>
          </p:cNvCxnSpPr>
          <p:nvPr/>
        </p:nvCxnSpPr>
        <p:spPr>
          <a:xfrm rot="16200000" flipV="1">
            <a:off x="7286644" y="1464455"/>
            <a:ext cx="1000132" cy="10715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0" y="5000636"/>
            <a:ext cx="48429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Si le client entrer son id ,</a:t>
            </a:r>
          </a:p>
          <a:p>
            <a:r>
              <a:rPr lang="fr-F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il doit cocher sur un entre les </a:t>
            </a:r>
            <a:r>
              <a:rPr lang="fr-FR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daux</a:t>
            </a:r>
            <a:r>
              <a:rPr lang="fr-F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choix </a:t>
            </a:r>
          </a:p>
          <a:p>
            <a:r>
              <a:rPr lang="fr-F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et </a:t>
            </a:r>
            <a:r>
              <a:rPr lang="fr-FR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clicker</a:t>
            </a:r>
            <a:r>
              <a:rPr lang="fr-F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sur Ok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Si non :  retourner a la </a:t>
            </a:r>
            <a:r>
              <a:rPr lang="fr-FR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fenetre</a:t>
            </a:r>
            <a:r>
              <a:rPr lang="fr-F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fr-FR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pricident</a:t>
            </a:r>
            <a:endParaRPr lang="fr-FR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Si oui  :  afficher  </a:t>
            </a:r>
            <a:r>
              <a:rPr lang="fr-FR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fenetre</a:t>
            </a:r>
            <a:r>
              <a:rPr lang="fr-F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2 pour ajouter son</a:t>
            </a:r>
          </a:p>
          <a:p>
            <a:r>
              <a:rPr lang="fr-F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informations</a:t>
            </a:r>
            <a:endParaRPr lang="fr-FR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9" grpId="0" build="allAtOnce" animBg="1"/>
      <p:bldP spid="40" grpId="0" build="allAtOnce" animBg="1"/>
      <p:bldP spid="18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500034" y="977244"/>
            <a:ext cx="8229600" cy="5880756"/>
          </a:xfrm>
        </p:spPr>
        <p:txBody>
          <a:bodyPr/>
          <a:lstStyle/>
          <a:p>
            <a:endParaRPr lang="fr-FR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fr-F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Nous avons trouvé des problèmes à GTK, et à cause d'un problème on a pas la possibilité d'entrer et de stocker et prendre les informations de voiture de client dans un fichier, c'est pour cela qu'on a pas terminé et faire les autres </a:t>
            </a:r>
            <a:r>
              <a:rPr lang="fr-FR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fonctions.On</a:t>
            </a:r>
            <a:r>
              <a:rPr lang="fr-F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a travaillé avec des fonctions de stockage et de prendre mais GTK n'accepte </a:t>
            </a:r>
            <a:r>
              <a:rPr lang="fr-FR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chall</a:t>
            </a:r>
            <a:r>
              <a:rPr lang="fr-F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caractères, même si on </a:t>
            </a:r>
            <a:r>
              <a:rPr lang="fr-FR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caster</a:t>
            </a:r>
            <a:r>
              <a:rPr lang="fr-F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le type de caractères avec par entière</a:t>
            </a:r>
            <a:endParaRPr lang="fr-FR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642942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sz="4000" i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6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Les </a:t>
            </a:r>
            <a:r>
              <a:rPr lang="fr-FR" sz="4000" i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6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problemes</a:t>
            </a:r>
            <a:r>
              <a:rPr lang="fr-FR" sz="4000" i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6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sur GTK+ </a:t>
            </a:r>
            <a:endParaRPr lang="fr-FR" sz="4000" i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1">
                  <a:lumMod val="65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70821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428</TotalTime>
  <Words>653</Words>
  <Application>Microsoft Office PowerPoint</Application>
  <PresentationFormat>Affichage à l'écran (4:3)</PresentationFormat>
  <Paragraphs>102</Paragraphs>
  <Slides>20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Apex</vt:lpstr>
      <vt:lpstr>MINI Pojet location de voiture </vt:lpstr>
      <vt:lpstr>Menus de programme en GTK+ </vt:lpstr>
      <vt:lpstr>Diapositive 3</vt:lpstr>
      <vt:lpstr>Diapositive 4</vt:lpstr>
      <vt:lpstr>Diapositive 5</vt:lpstr>
      <vt:lpstr>Diapositive 6</vt:lpstr>
      <vt:lpstr>Diapositive 7</vt:lpstr>
      <vt:lpstr>Diapositive 8</vt:lpstr>
      <vt:lpstr>Les problemes sur GTK+ </vt:lpstr>
      <vt:lpstr>Diapositive 10</vt:lpstr>
      <vt:lpstr>l’utilisature doit entrer leur choix</vt:lpstr>
      <vt:lpstr>Les fonctions de gestion  voitures</vt:lpstr>
      <vt:lpstr>Diapositive 13</vt:lpstr>
      <vt:lpstr>Diapositive 14</vt:lpstr>
      <vt:lpstr>Les fonctions de gestion  client</vt:lpstr>
      <vt:lpstr>Les fonctions de Location</vt:lpstr>
      <vt:lpstr>Les fonction louer et retourner voiture</vt:lpstr>
      <vt:lpstr>Diapositive 18</vt:lpstr>
      <vt:lpstr>Diapositive 19</vt:lpstr>
      <vt:lpstr>Merci d'avoir lu notre rapport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Pojet location de voiture</dc:title>
  <dc:creator>ThinkPAD1</dc:creator>
  <cp:lastModifiedBy>asmae</cp:lastModifiedBy>
  <cp:revision>58</cp:revision>
  <dcterms:created xsi:type="dcterms:W3CDTF">2021-06-05T20:45:00Z</dcterms:created>
  <dcterms:modified xsi:type="dcterms:W3CDTF">2021-06-06T14:37:23Z</dcterms:modified>
</cp:coreProperties>
</file>