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E43ECB-5CD2-4789-9CAA-77DFEAD191A5}"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EC6E-6714-499D-B911-AF2489187D17}"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140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43ECB-5CD2-4789-9CAA-77DFEAD191A5}"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EC6E-6714-499D-B911-AF2489187D17}" type="slidenum">
              <a:rPr lang="en-US" smtClean="0"/>
              <a:t>‹#›</a:t>
            </a:fld>
            <a:endParaRPr lang="en-US"/>
          </a:p>
        </p:txBody>
      </p:sp>
    </p:spTree>
    <p:extLst>
      <p:ext uri="{BB962C8B-B14F-4D97-AF65-F5344CB8AC3E}">
        <p14:creationId xmlns:p14="http://schemas.microsoft.com/office/powerpoint/2010/main" val="80107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43ECB-5CD2-4789-9CAA-77DFEAD191A5}"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EC6E-6714-499D-B911-AF2489187D1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70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E43ECB-5CD2-4789-9CAA-77DFEAD191A5}"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EC6E-6714-499D-B911-AF2489187D17}" type="slidenum">
              <a:rPr lang="en-US" smtClean="0"/>
              <a:t>‹#›</a:t>
            </a:fld>
            <a:endParaRPr lang="en-US"/>
          </a:p>
        </p:txBody>
      </p:sp>
    </p:spTree>
    <p:extLst>
      <p:ext uri="{BB962C8B-B14F-4D97-AF65-F5344CB8AC3E}">
        <p14:creationId xmlns:p14="http://schemas.microsoft.com/office/powerpoint/2010/main" val="49928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43ECB-5CD2-4789-9CAA-77DFEAD191A5}"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EC6E-6714-499D-B911-AF2489187D17}"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25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E43ECB-5CD2-4789-9CAA-77DFEAD191A5}"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2EC6E-6714-499D-B911-AF2489187D17}" type="slidenum">
              <a:rPr lang="en-US" smtClean="0"/>
              <a:t>‹#›</a:t>
            </a:fld>
            <a:endParaRPr lang="en-US"/>
          </a:p>
        </p:txBody>
      </p:sp>
    </p:spTree>
    <p:extLst>
      <p:ext uri="{BB962C8B-B14F-4D97-AF65-F5344CB8AC3E}">
        <p14:creationId xmlns:p14="http://schemas.microsoft.com/office/powerpoint/2010/main" val="382688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E43ECB-5CD2-4789-9CAA-77DFEAD191A5}" type="datetimeFigureOut">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2EC6E-6714-499D-B911-AF2489187D17}" type="slidenum">
              <a:rPr lang="en-US" smtClean="0"/>
              <a:t>‹#›</a:t>
            </a:fld>
            <a:endParaRPr lang="en-US"/>
          </a:p>
        </p:txBody>
      </p:sp>
    </p:spTree>
    <p:extLst>
      <p:ext uri="{BB962C8B-B14F-4D97-AF65-F5344CB8AC3E}">
        <p14:creationId xmlns:p14="http://schemas.microsoft.com/office/powerpoint/2010/main" val="23682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E43ECB-5CD2-4789-9CAA-77DFEAD191A5}" type="datetimeFigureOut">
              <a:rPr lang="en-US" smtClean="0"/>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2EC6E-6714-499D-B911-AF2489187D17}" type="slidenum">
              <a:rPr lang="en-US" smtClean="0"/>
              <a:t>‹#›</a:t>
            </a:fld>
            <a:endParaRPr lang="en-US"/>
          </a:p>
        </p:txBody>
      </p:sp>
    </p:spTree>
    <p:extLst>
      <p:ext uri="{BB962C8B-B14F-4D97-AF65-F5344CB8AC3E}">
        <p14:creationId xmlns:p14="http://schemas.microsoft.com/office/powerpoint/2010/main" val="416932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43ECB-5CD2-4789-9CAA-77DFEAD191A5}" type="datetimeFigureOut">
              <a:rPr lang="en-US" smtClean="0"/>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2EC6E-6714-499D-B911-AF2489187D17}" type="slidenum">
              <a:rPr lang="en-US" smtClean="0"/>
              <a:t>‹#›</a:t>
            </a:fld>
            <a:endParaRPr lang="en-US"/>
          </a:p>
        </p:txBody>
      </p:sp>
    </p:spTree>
    <p:extLst>
      <p:ext uri="{BB962C8B-B14F-4D97-AF65-F5344CB8AC3E}">
        <p14:creationId xmlns:p14="http://schemas.microsoft.com/office/powerpoint/2010/main" val="142293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43ECB-5CD2-4789-9CAA-77DFEAD191A5}"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2EC6E-6714-499D-B911-AF2489187D17}" type="slidenum">
              <a:rPr lang="en-US" smtClean="0"/>
              <a:t>‹#›</a:t>
            </a:fld>
            <a:endParaRPr lang="en-US"/>
          </a:p>
        </p:txBody>
      </p:sp>
    </p:spTree>
    <p:extLst>
      <p:ext uri="{BB962C8B-B14F-4D97-AF65-F5344CB8AC3E}">
        <p14:creationId xmlns:p14="http://schemas.microsoft.com/office/powerpoint/2010/main" val="426820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E43ECB-5CD2-4789-9CAA-77DFEAD191A5}"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2EC6E-6714-499D-B911-AF2489187D17}"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54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5E43ECB-5CD2-4789-9CAA-77DFEAD191A5}" type="datetimeFigureOut">
              <a:rPr lang="en-US" smtClean="0"/>
              <a:t>10/10/2021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872EC6E-6714-499D-B911-AF2489187D1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7958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pointcheckout.com/en/blog/2sxygn/top-5-reward-programs-in-saudi-arabias-banking-sector" TargetMode="External"/><Relationship Id="rId3" Type="http://schemas.openxmlformats.org/officeDocument/2006/relationships/hyperlink" Target="https://kkf.org.sa/media/ipuh5olx/2-financial-inclusion-in-saudi-arabia-2018.pdf" TargetMode="External"/><Relationship Id="rId7" Type="http://schemas.openxmlformats.org/officeDocument/2006/relationships/hyperlink" Target="https://www.analyticssteps.com/blogs/what-fintech-examples-and-applications" TargetMode="Externa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hyperlink" Target="https://towardsdatascience.com/ten-applications-of-ai-to-fintech-22d626c2fdac" TargetMode="External"/><Relationship Id="rId5" Type="http://schemas.openxmlformats.org/officeDocument/2006/relationships/hyperlink" Target="https://www.sama.gov.sa/en-US/News/Pages/news28042019.aspx" TargetMode="External"/><Relationship Id="rId4" Type="http://schemas.openxmlformats.org/officeDocument/2006/relationships/hyperlink" Target="https://www.pwc.in/consulting/financial-services/fintech/fintech-insights/the-fintech-route-to-greater-financial-inclusion-in-india.html" TargetMode="External"/><Relationship Id="rId9" Type="http://schemas.openxmlformats.org/officeDocument/2006/relationships/hyperlink" Target="https://www.alarabiya.net/aswaq/economy/2020/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17A9A9AA-E444-4D95-B93C-A66F67D36C33}"/>
              </a:ext>
            </a:extLst>
          </p:cNvPr>
          <p:cNvPicPr>
            <a:picLocks noGrp="1" noChangeAspect="1"/>
          </p:cNvPicPr>
          <p:nvPr>
            <p:ph idx="1"/>
          </p:nvPr>
        </p:nvPicPr>
        <p:blipFill rotWithShape="1">
          <a:blip r:embed="rId2">
            <a:alphaModFix amt="20000"/>
            <a:extLst>
              <a:ext uri="{28A0092B-C50C-407E-A947-70E740481C1C}">
                <a14:useLocalDpi xmlns:a14="http://schemas.microsoft.com/office/drawing/2010/main" val="0"/>
              </a:ext>
            </a:extLst>
          </a:blip>
          <a:srcRect t="13401" b="14336"/>
          <a:stretch/>
        </p:blipFill>
        <p:spPr>
          <a:xfrm>
            <a:off x="0" y="0"/>
            <a:ext cx="12192000" cy="6858000"/>
          </a:xfrm>
        </p:spPr>
      </p:pic>
      <p:sp>
        <p:nvSpPr>
          <p:cNvPr id="6" name="TextBox 5">
            <a:extLst>
              <a:ext uri="{FF2B5EF4-FFF2-40B4-BE49-F238E27FC236}">
                <a16:creationId xmlns:a16="http://schemas.microsoft.com/office/drawing/2014/main" id="{1360307B-06C9-4BF2-B11A-EAE70EE9C91B}"/>
              </a:ext>
            </a:extLst>
          </p:cNvPr>
          <p:cNvSpPr txBox="1"/>
          <p:nvPr/>
        </p:nvSpPr>
        <p:spPr>
          <a:xfrm>
            <a:off x="1982432" y="171647"/>
            <a:ext cx="7830515" cy="6586418"/>
          </a:xfrm>
          <a:prstGeom prst="rect">
            <a:avLst/>
          </a:prstGeom>
          <a:solidFill>
            <a:schemeClr val="bg1">
              <a:alpha val="65000"/>
            </a:schemeClr>
          </a:solidFill>
        </p:spPr>
        <p:txBody>
          <a:bodyPr wrap="square" rtlCol="0">
            <a:spAutoFit/>
          </a:bodyPr>
          <a:lstStyle/>
          <a:p>
            <a:pPr algn="ctr">
              <a:spcAft>
                <a:spcPts val="800"/>
              </a:spcAft>
            </a:pPr>
            <a:r>
              <a:rPr lang="en-US" sz="5400" b="1" i="0" u="none" strike="noStrike" dirty="0">
                <a:solidFill>
                  <a:srgbClr val="000000"/>
                </a:solidFill>
                <a:effectLst/>
                <a:latin typeface="Times New Roman" panose="02020603050405020304" pitchFamily="18" charset="0"/>
                <a:cs typeface="Times New Roman" panose="02020603050405020304" pitchFamily="18" charset="0"/>
              </a:rPr>
              <a:t>Fintech</a:t>
            </a:r>
          </a:p>
          <a:p>
            <a:pPr rtl="0">
              <a:spcBef>
                <a:spcPts val="0"/>
              </a:spcBef>
              <a:spcAft>
                <a:spcPts val="800"/>
              </a:spcAft>
            </a:pPr>
            <a:r>
              <a:rPr lang="en-US" b="1" i="0" u="none" strike="noStrike" dirty="0">
                <a:solidFill>
                  <a:srgbClr val="FF0000"/>
                </a:solidFill>
                <a:effectLst/>
                <a:latin typeface="Times New Roman" panose="02020603050405020304" pitchFamily="18" charset="0"/>
                <a:cs typeface="Times New Roman" panose="02020603050405020304" pitchFamily="18" charset="0"/>
              </a:rPr>
              <a:t>#Q1:</a:t>
            </a:r>
          </a:p>
          <a:p>
            <a:pPr rtl="0">
              <a:spcBef>
                <a:spcPts val="0"/>
              </a:spcBef>
              <a:spcAft>
                <a:spcPts val="80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Rewards program for banks :</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banks utilize these loyalty programs as a strategic marketing tool to maintain current customers and acquire new ones. Example</a:t>
            </a:r>
            <a:r>
              <a:rPr lang="ar-SA"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Mukafaat</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Albilad</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by Bank </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Albilad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800"/>
              </a:spcAft>
            </a:pPr>
            <a:endParaRPr lang="ar-SA" b="0" dirty="0">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Trading in cryptocurrency:</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Rain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is a licensed cryptocurrency platform and custodian, trusted by thousands of customers in over 50 countries.</a:t>
            </a:r>
            <a:endParaRPr lang="ar-SA" sz="1600" dirty="0">
              <a:latin typeface="Times New Roman" panose="02020603050405020304" pitchFamily="18" charset="0"/>
              <a:cs typeface="Times New Roman" panose="02020603050405020304" pitchFamily="18" charset="0"/>
            </a:endParaRPr>
          </a:p>
          <a:p>
            <a:pPr rtl="0">
              <a:spcBef>
                <a:spcPts val="0"/>
              </a:spcBef>
              <a:spcAft>
                <a:spcPts val="800"/>
              </a:spcAft>
            </a:pPr>
            <a:endParaRPr lang="ar-SA" b="1" i="0" u="none" strike="noStrike" dirty="0">
              <a:solidFill>
                <a:srgbClr val="202122"/>
              </a:solidFill>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b="1" i="0" u="none" strike="noStrike" dirty="0">
                <a:solidFill>
                  <a:srgbClr val="202122"/>
                </a:solidFill>
                <a:effectLst/>
                <a:latin typeface="Times New Roman" panose="02020603050405020304" pitchFamily="18" charset="0"/>
                <a:cs typeface="Times New Roman" panose="02020603050405020304" pitchFamily="18" charset="0"/>
              </a:rPr>
              <a:t>IT Infrastructure :</a:t>
            </a:r>
          </a:p>
          <a:p>
            <a:pPr rtl="0">
              <a:spcBef>
                <a:spcPts val="0"/>
              </a:spcBef>
              <a:spcAft>
                <a:spcPts val="800"/>
              </a:spcAft>
            </a:pPr>
            <a:r>
              <a:rPr lang="en-US" sz="1600" b="1" i="0" u="none" strike="noStrike" dirty="0">
                <a:solidFill>
                  <a:srgbClr val="202122"/>
                </a:solidFill>
                <a:effectLst/>
                <a:latin typeface="Times New Roman" panose="02020603050405020304" pitchFamily="18" charset="0"/>
                <a:cs typeface="Times New Roman" panose="02020603050405020304" pitchFamily="18" charset="0"/>
              </a:rPr>
              <a:t>Bayan Credit Bureau i</a:t>
            </a:r>
            <a:r>
              <a:rPr lang="en-US" sz="1600" b="0" i="0" u="none" strike="noStrike" dirty="0">
                <a:solidFill>
                  <a:srgbClr val="202122"/>
                </a:solidFill>
                <a:effectLst/>
                <a:latin typeface="Times New Roman" panose="02020603050405020304" pitchFamily="18" charset="0"/>
                <a:cs typeface="Times New Roman" panose="02020603050405020304" pitchFamily="18" charset="0"/>
              </a:rPr>
              <a:t>s </a:t>
            </a:r>
            <a:r>
              <a:rPr lang="en-US" sz="1800" b="0" i="0" u="none" strike="noStrike" dirty="0">
                <a:solidFill>
                  <a:srgbClr val="202122"/>
                </a:solidFill>
                <a:effectLst/>
                <a:latin typeface="Times New Roman" panose="02020603050405020304" pitchFamily="18" charset="0"/>
                <a:cs typeface="Times New Roman" panose="02020603050405020304" pitchFamily="18" charset="0"/>
              </a:rPr>
              <a:t> a Business-to-Business credit information provider in the GCC region.</a:t>
            </a:r>
          </a:p>
          <a:p>
            <a:pPr rtl="0">
              <a:spcBef>
                <a:spcPts val="0"/>
              </a:spcBef>
              <a:spcAft>
                <a:spcPts val="800"/>
              </a:spcAft>
            </a:pPr>
            <a:br>
              <a:rPr lang="en-US" sz="1600" b="0" dirty="0">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Suggested application on FinTech may be applied in the city of Neom:</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rewards program that collects points from all the banks, hotels, employees around</a:t>
            </a:r>
            <a:r>
              <a:rPr lang="ar-SA"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world to be Used anywhere in the city of NEOM .</a:t>
            </a:r>
          </a:p>
          <a:p>
            <a:pPr rtl="0">
              <a:spcBef>
                <a:spcPts val="0"/>
              </a:spcBef>
              <a:spcAft>
                <a:spcPts val="800"/>
              </a:spcAft>
            </a:pPr>
            <a:endParaRPr lang="en-US" sz="1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64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4B730A6-1F1E-4579-9687-C8D581417FDF}"/>
              </a:ext>
            </a:extLst>
          </p:cNvPr>
          <p:cNvSpPr txBox="1"/>
          <p:nvPr/>
        </p:nvSpPr>
        <p:spPr>
          <a:xfrm>
            <a:off x="1219200" y="272109"/>
            <a:ext cx="10224655" cy="6176050"/>
          </a:xfrm>
          <a:prstGeom prst="rect">
            <a:avLst/>
          </a:prstGeom>
          <a:noFill/>
        </p:spPr>
        <p:txBody>
          <a:bodyPr wrap="square">
            <a:spAutoFit/>
          </a:bodyPr>
          <a:lstStyle/>
          <a:p>
            <a:pPr rtl="0">
              <a:spcBef>
                <a:spcPts val="0"/>
              </a:spcBef>
              <a:spcAft>
                <a:spcPts val="800"/>
              </a:spcAft>
            </a:pPr>
            <a:r>
              <a:rPr lang="en-US" sz="1800" b="0" i="0" u="none" strike="noStrike" dirty="0">
                <a:solidFill>
                  <a:srgbClr val="FF0000"/>
                </a:solidFill>
                <a:effectLst/>
                <a:latin typeface="Times New Roman" panose="02020603050405020304" pitchFamily="18" charset="0"/>
              </a:rPr>
              <a:t>#Q2:</a:t>
            </a:r>
            <a:endParaRPr lang="ar-SA" sz="1800" b="0" i="0" u="none" strike="noStrike" dirty="0">
              <a:solidFill>
                <a:srgbClr val="FF0000"/>
              </a:solidFill>
              <a:effectLst/>
              <a:latin typeface="Times New Roman" panose="02020603050405020304" pitchFamily="18" charset="0"/>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Today our society is reaping the benefits of the digital revolution and by the advancements in the international, The Saudi Arabian Monetary Authority (SAMA) works on increasing the level of financial inclusion in the Kingdom. It is one of its strategic goals that it seeks to accomplish through the enabling accessibility of individuals and establishments to the authorized financial services and products and to incorporate them in the official financial system.</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The Global Findex Database shows that the Kingdom is in line with relevant international trends since segments that face difficulties in accessing financial services and products include women, persons outside the labor force, low income groups, and less educated individuals.</a:t>
            </a:r>
            <a:endParaRPr lang="en-US" b="0" dirty="0">
              <a:effectLst/>
            </a:endParaRPr>
          </a:p>
          <a:p>
            <a:pPr lvl="1" fontAlgn="base">
              <a:spcAft>
                <a:spcPts val="1000"/>
              </a:spcAft>
              <a:buFont typeface="+mj-lt"/>
              <a:buAutoNum type="arabicPeriod"/>
            </a:pPr>
            <a:r>
              <a:rPr lang="en-US" b="0" i="0" u="none" strike="noStrike" dirty="0">
                <a:solidFill>
                  <a:srgbClr val="000000"/>
                </a:solidFill>
                <a:effectLst/>
                <a:latin typeface="Times New Roman" panose="02020603050405020304" pitchFamily="18" charset="0"/>
              </a:rPr>
              <a:t>People living in remote or rural areas in the Kingdom do not suffer from financial exclusion, since bank account ownership rates are estimated at 79% among the adult rural in Saudi Arabia.</a:t>
            </a:r>
          </a:p>
          <a:p>
            <a:pPr lvl="1" fontAlgn="base">
              <a:spcAft>
                <a:spcPts val="1000"/>
              </a:spcAft>
              <a:buFont typeface="+mj-lt"/>
              <a:buAutoNum type="arabicPeriod"/>
            </a:pPr>
            <a:r>
              <a:rPr lang="en-US" b="0" i="0" u="none" strike="noStrike" dirty="0">
                <a:solidFill>
                  <a:srgbClr val="000000"/>
                </a:solidFill>
                <a:effectLst/>
                <a:latin typeface="Times New Roman" panose="02020603050405020304" pitchFamily="18" charset="0"/>
              </a:rPr>
              <a:t>Income inequality can be curbed with flexible financial system which also can help by giving Micro loans</a:t>
            </a:r>
          </a:p>
          <a:p>
            <a:pPr lvl="1" fontAlgn="base">
              <a:spcAft>
                <a:spcPts val="1000"/>
              </a:spcAft>
              <a:buFont typeface="+mj-lt"/>
              <a:buAutoNum type="arabicPeriod"/>
            </a:pPr>
            <a:r>
              <a:rPr lang="en-US" b="0" i="0" u="none" strike="noStrike" dirty="0">
                <a:solidFill>
                  <a:srgbClr val="000000"/>
                </a:solidFill>
                <a:effectLst/>
                <a:latin typeface="Times New Roman" panose="02020603050405020304" pitchFamily="18" charset="0"/>
              </a:rPr>
              <a:t>Faster and easy access to credit can promote innovation and sustainable </a:t>
            </a:r>
            <a:r>
              <a:rPr lang="en-US" b="0" i="0" u="none" strike="noStrike" dirty="0" err="1">
                <a:solidFill>
                  <a:srgbClr val="000000"/>
                </a:solidFill>
                <a:effectLst/>
                <a:latin typeface="Times New Roman" panose="02020603050405020304" pitchFamily="18" charset="0"/>
              </a:rPr>
              <a:t>industrialisation</a:t>
            </a:r>
            <a:r>
              <a:rPr lang="en-US" b="0" i="0" u="none" strike="noStrike" dirty="0">
                <a:solidFill>
                  <a:srgbClr val="000000"/>
                </a:solidFill>
                <a:effectLst/>
                <a:latin typeface="Times New Roman" panose="02020603050405020304" pitchFamily="18" charset="0"/>
              </a:rPr>
              <a:t>. Financial services, that can facilitate investment and business innovation, should be accessible.</a:t>
            </a:r>
          </a:p>
          <a:p>
            <a:pPr rtl="0">
              <a:spcBef>
                <a:spcPts val="0"/>
              </a:spcBef>
              <a:spcAft>
                <a:spcPts val="1000"/>
              </a:spcAft>
            </a:pPr>
            <a:r>
              <a:rPr lang="en-US" sz="1800" b="1" i="0" u="none" strike="noStrike" dirty="0" err="1">
                <a:solidFill>
                  <a:srgbClr val="000000"/>
                </a:solidFill>
                <a:effectLst/>
                <a:latin typeface="Times New Roman" panose="02020603050405020304" pitchFamily="18" charset="0"/>
              </a:rPr>
              <a:t>Tasheel</a:t>
            </a:r>
            <a:r>
              <a:rPr lang="en-US" sz="1800" b="0" i="0" u="none" strike="noStrike" dirty="0">
                <a:solidFill>
                  <a:srgbClr val="000000"/>
                </a:solidFill>
                <a:effectLst/>
                <a:latin typeface="Times New Roman" panose="02020603050405020304" pitchFamily="18" charset="0"/>
              </a:rPr>
              <a:t>: An organization offering a digital experience to enable our customers to meet their financial needs with different types of loans.</a:t>
            </a:r>
            <a:endParaRPr lang="en-US" b="0" dirty="0">
              <a:effectLst/>
            </a:endParaRPr>
          </a:p>
          <a:p>
            <a:pPr rtl="0">
              <a:spcBef>
                <a:spcPts val="0"/>
              </a:spcBef>
              <a:spcAft>
                <a:spcPts val="1000"/>
              </a:spcAft>
            </a:pPr>
            <a:r>
              <a:rPr lang="en-US" sz="1800" b="1" i="0" u="none" strike="noStrike" dirty="0" err="1">
                <a:solidFill>
                  <a:srgbClr val="000000"/>
                </a:solidFill>
                <a:effectLst/>
                <a:latin typeface="Times New Roman" panose="02020603050405020304" pitchFamily="18" charset="0"/>
              </a:rPr>
              <a:t>Solfeh</a:t>
            </a:r>
            <a:r>
              <a:rPr lang="en-US" sz="1800" b="0" i="0" u="none" strike="noStrike" dirty="0">
                <a:solidFill>
                  <a:srgbClr val="000000"/>
                </a:solidFill>
                <a:effectLst/>
                <a:latin typeface="Times New Roman" panose="02020603050405020304" pitchFamily="18" charset="0"/>
              </a:rPr>
              <a:t>: It is a FinTech microlending platform, providing same day emergency cash payments to salaried employees, in partnership with employers. </a:t>
            </a:r>
            <a:endParaRPr lang="en-US" b="0" dirty="0">
              <a:effectLst/>
            </a:endParaRPr>
          </a:p>
        </p:txBody>
      </p:sp>
    </p:spTree>
    <p:extLst>
      <p:ext uri="{BB962C8B-B14F-4D97-AF65-F5344CB8AC3E}">
        <p14:creationId xmlns:p14="http://schemas.microsoft.com/office/powerpoint/2010/main" val="388330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D4BAD8-A1F5-4E4F-BB2D-B42A52711CAE}"/>
              </a:ext>
            </a:extLst>
          </p:cNvPr>
          <p:cNvSpPr txBox="1"/>
          <p:nvPr/>
        </p:nvSpPr>
        <p:spPr>
          <a:xfrm>
            <a:off x="443348" y="366623"/>
            <a:ext cx="5458690" cy="6124754"/>
          </a:xfrm>
          <a:prstGeom prst="rect">
            <a:avLst/>
          </a:prstGeom>
          <a:noFill/>
        </p:spPr>
        <p:txBody>
          <a:bodyPr wrap="square">
            <a:spAutoFit/>
          </a:bodyPr>
          <a:lstStyle/>
          <a:p>
            <a:pPr rtl="0">
              <a:spcBef>
                <a:spcPts val="0"/>
              </a:spcBef>
              <a:spcAft>
                <a:spcPts val="0"/>
              </a:spcAft>
            </a:pPr>
            <a:r>
              <a:rPr lang="en-US" sz="1600" b="1" i="0" u="none" strike="noStrike" dirty="0">
                <a:solidFill>
                  <a:srgbClr val="FF0000"/>
                </a:solidFill>
                <a:effectLst/>
                <a:latin typeface="Times New Roman" panose="02020603050405020304" pitchFamily="18" charset="0"/>
              </a:rPr>
              <a:t>#Q3</a:t>
            </a:r>
          </a:p>
          <a:p>
            <a:pPr rtl="0">
              <a:spcBef>
                <a:spcPts val="0"/>
              </a:spcBef>
              <a:spcAft>
                <a:spcPts val="0"/>
              </a:spcAft>
            </a:pPr>
            <a:endParaRPr lang="en-US" sz="1600" b="1" i="0" u="none" strike="noStrike" dirty="0">
              <a:solidFill>
                <a:srgbClr val="FF0000"/>
              </a:solidFill>
              <a:effectLst/>
              <a:latin typeface="Times New Roman" panose="02020603050405020304" pitchFamily="18" charset="0"/>
            </a:endParaRPr>
          </a:p>
          <a:p>
            <a:pPr rtl="0">
              <a:spcBef>
                <a:spcPts val="0"/>
              </a:spcBef>
              <a:spcAft>
                <a:spcPts val="0"/>
              </a:spcAft>
            </a:pPr>
            <a:r>
              <a:rPr lang="en-US" sz="1600" b="1" i="0" u="none" strike="noStrike" dirty="0">
                <a:solidFill>
                  <a:srgbClr val="000000"/>
                </a:solidFill>
                <a:effectLst/>
                <a:latin typeface="Times New Roman" panose="02020603050405020304" pitchFamily="18" charset="0"/>
              </a:rPr>
              <a:t>Contract Analyzer :</a:t>
            </a:r>
            <a:endParaRPr lang="en-US" sz="1600" b="0" dirty="0">
              <a:effectLst/>
            </a:endParaRPr>
          </a:p>
          <a:p>
            <a:pPr rtl="0">
              <a:spcBef>
                <a:spcPts val="1200"/>
              </a:spcBef>
              <a:spcAft>
                <a:spcPts val="1200"/>
              </a:spcAft>
            </a:pPr>
            <a:r>
              <a:rPr lang="en-US" sz="1600" b="1" i="0" u="none" strike="noStrike" dirty="0">
                <a:solidFill>
                  <a:srgbClr val="000000"/>
                </a:solidFill>
                <a:effectLst/>
                <a:latin typeface="Times New Roman" panose="02020603050405020304" pitchFamily="18" charset="0"/>
              </a:rPr>
              <a:t>Optical Character Recognition</a:t>
            </a:r>
            <a:r>
              <a:rPr lang="en-US" sz="1600" b="0" i="0" u="none" strike="noStrike" dirty="0">
                <a:solidFill>
                  <a:srgbClr val="000000"/>
                </a:solidFill>
                <a:effectLst/>
                <a:latin typeface="Times New Roman" panose="02020603050405020304" pitchFamily="18" charset="0"/>
              </a:rPr>
              <a:t> (OCR) can be used to digitize hard copy documents. An NLP model with layered business logic can then interpret, record, and correct contracts at high speed.</a:t>
            </a:r>
            <a:r>
              <a:rPr lang="en-US" sz="1600" dirty="0"/>
              <a:t> </a:t>
            </a:r>
            <a:r>
              <a:rPr lang="en-US" sz="1600" b="0" i="0" u="none" strike="noStrike" dirty="0">
                <a:solidFill>
                  <a:srgbClr val="000000"/>
                </a:solidFill>
                <a:effectLst/>
                <a:latin typeface="Times New Roman" panose="02020603050405020304" pitchFamily="18" charset="0"/>
              </a:rPr>
              <a:t>Business logic is a sort of conditional formatting similar to what one can find on Microsoft Excel. Formulas can be added to the model. The model can be trained on existing contracts and learn how to behave with such content.</a:t>
            </a:r>
            <a:endParaRPr lang="en-US" sz="1600" dirty="0"/>
          </a:p>
          <a:p>
            <a:pPr rtl="0">
              <a:spcBef>
                <a:spcPts val="1200"/>
              </a:spcBef>
              <a:spcAft>
                <a:spcPts val="1200"/>
              </a:spcAft>
            </a:pPr>
            <a:r>
              <a:rPr lang="en-US" sz="1600" b="1" i="0" u="none" strike="noStrike" dirty="0">
                <a:solidFill>
                  <a:srgbClr val="000000"/>
                </a:solidFill>
                <a:effectLst/>
                <a:latin typeface="Times New Roman" panose="02020603050405020304" pitchFamily="18" charset="0"/>
              </a:rPr>
              <a:t>Automated Claims Process :</a:t>
            </a:r>
            <a:endParaRPr lang="en-US" sz="1600" b="1"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Transactional bots can transform the user experience into a more pleasant process.</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Enhanced with</a:t>
            </a:r>
            <a:r>
              <a:rPr lang="en-US" sz="1600" b="1" i="0" u="none" strike="noStrike" dirty="0">
                <a:solidFill>
                  <a:srgbClr val="000000"/>
                </a:solidFill>
                <a:effectLst/>
                <a:latin typeface="Times New Roman" panose="02020603050405020304" pitchFamily="18" charset="0"/>
              </a:rPr>
              <a:t> image recognition, fraud detection, and payout prediction</a:t>
            </a:r>
            <a:r>
              <a:rPr lang="en-US" sz="1600" b="0" i="0" u="none" strike="noStrike" dirty="0">
                <a:solidFill>
                  <a:srgbClr val="000000"/>
                </a:solidFill>
                <a:effectLst/>
                <a:latin typeface="Times New Roman" panose="02020603050405020304" pitchFamily="18" charset="0"/>
              </a:rPr>
              <a:t>, the entire user journey is upgraded — less friction, fewer costs for the company, less operational tasks (calls, background checks) and fewer errors. </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The entire process takes less time and becomes a seamless experience for both customers and the insurance company staff.</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What the bot does is to take responsibility for the entire cycle: it direct the customer through the process, step by step, in a conversational format.</a:t>
            </a:r>
            <a:endParaRPr lang="en-US" sz="1600" b="0" dirty="0">
              <a:effectLst/>
            </a:endParaRPr>
          </a:p>
        </p:txBody>
      </p:sp>
      <p:sp>
        <p:nvSpPr>
          <p:cNvPr id="7" name="TextBox 6">
            <a:extLst>
              <a:ext uri="{FF2B5EF4-FFF2-40B4-BE49-F238E27FC236}">
                <a16:creationId xmlns:a16="http://schemas.microsoft.com/office/drawing/2014/main" id="{F6112290-7B8C-4804-B600-DA2B01A8379E}"/>
              </a:ext>
            </a:extLst>
          </p:cNvPr>
          <p:cNvSpPr txBox="1"/>
          <p:nvPr/>
        </p:nvSpPr>
        <p:spPr>
          <a:xfrm>
            <a:off x="6096000" y="540451"/>
            <a:ext cx="5929745" cy="4339650"/>
          </a:xfrm>
          <a:prstGeom prst="rect">
            <a:avLst/>
          </a:prstGeom>
          <a:noFill/>
        </p:spPr>
        <p:txBody>
          <a:bodyPr wrap="square">
            <a:spAutoFit/>
          </a:bodyPr>
          <a:lstStyle/>
          <a:p>
            <a:pPr rtl="0">
              <a:spcBef>
                <a:spcPts val="0"/>
              </a:spcBef>
              <a:spcAft>
                <a:spcPts val="0"/>
              </a:spcAft>
            </a:pPr>
            <a:r>
              <a:rPr lang="en-US" sz="1600" b="1" i="0" u="none" strike="noStrike" dirty="0">
                <a:solidFill>
                  <a:srgbClr val="000000"/>
                </a:solidFill>
                <a:effectLst/>
                <a:latin typeface="Times New Roman" panose="02020603050405020304" pitchFamily="18" charset="0"/>
              </a:rPr>
              <a:t>Robotic Process Automation (RPA):</a:t>
            </a:r>
            <a:endParaRPr lang="en-US" sz="1600" b="0" dirty="0">
              <a:effectLst/>
            </a:endParaRPr>
          </a:p>
          <a:p>
            <a:pPr rtl="0">
              <a:spcBef>
                <a:spcPts val="1200"/>
              </a:spcBef>
              <a:spcAft>
                <a:spcPts val="0"/>
              </a:spcAft>
            </a:pPr>
            <a:r>
              <a:rPr lang="en-US" sz="1600" b="0" i="0" u="none" strike="noStrike" dirty="0">
                <a:solidFill>
                  <a:srgbClr val="000000"/>
                </a:solidFill>
                <a:effectLst/>
                <a:latin typeface="Times New Roman" panose="02020603050405020304" pitchFamily="18" charset="0"/>
              </a:rPr>
              <a:t>Robotic Process Automation (RPA), in particular, provides companies with a more straightforward and sustainable mechanism for developing financial functions. There are also many digital tools that can be used to automate financial and accounting processes, as robotic process automation is one of the few emerging technologies that have the ability to automate a huge number of financial and accounting processes from the ground up.</a:t>
            </a:r>
            <a:endParaRPr lang="en-US" sz="1600" b="0" dirty="0">
              <a:effectLst/>
            </a:endParaRPr>
          </a:p>
          <a:p>
            <a:pPr rtl="0">
              <a:spcBef>
                <a:spcPts val="1200"/>
              </a:spcBef>
              <a:spcAft>
                <a:spcPts val="0"/>
              </a:spcAft>
            </a:pPr>
            <a:r>
              <a:rPr lang="en-US" sz="1600" b="0" i="0" u="none" strike="noStrike" dirty="0">
                <a:solidFill>
                  <a:srgbClr val="000000"/>
                </a:solidFill>
                <a:effectLst/>
                <a:latin typeface="Times New Roman" panose="02020603050405020304" pitchFamily="18" charset="0"/>
              </a:rPr>
              <a:t>In a webinar on the automation of robotic processes recently hosted by the Institute of Management Accountants (IMA), with the participation of about 1,500 financial and accounting professionals from all over the world, 34% of the participants said that the automation of robotic processes will be the emerging technology with the greatest impact on the profession in the three years. </a:t>
            </a:r>
            <a:endParaRPr lang="en-US" sz="1600" b="0" dirty="0">
              <a:effectLst/>
            </a:endParaRPr>
          </a:p>
          <a:p>
            <a:br>
              <a:rPr lang="en-US" sz="1600" dirty="0"/>
            </a:br>
            <a:endParaRPr lang="en-US" sz="1600" dirty="0"/>
          </a:p>
        </p:txBody>
      </p:sp>
    </p:spTree>
    <p:extLst>
      <p:ext uri="{BB962C8B-B14F-4D97-AF65-F5344CB8AC3E}">
        <p14:creationId xmlns:p14="http://schemas.microsoft.com/office/powerpoint/2010/main" val="346931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B506-1FB8-4C78-9149-31EBA2AF3B81}"/>
              </a:ext>
            </a:extLst>
          </p:cNvPr>
          <p:cNvSpPr>
            <a:spLocks noGrp="1"/>
          </p:cNvSpPr>
          <p:nvPr>
            <p:ph type="title"/>
          </p:nvPr>
        </p:nvSpPr>
        <p:spPr>
          <a:xfrm>
            <a:off x="5838092" y="5044757"/>
            <a:ext cx="6065094" cy="1463040"/>
          </a:xfrm>
        </p:spPr>
        <p:txBody>
          <a:bodyPr/>
          <a:lstStyle/>
          <a:p>
            <a:pPr algn="ctr"/>
            <a:r>
              <a:rPr lang="en-US" dirty="0">
                <a:latin typeface="Times New Roman" panose="02020603050405020304" pitchFamily="18" charset="0"/>
                <a:cs typeface="Times New Roman" panose="02020603050405020304" pitchFamily="18" charset="0"/>
              </a:rPr>
              <a:t>Grope 1 (Titans)</a:t>
            </a:r>
          </a:p>
        </p:txBody>
      </p:sp>
      <p:pic>
        <p:nvPicPr>
          <p:cNvPr id="10" name="Picture Placeholder 9">
            <a:extLst>
              <a:ext uri="{FF2B5EF4-FFF2-40B4-BE49-F238E27FC236}">
                <a16:creationId xmlns:a16="http://schemas.microsoft.com/office/drawing/2014/main" id="{228C01C8-DE21-4C38-8DDA-21204EFC83D3}"/>
              </a:ext>
            </a:extLst>
          </p:cNvPr>
          <p:cNvPicPr>
            <a:picLocks noGrp="1" noChangeAspect="1"/>
          </p:cNvPicPr>
          <p:nvPr>
            <p:ph type="pic" idx="1"/>
          </p:nvPr>
        </p:nvPicPr>
        <p:blipFill rotWithShape="1">
          <a:blip r:embed="rId2">
            <a:alphaModFix amt="20000"/>
            <a:extLst>
              <a:ext uri="{28A0092B-C50C-407E-A947-70E740481C1C}">
                <a14:useLocalDpi xmlns:a14="http://schemas.microsoft.com/office/drawing/2010/main" val="0"/>
              </a:ext>
            </a:extLst>
          </a:blip>
          <a:srcRect t="24993" b="24993"/>
          <a:stretch>
            <a:fillRect/>
          </a:stretch>
        </p:blipFill>
        <p:spPr>
          <a:xfrm>
            <a:off x="0" y="0"/>
            <a:ext cx="12188952" cy="4572000"/>
          </a:xfrm>
        </p:spPr>
      </p:pic>
      <p:sp>
        <p:nvSpPr>
          <p:cNvPr id="4" name="Text Placeholder 3">
            <a:extLst>
              <a:ext uri="{FF2B5EF4-FFF2-40B4-BE49-F238E27FC236}">
                <a16:creationId xmlns:a16="http://schemas.microsoft.com/office/drawing/2014/main" id="{007BDB58-6BD4-448D-A71A-3DF89981EFC9}"/>
              </a:ext>
            </a:extLst>
          </p:cNvPr>
          <p:cNvSpPr>
            <a:spLocks noGrp="1"/>
          </p:cNvSpPr>
          <p:nvPr>
            <p:ph type="body" sz="half" idx="2"/>
          </p:nvPr>
        </p:nvSpPr>
        <p:spPr>
          <a:xfrm>
            <a:off x="337837" y="4438785"/>
            <a:ext cx="5500255" cy="2308378"/>
          </a:xfrm>
        </p:spPr>
        <p:txBody>
          <a:bodyPr>
            <a:normAutofit/>
          </a:bodyPr>
          <a:lstStyle/>
          <a:p>
            <a:pPr rtl="0"/>
            <a:r>
              <a:rPr lang="en-US" b="1" i="0" u="none" strike="noStrike" dirty="0">
                <a:solidFill>
                  <a:srgbClr val="202124"/>
                </a:solidFill>
                <a:effectLst/>
                <a:latin typeface="Times New Roman" panose="02020603050405020304" pitchFamily="18" charset="0"/>
              </a:rPr>
              <a:t>Khalid </a:t>
            </a:r>
            <a:r>
              <a:rPr lang="en-US" b="1" i="0" u="none" strike="noStrike" dirty="0" err="1">
                <a:solidFill>
                  <a:srgbClr val="202124"/>
                </a:solidFill>
                <a:effectLst/>
                <a:latin typeface="Times New Roman" panose="02020603050405020304" pitchFamily="18" charset="0"/>
              </a:rPr>
              <a:t>Alomari</a:t>
            </a:r>
            <a:r>
              <a:rPr lang="en-US" b="1" i="0" u="none" strike="noStrike" dirty="0">
                <a:solidFill>
                  <a:srgbClr val="202124"/>
                </a:solidFill>
                <a:effectLst/>
                <a:latin typeface="Times New Roman" panose="02020603050405020304" pitchFamily="18" charset="0"/>
              </a:rPr>
              <a:t>:       khcom216@gmail.com</a:t>
            </a:r>
            <a:endParaRPr lang="en-US" b="0" dirty="0">
              <a:effectLst/>
            </a:endParaRPr>
          </a:p>
          <a:p>
            <a:pPr rtl="0"/>
            <a:r>
              <a:rPr lang="en-US" b="1" i="0" u="none" strike="noStrike" dirty="0" err="1">
                <a:solidFill>
                  <a:srgbClr val="202124"/>
                </a:solidFill>
                <a:effectLst/>
                <a:latin typeface="Times New Roman" panose="02020603050405020304" pitchFamily="18" charset="0"/>
              </a:rPr>
              <a:t>Dhamia</a:t>
            </a:r>
            <a:r>
              <a:rPr lang="en-US" b="1" i="0" u="none" strike="noStrike" dirty="0">
                <a:solidFill>
                  <a:srgbClr val="202124"/>
                </a:solidFill>
                <a:effectLst/>
                <a:latin typeface="Times New Roman" panose="02020603050405020304" pitchFamily="18" charset="0"/>
              </a:rPr>
              <a:t> </a:t>
            </a:r>
            <a:r>
              <a:rPr lang="en-US" b="1" i="0" u="none" strike="noStrike" dirty="0" err="1">
                <a:solidFill>
                  <a:srgbClr val="202124"/>
                </a:solidFill>
                <a:effectLst/>
                <a:latin typeface="Times New Roman" panose="02020603050405020304" pitchFamily="18" charset="0"/>
              </a:rPr>
              <a:t>Alhemely</a:t>
            </a:r>
            <a:r>
              <a:rPr lang="en-US" b="1" i="0" u="none" strike="noStrike" dirty="0">
                <a:solidFill>
                  <a:srgbClr val="202124"/>
                </a:solidFill>
                <a:effectLst/>
                <a:latin typeface="Times New Roman" panose="02020603050405020304" pitchFamily="18" charset="0"/>
              </a:rPr>
              <a:t>:   Dhamiaalhemely@gmail.com</a:t>
            </a:r>
            <a:endParaRPr lang="en-US" b="0" dirty="0">
              <a:effectLst/>
            </a:endParaRPr>
          </a:p>
          <a:p>
            <a:pPr rtl="0"/>
            <a:r>
              <a:rPr lang="en-US" b="1" i="0" u="none" strike="noStrike" dirty="0">
                <a:solidFill>
                  <a:srgbClr val="202124"/>
                </a:solidFill>
                <a:effectLst/>
                <a:latin typeface="Times New Roman" panose="02020603050405020304" pitchFamily="18" charset="0"/>
              </a:rPr>
              <a:t>Asma </a:t>
            </a:r>
            <a:r>
              <a:rPr lang="en-US" b="1" i="0" u="none" strike="noStrike" dirty="0" err="1">
                <a:solidFill>
                  <a:srgbClr val="202124"/>
                </a:solidFill>
                <a:effectLst/>
                <a:latin typeface="Times New Roman" panose="02020603050405020304" pitchFamily="18" charset="0"/>
              </a:rPr>
              <a:t>Alharthi</a:t>
            </a:r>
            <a:r>
              <a:rPr lang="en-US" b="1" i="0" u="none" strike="noStrike" dirty="0">
                <a:solidFill>
                  <a:srgbClr val="202124"/>
                </a:solidFill>
                <a:effectLst/>
                <a:latin typeface="Times New Roman" panose="02020603050405020304" pitchFamily="18" charset="0"/>
              </a:rPr>
              <a:t>:         Assmma.ah@gmail.com</a:t>
            </a:r>
            <a:endParaRPr lang="en-US" b="0" dirty="0">
              <a:effectLst/>
            </a:endParaRPr>
          </a:p>
          <a:p>
            <a:pPr rtl="0"/>
            <a:r>
              <a:rPr lang="en-US" b="1" i="0" u="none" strike="noStrike" dirty="0">
                <a:solidFill>
                  <a:srgbClr val="202124"/>
                </a:solidFill>
                <a:effectLst/>
                <a:latin typeface="Times New Roman" panose="02020603050405020304" pitchFamily="18" charset="0"/>
              </a:rPr>
              <a:t>Zainab Alharbi:         Zaina.a.92@gmail.com</a:t>
            </a:r>
            <a:endParaRPr lang="en-US" b="0" dirty="0">
              <a:effectLst/>
            </a:endParaRPr>
          </a:p>
          <a:p>
            <a:pPr rtl="0"/>
            <a:r>
              <a:rPr lang="en-US" b="1" i="0" u="none" strike="noStrike" dirty="0">
                <a:solidFill>
                  <a:srgbClr val="202124"/>
                </a:solidFill>
                <a:effectLst/>
                <a:latin typeface="Times New Roman" panose="02020603050405020304" pitchFamily="18" charset="0"/>
              </a:rPr>
              <a:t>Haneen Abu Allam:  Hsd.Poppy@hotmail.com </a:t>
            </a:r>
            <a:endParaRPr lang="en-US" b="0" dirty="0">
              <a:effectLst/>
            </a:endParaRPr>
          </a:p>
        </p:txBody>
      </p:sp>
      <p:sp>
        <p:nvSpPr>
          <p:cNvPr id="8" name="TextBox 7">
            <a:extLst>
              <a:ext uri="{FF2B5EF4-FFF2-40B4-BE49-F238E27FC236}">
                <a16:creationId xmlns:a16="http://schemas.microsoft.com/office/drawing/2014/main" id="{AD6E3411-B9C2-4FF4-93FA-94BC055A86E8}"/>
              </a:ext>
            </a:extLst>
          </p:cNvPr>
          <p:cNvSpPr txBox="1"/>
          <p:nvPr/>
        </p:nvSpPr>
        <p:spPr>
          <a:xfrm>
            <a:off x="1061474" y="336833"/>
            <a:ext cx="6192982" cy="4093428"/>
          </a:xfrm>
          <a:prstGeom prst="rect">
            <a:avLst/>
          </a:prstGeom>
          <a:solidFill>
            <a:schemeClr val="bg1">
              <a:alpha val="74000"/>
            </a:schemeClr>
          </a:solidFill>
        </p:spPr>
        <p:txBody>
          <a:bodyPr wrap="square">
            <a:spAutoFit/>
          </a:bodyPr>
          <a:lstStyle/>
          <a:p>
            <a:pPr rtl="0">
              <a:spcBef>
                <a:spcPts val="0"/>
              </a:spcBef>
              <a:spcAft>
                <a:spcPts val="0"/>
              </a:spcAft>
            </a:pPr>
            <a:r>
              <a:rPr lang="en-US" sz="2000" b="1" i="0" u="none" strike="noStrike" dirty="0">
                <a:solidFill>
                  <a:srgbClr val="000000"/>
                </a:solidFill>
                <a:effectLst/>
                <a:latin typeface="Arial" panose="020B0604020202020204" pitchFamily="34" charset="0"/>
              </a:rPr>
              <a:t>preferences: </a:t>
            </a:r>
            <a:endParaRPr lang="en-US" sz="2000" b="0" dirty="0">
              <a:effectLst/>
            </a:endParaRPr>
          </a:p>
          <a:p>
            <a:pPr rtl="0">
              <a:spcBef>
                <a:spcPts val="0"/>
              </a:spcBef>
              <a:spcAft>
                <a:spcPts val="0"/>
              </a:spcAft>
            </a:pPr>
            <a:br>
              <a:rPr lang="en-US" sz="1600" b="0" dirty="0">
                <a:effectLst/>
              </a:rPr>
            </a:br>
            <a:r>
              <a:rPr lang="en-US" sz="1600" b="0" i="0" u="sng" strike="noStrike" dirty="0">
                <a:solidFill>
                  <a:srgbClr val="000000"/>
                </a:solidFill>
                <a:effectLst/>
                <a:latin typeface="Arial" panose="020B0604020202020204" pitchFamily="34" charset="0"/>
                <a:hlinkClick r:id="rId3"/>
              </a:rPr>
              <a:t>https://kkf.org.sa/media/ipuh5olx/2-financial-inclusion-in-saudi-arabia-2018.pdf</a:t>
            </a:r>
            <a:br>
              <a:rPr lang="en-US" sz="1600" b="0" dirty="0">
                <a:effectLst/>
              </a:rPr>
            </a:br>
            <a:r>
              <a:rPr lang="en-US" sz="1600" b="0" i="0" u="sng" strike="noStrike" dirty="0">
                <a:solidFill>
                  <a:srgbClr val="000000"/>
                </a:solidFill>
                <a:effectLst/>
                <a:latin typeface="Arial" panose="020B0604020202020204" pitchFamily="34" charset="0"/>
                <a:hlinkClick r:id="rId4"/>
              </a:rPr>
              <a:t>https://www.pwc.in/consulting/financial-services/fintech/fintech-insights/the-fintech-route-to-g</a:t>
            </a:r>
            <a:br>
              <a:rPr lang="en-US" sz="1600" b="0" dirty="0">
                <a:effectLst/>
              </a:rPr>
            </a:br>
            <a:r>
              <a:rPr lang="en-US" sz="1600" b="0" i="0" u="sng" strike="noStrike" dirty="0">
                <a:solidFill>
                  <a:srgbClr val="000000"/>
                </a:solidFill>
                <a:effectLst/>
                <a:latin typeface="Arial" panose="020B0604020202020204" pitchFamily="34" charset="0"/>
                <a:hlinkClick r:id="rId4"/>
              </a:rPr>
              <a:t>reater-financial-inclusion-in-india.html</a:t>
            </a:r>
            <a:br>
              <a:rPr lang="en-US" sz="1600" b="0" dirty="0">
                <a:effectLst/>
              </a:rPr>
            </a:br>
            <a:r>
              <a:rPr lang="en-US" sz="1600" b="0" i="0" u="sng" strike="noStrike" dirty="0">
                <a:solidFill>
                  <a:srgbClr val="000000"/>
                </a:solidFill>
                <a:effectLst/>
                <a:latin typeface="Arial" panose="020B0604020202020204" pitchFamily="34" charset="0"/>
                <a:hlinkClick r:id="rId5"/>
              </a:rPr>
              <a:t>https://www.sama.gov.sa/en-US/News/Pages/news28042019.asp</a:t>
            </a:r>
            <a:br>
              <a:rPr lang="en-US" sz="1600" b="0" dirty="0">
                <a:effectLst/>
              </a:rPr>
            </a:br>
            <a:r>
              <a:rPr lang="en-US" sz="1600" b="0" i="0" u="sng" strike="noStrike" dirty="0">
                <a:solidFill>
                  <a:srgbClr val="000000"/>
                </a:solidFill>
                <a:effectLst/>
                <a:latin typeface="Arial" panose="020B0604020202020204" pitchFamily="34" charset="0"/>
                <a:hlinkClick r:id="rId6"/>
              </a:rPr>
              <a:t>https://towardsdatascience.com/ten-applications-of-ai-to-fintech-22d626c2fdac</a:t>
            </a:r>
            <a:br>
              <a:rPr lang="en-US" sz="1600" b="0" dirty="0">
                <a:effectLst/>
              </a:rPr>
            </a:br>
            <a:r>
              <a:rPr lang="en-US" sz="1600" b="0" i="0" u="sng" strike="noStrike" dirty="0">
                <a:solidFill>
                  <a:srgbClr val="000000"/>
                </a:solidFill>
                <a:effectLst/>
                <a:latin typeface="Times New Roman" panose="02020603050405020304" pitchFamily="18" charset="0"/>
                <a:hlinkClick r:id="rId7"/>
              </a:rPr>
              <a:t>https://www.analyticssteps.com/blogs/what-fintech-examples-and-applications</a:t>
            </a:r>
            <a:br>
              <a:rPr lang="en-US" sz="1600" b="0" dirty="0">
                <a:effectLst/>
              </a:rPr>
            </a:br>
            <a:r>
              <a:rPr lang="en-US" sz="1600" b="0" i="0" u="sng" strike="noStrike" dirty="0">
                <a:solidFill>
                  <a:srgbClr val="000000"/>
                </a:solidFill>
                <a:effectLst/>
                <a:latin typeface="Times New Roman" panose="02020603050405020304" pitchFamily="18" charset="0"/>
                <a:hlinkClick r:id="rId8"/>
              </a:rPr>
              <a:t>https://www.pointcheckout.com/en/blog/2sxygn/top-5-reward-programs-in-saudi-arabias-banking-sect</a:t>
            </a:r>
            <a:br>
              <a:rPr lang="en-US" sz="1600" b="0" dirty="0">
                <a:effectLst/>
              </a:rPr>
            </a:br>
            <a:r>
              <a:rPr lang="en-US" sz="1600" b="0" i="0" u="sng" strike="noStrike" dirty="0">
                <a:solidFill>
                  <a:srgbClr val="000000"/>
                </a:solidFill>
                <a:effectLst/>
                <a:latin typeface="Times New Roman" panose="02020603050405020304" pitchFamily="18" charset="0"/>
                <a:hlinkClick r:id="rId9"/>
              </a:rPr>
              <a:t>https://www.alarabiya.net/aswaq/economy/2020/10/17/</a:t>
            </a:r>
            <a:br>
              <a:rPr lang="en-US" sz="1600" dirty="0"/>
            </a:br>
            <a:endParaRPr lang="en-US" sz="1600" dirty="0"/>
          </a:p>
        </p:txBody>
      </p:sp>
    </p:spTree>
    <p:extLst>
      <p:ext uri="{BB962C8B-B14F-4D97-AF65-F5344CB8AC3E}">
        <p14:creationId xmlns:p14="http://schemas.microsoft.com/office/powerpoint/2010/main" val="14959500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56</TotalTime>
  <Words>864</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Times New Roman</vt:lpstr>
      <vt:lpstr>Tw Cen MT</vt:lpstr>
      <vt:lpstr>Tw Cen MT Condensed</vt:lpstr>
      <vt:lpstr>Wingdings 3</vt:lpstr>
      <vt:lpstr>Integral</vt:lpstr>
      <vt:lpstr>PowerPoint Presentation</vt:lpstr>
      <vt:lpstr>PowerPoint Presentation</vt:lpstr>
      <vt:lpstr>PowerPoint Presentation</vt:lpstr>
      <vt:lpstr>Grope 1 (Titans)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حنين ابوعلآم ID 442203587</dc:creator>
  <cp:lastModifiedBy>حنين ابوعلآم ID 442203587</cp:lastModifiedBy>
  <cp:revision>1</cp:revision>
  <dcterms:created xsi:type="dcterms:W3CDTF">2021-10-10T14:22:11Z</dcterms:created>
  <dcterms:modified xsi:type="dcterms:W3CDTF">2021-10-10T15:18:44Z</dcterms:modified>
</cp:coreProperties>
</file>