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d4b6374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d4b6374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d4b6374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d4b6374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d4b6374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d4b6374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2751" cy="66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851500" y="1035400"/>
            <a:ext cx="37929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8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ar" sz="1150">
                <a:solidFill>
                  <a:srgbClr val="505050"/>
                </a:solidFill>
              </a:rPr>
              <a:t>Saudi Arabia  in 2021 issued licenses for its first digital banks, STC Bank and the Saudi Digital Bank, Digital currencies will be within the banking system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11900" y="3172900"/>
            <a:ext cx="233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Lato"/>
                <a:ea typeface="Lato"/>
                <a:cs typeface="Lato"/>
                <a:sym typeface="Lato"/>
              </a:rPr>
              <a:t>Saudi Central Bank and Central Bank of the U.A.E. Joint Digital Currency and Distributed Ledger 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993175" y="87200"/>
            <a:ext cx="2648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550">
              <a:solidFill>
                <a:srgbClr val="505050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881450" y="110800"/>
            <a:ext cx="5427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50">
                <a:solidFill>
                  <a:srgbClr val="505050"/>
                </a:solidFill>
              </a:rPr>
              <a:t>Recent Policy activities around Blockchain and Crypto</a:t>
            </a:r>
            <a:endParaRPr b="1" sz="1550"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2751" cy="66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851500" y="1035400"/>
            <a:ext cx="37929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300"/>
              <a:buChar char="○"/>
            </a:pPr>
            <a:r>
              <a:rPr b="1" lang="ar" sz="1300">
                <a:solidFill>
                  <a:srgbClr val="505050"/>
                </a:solidFill>
              </a:rPr>
              <a:t>Rain</a:t>
            </a:r>
            <a:endParaRPr b="1" sz="1300">
              <a:solidFill>
                <a:srgbClr val="505050"/>
              </a:solidFill>
            </a:endParaRPr>
          </a:p>
          <a:p>
            <a:pPr indent="-2921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00"/>
              <a:buChar char="■"/>
            </a:pPr>
            <a:r>
              <a:rPr lang="ar" sz="1000">
                <a:solidFill>
                  <a:srgbClr val="2D3748"/>
                </a:solidFill>
              </a:rPr>
              <a:t>Fully regulated by the Bahrain central bank</a:t>
            </a:r>
            <a:endParaRPr sz="1000">
              <a:solidFill>
                <a:srgbClr val="505050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000"/>
              <a:buChar char="○"/>
            </a:pPr>
            <a:r>
              <a:rPr b="1" lang="ar" sz="1300">
                <a:solidFill>
                  <a:srgbClr val="505050"/>
                </a:solidFill>
              </a:rPr>
              <a:t>CoinMENA</a:t>
            </a:r>
            <a:endParaRPr b="1" sz="1000">
              <a:solidFill>
                <a:srgbClr val="505050"/>
              </a:solidFill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00"/>
              <a:buChar char="■"/>
            </a:pPr>
            <a:r>
              <a:rPr lang="ar" sz="1000">
                <a:solidFill>
                  <a:srgbClr val="2D3748"/>
                </a:solidFill>
              </a:rPr>
              <a:t>Fully regulated by the Bahrain central bank</a:t>
            </a:r>
            <a:endParaRPr sz="10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ar" sz="1300">
                <a:solidFill>
                  <a:srgbClr val="505050"/>
                </a:solidFill>
              </a:rPr>
              <a:t>Matrix</a:t>
            </a:r>
            <a:endParaRPr b="1" sz="1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ar" sz="1000"/>
              <a:t>Approval (IPA) license from the Abu Dhabi Global Market (ADGM).</a:t>
            </a:r>
            <a:endParaRPr sz="1050">
              <a:solidFill>
                <a:srgbClr val="505050"/>
              </a:solidFill>
            </a:endParaRPr>
          </a:p>
          <a:p>
            <a:pPr indent="0" lvl="0" marL="914400" rtl="0" algn="l">
              <a:lnSpc>
                <a:spcPct val="18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311900" y="317290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810600" y="182800"/>
            <a:ext cx="28338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50"/>
              <a:buChar char="●"/>
            </a:pPr>
            <a:r>
              <a:rPr b="1" lang="ar" sz="1550">
                <a:solidFill>
                  <a:srgbClr val="505050"/>
                </a:solidFill>
              </a:rPr>
              <a:t>P</a:t>
            </a:r>
            <a:r>
              <a:rPr b="1" lang="ar" sz="1550">
                <a:solidFill>
                  <a:srgbClr val="505050"/>
                </a:solidFill>
              </a:rPr>
              <a:t>artnerships formed with the government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2751" cy="66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5265650" y="1435050"/>
            <a:ext cx="3792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300"/>
              <a:buChar char="○"/>
            </a:pPr>
            <a:r>
              <a:rPr b="1" lang="ar" sz="1300">
                <a:solidFill>
                  <a:srgbClr val="505050"/>
                </a:solidFill>
              </a:rPr>
              <a:t>King Abdullah economic city</a:t>
            </a:r>
            <a:endParaRPr b="1" sz="1300">
              <a:solidFill>
                <a:srgbClr val="505050"/>
              </a:solidFill>
            </a:endParaRPr>
          </a:p>
          <a:p>
            <a:pPr indent="-31115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300"/>
              <a:buChar char="○"/>
            </a:pPr>
            <a:r>
              <a:rPr b="1" lang="ar" sz="1300">
                <a:solidFill>
                  <a:srgbClr val="505050"/>
                </a:solidFill>
              </a:rPr>
              <a:t>King Abdullah financial district</a:t>
            </a:r>
            <a:endParaRPr b="1" sz="1300">
              <a:solidFill>
                <a:srgbClr val="505050"/>
              </a:solidFill>
            </a:endParaRPr>
          </a:p>
          <a:p>
            <a:pPr indent="-31115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300"/>
              <a:buChar char="○"/>
            </a:pPr>
            <a:r>
              <a:rPr b="1" lang="ar" sz="1300">
                <a:solidFill>
                  <a:srgbClr val="505050"/>
                </a:solidFill>
              </a:rPr>
              <a:t>The Saudi Central Bank (SAMA) </a:t>
            </a:r>
            <a:endParaRPr b="1" sz="1300">
              <a:solidFill>
                <a:srgbClr val="505050"/>
              </a:solidFill>
            </a:endParaRPr>
          </a:p>
          <a:p>
            <a:pPr indent="-31115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300"/>
              <a:buChar char="○"/>
            </a:pPr>
            <a:r>
              <a:rPr b="1" lang="ar" sz="1300">
                <a:solidFill>
                  <a:srgbClr val="505050"/>
                </a:solidFill>
              </a:rPr>
              <a:t>Central Bank of United Arab Emirates (CBUAE)</a:t>
            </a:r>
            <a:endParaRPr b="1" sz="1300">
              <a:solidFill>
                <a:srgbClr val="505050"/>
              </a:solidFill>
            </a:endParaRPr>
          </a:p>
          <a:p>
            <a:pPr indent="-31115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300"/>
              <a:buChar char="○"/>
            </a:pPr>
            <a:r>
              <a:rPr b="1" lang="ar" sz="1300">
                <a:solidFill>
                  <a:srgbClr val="505050"/>
                </a:solidFill>
              </a:rPr>
              <a:t>Capital Market Authority(CMA)</a:t>
            </a:r>
            <a:endParaRPr b="1" sz="1300">
              <a:solidFill>
                <a:srgbClr val="5050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05050"/>
              </a:solidFill>
            </a:endParaRPr>
          </a:p>
          <a:p>
            <a:pPr indent="0" lvl="0" marL="914400" rtl="0" algn="l">
              <a:lnSpc>
                <a:spcPct val="18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311900" y="389985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810600" y="182800"/>
            <a:ext cx="28338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50"/>
              <a:buChar char="●"/>
            </a:pPr>
            <a:r>
              <a:rPr b="1" lang="ar" sz="1550">
                <a:solidFill>
                  <a:srgbClr val="505050"/>
                </a:solidFill>
              </a:rPr>
              <a:t>Economic zones or Regulatory sandboxes</a:t>
            </a:r>
            <a:endParaRPr b="1" sz="1550">
              <a:solidFill>
                <a:srgbClr val="505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311900" y="389985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342625" y="52025"/>
            <a:ext cx="3291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550"/>
              <a:buChar char="●"/>
            </a:pPr>
            <a:r>
              <a:rPr b="1" lang="ar" sz="1550">
                <a:solidFill>
                  <a:srgbClr val="505050"/>
                </a:solidFill>
              </a:rPr>
              <a:t>Standards Organizations</a:t>
            </a:r>
            <a:endParaRPr b="1" sz="1550">
              <a:solidFill>
                <a:srgbClr val="505050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02900" y="475325"/>
            <a:ext cx="85881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741B47"/>
                </a:solidFill>
                <a:highlight>
                  <a:srgbClr val="D9D9D9"/>
                </a:highlight>
              </a:rPr>
              <a:t>DUBAI BLOCKCHAIN POLICY</a:t>
            </a:r>
            <a:endParaRPr b="1" sz="13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0" lvl="0" marL="9144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741B47"/>
                </a:solidFill>
                <a:highlight>
                  <a:srgbClr val="D9D9D9"/>
                </a:highlight>
              </a:rPr>
              <a:t>Objectives behind developing the Dubai Blockchain Policy</a:t>
            </a:r>
            <a:endParaRPr b="1" sz="13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5275" lvl="0" marL="9144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741B47"/>
              </a:buClr>
              <a:buSzPts val="1050"/>
              <a:buAutoNum type="arabicPeriod"/>
            </a:pPr>
            <a:r>
              <a:rPr b="1" lang="ar" sz="1300">
                <a:solidFill>
                  <a:srgbClr val="741B47"/>
                </a:solidFill>
                <a:highlight>
                  <a:srgbClr val="D9D9D9"/>
                </a:highlight>
              </a:rPr>
              <a:t>Facilitate the resolution of Blockchain implementation challenges through policy directives</a:t>
            </a:r>
            <a:endParaRPr b="1" sz="13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5275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50"/>
              <a:buAutoNum type="arabicPeriod"/>
            </a:pPr>
            <a:r>
              <a:rPr b="1" lang="ar" sz="1300">
                <a:solidFill>
                  <a:srgbClr val="741B47"/>
                </a:solidFill>
                <a:highlight>
                  <a:srgbClr val="D9D9D9"/>
                </a:highlight>
              </a:rPr>
              <a:t>Govern the creation, management, and expansion of value-creating Blockchain networks </a:t>
            </a:r>
            <a:endParaRPr b="1" sz="13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5275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50"/>
              <a:buAutoNum type="arabicPeriod"/>
            </a:pPr>
            <a:r>
              <a:rPr b="1" lang="ar" sz="1300">
                <a:solidFill>
                  <a:srgbClr val="741B47"/>
                </a:solidFill>
                <a:highlight>
                  <a:srgbClr val="D9D9D9"/>
                </a:highlight>
              </a:rPr>
              <a:t>Support and drive the adoption of Blockchain technology especially for </a:t>
            </a:r>
            <a:r>
              <a:rPr b="1" lang="ar" sz="1550">
                <a:solidFill>
                  <a:srgbClr val="505050"/>
                </a:solidFill>
              </a:rPr>
              <a:t>government</a:t>
            </a:r>
            <a:r>
              <a:rPr b="1" lang="ar" sz="1300">
                <a:solidFill>
                  <a:srgbClr val="741B47"/>
                </a:solidFill>
                <a:highlight>
                  <a:srgbClr val="D9D9D9"/>
                </a:highlight>
              </a:rPr>
              <a:t> entities</a:t>
            </a:r>
            <a:endParaRPr b="1" sz="13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5275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50"/>
              <a:buAutoNum type="arabicPeriod"/>
            </a:pPr>
            <a:r>
              <a:rPr b="1" lang="ar" sz="1300">
                <a:solidFill>
                  <a:srgbClr val="741B47"/>
                </a:solidFill>
                <a:highlight>
                  <a:srgbClr val="D9D9D9"/>
                </a:highlight>
              </a:rPr>
              <a:t>Minimize privacy risks associated with Blockchain implementation and distributed ledger</a:t>
            </a:r>
            <a:endParaRPr b="1" sz="13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5275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50"/>
              <a:buAutoNum type="arabicPeriod"/>
            </a:pPr>
            <a:r>
              <a:rPr b="1" lang="ar" sz="1300">
                <a:solidFill>
                  <a:srgbClr val="741B47"/>
                </a:solidFill>
                <a:highlight>
                  <a:srgbClr val="D9D9D9"/>
                </a:highlight>
              </a:rPr>
              <a:t>Provide a legal foundation for supporting digital services and dispute resolution </a:t>
            </a:r>
            <a:endParaRPr b="1" sz="13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05050"/>
              </a:solidFill>
            </a:endParaRPr>
          </a:p>
          <a:p>
            <a:pPr indent="0" lvl="0" marL="914400" rtl="0" algn="l">
              <a:lnSpc>
                <a:spcPct val="18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