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3670" cy="10059670"/>
          </a:xfrm>
          <a:custGeom>
            <a:avLst/>
            <a:gdLst/>
            <a:ahLst/>
            <a:cxnLst/>
            <a:rect l="l" t="t" r="r" b="b"/>
            <a:pathLst>
              <a:path w="7773670" h="10059670">
                <a:moveTo>
                  <a:pt x="7773670" y="0"/>
                </a:moveTo>
                <a:lnTo>
                  <a:pt x="0" y="0"/>
                </a:lnTo>
                <a:lnTo>
                  <a:pt x="0" y="10059670"/>
                </a:lnTo>
                <a:lnTo>
                  <a:pt x="7773670" y="10059670"/>
                </a:lnTo>
                <a:lnTo>
                  <a:pt x="777367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069079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1100" spc="4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dataset?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alibri"/>
              <a:cs typeface="Calibri"/>
            </a:endParaRPr>
          </a:p>
          <a:p>
            <a:pPr marL="12700" marR="5080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(booking_status)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5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'Total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Number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Reservation'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0124" y="4911978"/>
            <a:ext cx="4867275" cy="920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dirty="0" sz="1100" spc="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meal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among guests?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alibri"/>
              <a:cs typeface="Calibri"/>
            </a:endParaRPr>
          </a:p>
          <a:p>
            <a:pPr marL="12700" marR="5080">
              <a:lnSpc>
                <a:spcPts val="110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type_of_meal_plan,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(type_of_meal_plan)</a:t>
            </a:r>
            <a:r>
              <a:rPr dirty="0" sz="950" spc="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5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'most_popular_meal'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9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3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2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type_of_meal_plan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33575"/>
            <a:ext cx="4772660" cy="121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475" y="3419475"/>
            <a:ext cx="2085975" cy="1009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850" y="6143625"/>
            <a:ext cx="5467984" cy="10953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375" y="7543800"/>
            <a:ext cx="25336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5101590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dirty="0" sz="11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involving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children?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5080">
              <a:lnSpc>
                <a:spcPts val="1120"/>
              </a:lnSpc>
              <a:spcBef>
                <a:spcPts val="5"/>
              </a:spcBef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avg_price_per_room,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room_type_reserved,no_of_children,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booking_status </a:t>
            </a:r>
            <a:r>
              <a:rPr dirty="0" sz="950" spc="-50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275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</a:t>
            </a:r>
            <a:r>
              <a:rPr dirty="0" sz="950" spc="-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no_of_children</a:t>
            </a:r>
            <a:r>
              <a:rPr dirty="0" sz="95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41E09"/>
                </a:solidFill>
                <a:latin typeface="Calibri"/>
                <a:cs typeface="Calibri"/>
              </a:rPr>
              <a:t>&gt;</a:t>
            </a:r>
            <a:r>
              <a:rPr dirty="0" sz="1100" spc="240">
                <a:solidFill>
                  <a:srgbClr val="841E09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2219325"/>
            <a:ext cx="5744209" cy="1647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4210050"/>
            <a:ext cx="481076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5297805" cy="79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4.  </a:t>
            </a:r>
            <a:r>
              <a:rPr dirty="0" sz="11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year 20XX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(replace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XX with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desired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year)?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1127125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(booking_status)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'Total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Reservation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For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a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year'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arrival_date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BETWEEN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'2018-01-01'</a:t>
            </a:r>
            <a:r>
              <a:rPr dirty="0" sz="950">
                <a:solidFill>
                  <a:srgbClr val="841E09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AND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'2018-12-31'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041519"/>
            <a:ext cx="5224145" cy="79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050" algn="l"/>
              </a:tabLst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5.	What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booked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type?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5080" indent="-10795">
              <a:lnSpc>
                <a:spcPts val="1120"/>
              </a:lnSpc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room_type_reserved,</a:t>
            </a:r>
            <a:r>
              <a:rPr dirty="0" sz="95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(room_type_reserved)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Most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Booked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Room'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2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1905000"/>
            <a:ext cx="4906010" cy="1257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3429000"/>
            <a:ext cx="2219325" cy="1209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789" y="6134100"/>
            <a:ext cx="5772785" cy="876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950" y="7258050"/>
            <a:ext cx="32194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759325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r>
              <a:rPr dirty="0" sz="1100" spc="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reservations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weekend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(no_of_weekend_nights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0)?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5080" indent="-10795">
              <a:lnSpc>
                <a:spcPts val="1120"/>
              </a:lnSpc>
              <a:spcBef>
                <a:spcPts val="5"/>
              </a:spcBef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(no_of_weekend_nights)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'Numbers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of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Weekend</a:t>
            </a:r>
            <a:r>
              <a:rPr dirty="0" sz="950" spc="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Reservations' </a:t>
            </a:r>
            <a:r>
              <a:rPr dirty="0" sz="950" spc="-509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no_of_weekend_nights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&gt;</a:t>
            </a:r>
            <a:r>
              <a:rPr dirty="0" sz="950" spc="-15">
                <a:solidFill>
                  <a:srgbClr val="841E09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558410"/>
            <a:ext cx="3567429" cy="79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7.  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lead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8895" marR="338455" indent="-10795">
              <a:lnSpc>
                <a:spcPts val="1100"/>
              </a:lnSpc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MIN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(lead_time)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lowest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lead time',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MAX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(lead_time)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 highest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lead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time'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9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Reservation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Dataset]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124075"/>
            <a:ext cx="5363209" cy="942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475" y="3219450"/>
            <a:ext cx="2562225" cy="942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475" y="5600700"/>
            <a:ext cx="5943600" cy="822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6600825"/>
            <a:ext cx="2628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000500" cy="9029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8895" marR="5080" indent="-36830">
              <a:lnSpc>
                <a:spcPct val="987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8.</a:t>
            </a:r>
            <a:r>
              <a:rPr dirty="0" sz="11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most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reservations?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market_segment_type,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(market_segment_type) 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Most Common Segment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Type'</a:t>
            </a:r>
            <a:endParaRPr sz="950">
              <a:latin typeface="Consolas"/>
              <a:cs typeface="Consolas"/>
            </a:endParaRPr>
          </a:p>
          <a:p>
            <a:pPr marL="48895" marR="1735455">
              <a:lnSpc>
                <a:spcPct val="97400"/>
              </a:lnSpc>
              <a:spcBef>
                <a:spcPts val="5"/>
              </a:spcBef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 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50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market_segment_type 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ORDER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market_segment_type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DESC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684902"/>
            <a:ext cx="4295775" cy="79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9.</a:t>
            </a:r>
            <a:r>
              <a:rPr dirty="0" sz="1100" spc="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booking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"Confirmed"?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48895" marR="5080" indent="-10795">
              <a:lnSpc>
                <a:spcPts val="1110"/>
              </a:lnSpc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(booking_status)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'Numbers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Confirmed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Reservations' </a:t>
            </a:r>
            <a:r>
              <a:rPr dirty="0" sz="950" spc="-509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booking_status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'Not_Canceled'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2923539"/>
            <a:ext cx="2743200" cy="13214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2085975"/>
            <a:ext cx="5943600" cy="7359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6772275"/>
            <a:ext cx="2247900" cy="885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575" y="5734050"/>
            <a:ext cx="486791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65022"/>
            <a:ext cx="4302125" cy="79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10.</a:t>
            </a:r>
            <a:r>
              <a:rPr dirty="0" sz="1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number of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adults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728980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SUM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(no_of_adults)</a:t>
            </a:r>
            <a:r>
              <a:rPr dirty="0" sz="9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'Total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Number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Adults'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dirty="0" sz="950" spc="-50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SUM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(no_of_children)</a:t>
            </a:r>
            <a:r>
              <a:rPr dirty="0" sz="950" spc="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5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'Total</a:t>
            </a:r>
            <a:r>
              <a:rPr dirty="0" sz="950" spc="4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Number</a:t>
            </a:r>
            <a:r>
              <a:rPr dirty="0" sz="950" spc="4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5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Children'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</a:t>
            </a:r>
            <a:r>
              <a:rPr dirty="0" sz="9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Dataset]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398390"/>
            <a:ext cx="5556250" cy="791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11.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weekend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nights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 reservations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involving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children?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libri"/>
              <a:cs typeface="Calibri"/>
            </a:endParaRPr>
          </a:p>
          <a:p>
            <a:pPr marL="48895" marR="5080" indent="-10795">
              <a:lnSpc>
                <a:spcPts val="1120"/>
              </a:lnSpc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AVG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(no_of_weekend_nights)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2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'average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no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weekend</a:t>
            </a:r>
            <a:r>
              <a:rPr dirty="0" sz="950" spc="2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nights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involve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children' </a:t>
            </a:r>
            <a:r>
              <a:rPr dirty="0" sz="950" spc="-50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no_of_children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&gt;</a:t>
            </a:r>
            <a:r>
              <a:rPr dirty="0" sz="950" spc="-15">
                <a:solidFill>
                  <a:srgbClr val="841E09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009775"/>
            <a:ext cx="5943600" cy="561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625" y="2728595"/>
            <a:ext cx="3000375" cy="895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625" y="5391150"/>
            <a:ext cx="5943600" cy="919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050" y="6534150"/>
            <a:ext cx="33813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5568315" cy="79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12.</a:t>
            </a:r>
            <a:r>
              <a:rPr dirty="0" sz="1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reservations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month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year?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5080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MONTH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(arrival_date)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5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'MONTH'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COUNT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(booking_status)</a:t>
            </a:r>
            <a:r>
              <a:rPr dirty="0" sz="95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5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'Total</a:t>
            </a:r>
            <a:r>
              <a:rPr dirty="0" sz="950" spc="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Reservation' </a:t>
            </a:r>
            <a:r>
              <a:rPr dirty="0" sz="950" spc="-509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8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MONTH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(arrival_date)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922645"/>
            <a:ext cx="5522595" cy="11029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40665" marR="5080" indent="-22860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13.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 the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average number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nights (both weekend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weekday) spent by guests for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type?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libri"/>
              <a:cs typeface="Calibri"/>
            </a:endParaRPr>
          </a:p>
          <a:p>
            <a:pPr marL="48895" marR="568325" indent="-10795">
              <a:lnSpc>
                <a:spcPts val="1120"/>
              </a:lnSpc>
              <a:spcBef>
                <a:spcPts val="5"/>
              </a:spcBef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room_type_reserved,</a:t>
            </a:r>
            <a:r>
              <a:rPr dirty="0" sz="95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AVG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(no_of_week_nights)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'AVG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Week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Nights'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dirty="0" sz="950" spc="-5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AVG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(no_of_weekend_nights)</a:t>
            </a:r>
            <a:r>
              <a:rPr dirty="0" sz="9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'AVG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of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 Weekend Nights'</a:t>
            </a:r>
            <a:endParaRPr sz="950">
              <a:latin typeface="Consolas"/>
              <a:cs typeface="Consolas"/>
            </a:endParaRPr>
          </a:p>
          <a:p>
            <a:pPr marL="48895" marR="3345179">
              <a:lnSpc>
                <a:spcPts val="1100"/>
              </a:lnSpc>
              <a:spcBef>
                <a:spcPts val="5"/>
              </a:spcBef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 </a:t>
            </a:r>
            <a:r>
              <a:rPr dirty="0" sz="950" spc="-50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75" y="7981950"/>
            <a:ext cx="3990975" cy="1857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7067550"/>
            <a:ext cx="5943600" cy="833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525" y="1828800"/>
            <a:ext cx="5943600" cy="7283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575" y="2762250"/>
            <a:ext cx="218122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5316220" cy="11029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40665" marR="5080" indent="-22860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14.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reservations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involving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children,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what is the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most common room type,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type?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libri"/>
              <a:cs typeface="Calibri"/>
            </a:endParaRPr>
          </a:p>
          <a:p>
            <a:pPr marL="48895" marR="494665" indent="-10795">
              <a:lnSpc>
                <a:spcPts val="1120"/>
              </a:lnSpc>
              <a:spcBef>
                <a:spcPts val="5"/>
              </a:spcBef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room_type_reserved,</a:t>
            </a:r>
            <a:r>
              <a:rPr dirty="0" sz="95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SUM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(no_of_children)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Most</a:t>
            </a:r>
            <a:r>
              <a:rPr dirty="0" sz="950" spc="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Common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Room' </a:t>
            </a:r>
            <a:r>
              <a:rPr dirty="0" sz="950" spc="-509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 Reservation 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6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2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ORDER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BY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SUM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(no_of_children)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DESC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5511164"/>
            <a:ext cx="2678430" cy="593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ts val="1130"/>
              </a:lnSpc>
              <a:spcBef>
                <a:spcPts val="95"/>
              </a:spcBef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-3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avg_price_per_room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115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</a:t>
            </a:r>
            <a:r>
              <a:rPr dirty="0" sz="9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Reservation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Dataset]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ts val="1100"/>
              </a:lnSpc>
              <a:spcBef>
                <a:spcPts val="60"/>
              </a:spcBef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WHERE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room_type_reserved</a:t>
            </a:r>
            <a:r>
              <a:rPr dirty="0" sz="9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'Room_Type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6' </a:t>
            </a:r>
            <a:r>
              <a:rPr dirty="0" sz="950" spc="-509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BY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avg_price_per_room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3419475"/>
            <a:ext cx="2905125" cy="1933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050" y="2181225"/>
            <a:ext cx="5943600" cy="10947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525" y="6229350"/>
            <a:ext cx="4181475" cy="923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575" y="7345680"/>
            <a:ext cx="2105025" cy="2287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888865" cy="107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15.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segment type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generates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room.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48895" marR="1030605" indent="20955">
              <a:lnSpc>
                <a:spcPts val="1120"/>
              </a:lnSpc>
              <a:tabLst>
                <a:tab pos="1771014" algn="l"/>
              </a:tabLst>
            </a:pP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SELECT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TOP</a:t>
            </a:r>
            <a:r>
              <a:rPr dirty="0" sz="950" spc="10">
                <a:solidFill>
                  <a:srgbClr val="841E09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market_segment_type,</a:t>
            </a:r>
            <a:r>
              <a:rPr dirty="0" sz="9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MAX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(avg_price_per_room) </a:t>
            </a:r>
            <a:r>
              <a:rPr dirty="0" sz="950" spc="-5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8EAADB"/>
                </a:solidFill>
                <a:latin typeface="Consolas"/>
                <a:cs typeface="Consolas"/>
              </a:rPr>
              <a:t>As</a:t>
            </a:r>
            <a:r>
              <a:rPr dirty="0" sz="950" spc="10">
                <a:solidFill>
                  <a:srgbClr val="8EAADB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'The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Highest</a:t>
            </a:r>
            <a:r>
              <a:rPr dirty="0" sz="950" spc="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Average	price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per</a:t>
            </a:r>
            <a:r>
              <a:rPr dirty="0" sz="950" spc="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room'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065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FROM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[Hotel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Reservation</a:t>
            </a:r>
            <a:r>
              <a:rPr dirty="0" sz="9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Dataset]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11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GROUP</a:t>
            </a:r>
            <a:r>
              <a:rPr dirty="0" sz="950" spc="-2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 spc="-15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market_segment_type</a:t>
            </a:r>
            <a:endParaRPr sz="950">
              <a:latin typeface="Consolas"/>
              <a:cs typeface="Consolas"/>
            </a:endParaRPr>
          </a:p>
          <a:p>
            <a:pPr marL="48895">
              <a:lnSpc>
                <a:spcPts val="1120"/>
              </a:lnSpc>
            </a:pPr>
            <a:r>
              <a:rPr dirty="0" sz="950" spc="-5">
                <a:solidFill>
                  <a:srgbClr val="FFC000"/>
                </a:solidFill>
                <a:latin typeface="Consolas"/>
                <a:cs typeface="Consolas"/>
              </a:rPr>
              <a:t>ORDER </a:t>
            </a:r>
            <a:r>
              <a:rPr dirty="0" sz="950" spc="-10">
                <a:solidFill>
                  <a:srgbClr val="FFC000"/>
                </a:solidFill>
                <a:latin typeface="Consolas"/>
                <a:cs typeface="Consolas"/>
              </a:rPr>
              <a:t>BY</a:t>
            </a:r>
            <a:r>
              <a:rPr dirty="0" sz="95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MAX</a:t>
            </a:r>
            <a:r>
              <a:rPr dirty="0" sz="950" spc="-5">
                <a:solidFill>
                  <a:srgbClr val="FFFFFF"/>
                </a:solidFill>
                <a:latin typeface="Consolas"/>
                <a:cs typeface="Consolas"/>
              </a:rPr>
              <a:t>(avg_price_per_room) </a:t>
            </a:r>
            <a:r>
              <a:rPr dirty="0" sz="950" spc="-5">
                <a:solidFill>
                  <a:srgbClr val="841E09"/>
                </a:solidFill>
                <a:latin typeface="Consolas"/>
                <a:cs typeface="Consolas"/>
              </a:rPr>
              <a:t>DESC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2095500"/>
            <a:ext cx="5943600" cy="7677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050" y="3038475"/>
            <a:ext cx="337185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asmah</dc:creator>
  <dcterms:created xsi:type="dcterms:W3CDTF">2024-03-09T12:47:15Z</dcterms:created>
  <dcterms:modified xsi:type="dcterms:W3CDTF">2024-03-09T12:47:15Z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2024-03-09T00:00:00Z</vt:filetime>
  </property>
</Properties>
</file>