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8"/>
  </p:notesMasterIdLst>
  <p:handoutMasterIdLst>
    <p:handoutMasterId r:id="rId39"/>
  </p:handoutMasterIdLst>
  <p:sldIdLst>
    <p:sldId id="261" r:id="rId2"/>
    <p:sldId id="265" r:id="rId3"/>
    <p:sldId id="266" r:id="rId4"/>
    <p:sldId id="268" r:id="rId5"/>
    <p:sldId id="269" r:id="rId6"/>
    <p:sldId id="270" r:id="rId7"/>
    <p:sldId id="271" r:id="rId8"/>
    <p:sldId id="272" r:id="rId9"/>
    <p:sldId id="308" r:id="rId10"/>
    <p:sldId id="281" r:id="rId11"/>
    <p:sldId id="282" r:id="rId12"/>
    <p:sldId id="273" r:id="rId13"/>
    <p:sldId id="274" r:id="rId14"/>
    <p:sldId id="275" r:id="rId15"/>
    <p:sldId id="276" r:id="rId16"/>
    <p:sldId id="283" r:id="rId17"/>
    <p:sldId id="284" r:id="rId18"/>
    <p:sldId id="287" r:id="rId19"/>
    <p:sldId id="288" r:id="rId20"/>
    <p:sldId id="289" r:id="rId21"/>
    <p:sldId id="290" r:id="rId22"/>
    <p:sldId id="292" r:id="rId23"/>
    <p:sldId id="293" r:id="rId24"/>
    <p:sldId id="291" r:id="rId25"/>
    <p:sldId id="294" r:id="rId26"/>
    <p:sldId id="295" r:id="rId27"/>
    <p:sldId id="297" r:id="rId28"/>
    <p:sldId id="298" r:id="rId29"/>
    <p:sldId id="299" r:id="rId30"/>
    <p:sldId id="301" r:id="rId31"/>
    <p:sldId id="302" r:id="rId32"/>
    <p:sldId id="303" r:id="rId33"/>
    <p:sldId id="304" r:id="rId34"/>
    <p:sldId id="305" r:id="rId35"/>
    <p:sldId id="307" r:id="rId36"/>
    <p:sldId id="306" r:id="rId37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5424" autoAdjust="0"/>
  </p:normalViewPr>
  <p:slideViewPr>
    <p:cSldViewPr>
      <p:cViewPr varScale="1">
        <p:scale>
          <a:sx n="61" d="100"/>
          <a:sy n="61" d="100"/>
        </p:scale>
        <p:origin x="1572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5" d="100"/>
          <a:sy n="75" d="100"/>
        </p:scale>
        <p:origin x="-1680" y="-90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001D71-9DA8-4BAF-B506-377BFA4613EA}" type="datetimeFigureOut">
              <a:rPr lang="en-US" smtClean="0"/>
              <a:pPr/>
              <a:t>6/8/2022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027E73-E4C0-4097-9844-250226F0FD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7500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EE1106-0CAA-43FD-AF59-18F4DBBBE9F4}" type="datetimeFigureOut">
              <a:rPr lang="en-US" smtClean="0"/>
              <a:pPr/>
              <a:t>6/8/2022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642D79-FA9C-4E98-B582-11DFA104E2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538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642D79-FA9C-4E98-B582-11DFA104E27C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FCC044B7-9457-48DF-AA87-A30253980C2F}" type="datetime3">
              <a:rPr lang="en-US" smtClean="0">
                <a:latin typeface="Arial" pitchFamily="34" charset="0"/>
              </a:rPr>
              <a:pPr/>
              <a:t>8 June 2022</a:t>
            </a:fld>
            <a:endParaRPr lang="en-US">
              <a:latin typeface="Arial" pitchFamily="34" charset="0"/>
            </a:endParaRPr>
          </a:p>
        </p:txBody>
      </p:sp>
      <p:sp>
        <p:nvSpPr>
          <p:cNvPr id="6041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E2FF08-AECF-40B5-9052-9F28C3CD8F56}" type="slidenum">
              <a:rPr lang="en-US" smtClean="0">
                <a:latin typeface="Arial" pitchFamily="34" charset="0"/>
              </a:rPr>
              <a:pPr/>
              <a:t>15</a:t>
            </a:fld>
            <a:endParaRPr lang="en-US">
              <a:latin typeface="Arial" pitchFamily="34" charset="0"/>
            </a:endParaRPr>
          </a:p>
        </p:txBody>
      </p:sp>
      <p:sp>
        <p:nvSpPr>
          <p:cNvPr id="6042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1" y="3258019"/>
            <a:ext cx="6705600" cy="3085866"/>
          </a:xfrm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CACE6A21-0AA8-40A6-95FB-6D27E75B7203}" type="datetime3">
              <a:rPr lang="en-US" smtClean="0">
                <a:latin typeface="Arial" pitchFamily="34" charset="0"/>
              </a:rPr>
              <a:pPr/>
              <a:t>8 June 2022</a:t>
            </a:fld>
            <a:endParaRPr lang="en-US">
              <a:latin typeface="Arial" pitchFamily="34" charset="0"/>
            </a:endParaRPr>
          </a:p>
        </p:txBody>
      </p:sp>
      <p:sp>
        <p:nvSpPr>
          <p:cNvPr id="5120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DE8A7C-1291-4376-80C2-9F7F21C257D5}" type="slidenum">
              <a:rPr lang="en-US" smtClean="0">
                <a:latin typeface="Arial" pitchFamily="34" charset="0"/>
              </a:rPr>
              <a:pPr/>
              <a:t>5</a:t>
            </a:fld>
            <a:endParaRPr lang="en-US">
              <a:latin typeface="Arial" pitchFamily="34" charset="0"/>
            </a:endParaRPr>
          </a:p>
        </p:txBody>
      </p:sp>
      <p:sp>
        <p:nvSpPr>
          <p:cNvPr id="5120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1" y="3258019"/>
            <a:ext cx="6705600" cy="3085866"/>
          </a:xfrm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B241D9E6-AEDB-4D6A-9218-F6CF0E5AD7CB}" type="datetime3">
              <a:rPr lang="en-US" smtClean="0">
                <a:latin typeface="Arial" pitchFamily="34" charset="0"/>
              </a:rPr>
              <a:pPr/>
              <a:t>8 June 2022</a:t>
            </a:fld>
            <a:endParaRPr lang="en-US">
              <a:latin typeface="Arial" pitchFamily="34" charset="0"/>
            </a:endParaRPr>
          </a:p>
        </p:txBody>
      </p:sp>
      <p:sp>
        <p:nvSpPr>
          <p:cNvPr id="5222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1363F12-13C8-413F-A52D-236D2974E0CB}" type="slidenum">
              <a:rPr lang="en-US" smtClean="0">
                <a:latin typeface="Arial" pitchFamily="34" charset="0"/>
              </a:rPr>
              <a:pPr/>
              <a:t>6</a:t>
            </a:fld>
            <a:endParaRPr lang="en-US">
              <a:latin typeface="Arial" pitchFamily="34" charset="0"/>
            </a:endParaRPr>
          </a:p>
        </p:txBody>
      </p:sp>
      <p:sp>
        <p:nvSpPr>
          <p:cNvPr id="522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1" y="3258019"/>
            <a:ext cx="6705600" cy="3085866"/>
          </a:xfrm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CE70C8C6-CC3F-415D-8CC3-A4992AFBD158}" type="datetime3">
              <a:rPr lang="en-US" smtClean="0">
                <a:latin typeface="Arial" pitchFamily="34" charset="0"/>
              </a:rPr>
              <a:pPr/>
              <a:t>8 June 2022</a:t>
            </a:fld>
            <a:endParaRPr lang="en-US">
              <a:latin typeface="Arial" pitchFamily="34" charset="0"/>
            </a:endParaRPr>
          </a:p>
        </p:txBody>
      </p:sp>
      <p:sp>
        <p:nvSpPr>
          <p:cNvPr id="5325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84D7BE-00C5-4396-B5FC-270073B51B56}" type="slidenum">
              <a:rPr lang="en-US" smtClean="0">
                <a:latin typeface="Arial" pitchFamily="34" charset="0"/>
              </a:rPr>
              <a:pPr/>
              <a:t>7</a:t>
            </a:fld>
            <a:endParaRPr lang="en-US">
              <a:latin typeface="Arial" pitchFamily="34" charset="0"/>
            </a:endParaRPr>
          </a:p>
        </p:txBody>
      </p:sp>
      <p:sp>
        <p:nvSpPr>
          <p:cNvPr id="5325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1" y="3258019"/>
            <a:ext cx="6705600" cy="3085866"/>
          </a:xfrm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919EF623-FBEA-4488-B333-1B615799991D}" type="datetime3">
              <a:rPr lang="en-US" smtClean="0">
                <a:latin typeface="Arial" pitchFamily="34" charset="0"/>
              </a:rPr>
              <a:pPr/>
              <a:t>8 June 2022</a:t>
            </a:fld>
            <a:endParaRPr lang="en-US">
              <a:latin typeface="Arial" pitchFamily="34" charset="0"/>
            </a:endParaRPr>
          </a:p>
        </p:txBody>
      </p:sp>
      <p:sp>
        <p:nvSpPr>
          <p:cNvPr id="5427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30FCC0-6DF1-4D82-9358-7A9191A419F2}" type="slidenum">
              <a:rPr lang="en-US" smtClean="0">
                <a:latin typeface="Arial" pitchFamily="34" charset="0"/>
              </a:rPr>
              <a:pPr/>
              <a:t>8</a:t>
            </a:fld>
            <a:endParaRPr lang="en-US">
              <a:latin typeface="Arial" pitchFamily="34" charset="0"/>
            </a:endParaRPr>
          </a:p>
        </p:txBody>
      </p:sp>
      <p:sp>
        <p:nvSpPr>
          <p:cNvPr id="5427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1" y="3258019"/>
            <a:ext cx="6705600" cy="3085866"/>
          </a:xfrm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77499FB4-38A0-442D-8F27-15C5A857BEAA}" type="datetime3">
              <a:rPr lang="en-US" smtClean="0">
                <a:latin typeface="Arial" pitchFamily="34" charset="0"/>
              </a:rPr>
              <a:pPr/>
              <a:t>8 June 2022</a:t>
            </a:fld>
            <a:endParaRPr lang="en-US">
              <a:latin typeface="Arial" pitchFamily="34" charset="0"/>
            </a:endParaRPr>
          </a:p>
        </p:txBody>
      </p:sp>
      <p:sp>
        <p:nvSpPr>
          <p:cNvPr id="5529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301A16-95B0-4FC1-8D5C-6C85F6736A02}" type="slidenum">
              <a:rPr lang="en-US" smtClean="0">
                <a:latin typeface="Arial" pitchFamily="34" charset="0"/>
              </a:rPr>
              <a:pPr/>
              <a:t>10</a:t>
            </a:fld>
            <a:endParaRPr lang="en-US">
              <a:latin typeface="Arial" pitchFamily="34" charset="0"/>
            </a:endParaRPr>
          </a:p>
        </p:txBody>
      </p:sp>
      <p:sp>
        <p:nvSpPr>
          <p:cNvPr id="5530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1" y="3258019"/>
            <a:ext cx="6705600" cy="3085866"/>
          </a:xfrm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77499FB4-38A0-442D-8F27-15C5A857BEAA}" type="datetime3">
              <a:rPr lang="en-US" smtClean="0">
                <a:latin typeface="Arial" pitchFamily="34" charset="0"/>
              </a:rPr>
              <a:pPr/>
              <a:t>8 June 2022</a:t>
            </a:fld>
            <a:endParaRPr lang="en-US">
              <a:latin typeface="Arial" pitchFamily="34" charset="0"/>
            </a:endParaRPr>
          </a:p>
        </p:txBody>
      </p:sp>
      <p:sp>
        <p:nvSpPr>
          <p:cNvPr id="5529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301A16-95B0-4FC1-8D5C-6C85F6736A02}" type="slidenum">
              <a:rPr lang="en-US" smtClean="0">
                <a:latin typeface="Arial" pitchFamily="34" charset="0"/>
              </a:rPr>
              <a:pPr/>
              <a:t>11</a:t>
            </a:fld>
            <a:endParaRPr lang="en-US">
              <a:latin typeface="Arial" pitchFamily="34" charset="0"/>
            </a:endParaRPr>
          </a:p>
        </p:txBody>
      </p:sp>
      <p:sp>
        <p:nvSpPr>
          <p:cNvPr id="5530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1" y="3258019"/>
            <a:ext cx="6705600" cy="3085866"/>
          </a:xfrm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8C5A29A7-7A46-4A95-A8FA-E79F3C98946A}" type="datetime3">
              <a:rPr lang="en-US" smtClean="0">
                <a:latin typeface="Arial" pitchFamily="34" charset="0"/>
              </a:rPr>
              <a:pPr/>
              <a:t>8 June 2022</a:t>
            </a:fld>
            <a:endParaRPr lang="en-US">
              <a:latin typeface="Arial" pitchFamily="34" charset="0"/>
            </a:endParaRPr>
          </a:p>
        </p:txBody>
      </p:sp>
      <p:sp>
        <p:nvSpPr>
          <p:cNvPr id="6553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BAB388-6559-45DD-8685-BABCA0A220CD}" type="slidenum">
              <a:rPr lang="en-US" smtClean="0">
                <a:latin typeface="Arial" pitchFamily="34" charset="0"/>
              </a:rPr>
              <a:pPr/>
              <a:t>12</a:t>
            </a:fld>
            <a:endParaRPr lang="en-US">
              <a:latin typeface="Arial" pitchFamily="34" charset="0"/>
            </a:endParaRPr>
          </a:p>
        </p:txBody>
      </p:sp>
      <p:sp>
        <p:nvSpPr>
          <p:cNvPr id="6554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1" y="3258019"/>
            <a:ext cx="6705600" cy="3085866"/>
          </a:xfrm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5C6658A9-2CD6-4F65-979A-A6A5F8149D77}" type="datetime3">
              <a:rPr lang="en-US" smtClean="0">
                <a:latin typeface="Arial" pitchFamily="34" charset="0"/>
              </a:rPr>
              <a:pPr/>
              <a:t>8 June 2022</a:t>
            </a:fld>
            <a:endParaRPr lang="en-US">
              <a:latin typeface="Arial" pitchFamily="34" charset="0"/>
            </a:endParaRPr>
          </a:p>
        </p:txBody>
      </p:sp>
      <p:sp>
        <p:nvSpPr>
          <p:cNvPr id="5939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DBD998-EE5D-4A5F-B762-BA89B2FEFCF6}" type="slidenum">
              <a:rPr lang="en-US" smtClean="0">
                <a:latin typeface="Arial" pitchFamily="34" charset="0"/>
              </a:rPr>
              <a:pPr/>
              <a:t>14</a:t>
            </a:fld>
            <a:endParaRPr lang="en-US">
              <a:latin typeface="Arial" pitchFamily="34" charset="0"/>
            </a:endParaRPr>
          </a:p>
        </p:txBody>
      </p:sp>
      <p:sp>
        <p:nvSpPr>
          <p:cNvPr id="5939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1" y="3258019"/>
            <a:ext cx="6705600" cy="3085866"/>
          </a:xfrm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862B6-43C0-4AC4-A236-9EF3496F6E3B}" type="datetime1">
              <a:rPr lang="en-US" smtClean="0"/>
              <a:pPr/>
              <a:t>6/8/2022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914D-03DF-4832-9E47-C196083B20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over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A06E6-D4CD-4E3C-8838-58A321EE8A05}" type="datetime1">
              <a:rPr lang="en-US" smtClean="0"/>
              <a:pPr/>
              <a:t>6/8/2022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914D-03DF-4832-9E47-C196083B20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over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F5579-CC34-4FE6-8456-F3B5B4211B19}" type="datetime1">
              <a:rPr lang="en-US" smtClean="0"/>
              <a:pPr/>
              <a:t>6/8/2022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914D-03DF-4832-9E47-C196083B20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over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10C7B-AF6F-4B03-AF04-78A148686828}" type="datetime1">
              <a:rPr lang="en-US" smtClean="0"/>
              <a:pPr/>
              <a:t>6/8/2022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914D-03DF-4832-9E47-C196083B20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over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796D5-9914-483C-B369-80A164F1EFF2}" type="datetime1">
              <a:rPr lang="en-US" smtClean="0"/>
              <a:pPr/>
              <a:t>6/8/2022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914D-03DF-4832-9E47-C196083B20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over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21AD6-8C8C-4090-855D-25AA87522B0D}" type="datetime1">
              <a:rPr lang="en-US" smtClean="0"/>
              <a:pPr/>
              <a:t>6/8/2022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914D-03DF-4832-9E47-C196083B20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over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7FF6C-BB38-4645-B41A-E6DFE2A22A14}" type="datetime1">
              <a:rPr lang="en-US" smtClean="0"/>
              <a:pPr/>
              <a:t>6/8/2022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914D-03DF-4832-9E47-C196083B20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over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9FB1D-4F22-4A9B-9465-08DB301A4621}" type="datetime1">
              <a:rPr lang="en-US" smtClean="0"/>
              <a:pPr/>
              <a:t>6/8/2022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914D-03DF-4832-9E47-C196083B20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over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9B406-440E-47AA-9C50-57D337619491}" type="datetime1">
              <a:rPr lang="en-US" smtClean="0"/>
              <a:pPr/>
              <a:t>6/8/2022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914D-03DF-4832-9E47-C196083B20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over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69B55-EC8E-4615-9245-FECA77FEC4A6}" type="datetime1">
              <a:rPr lang="en-US" smtClean="0"/>
              <a:pPr/>
              <a:t>6/8/2022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914D-03DF-4832-9E47-C196083B20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over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2F4BC-893F-41B3-B499-5F4FE4112C1D}" type="datetime1">
              <a:rPr lang="en-US" smtClean="0"/>
              <a:pPr/>
              <a:t>6/8/2022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CA55914D-03DF-4832-9E47-C196083B205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cover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1707113-9525-4D06-BDCC-2DCB6E51ED7D}" type="datetime1">
              <a:rPr lang="en-US" smtClean="0"/>
              <a:pPr/>
              <a:t>6/8/2022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A55914D-03DF-4832-9E47-C196083B205C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ransition>
    <p:cover dir="u"/>
  </p:transition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295400"/>
            <a:ext cx="8229600" cy="29718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dirty="0">
                <a:latin typeface="Times New Roman" pitchFamily="18" charset="0"/>
                <a:cs typeface="Times New Roman" pitchFamily="18" charset="0"/>
              </a:rPr>
              <a:t>Chapter 3</a:t>
            </a:r>
            <a:br>
              <a:rPr lang="en-US" sz="5400" dirty="0">
                <a:latin typeface="Times New Roman" pitchFamily="18" charset="0"/>
                <a:cs typeface="Times New Roman" pitchFamily="18" charset="0"/>
              </a:rPr>
            </a:br>
            <a:br>
              <a:rPr lang="en-US" sz="5400" dirty="0">
                <a:latin typeface="Times New Roman" pitchFamily="18" charset="0"/>
                <a:cs typeface="Times New Roman" pitchFamily="18" charset="0"/>
              </a:rPr>
            </a:br>
            <a:r>
              <a:rPr lang="en-US" sz="5400" dirty="0">
                <a:latin typeface="Times New Roman" pitchFamily="18" charset="0"/>
                <a:cs typeface="Times New Roman" pitchFamily="18" charset="0"/>
              </a:rPr>
              <a:t>Introduction to Database Transactions</a:t>
            </a:r>
            <a:endParaRPr lang="en-US" dirty="0"/>
          </a:p>
        </p:txBody>
      </p:sp>
    </p:spTree>
  </p:cSld>
  <p:clrMapOvr>
    <a:masterClrMapping/>
  </p:clrMapOvr>
  <p:transition>
    <p:wheel spokes="8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9C5281-191C-4B97-B046-EC0F41AAE70C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229600" cy="49530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None/>
            </a:pPr>
            <a:r>
              <a:rPr lang="en-US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Two sample transactions</a:t>
            </a:r>
          </a:p>
          <a:p>
            <a:pPr lvl="1">
              <a:lnSpc>
                <a:spcPct val="80000"/>
              </a:lnSpc>
              <a:buNone/>
            </a:pPr>
            <a:r>
              <a:rPr lang="en-US" sz="2400" dirty="0">
                <a:solidFill>
                  <a:srgbClr val="CC00CC"/>
                </a:solidFill>
              </a:rPr>
              <a:t>(a) Transaction T1</a:t>
            </a:r>
          </a:p>
          <a:p>
            <a:pPr lvl="1">
              <a:lnSpc>
                <a:spcPct val="80000"/>
              </a:lnSpc>
              <a:buNone/>
            </a:pPr>
            <a:r>
              <a:rPr lang="en-US" sz="2400" dirty="0">
                <a:solidFill>
                  <a:srgbClr val="CC00CC"/>
                </a:solidFill>
              </a:rPr>
              <a:t>(b) Transaction T2</a:t>
            </a:r>
            <a:r>
              <a:rPr lang="en-US" dirty="0">
                <a:solidFill>
                  <a:srgbClr val="CC00CC"/>
                </a:solidFill>
              </a:rPr>
              <a:t>		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dirty="0">
                <a:solidFill>
                  <a:srgbClr val="CC00CC"/>
                </a:solidFill>
              </a:rPr>
              <a:t>A</a:t>
            </a:r>
            <a:r>
              <a:rPr lang="en-US" sz="2400" dirty="0">
                <a:solidFill>
                  <a:srgbClr val="CC00CC"/>
                </a:solidFill>
              </a:rPr>
              <a:t>=300   </a:t>
            </a:r>
            <a:r>
              <a:rPr lang="en-US" dirty="0">
                <a:solidFill>
                  <a:srgbClr val="CC00CC"/>
                </a:solidFill>
              </a:rPr>
              <a:t>B</a:t>
            </a:r>
            <a:r>
              <a:rPr lang="en-US" sz="2400" dirty="0">
                <a:solidFill>
                  <a:srgbClr val="CC00CC"/>
                </a:solidFill>
              </a:rPr>
              <a:t>=400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400" dirty="0">
                <a:solidFill>
                  <a:srgbClr val="CC00CC"/>
                </a:solidFill>
              </a:rPr>
              <a:t>Assume we want to transfer from acount1 to account 2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dirty="0">
                <a:solidFill>
                  <a:srgbClr val="CC00CC"/>
                </a:solidFill>
              </a:rPr>
              <a:t>T1				T2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dirty="0">
                <a:solidFill>
                  <a:srgbClr val="CC00CC"/>
                </a:solidFill>
              </a:rPr>
              <a:t>Read(A)			Read(B)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dirty="0">
                <a:solidFill>
                  <a:srgbClr val="CC00CC"/>
                </a:solidFill>
              </a:rPr>
              <a:t>A=A-100			B=B+100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400" dirty="0">
                <a:solidFill>
                  <a:srgbClr val="CC00CC"/>
                </a:solidFill>
              </a:rPr>
              <a:t>Write(A)			Write(B)  B=500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dirty="0">
                <a:solidFill>
                  <a:srgbClr val="CC00CC"/>
                </a:solidFill>
              </a:rPr>
              <a:t>A=200			B=500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sz="2400" dirty="0">
              <a:solidFill>
                <a:srgbClr val="CC00CC"/>
              </a:solidFill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dirty="0">
                <a:solidFill>
                  <a:srgbClr val="CC00CC"/>
                </a:solidFill>
              </a:rPr>
              <a:t>Before Transaction=300+400 =700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400" dirty="0">
                <a:solidFill>
                  <a:srgbClr val="CC00CC"/>
                </a:solidFill>
              </a:rPr>
              <a:t>After Transaction =200+500=700 which consistent state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57200" y="704088"/>
            <a:ext cx="8229600" cy="667512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Introduction…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76800" y="342900"/>
            <a:ext cx="35814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cover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9C5281-191C-4B97-B046-EC0F41AAE70C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304800" y="1676400"/>
            <a:ext cx="8077200" cy="2667000"/>
          </a:xfrm>
          <a:prstGeom prst="rect">
            <a:avLst/>
          </a:prstGeom>
        </p:spPr>
        <p:txBody>
          <a:bodyPr vert="horz" lIns="0" rIns="0" bIns="0" anchor="b">
            <a:noAutofit/>
          </a:bodyPr>
          <a:lstStyle/>
          <a:p>
            <a:pPr marL="274320" indent="-274320" algn="just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Transactions submitted by various users may execute concurrently and may access and update the same database items. </a:t>
            </a:r>
          </a:p>
          <a:p>
            <a:pPr marL="274320" indent="-274320" algn="just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If this concurrent execution is uncontrolled, it may lead to problems, such as an </a:t>
            </a:r>
            <a:r>
              <a:rPr lang="en-US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inconsistent database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274320" indent="-274320" algn="just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lang="en-US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Concurrency control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recovery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mechanisms are mainly concerned with the database access commands in a transaction to address such problems. 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57200" y="704088"/>
            <a:ext cx="8229600" cy="667512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Introduction…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8768577"/>
      </p:ext>
    </p:extLst>
  </p:cSld>
  <p:clrMapOvr>
    <a:masterClrMapping/>
  </p:clrMapOvr>
  <p:transition>
    <p:cover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956633-F417-463E-86CB-402D1F80B45F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229600" cy="563562"/>
          </a:xfrm>
        </p:spPr>
        <p:txBody>
          <a:bodyPr>
            <a:noAutofit/>
          </a:bodyPr>
          <a:lstStyle/>
          <a:p>
            <a:pPr algn="ctr"/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Transaction Properties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229600" cy="5638800"/>
          </a:xfrm>
        </p:spPr>
        <p:txBody>
          <a:bodyPr>
            <a:normAutofit fontScale="92500"/>
          </a:bodyPr>
          <a:lstStyle/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rgbClr val="CC00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To ensure data integrity, DBMS should maintain the following  </a:t>
            </a:r>
            <a:r>
              <a:rPr lang="en-US" sz="2000" b="1" dirty="0">
                <a:solidFill>
                  <a:srgbClr val="CC00CC"/>
                </a:solidFill>
                <a:latin typeface="Times New Roman" pitchFamily="18" charset="0"/>
                <a:cs typeface="Times New Roman" pitchFamily="18" charset="0"/>
              </a:rPr>
              <a:t>ACID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properties: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sz="2000" b="1" dirty="0">
                <a:solidFill>
                  <a:srgbClr val="CC00CC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tomicity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 A transaction is an atomic unit of processing; it is either performed all transaction or not performed at all.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Abort :- changes made to database is not visible(not saved)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Commit :-changes made to database is visible</a:t>
            </a:r>
          </a:p>
          <a:p>
            <a:pPr marL="0" indent="0" algn="just" eaLnBrk="1" hangingPunct="1">
              <a:lnSpc>
                <a:spcPct val="90000"/>
              </a:lnSpc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n-US" sz="2000" b="1" dirty="0">
                <a:solidFill>
                  <a:srgbClr val="CC00CC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onsistency (correctness)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 A correct execution of the transaction must take the database from one consistent state to another.</a:t>
            </a:r>
          </a:p>
          <a:p>
            <a:pPr marL="0" indent="0" algn="just" eaLnBrk="1" hangingPunct="1">
              <a:lnSpc>
                <a:spcPct val="90000"/>
              </a:lnSpc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n-US" sz="2000" b="1" dirty="0">
                <a:solidFill>
                  <a:srgbClr val="CC00CC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solation: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A transaction should not make its updates visible to other transactions until it is committed; this property, when enforced strictly, solves the temporary update problem and makes cascading rollbacks of transactions  unnecessary.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When there is no interaction between different transaction</a:t>
            </a:r>
          </a:p>
          <a:p>
            <a:pPr algn="just" eaLnBrk="1" hangingPunct="1">
              <a:lnSpc>
                <a:spcPct val="90000"/>
              </a:lnSpc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n-US" sz="2000" b="1" dirty="0">
                <a:solidFill>
                  <a:srgbClr val="CC00CC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urability or permanency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 Once a transaction changes the database and the changes are committed, these changes must never be lost because of subsequent failure.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Consistency in values of transactions</a:t>
            </a:r>
          </a:p>
        </p:txBody>
      </p:sp>
    </p:spTree>
  </p:cSld>
  <p:clrMapOvr>
    <a:masterClrMapping/>
  </p:clrMapOvr>
  <p:transition>
    <p:cover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2362200" cy="411163"/>
          </a:xfrm>
        </p:spPr>
        <p:txBody>
          <a:bodyPr/>
          <a:lstStyle/>
          <a:p>
            <a:pPr algn="l"/>
            <a:r>
              <a:rPr lang="en-CA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Example</a:t>
            </a:r>
            <a:r>
              <a:rPr lang="en-CA" sz="2000" dirty="0">
                <a:solidFill>
                  <a:srgbClr val="FF0000"/>
                </a:solidFill>
              </a:rPr>
              <a:t>: 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457200" y="1493837"/>
            <a:ext cx="8229600" cy="5440363"/>
          </a:xfrm>
        </p:spPr>
        <p:txBody>
          <a:bodyPr>
            <a:normAutofit lnSpcReduction="10000"/>
          </a:bodyPr>
          <a:lstStyle/>
          <a:p>
            <a:r>
              <a:rPr lang="en-CA" sz="1900" dirty="0">
                <a:latin typeface="Times New Roman" pitchFamily="18" charset="0"/>
                <a:cs typeface="Times New Roman" pitchFamily="18" charset="0"/>
              </a:rPr>
              <a:t>Suppose that </a:t>
            </a:r>
            <a:r>
              <a:rPr lang="en-CA" sz="19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Ti </a:t>
            </a:r>
            <a:r>
              <a:rPr lang="en-CA" sz="19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is </a:t>
            </a:r>
            <a:r>
              <a:rPr lang="en-CA" sz="1900" dirty="0">
                <a:latin typeface="Times New Roman" pitchFamily="18" charset="0"/>
                <a:cs typeface="Times New Roman" pitchFamily="18" charset="0"/>
              </a:rPr>
              <a:t>a transaction that transfer 2000 birr from account CA2090( which is 5000 Birr) to SB2359(which is 3500 birr) as follows</a:t>
            </a:r>
          </a:p>
          <a:p>
            <a:pPr lvl="2"/>
            <a:r>
              <a:rPr lang="en-CA" sz="1900" b="1" i="1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Read(CA2090)</a:t>
            </a:r>
          </a:p>
          <a:p>
            <a:pPr lvl="2"/>
            <a:r>
              <a:rPr lang="en-CA" sz="1900" b="1" i="1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CA2090= CA2090-2000</a:t>
            </a:r>
          </a:p>
          <a:p>
            <a:pPr lvl="2"/>
            <a:r>
              <a:rPr lang="en-CA" sz="1900" b="1" i="1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Write(CA2090)</a:t>
            </a:r>
          </a:p>
          <a:p>
            <a:pPr lvl="2"/>
            <a:r>
              <a:rPr lang="en-CA" sz="1900" b="1" i="1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Read(SB2359)</a:t>
            </a:r>
          </a:p>
          <a:p>
            <a:pPr lvl="2"/>
            <a:r>
              <a:rPr lang="en-CA" sz="1900" b="1" i="1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SB2359= SB23</a:t>
            </a:r>
            <a:r>
              <a:rPr lang="en-CA" sz="1900" b="1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59+2000</a:t>
            </a:r>
          </a:p>
          <a:p>
            <a:r>
              <a:rPr lang="en-CA" sz="19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Atomicity- </a:t>
            </a:r>
            <a:r>
              <a:rPr lang="en-CA" sz="1900" dirty="0">
                <a:latin typeface="Times New Roman" pitchFamily="18" charset="0"/>
                <a:cs typeface="Times New Roman" pitchFamily="18" charset="0"/>
              </a:rPr>
              <a:t>either all or none of the above operation will be done – this is materialized by </a:t>
            </a:r>
            <a:r>
              <a:rPr lang="en-CA" sz="1900" b="1" dirty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transaction management </a:t>
            </a:r>
            <a:r>
              <a:rPr lang="en-CA" sz="1900" dirty="0">
                <a:latin typeface="Times New Roman" pitchFamily="18" charset="0"/>
                <a:cs typeface="Times New Roman" pitchFamily="18" charset="0"/>
              </a:rPr>
              <a:t>component of DBMS</a:t>
            </a:r>
          </a:p>
          <a:p>
            <a:r>
              <a:rPr lang="en-CA" sz="19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Consistency</a:t>
            </a:r>
            <a:r>
              <a:rPr lang="en-CA" sz="1900" dirty="0">
                <a:latin typeface="Times New Roman" pitchFamily="18" charset="0"/>
                <a:cs typeface="Times New Roman" pitchFamily="18" charset="0"/>
              </a:rPr>
              <a:t>-the sum of CA2090 and SB2359 be unchanged by the execution  of Ti </a:t>
            </a:r>
            <a:r>
              <a:rPr lang="en-CA" sz="1900" dirty="0" err="1">
                <a:latin typeface="Times New Roman" pitchFamily="18" charset="0"/>
                <a:cs typeface="Times New Roman" pitchFamily="18" charset="0"/>
              </a:rPr>
              <a:t>i.e</a:t>
            </a:r>
            <a:r>
              <a:rPr lang="en-CA" sz="1900" dirty="0">
                <a:latin typeface="Times New Roman" pitchFamily="18" charset="0"/>
                <a:cs typeface="Times New Roman" pitchFamily="18" charset="0"/>
              </a:rPr>
              <a:t> 8500- this is the responsibility of </a:t>
            </a:r>
            <a:r>
              <a:rPr lang="en-CA" sz="19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application programmer </a:t>
            </a:r>
            <a:r>
              <a:rPr lang="en-CA" sz="1900" dirty="0">
                <a:latin typeface="Times New Roman" pitchFamily="18" charset="0"/>
                <a:cs typeface="Times New Roman" pitchFamily="18" charset="0"/>
              </a:rPr>
              <a:t>who codes the transaction</a:t>
            </a:r>
          </a:p>
          <a:p>
            <a:r>
              <a:rPr lang="en-CA" sz="19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Isolation</a:t>
            </a:r>
            <a:r>
              <a:rPr lang="en-CA" sz="1900" dirty="0">
                <a:latin typeface="Times New Roman" pitchFamily="18" charset="0"/>
                <a:cs typeface="Times New Roman" pitchFamily="18" charset="0"/>
              </a:rPr>
              <a:t>- when several  transaction are being processed concurrently  on a data item they may create many inconsistent  problems. So handling such case is the responsibility of </a:t>
            </a:r>
            <a:r>
              <a:rPr lang="en-CA" sz="19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Concurrency control </a:t>
            </a:r>
            <a:r>
              <a:rPr lang="en-CA" sz="1900" dirty="0">
                <a:latin typeface="Times New Roman" pitchFamily="18" charset="0"/>
                <a:cs typeface="Times New Roman" pitchFamily="18" charset="0"/>
              </a:rPr>
              <a:t>component of the DBMS</a:t>
            </a:r>
          </a:p>
          <a:p>
            <a:r>
              <a:rPr lang="en-CA" sz="19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Durability - </a:t>
            </a:r>
            <a:r>
              <a:rPr lang="en-CA" sz="1900" dirty="0">
                <a:latin typeface="Times New Roman" pitchFamily="18" charset="0"/>
                <a:cs typeface="Times New Roman" pitchFamily="18" charset="0"/>
              </a:rPr>
              <a:t>once Ti   writes its update this will remain there when the database restarted from failure . This is the responsibility </a:t>
            </a:r>
            <a:r>
              <a:rPr lang="en-CA" sz="1900" b="1" dirty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of recovery management</a:t>
            </a:r>
            <a:r>
              <a:rPr lang="en-CA" sz="1900" dirty="0">
                <a:latin typeface="Times New Roman" pitchFamily="18" charset="0"/>
                <a:cs typeface="Times New Roman" pitchFamily="18" charset="0"/>
              </a:rPr>
              <a:t> components of the DBMS</a:t>
            </a:r>
            <a:endParaRPr lang="en-US" sz="1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C17706-239C-4A48-BB9B-F2C1DB4EB2A2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57200" y="685800"/>
            <a:ext cx="8229600" cy="563562"/>
          </a:xfrm>
          <a:prstGeom prst="rect">
            <a:avLst/>
          </a:prstGeom>
        </p:spPr>
        <p:txBody>
          <a:bodyPr vert="horz" lIns="0" rIns="0" bIns="0" anchor="b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Properties…</a:t>
            </a:r>
          </a:p>
        </p:txBody>
      </p:sp>
    </p:spTree>
  </p:cSld>
  <p:clrMapOvr>
    <a:masterClrMapping/>
  </p:clrMapOvr>
  <p:transition>
    <p:cover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15BA4A-7100-4626-BB3B-2DE674BC7149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561704" y="827320"/>
            <a:ext cx="8229600" cy="457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Transaction States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71457"/>
            <a:ext cx="8610600" cy="5715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transaction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is an atomic unit of work that is either completed in its entirety or not done at all.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sz="2400" dirty="0">
                <a:solidFill>
                  <a:srgbClr val="CC00CC"/>
                </a:solidFill>
                <a:latin typeface="Times New Roman" pitchFamily="18" charset="0"/>
                <a:cs typeface="Times New Roman" pitchFamily="18" charset="0"/>
              </a:rPr>
              <a:t>recovery purposes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the system needs to keep track of when the transaction starts, terminates, and commits or aborts.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solidFill>
                  <a:srgbClr val="CC00CC"/>
                </a:solidFill>
                <a:latin typeface="Times New Roman" pitchFamily="18" charset="0"/>
                <a:cs typeface="Times New Roman" pitchFamily="18" charset="0"/>
              </a:rPr>
              <a:t>Transaction states: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>
                <a:solidFill>
                  <a:srgbClr val="6600FF"/>
                </a:solidFill>
                <a:latin typeface="Times New Roman" pitchFamily="18" charset="0"/>
                <a:cs typeface="Times New Roman" pitchFamily="18" charset="0"/>
              </a:rPr>
              <a:t>Active state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-indicates the beginning of a transaction execution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solidFill>
                  <a:srgbClr val="6600FF"/>
                </a:solidFill>
                <a:latin typeface="Times New Roman" pitchFamily="18" charset="0"/>
                <a:cs typeface="Times New Roman" pitchFamily="18" charset="0"/>
              </a:rPr>
              <a:t>Partially committed state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shows the  end of read/write operation but this will not ensure permanent modification on the database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>
                <a:solidFill>
                  <a:srgbClr val="6600FF"/>
                </a:solidFill>
                <a:latin typeface="Times New Roman" pitchFamily="18" charset="0"/>
                <a:cs typeface="Times New Roman" pitchFamily="18" charset="0"/>
              </a:rPr>
              <a:t>Committed state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-ensures that all the changes done on a record by a transaction were done persistently 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>
                <a:solidFill>
                  <a:srgbClr val="6600FF"/>
                </a:solidFill>
                <a:latin typeface="Times New Roman" pitchFamily="18" charset="0"/>
                <a:cs typeface="Times New Roman" pitchFamily="18" charset="0"/>
              </a:rPr>
              <a:t>Failed state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happens when a transaction is aborted   during its active state or if one of the rechecking is fails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>
                <a:solidFill>
                  <a:srgbClr val="6600FF"/>
                </a:solidFill>
                <a:latin typeface="Times New Roman" pitchFamily="18" charset="0"/>
                <a:cs typeface="Times New Roman" pitchFamily="18" charset="0"/>
              </a:rPr>
              <a:t>Terminated State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-corresponds to the transaction leaving the system</a:t>
            </a:r>
          </a:p>
        </p:txBody>
      </p:sp>
    </p:spTree>
  </p:cSld>
  <p:clrMapOvr>
    <a:masterClrMapping/>
  </p:clrMapOvr>
  <p:transition>
    <p:cover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87F2BB-F87D-4758-BCD9-55C47C9F0ACB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19200"/>
            <a:ext cx="8229600" cy="838200"/>
          </a:xfrm>
        </p:spPr>
        <p:txBody>
          <a:bodyPr/>
          <a:lstStyle/>
          <a:p>
            <a:pPr algn="l" eaLnBrk="1" hangingPunct="1"/>
            <a:r>
              <a:rPr lang="en-US" sz="2400" dirty="0">
                <a:solidFill>
                  <a:srgbClr val="3333FF"/>
                </a:solidFill>
              </a:rPr>
              <a:t>State transition diagram illustrating the states for transaction execution</a:t>
            </a:r>
            <a:endParaRPr lang="en-US" sz="2400" dirty="0">
              <a:solidFill>
                <a:srgbClr val="3333FF"/>
              </a:solidFill>
              <a:sym typeface="Symbol" pitchFamily="18" charset="2"/>
            </a:endParaRPr>
          </a:p>
        </p:txBody>
      </p:sp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2249487"/>
            <a:ext cx="8229600" cy="3770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561704" y="827320"/>
            <a:ext cx="8229600" cy="457200"/>
          </a:xfrm>
          <a:prstGeom prst="rect">
            <a:avLst/>
          </a:prstGeom>
        </p:spPr>
        <p:txBody>
          <a:bodyPr vert="horz" lIns="0" rIns="0" bIns="0" anchor="b">
            <a:normAutofit fontScale="825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States …</a:t>
            </a:r>
          </a:p>
        </p:txBody>
      </p:sp>
    </p:spTree>
  </p:cSld>
  <p:clrMapOvr>
    <a:masterClrMapping/>
  </p:clrMapOvr>
  <p:transition>
    <p:cover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3884"/>
            <a:ext cx="8610600" cy="838200"/>
          </a:xfrm>
        </p:spPr>
        <p:txBody>
          <a:bodyPr>
            <a:normAutofit fontScale="90000"/>
          </a:bodyPr>
          <a:lstStyle/>
          <a:p>
            <a:r>
              <a:rPr lang="en-US" dirty="0"/>
              <a:t>Why Concurrency Control is needed: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458200" cy="5562600"/>
          </a:xfrm>
        </p:spPr>
        <p:txBody>
          <a:bodyPr/>
          <a:lstStyle/>
          <a:p>
            <a:r>
              <a:rPr lang="en-US" dirty="0"/>
              <a:t>Concurrency :- executing multiple transaction at a time.</a:t>
            </a:r>
          </a:p>
          <a:p>
            <a:r>
              <a:rPr lang="en-US" dirty="0"/>
              <a:t>Simultaneous execution of transaction over shared database can create several data integrity and consistency problems</a:t>
            </a:r>
          </a:p>
          <a:p>
            <a:r>
              <a:rPr lang="en-US" dirty="0"/>
              <a:t>Advantages:-</a:t>
            </a:r>
          </a:p>
          <a:p>
            <a:pPr lvl="1"/>
            <a:r>
              <a:rPr lang="en-US" dirty="0"/>
              <a:t>Waiting time decrease </a:t>
            </a:r>
          </a:p>
          <a:p>
            <a:pPr lvl="1"/>
            <a:r>
              <a:rPr lang="en-US" dirty="0"/>
              <a:t>Response time decrease</a:t>
            </a:r>
          </a:p>
          <a:p>
            <a:pPr lvl="1"/>
            <a:r>
              <a:rPr lang="en-US" dirty="0"/>
              <a:t>Resource utilization increase</a:t>
            </a:r>
          </a:p>
          <a:p>
            <a:pPr lvl="1"/>
            <a:r>
              <a:rPr lang="en-US" dirty="0"/>
              <a:t>Efficiency increase</a:t>
            </a:r>
          </a:p>
          <a:p>
            <a:r>
              <a:rPr lang="en-US" dirty="0"/>
              <a:t>But there are 3 main problems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914D-03DF-4832-9E47-C196083B205C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554954"/>
      </p:ext>
    </p:extLst>
  </p:cSld>
  <p:clrMapOvr>
    <a:masterClrMapping/>
  </p:clrMapOvr>
  <p:transition>
    <p:cover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534400" cy="914400"/>
          </a:xfrm>
        </p:spPr>
        <p:txBody>
          <a:bodyPr/>
          <a:lstStyle/>
          <a:p>
            <a:r>
              <a:rPr lang="en-US" dirty="0"/>
              <a:t>CON’T…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229600" cy="50292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1. </a:t>
            </a:r>
            <a:r>
              <a:rPr lang="en-US" dirty="0">
                <a:solidFill>
                  <a:srgbClr val="00B0F0"/>
                </a:solidFill>
              </a:rPr>
              <a:t>Reading uncommitted data(WR conflict “dirty read )</a:t>
            </a:r>
          </a:p>
          <a:p>
            <a:r>
              <a:rPr lang="en-US" sz="2400" dirty="0"/>
              <a:t>This occurs when one transaction updates a database item and then the transaction fails for some reason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A=5 assume A+1	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914D-03DF-4832-9E47-C196083B205C}" type="slidenum">
              <a:rPr lang="en-US" smtClean="0"/>
              <a:pPr/>
              <a:t>17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1038427"/>
              </p:ext>
            </p:extLst>
          </p:nvPr>
        </p:nvGraphicFramePr>
        <p:xfrm>
          <a:off x="914400" y="3581400"/>
          <a:ext cx="60960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6300">
                <a:tc>
                  <a:txBody>
                    <a:bodyPr/>
                    <a:lstStyle/>
                    <a:p>
                      <a:r>
                        <a:rPr lang="en-US" dirty="0"/>
                        <a:t>R(A) =</a:t>
                      </a:r>
                      <a:r>
                        <a:rPr lang="en-US" baseline="0" dirty="0"/>
                        <a:t> 5</a:t>
                      </a:r>
                      <a:endParaRPr lang="en-US" dirty="0"/>
                    </a:p>
                    <a:p>
                      <a:r>
                        <a:rPr lang="en-US" dirty="0"/>
                        <a:t>W(A) = 6</a:t>
                      </a:r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R(B)</a:t>
                      </a:r>
                    </a:p>
                    <a:p>
                      <a:r>
                        <a:rPr lang="en-US" dirty="0"/>
                        <a:t>W(B)</a:t>
                      </a:r>
                    </a:p>
                    <a:p>
                      <a:r>
                        <a:rPr lang="en-US" dirty="0"/>
                        <a:t>Abort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/>
                        <a:t>R(A) = 6 committed but  reads value</a:t>
                      </a:r>
                      <a:r>
                        <a:rPr lang="en-US" baseline="0" dirty="0"/>
                        <a:t> stored in local buffer.(dirty read)</a:t>
                      </a:r>
                    </a:p>
                    <a:p>
                      <a:r>
                        <a:rPr lang="en-US" baseline="0" dirty="0"/>
                        <a:t>It reads before transaction completes.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>
            <a:off x="1905000" y="4495800"/>
            <a:ext cx="2133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914400" y="4267200"/>
            <a:ext cx="0" cy="1600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9099807"/>
      </p:ext>
    </p:extLst>
  </p:cSld>
  <p:clrMapOvr>
    <a:masterClrMapping/>
  </p:clrMapOvr>
  <p:transition>
    <p:cover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534400" cy="914400"/>
          </a:xfrm>
        </p:spPr>
        <p:txBody>
          <a:bodyPr/>
          <a:lstStyle/>
          <a:p>
            <a:r>
              <a:rPr lang="en-US" dirty="0"/>
              <a:t>CON’T…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229600" cy="50292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2. </a:t>
            </a:r>
            <a:r>
              <a:rPr lang="en-US" dirty="0">
                <a:solidFill>
                  <a:srgbClr val="00B0F0"/>
                </a:solidFill>
              </a:rPr>
              <a:t>Unrepeatable read (</a:t>
            </a:r>
            <a:r>
              <a:rPr lang="en-US" dirty="0" err="1">
                <a:solidFill>
                  <a:srgbClr val="00B0F0"/>
                </a:solidFill>
              </a:rPr>
              <a:t>Rw</a:t>
            </a:r>
            <a:r>
              <a:rPr lang="en-US" dirty="0">
                <a:solidFill>
                  <a:srgbClr val="00B0F0"/>
                </a:solidFill>
              </a:rPr>
              <a:t> conflict )</a:t>
            </a:r>
          </a:p>
          <a:p>
            <a:r>
              <a:rPr lang="en-US" sz="2400" dirty="0"/>
              <a:t>If one transaction is calculating an aggregate summary function on a number of records while other transactions are updating some of these records, the aggregate function may calculate some values before they are updated and others after they are updated</a:t>
            </a:r>
          </a:p>
          <a:p>
            <a:pPr marL="0" indent="0">
              <a:buNone/>
            </a:pPr>
            <a:r>
              <a:rPr lang="en-US" sz="2400" dirty="0"/>
              <a:t>A=10 assume A+5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914D-03DF-4832-9E47-C196083B205C}" type="slidenum">
              <a:rPr lang="en-US" smtClean="0"/>
              <a:pPr/>
              <a:t>18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8584789"/>
              </p:ext>
            </p:extLst>
          </p:nvPr>
        </p:nvGraphicFramePr>
        <p:xfrm>
          <a:off x="1219200" y="4114800"/>
          <a:ext cx="60960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6300">
                <a:tc>
                  <a:txBody>
                    <a:bodyPr/>
                    <a:lstStyle/>
                    <a:p>
                      <a:r>
                        <a:rPr lang="en-US" dirty="0"/>
                        <a:t>R(A) =</a:t>
                      </a:r>
                      <a:r>
                        <a:rPr lang="en-US" baseline="0" dirty="0"/>
                        <a:t> 10</a:t>
                      </a:r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sz="1800" dirty="0"/>
                        <a:t>A+5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W(A) =15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/>
                        <a:t>R(A) =10</a:t>
                      </a:r>
                    </a:p>
                    <a:p>
                      <a:r>
                        <a:rPr lang="en-US" dirty="0"/>
                        <a:t>           </a:t>
                      </a:r>
                    </a:p>
                    <a:p>
                      <a:r>
                        <a:rPr lang="en-US" dirty="0"/>
                        <a:t>Confusion</a:t>
                      </a:r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R(A)</a:t>
                      </a:r>
                      <a:r>
                        <a:rPr lang="en-US" baseline="0" dirty="0"/>
                        <a:t> = 15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>
            <a:off x="1905000" y="4495800"/>
            <a:ext cx="2133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3614112"/>
      </p:ext>
    </p:extLst>
  </p:cSld>
  <p:clrMapOvr>
    <a:masterClrMapping/>
  </p:clrMapOvr>
  <p:transition>
    <p:cover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534400" cy="914400"/>
          </a:xfrm>
        </p:spPr>
        <p:txBody>
          <a:bodyPr/>
          <a:lstStyle/>
          <a:p>
            <a:r>
              <a:rPr lang="en-US" dirty="0"/>
              <a:t>CON’T…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229600" cy="50292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2. </a:t>
            </a:r>
            <a:r>
              <a:rPr lang="en-US" dirty="0">
                <a:solidFill>
                  <a:srgbClr val="00B0F0"/>
                </a:solidFill>
              </a:rPr>
              <a:t>The Lost Update Problem (WW conflict )</a:t>
            </a:r>
          </a:p>
          <a:p>
            <a:r>
              <a:rPr lang="en-US" sz="2400" dirty="0"/>
              <a:t>This occurs when two transactions that access the same database items have their operations interleaved in a way that makes the value of some database item incorrect.</a:t>
            </a:r>
          </a:p>
          <a:p>
            <a:r>
              <a:rPr lang="en-US" sz="2400" dirty="0"/>
              <a:t>A=10 assume A+5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914D-03DF-4832-9E47-C196083B205C}" type="slidenum">
              <a:rPr lang="en-US" smtClean="0"/>
              <a:pPr/>
              <a:t>19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7062817"/>
              </p:ext>
            </p:extLst>
          </p:nvPr>
        </p:nvGraphicFramePr>
        <p:xfrm>
          <a:off x="1066800" y="3810000"/>
          <a:ext cx="60960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6300">
                <a:tc>
                  <a:txBody>
                    <a:bodyPr/>
                    <a:lstStyle/>
                    <a:p>
                      <a:r>
                        <a:rPr lang="en-US" dirty="0"/>
                        <a:t>R(A) =</a:t>
                      </a:r>
                      <a:r>
                        <a:rPr lang="en-US" baseline="0" dirty="0"/>
                        <a:t> 10</a:t>
                      </a:r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sz="1800" dirty="0"/>
                        <a:t>A+5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W(A) =15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/>
                        <a:t>W(A) without</a:t>
                      </a:r>
                      <a:r>
                        <a:rPr lang="en-US" baseline="0" dirty="0"/>
                        <a:t> reading it simply write</a:t>
                      </a:r>
                    </a:p>
                    <a:p>
                      <a:r>
                        <a:rPr lang="en-US" baseline="0" dirty="0"/>
                        <a:t>:-blind write</a:t>
                      </a:r>
                    </a:p>
                    <a:p>
                      <a:endParaRPr lang="en-US" baseline="0" dirty="0"/>
                    </a:p>
                    <a:p>
                      <a:r>
                        <a:rPr lang="en-US" baseline="0"/>
                        <a:t>=10 </a:t>
                      </a:r>
                      <a:r>
                        <a:rPr lang="en-US" baseline="0" dirty="0"/>
                        <a:t>(reading some where value)</a:t>
                      </a:r>
                      <a:endParaRPr lang="en-US" dirty="0"/>
                    </a:p>
                    <a:p>
                      <a:r>
                        <a:rPr lang="en-US" dirty="0"/>
                        <a:t>         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8749981"/>
      </p:ext>
    </p:extLst>
  </p:cSld>
  <p:clrMapOvr>
    <a:masterClrMapping/>
  </p:clrMapOvr>
  <p:transition>
    <p:cover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667512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Introduction to Transaction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00600"/>
          </a:xfrm>
        </p:spPr>
        <p:txBody>
          <a:bodyPr>
            <a:normAutofit fontScale="92500"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Based on the number of users who can use the system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concurrently,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database systems can be classified as:</a:t>
            </a:r>
          </a:p>
          <a:p>
            <a:r>
              <a:rPr lang="en-US" sz="2400" dirty="0">
                <a:solidFill>
                  <a:srgbClr val="CC00CC"/>
                </a:solidFill>
                <a:latin typeface="Times New Roman" pitchFamily="18" charset="0"/>
                <a:cs typeface="Times New Roman" pitchFamily="18" charset="0"/>
              </a:rPr>
              <a:t>Single-User System:</a:t>
            </a:r>
          </a:p>
          <a:p>
            <a:pPr lvl="1" algn="just">
              <a:lnSpc>
                <a:spcPct val="9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At most one user at a time can use the database management system. </a:t>
            </a:r>
          </a:p>
          <a:p>
            <a:pPr lvl="1" algn="just">
              <a:lnSpc>
                <a:spcPct val="90000"/>
              </a:lnSpc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Eg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Personal computer system</a:t>
            </a:r>
          </a:p>
          <a:p>
            <a:pPr algn="just">
              <a:lnSpc>
                <a:spcPct val="90000"/>
              </a:lnSpc>
            </a:pPr>
            <a:r>
              <a:rPr lang="en-US" sz="2400" dirty="0">
                <a:solidFill>
                  <a:srgbClr val="CC00CC"/>
                </a:solidFill>
                <a:latin typeface="Times New Roman" pitchFamily="18" charset="0"/>
                <a:cs typeface="Times New Roman" pitchFamily="18" charset="0"/>
              </a:rPr>
              <a:t>Multiuser System:</a:t>
            </a:r>
          </a:p>
          <a:p>
            <a:pPr lvl="1" algn="just">
              <a:lnSpc>
                <a:spcPct val="9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Many users can access the DBMS concurrently.</a:t>
            </a:r>
          </a:p>
          <a:p>
            <a:pPr lvl="1" algn="just">
              <a:lnSpc>
                <a:spcPct val="90000"/>
              </a:lnSpc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Eg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Air line reservation, Bank and the like   system are operated by many users who submit transaction concurrently to the system</a:t>
            </a:r>
          </a:p>
          <a:p>
            <a:pPr lvl="1" algn="just">
              <a:lnSpc>
                <a:spcPct val="9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This is achieved by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multiprogramming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, which allows the computer to execute multiple programs/processes  at the same time.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914D-03DF-4832-9E47-C196083B205C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ransition>
    <p:cover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819912"/>
          </a:xfrm>
        </p:spPr>
        <p:txBody>
          <a:bodyPr>
            <a:normAutofit fontScale="90000"/>
          </a:bodyPr>
          <a:lstStyle/>
          <a:p>
            <a:r>
              <a:rPr lang="en-US" sz="5400" b="1" dirty="0"/>
              <a:t>Schedules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382000" cy="5562600"/>
          </a:xfrm>
        </p:spPr>
        <p:txBody>
          <a:bodyPr>
            <a:normAutofit fontScale="92500"/>
          </a:bodyPr>
          <a:lstStyle/>
          <a:p>
            <a:pPr>
              <a:lnSpc>
                <a:spcPct val="90000"/>
              </a:lnSpc>
              <a:buFont typeface="Wingdings 3"/>
              <a:buChar char=""/>
              <a:defRPr/>
            </a:pPr>
            <a:r>
              <a:rPr lang="en-US" sz="2400" dirty="0">
                <a:solidFill>
                  <a:schemeClr val="tx2"/>
                </a:solidFill>
              </a:rPr>
              <a:t>Schedule </a:t>
            </a:r>
            <a:r>
              <a:rPr lang="en-US" sz="2400" dirty="0"/>
              <a:t>– a </a:t>
            </a:r>
            <a:r>
              <a:rPr lang="en-US" sz="2400" u="sng" dirty="0"/>
              <a:t>sequences of instructions</a:t>
            </a:r>
            <a:r>
              <a:rPr lang="en-US" sz="2400" dirty="0"/>
              <a:t> that specify the </a:t>
            </a:r>
            <a:r>
              <a:rPr lang="en-US" sz="2400" u="sng" dirty="0">
                <a:solidFill>
                  <a:schemeClr val="tx2"/>
                </a:solidFill>
              </a:rPr>
              <a:t>chronological order</a:t>
            </a:r>
            <a:r>
              <a:rPr lang="en-US" sz="2400" dirty="0"/>
              <a:t> </a:t>
            </a:r>
          </a:p>
          <a:p>
            <a:pPr marL="822960" lvl="2">
              <a:lnSpc>
                <a:spcPct val="90000"/>
              </a:lnSpc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en-US" sz="2400" dirty="0"/>
              <a:t>in which instructions of concurrent</a:t>
            </a:r>
            <a:r>
              <a:rPr lang="en-US" sz="2400" u="sng" dirty="0"/>
              <a:t> transactions</a:t>
            </a:r>
            <a:r>
              <a:rPr lang="en-US" sz="2400" dirty="0"/>
              <a:t> are executed</a:t>
            </a:r>
          </a:p>
          <a:p>
            <a:pPr marL="548640" lvl="1" indent="-274320">
              <a:lnSpc>
                <a:spcPct val="90000"/>
              </a:lnSpc>
              <a:buFont typeface="Wingdings 3"/>
              <a:buChar char=""/>
              <a:defRPr/>
            </a:pPr>
            <a:r>
              <a:rPr lang="en-US" dirty="0"/>
              <a:t>a schedule for a set of transactions must </a:t>
            </a:r>
            <a:r>
              <a:rPr lang="en-US" u="sng" dirty="0"/>
              <a:t>consist of</a:t>
            </a:r>
            <a:r>
              <a:rPr lang="en-US" dirty="0"/>
              <a:t>  </a:t>
            </a:r>
            <a:r>
              <a:rPr lang="en-US" u="sng" dirty="0"/>
              <a:t>all instructions</a:t>
            </a:r>
            <a:r>
              <a:rPr lang="en-US" dirty="0"/>
              <a:t> of those transactions</a:t>
            </a:r>
          </a:p>
          <a:p>
            <a:pPr marL="548640" lvl="1" indent="-274320">
              <a:lnSpc>
                <a:spcPct val="90000"/>
              </a:lnSpc>
              <a:buFont typeface="Wingdings 3"/>
              <a:buChar char=""/>
              <a:defRPr/>
            </a:pPr>
            <a:r>
              <a:rPr lang="en-US" dirty="0"/>
              <a:t>must preserve the order </a:t>
            </a:r>
            <a:r>
              <a:rPr lang="en-US" u="sng" dirty="0"/>
              <a:t>in which</a:t>
            </a:r>
            <a:r>
              <a:rPr lang="en-US" dirty="0"/>
              <a:t>  the </a:t>
            </a:r>
            <a:r>
              <a:rPr lang="en-US" u="sng" dirty="0"/>
              <a:t>instructions</a:t>
            </a:r>
            <a:r>
              <a:rPr lang="en-US" dirty="0"/>
              <a:t> appear in </a:t>
            </a:r>
            <a:r>
              <a:rPr lang="en-US" u="sng" dirty="0"/>
              <a:t>each</a:t>
            </a:r>
            <a:r>
              <a:rPr lang="en-US" dirty="0"/>
              <a:t> individual </a:t>
            </a:r>
            <a:r>
              <a:rPr lang="en-US" u="sng" dirty="0"/>
              <a:t>transaction</a:t>
            </a:r>
            <a:r>
              <a:rPr lang="en-US" dirty="0"/>
              <a:t>.</a:t>
            </a:r>
          </a:p>
          <a:p>
            <a:pPr marL="548640" lvl="1" indent="-274320">
              <a:lnSpc>
                <a:spcPct val="90000"/>
              </a:lnSpc>
              <a:buFont typeface="Wingdings 3"/>
              <a:buChar char=""/>
              <a:defRPr/>
            </a:pPr>
            <a:r>
              <a:rPr lang="en-US" b="1" dirty="0">
                <a:solidFill>
                  <a:srgbClr val="FF0000"/>
                </a:solidFill>
              </a:rPr>
              <a:t>Types of schedule</a:t>
            </a:r>
          </a:p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sz="2900" b="1" u="sng" dirty="0"/>
              <a:t>Serial Schedule</a:t>
            </a:r>
          </a:p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dirty="0"/>
              <a:t>Schedule where operations of each transaction are executed consecutively without any interleaved operations from other transactions. </a:t>
            </a:r>
          </a:p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dirty="0"/>
              <a:t>Inconsistency not present here</a:t>
            </a:r>
          </a:p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dirty="0"/>
              <a:t>S1:- t1,t2 or </a:t>
            </a:r>
          </a:p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dirty="0"/>
              <a:t>S2:- t2,t1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914D-03DF-4832-9E47-C196083B205C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235732"/>
      </p:ext>
    </p:extLst>
  </p:cSld>
  <p:clrMapOvr>
    <a:masterClrMapping/>
  </p:clrMapOvr>
  <p:transition>
    <p:cover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685800"/>
          </a:xfrm>
        </p:spPr>
        <p:txBody>
          <a:bodyPr>
            <a:normAutofit/>
          </a:bodyPr>
          <a:lstStyle/>
          <a:p>
            <a:r>
              <a:rPr lang="en-US" sz="3600" dirty="0"/>
              <a:t>Schedule 1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914D-03DF-4832-9E47-C196083B205C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066800"/>
            <a:ext cx="8610600" cy="5562600"/>
          </a:xfrm>
        </p:spPr>
        <p:txBody>
          <a:bodyPr/>
          <a:lstStyle/>
          <a:p>
            <a:pPr marL="365125" indent="-255588" eaLnBrk="1" hangingPunct="1"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r>
              <a:rPr lang="en-US" sz="2000" dirty="0"/>
              <a:t>Let :</a:t>
            </a:r>
          </a:p>
          <a:p>
            <a:pPr marL="858838" lvl="2" eaLnBrk="1" hangingPunct="1"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r>
              <a:rPr lang="en-US" dirty="0"/>
              <a:t>T1 transfer $50 from A to B, and </a:t>
            </a:r>
          </a:p>
          <a:p>
            <a:pPr marL="858838" lvl="2" eaLnBrk="1" hangingPunct="1"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r>
              <a:rPr lang="en-US" dirty="0"/>
              <a:t>T2 transfer 10% of the balance from A to B.  </a:t>
            </a:r>
          </a:p>
          <a:p>
            <a:pPr marL="365125" indent="-255588" eaLnBrk="1" hangingPunct="1"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r>
              <a:rPr lang="en-US" sz="2000" dirty="0"/>
              <a:t>A serial schedule in which T1 is followed by T2:</a:t>
            </a:r>
          </a:p>
          <a:p>
            <a:pPr marL="365125" indent="-255588" eaLnBrk="1" hangingPunct="1"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r>
              <a:rPr lang="en-US" sz="2000" dirty="0"/>
              <a:t>		</a:t>
            </a:r>
          </a:p>
        </p:txBody>
      </p:sp>
      <p:pic>
        <p:nvPicPr>
          <p:cNvPr id="6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74" t="557" r="20265" b="557"/>
          <a:stretch>
            <a:fillRect/>
          </a:stretch>
        </p:blipFill>
        <p:spPr bwMode="auto">
          <a:xfrm>
            <a:off x="2351964" y="2819400"/>
            <a:ext cx="3495675" cy="3263900"/>
          </a:xfrm>
          <a:prstGeom prst="rect">
            <a:avLst/>
          </a:prstGeom>
          <a:noFill/>
          <a:ln w="57150" cmpd="thinThick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1486476"/>
      </p:ext>
    </p:extLst>
  </p:cSld>
  <p:clrMapOvr>
    <a:masterClrMapping/>
  </p:clrMapOvr>
  <p:transition>
    <p:cover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685800"/>
          </a:xfrm>
        </p:spPr>
        <p:txBody>
          <a:bodyPr>
            <a:normAutofit/>
          </a:bodyPr>
          <a:lstStyle/>
          <a:p>
            <a:r>
              <a:rPr lang="en-US" sz="3600" dirty="0"/>
              <a:t>Schedule 2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914D-03DF-4832-9E47-C196083B205C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066800"/>
            <a:ext cx="8610600" cy="5562600"/>
          </a:xfrm>
        </p:spPr>
        <p:txBody>
          <a:bodyPr/>
          <a:lstStyle/>
          <a:p>
            <a:pPr marL="365125" indent="-255588"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r>
              <a:rPr lang="en-US" sz="2000" dirty="0">
                <a:latin typeface="Arial" charset="0"/>
                <a:cs typeface="Arial" charset="0"/>
              </a:rPr>
              <a:t>A </a:t>
            </a:r>
            <a:r>
              <a:rPr lang="en-US" sz="2000" b="1" dirty="0">
                <a:solidFill>
                  <a:schemeClr val="tx2"/>
                </a:solidFill>
                <a:latin typeface="Arial" charset="0"/>
                <a:cs typeface="Arial" charset="0"/>
              </a:rPr>
              <a:t>serial</a:t>
            </a:r>
            <a:r>
              <a:rPr lang="en-US" sz="2000" dirty="0">
                <a:latin typeface="Arial" charset="0"/>
                <a:cs typeface="Arial" charset="0"/>
              </a:rPr>
              <a:t> </a:t>
            </a:r>
            <a:r>
              <a:rPr lang="en-US" sz="2800" dirty="0"/>
              <a:t>schedule</a:t>
            </a:r>
            <a:r>
              <a:rPr lang="en-US" sz="2000" dirty="0">
                <a:latin typeface="Arial" charset="0"/>
                <a:cs typeface="Arial" charset="0"/>
              </a:rPr>
              <a:t> where </a:t>
            </a:r>
            <a:r>
              <a:rPr lang="en-US" sz="2000" b="1" i="1" dirty="0">
                <a:solidFill>
                  <a:srgbClr val="FF3399"/>
                </a:solidFill>
                <a:latin typeface="Arial" charset="0"/>
                <a:cs typeface="Arial" charset="0"/>
              </a:rPr>
              <a:t>T</a:t>
            </a:r>
            <a:r>
              <a:rPr lang="en-US" sz="2000" b="1" i="1" baseline="-25000" dirty="0">
                <a:solidFill>
                  <a:srgbClr val="FF3399"/>
                </a:solidFill>
                <a:latin typeface="Arial" charset="0"/>
                <a:cs typeface="Arial" charset="0"/>
              </a:rPr>
              <a:t>2</a:t>
            </a:r>
            <a:r>
              <a:rPr lang="en-US" sz="2000" dirty="0">
                <a:latin typeface="Arial" charset="0"/>
                <a:cs typeface="Arial" charset="0"/>
              </a:rPr>
              <a:t> is followed by </a:t>
            </a:r>
            <a:r>
              <a:rPr kumimoji="1" lang="en-US" sz="2000" b="1" i="1" dirty="0">
                <a:solidFill>
                  <a:srgbClr val="FF3399"/>
                </a:solidFill>
                <a:latin typeface="Arial" charset="0"/>
                <a:cs typeface="Arial" charset="0"/>
              </a:rPr>
              <a:t>T</a:t>
            </a:r>
            <a:r>
              <a:rPr kumimoji="1" lang="en-US" sz="2000" b="1" baseline="-25000" dirty="0">
                <a:solidFill>
                  <a:srgbClr val="FF3399"/>
                </a:solidFill>
                <a:latin typeface="Arial" charset="0"/>
                <a:cs typeface="Arial" charset="0"/>
              </a:rPr>
              <a:t>1</a:t>
            </a:r>
          </a:p>
          <a:p>
            <a:pPr marL="365125" indent="-255588" eaLnBrk="1" hangingPunct="1"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r>
              <a:rPr lang="en-US" sz="2000" dirty="0"/>
              <a:t>		</a:t>
            </a: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31" t="603" r="20784" b="903"/>
          <a:stretch>
            <a:fillRect/>
          </a:stretch>
        </p:blipFill>
        <p:spPr>
          <a:xfrm>
            <a:off x="2362200" y="1905000"/>
            <a:ext cx="3883025" cy="4271963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96480285"/>
      </p:ext>
    </p:extLst>
  </p:cSld>
  <p:clrMapOvr>
    <a:masterClrMapping/>
  </p:clrMapOvr>
  <p:transition>
    <p:cover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685800"/>
          </a:xfrm>
        </p:spPr>
        <p:txBody>
          <a:bodyPr>
            <a:normAutofit/>
          </a:bodyPr>
          <a:lstStyle/>
          <a:p>
            <a:r>
              <a:rPr lang="en-US" sz="3600" dirty="0"/>
              <a:t>Schedule 3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914D-03DF-4832-9E47-C196083B205C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066800"/>
            <a:ext cx="8610600" cy="5562600"/>
          </a:xfrm>
        </p:spPr>
        <p:txBody>
          <a:bodyPr/>
          <a:lstStyle/>
          <a:p>
            <a:pPr marL="365125" indent="-255588"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The following </a:t>
            </a:r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concurrent schedule</a:t>
            </a:r>
          </a:p>
          <a:p>
            <a:pPr marL="365125" indent="-255588"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serializable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schedule (conflict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serilizable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and view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serializable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)</a:t>
            </a:r>
          </a:p>
          <a:p>
            <a:pPr marL="365125" indent="-255588"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Non-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serilizable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shedule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(revocable and non revocable)</a:t>
            </a:r>
          </a:p>
          <a:p>
            <a:pPr marL="365125" indent="-255588"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Using context switch</a:t>
            </a:r>
          </a:p>
          <a:p>
            <a:pPr marL="365125" indent="-255588"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does not preserve the value of (A + B). Not in consistent state</a:t>
            </a:r>
          </a:p>
          <a:p>
            <a:pPr marL="365125" indent="-255588" eaLnBrk="1" hangingPunct="1"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r>
              <a:rPr lang="en-US" sz="2000" dirty="0"/>
              <a:t>		</a:t>
            </a:r>
          </a:p>
        </p:txBody>
      </p:sp>
      <p:pic>
        <p:nvPicPr>
          <p:cNvPr id="7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91" t="531" r="20293" b="531"/>
          <a:stretch>
            <a:fillRect/>
          </a:stretch>
        </p:blipFill>
        <p:spPr bwMode="auto">
          <a:xfrm>
            <a:off x="2703393" y="3200400"/>
            <a:ext cx="3505200" cy="3276600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177232"/>
      </p:ext>
    </p:extLst>
  </p:cSld>
  <p:clrMapOvr>
    <a:masterClrMapping/>
  </p:clrMapOvr>
  <p:transition>
    <p:cover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077200" cy="713096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b="1" dirty="0"/>
              <a:t>Serializability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534400" cy="5334000"/>
          </a:xfrm>
        </p:spPr>
        <p:txBody>
          <a:bodyPr>
            <a:normAutofit/>
          </a:bodyPr>
          <a:lstStyle/>
          <a:p>
            <a:r>
              <a:rPr lang="en-US" sz="2400" dirty="0"/>
              <a:t>Objective of a concurrency control is to schedule transactions in such a way as to </a:t>
            </a:r>
            <a:r>
              <a:rPr lang="en-US" sz="2400" b="1" dirty="0"/>
              <a:t>avoid</a:t>
            </a:r>
            <a:r>
              <a:rPr lang="en-US" sz="2400" dirty="0"/>
              <a:t> any interference. </a:t>
            </a:r>
          </a:p>
          <a:p>
            <a:endParaRPr lang="en-US" sz="2400" dirty="0"/>
          </a:p>
          <a:p>
            <a:r>
              <a:rPr lang="en-US" sz="2400" dirty="0"/>
              <a:t>Serializability identifies whether concurrent schedule is produce consistence result or not</a:t>
            </a:r>
          </a:p>
          <a:p>
            <a:endParaRPr lang="en-US" sz="2400" dirty="0"/>
          </a:p>
          <a:p>
            <a:r>
              <a:rPr lang="en-US" sz="2400" dirty="0"/>
              <a:t>A </a:t>
            </a:r>
            <a:r>
              <a:rPr lang="en-US" sz="2400" dirty="0" err="1"/>
              <a:t>serializable</a:t>
            </a:r>
            <a:r>
              <a:rPr lang="en-US" sz="2400" dirty="0"/>
              <a:t> schedule over a set S of committed transactions is a schedule whose effect on any consistent database instance is guaranteed to be identical to that of some complete serial schedule over S. </a:t>
            </a:r>
          </a:p>
          <a:p>
            <a:endParaRPr lang="en-US" sz="2400" dirty="0"/>
          </a:p>
          <a:p>
            <a:r>
              <a:rPr lang="en-US" sz="2400" b="1" dirty="0"/>
              <a:t>Serializable schedule</a:t>
            </a:r>
            <a:r>
              <a:rPr lang="en-US" sz="2400" dirty="0"/>
              <a:t>: A schedule S is </a:t>
            </a:r>
            <a:r>
              <a:rPr lang="en-US" sz="2400" b="1" dirty="0" err="1"/>
              <a:t>serializable</a:t>
            </a:r>
            <a:r>
              <a:rPr lang="en-US" sz="2400" dirty="0"/>
              <a:t> if it is equivalent to some serial schedule of the same  transactions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914D-03DF-4832-9E47-C196083B205C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702630"/>
      </p:ext>
    </p:extLst>
  </p:cSld>
  <p:clrMapOvr>
    <a:masterClrMapping/>
  </p:clrMapOvr>
  <p:transition>
    <p:cover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077200" cy="713096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b="1" dirty="0"/>
              <a:t>Serializability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534400" cy="5334000"/>
          </a:xfrm>
        </p:spPr>
        <p:txBody>
          <a:bodyPr>
            <a:normAutofit/>
          </a:bodyPr>
          <a:lstStyle/>
          <a:p>
            <a:r>
              <a:rPr lang="en-US" b="1" dirty="0"/>
              <a:t>Conflict </a:t>
            </a:r>
            <a:r>
              <a:rPr lang="en-US" b="1" dirty="0" err="1"/>
              <a:t>serializablilty</a:t>
            </a:r>
            <a:r>
              <a:rPr lang="en-US" dirty="0"/>
              <a:t>: </a:t>
            </a:r>
            <a:r>
              <a:rPr lang="en-US" sz="2400" dirty="0"/>
              <a:t>if </a:t>
            </a:r>
            <a:r>
              <a:rPr lang="en-US" sz="2400" dirty="0" err="1"/>
              <a:t>concurent</a:t>
            </a:r>
            <a:r>
              <a:rPr lang="en-US" sz="2400" dirty="0"/>
              <a:t> schedule converted to serial </a:t>
            </a:r>
            <a:r>
              <a:rPr lang="en-US" sz="2400" dirty="0" err="1"/>
              <a:t>shedule</a:t>
            </a:r>
            <a:r>
              <a:rPr lang="en-US" sz="2400" dirty="0"/>
              <a:t> by </a:t>
            </a:r>
            <a:r>
              <a:rPr lang="en-US" sz="2400" dirty="0" err="1"/>
              <a:t>swaping</a:t>
            </a:r>
            <a:r>
              <a:rPr lang="en-US" sz="2400" dirty="0"/>
              <a:t> non-conflicting operation then its called conflict </a:t>
            </a:r>
            <a:r>
              <a:rPr lang="en-US" sz="2400" dirty="0" err="1"/>
              <a:t>serializable</a:t>
            </a:r>
            <a:r>
              <a:rPr lang="en-US" sz="2400" dirty="0"/>
              <a:t> schedule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914D-03DF-4832-9E47-C196083B205C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74" t="557" r="20265" b="557"/>
          <a:stretch>
            <a:fillRect/>
          </a:stretch>
        </p:blipFill>
        <p:spPr bwMode="auto">
          <a:xfrm>
            <a:off x="558171" y="2481617"/>
            <a:ext cx="3021629" cy="2821285"/>
          </a:xfrm>
          <a:prstGeom prst="rect">
            <a:avLst/>
          </a:prstGeom>
          <a:noFill/>
          <a:ln w="57150" cmpd="thinThick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91" t="531" r="20293" b="531"/>
          <a:stretch>
            <a:fillRect/>
          </a:stretch>
        </p:blipFill>
        <p:spPr bwMode="auto">
          <a:xfrm>
            <a:off x="5410200" y="2366491"/>
            <a:ext cx="3147360" cy="2942098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7232215"/>
      </p:ext>
    </p:extLst>
  </p:cSld>
  <p:clrMapOvr>
    <a:masterClrMapping/>
  </p:clrMapOvr>
  <p:transition>
    <p:cover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838200"/>
          </a:xfrm>
        </p:spPr>
        <p:txBody>
          <a:bodyPr/>
          <a:lstStyle/>
          <a:p>
            <a:r>
              <a:rPr lang="en-US" dirty="0" err="1"/>
              <a:t>Con;t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229600" cy="5334000"/>
          </a:xfrm>
        </p:spPr>
        <p:txBody>
          <a:bodyPr/>
          <a:lstStyle/>
          <a:p>
            <a:r>
              <a:rPr lang="en-US" dirty="0"/>
              <a:t>Non Conflict </a:t>
            </a:r>
            <a:r>
              <a:rPr lang="en-US" dirty="0" err="1"/>
              <a:t>serializable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Conflict </a:t>
            </a:r>
            <a:r>
              <a:rPr lang="en-US" dirty="0" err="1"/>
              <a:t>serializable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914D-03DF-4832-9E47-C196083B205C}" type="slidenum">
              <a:rPr lang="en-US" smtClean="0"/>
              <a:pPr/>
              <a:t>26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627251"/>
              </p:ext>
            </p:extLst>
          </p:nvPr>
        </p:nvGraphicFramePr>
        <p:xfrm>
          <a:off x="914400" y="2057400"/>
          <a:ext cx="2514601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R(B)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W(B)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R(B)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W(A)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W(B)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6038206"/>
              </p:ext>
            </p:extLst>
          </p:nvPr>
        </p:nvGraphicFramePr>
        <p:xfrm>
          <a:off x="914400" y="5029200"/>
          <a:ext cx="32004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W(A)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R(A)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W(A)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3957323"/>
      </p:ext>
    </p:extLst>
  </p:cSld>
  <p:clrMapOvr>
    <a:masterClrMapping/>
  </p:clrMapOvr>
  <p:transition>
    <p:cover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7531"/>
            <a:ext cx="8229600" cy="838200"/>
          </a:xfrm>
        </p:spPr>
        <p:txBody>
          <a:bodyPr/>
          <a:lstStyle/>
          <a:p>
            <a:r>
              <a:rPr lang="en-US" dirty="0" err="1"/>
              <a:t>Con;t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915400" cy="5334000"/>
          </a:xfrm>
        </p:spPr>
        <p:txBody>
          <a:bodyPr/>
          <a:lstStyle/>
          <a:p>
            <a:r>
              <a:rPr lang="en-US" sz="2000" b="1" dirty="0"/>
              <a:t>Equivalent Schedule</a:t>
            </a:r>
            <a:r>
              <a:rPr lang="en-US" sz="2000" dirty="0"/>
              <a:t>(since Schedule S is converted to S’ by serial swaps of non conflicting instruction)</a:t>
            </a:r>
          </a:p>
          <a:p>
            <a:r>
              <a:rPr lang="en-US" sz="2000" dirty="0"/>
              <a:t>The following operation are conflicting schedule</a:t>
            </a:r>
          </a:p>
          <a:p>
            <a:pPr marL="0" indent="0">
              <a:buNone/>
            </a:pPr>
            <a:r>
              <a:rPr lang="en-US" dirty="0"/>
              <a:t>S							    S'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914D-03DF-4832-9E47-C196083B205C}" type="slidenum">
              <a:rPr lang="en-US" smtClean="0"/>
              <a:pPr/>
              <a:t>27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2252433"/>
              </p:ext>
            </p:extLst>
          </p:nvPr>
        </p:nvGraphicFramePr>
        <p:xfrm>
          <a:off x="152400" y="2819399"/>
          <a:ext cx="1905000" cy="33431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2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7104">
                <a:tc>
                  <a:txBody>
                    <a:bodyPr/>
                    <a:lstStyle/>
                    <a:p>
                      <a:r>
                        <a:rPr lang="en-US" b="1" dirty="0"/>
                        <a:t>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007">
                <a:tc>
                  <a:txBody>
                    <a:bodyPr/>
                    <a:lstStyle/>
                    <a:p>
                      <a:r>
                        <a:rPr lang="en-US" dirty="0"/>
                        <a:t>R(A)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007">
                <a:tc>
                  <a:txBody>
                    <a:bodyPr/>
                    <a:lstStyle/>
                    <a:p>
                      <a:r>
                        <a:rPr lang="en-US" dirty="0"/>
                        <a:t>W(A)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00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R(A)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00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W(A)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600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R(B)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6007">
                <a:tc>
                  <a:txBody>
                    <a:bodyPr/>
                    <a:lstStyle/>
                    <a:p>
                      <a:r>
                        <a:rPr lang="en-US" dirty="0"/>
                        <a:t>W(B)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600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R(B)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600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W(B)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8864843"/>
              </p:ext>
            </p:extLst>
          </p:nvPr>
        </p:nvGraphicFramePr>
        <p:xfrm>
          <a:off x="2362200" y="2667000"/>
          <a:ext cx="1981200" cy="3332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5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r>
                        <a:rPr lang="en-US" dirty="0"/>
                        <a:t>R(A)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R(A)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R(B)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W(A)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W(B)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R(B)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W(B)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8981458"/>
              </p:ext>
            </p:extLst>
          </p:nvPr>
        </p:nvGraphicFramePr>
        <p:xfrm>
          <a:off x="4572000" y="2667000"/>
          <a:ext cx="1981200" cy="3332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5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8440">
                <a:tc>
                  <a:txBody>
                    <a:bodyPr/>
                    <a:lstStyle/>
                    <a:p>
                      <a:r>
                        <a:rPr lang="en-US" b="1" dirty="0"/>
                        <a:t>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R(B)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R(A)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W(B)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W(A)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R(B)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W(B)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4449717"/>
              </p:ext>
            </p:extLst>
          </p:nvPr>
        </p:nvGraphicFramePr>
        <p:xfrm>
          <a:off x="6781800" y="2667000"/>
          <a:ext cx="1981200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5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R(B)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W(B)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R(A)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W(A)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R(B)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W(B)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0871574"/>
      </p:ext>
    </p:extLst>
  </p:cSld>
  <p:clrMapOvr>
    <a:masterClrMapping/>
  </p:clrMapOvr>
  <p:transition>
    <p:cover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7531"/>
            <a:ext cx="8229600" cy="838200"/>
          </a:xfrm>
        </p:spPr>
        <p:txBody>
          <a:bodyPr/>
          <a:lstStyle/>
          <a:p>
            <a:r>
              <a:rPr lang="en-US" dirty="0" err="1"/>
              <a:t>Con;t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915400" cy="5334000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Non Conflict Schedule</a:t>
            </a:r>
          </a:p>
          <a:p>
            <a:r>
              <a:rPr lang="en-US" dirty="0"/>
              <a:t>We can not convert to S dash </a:t>
            </a:r>
          </a:p>
          <a:p>
            <a:pPr marL="0" indent="0">
              <a:buNone/>
            </a:pPr>
            <a:r>
              <a:rPr lang="en-US" dirty="0"/>
              <a:t>	S				S’	   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Its not conflict </a:t>
            </a:r>
            <a:r>
              <a:rPr lang="en-US" dirty="0" err="1"/>
              <a:t>serializable</a:t>
            </a:r>
            <a:endParaRPr lang="en-US" dirty="0"/>
          </a:p>
          <a:p>
            <a:r>
              <a:rPr lang="en-US" dirty="0"/>
              <a:t>It may produce or not produce consistence result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914D-03DF-4832-9E47-C196083B205C}" type="slidenum">
              <a:rPr lang="en-US" smtClean="0"/>
              <a:pPr/>
              <a:t>28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3224803"/>
              </p:ext>
            </p:extLst>
          </p:nvPr>
        </p:nvGraphicFramePr>
        <p:xfrm>
          <a:off x="990600" y="2362200"/>
          <a:ext cx="19050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2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R(A)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W(A)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9732362"/>
              </p:ext>
            </p:extLst>
          </p:nvPr>
        </p:nvGraphicFramePr>
        <p:xfrm>
          <a:off x="3962400" y="2343150"/>
          <a:ext cx="1981200" cy="29337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5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9100">
                <a:tc>
                  <a:txBody>
                    <a:bodyPr/>
                    <a:lstStyle/>
                    <a:p>
                      <a:r>
                        <a:rPr lang="en-US" b="1" dirty="0"/>
                        <a:t>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r>
                        <a:rPr lang="en-US" dirty="0"/>
                        <a:t>R(A)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r>
                        <a:rPr lang="en-US" dirty="0"/>
                        <a:t>W(A)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r>
                        <a:rPr lang="en-US" dirty="0"/>
                        <a:t>R(A)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r>
                        <a:rPr lang="en-US" dirty="0"/>
                        <a:t>W(A)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R(A)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W(A)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11" name="Straight Arrow Connector 10"/>
          <p:cNvCxnSpPr/>
          <p:nvPr/>
        </p:nvCxnSpPr>
        <p:spPr>
          <a:xfrm flipV="1">
            <a:off x="1295400" y="3810000"/>
            <a:ext cx="5334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124200" y="37338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624987"/>
      </p:ext>
    </p:extLst>
  </p:cSld>
  <p:clrMapOvr>
    <a:masterClrMapping/>
  </p:clrMapOvr>
  <p:transition>
    <p:cover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7531"/>
            <a:ext cx="8229600" cy="838200"/>
          </a:xfrm>
        </p:spPr>
        <p:txBody>
          <a:bodyPr/>
          <a:lstStyle/>
          <a:p>
            <a:r>
              <a:rPr lang="en-US" dirty="0" err="1"/>
              <a:t>Con;t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915400" cy="5334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Example:    </a:t>
            </a:r>
          </a:p>
          <a:p>
            <a:pPr marL="0" indent="0">
              <a:buNone/>
            </a:pPr>
            <a:r>
              <a:rPr lang="en-US" dirty="0"/>
              <a:t>A=500</a:t>
            </a:r>
          </a:p>
          <a:p>
            <a:pPr marL="0" indent="0">
              <a:buNone/>
            </a:pPr>
            <a:r>
              <a:rPr lang="en-US" dirty="0"/>
              <a:t>B=300</a:t>
            </a:r>
          </a:p>
          <a:p>
            <a:pPr marL="0" indent="0">
              <a:buNone/>
            </a:pPr>
            <a:r>
              <a:rPr lang="en-US" dirty="0"/>
              <a:t>A+B=800</a:t>
            </a:r>
          </a:p>
          <a:p>
            <a:endParaRPr lang="en-US" dirty="0"/>
          </a:p>
          <a:p>
            <a:r>
              <a:rPr lang="en-US" dirty="0"/>
              <a:t>Its not conflict</a:t>
            </a:r>
          </a:p>
          <a:p>
            <a:r>
              <a:rPr lang="en-US" dirty="0" err="1"/>
              <a:t>Serializable</a:t>
            </a:r>
            <a:endParaRPr lang="en-US" dirty="0"/>
          </a:p>
          <a:p>
            <a:r>
              <a:rPr lang="en-US" sz="1800" dirty="0"/>
              <a:t>Produce consistence</a:t>
            </a:r>
          </a:p>
          <a:p>
            <a:r>
              <a:rPr lang="en-US" sz="1800" dirty="0"/>
              <a:t>result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914D-03DF-4832-9E47-C196083B205C}" type="slidenum">
              <a:rPr lang="en-US" smtClean="0"/>
              <a:pPr/>
              <a:t>29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8403234"/>
              </p:ext>
            </p:extLst>
          </p:nvPr>
        </p:nvGraphicFramePr>
        <p:xfrm>
          <a:off x="2819400" y="838200"/>
          <a:ext cx="2743200" cy="5065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4648">
                <a:tc>
                  <a:txBody>
                    <a:bodyPr/>
                    <a:lstStyle/>
                    <a:p>
                      <a:r>
                        <a:rPr lang="en-US" b="1" dirty="0"/>
                        <a:t>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648">
                <a:tc>
                  <a:txBody>
                    <a:bodyPr/>
                    <a:lstStyle/>
                    <a:p>
                      <a:r>
                        <a:rPr lang="en-US" dirty="0"/>
                        <a:t>R(A)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9904">
                <a:tc>
                  <a:txBody>
                    <a:bodyPr/>
                    <a:lstStyle/>
                    <a:p>
                      <a:r>
                        <a:rPr lang="en-US" dirty="0"/>
                        <a:t>A=A+100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4648">
                <a:tc>
                  <a:txBody>
                    <a:bodyPr/>
                    <a:lstStyle/>
                    <a:p>
                      <a:r>
                        <a:rPr lang="en-US" dirty="0"/>
                        <a:t>W(A)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464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R(B)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464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B=B-200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464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W(B)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4648">
                <a:tc>
                  <a:txBody>
                    <a:bodyPr/>
                    <a:lstStyle/>
                    <a:p>
                      <a:r>
                        <a:rPr lang="en-US" dirty="0"/>
                        <a:t>R(B)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4648">
                <a:tc>
                  <a:txBody>
                    <a:bodyPr/>
                    <a:lstStyle/>
                    <a:p>
                      <a:r>
                        <a:rPr lang="en-US" dirty="0"/>
                        <a:t>B=B-100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4648">
                <a:tc>
                  <a:txBody>
                    <a:bodyPr/>
                    <a:lstStyle/>
                    <a:p>
                      <a:r>
                        <a:rPr lang="en-US" dirty="0"/>
                        <a:t>W(B)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464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R(A)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8464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A=A+250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8464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W(A)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9298511"/>
      </p:ext>
    </p:extLst>
  </p:cSld>
  <p:clrMapOvr>
    <a:masterClrMapping/>
  </p:clrMapOvr>
  <p:transition>
    <p:cover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667512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Introduction…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410200"/>
          </a:xfrm>
        </p:spPr>
        <p:txBody>
          <a:bodyPr>
            <a:noAutofit/>
          </a:bodyPr>
          <a:lstStyle/>
          <a:p>
            <a:pPr algn="just">
              <a:lnSpc>
                <a:spcPct val="90000"/>
              </a:lnSpc>
            </a:pPr>
            <a:r>
              <a:rPr lang="en-US" sz="2000" b="1" dirty="0">
                <a:solidFill>
                  <a:srgbClr val="CC00CC"/>
                </a:solidFill>
                <a:latin typeface="Times New Roman" pitchFamily="18" charset="0"/>
                <a:cs typeface="Times New Roman" pitchFamily="18" charset="0"/>
              </a:rPr>
              <a:t>Concurrency</a:t>
            </a:r>
          </a:p>
          <a:p>
            <a:pPr lvl="1" algn="just">
              <a:lnSpc>
                <a:spcPct val="90000"/>
              </a:lnSpc>
            </a:pPr>
            <a:r>
              <a:rPr lang="en-US" sz="2000" b="1" dirty="0">
                <a:solidFill>
                  <a:srgbClr val="6600FF"/>
                </a:solidFill>
                <a:latin typeface="Times New Roman" pitchFamily="18" charset="0"/>
                <a:cs typeface="Times New Roman" pitchFamily="18" charset="0"/>
              </a:rPr>
              <a:t>Interleaved processing:</a:t>
            </a:r>
          </a:p>
          <a:p>
            <a:pPr lvl="2" algn="just">
              <a:lnSpc>
                <a:spcPct val="9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 single central processing unit (CPU) executes at most one process at a time. </a:t>
            </a:r>
          </a:p>
          <a:p>
            <a:pPr lvl="2" algn="just">
              <a:lnSpc>
                <a:spcPct val="9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However, 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multiprogramming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operating systems execute some commands from one process, then suspend that process and execute some commands from the next process, and so on.</a:t>
            </a:r>
          </a:p>
          <a:p>
            <a:pPr lvl="2" algn="just">
              <a:lnSpc>
                <a:spcPct val="9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Therefore, concurrent execution of processes in a 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single CPU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is </a:t>
            </a:r>
            <a:r>
              <a:rPr lang="en-US" sz="2000" b="1" i="1" dirty="0">
                <a:latin typeface="Times New Roman" pitchFamily="18" charset="0"/>
                <a:cs typeface="Times New Roman" pitchFamily="18" charset="0"/>
              </a:rPr>
              <a:t>interleaved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2" algn="just">
              <a:lnSpc>
                <a:spcPct val="90000"/>
              </a:lnSpc>
              <a:buNone/>
            </a:pPr>
            <a:r>
              <a:rPr lang="en-US" sz="20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Advantages:</a:t>
            </a:r>
          </a:p>
          <a:p>
            <a:pPr lvl="2" algn="just">
              <a:lnSpc>
                <a:spcPct val="9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keeps the CPU busy when the process requires I/O by switching to execute another process rather than remaining idle during I/O time </a:t>
            </a:r>
          </a:p>
          <a:p>
            <a:pPr lvl="2" algn="just">
              <a:lnSpc>
                <a:spcPct val="9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prevents long process from delaying other processes.</a:t>
            </a:r>
          </a:p>
          <a:p>
            <a:pPr lvl="1" algn="just">
              <a:lnSpc>
                <a:spcPct val="90000"/>
              </a:lnSpc>
            </a:pPr>
            <a:r>
              <a:rPr lang="en-US" sz="2000" b="1" dirty="0">
                <a:solidFill>
                  <a:srgbClr val="6600FF"/>
                </a:solidFill>
                <a:latin typeface="Times New Roman" pitchFamily="18" charset="0"/>
                <a:cs typeface="Times New Roman" pitchFamily="18" charset="0"/>
              </a:rPr>
              <a:t>Parallel processing:</a:t>
            </a:r>
          </a:p>
          <a:p>
            <a:pPr lvl="2" algn="just">
              <a:lnSpc>
                <a:spcPct val="9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If the computer system has multiple hardware processors (CPUs), parallel processing of multiple processes is possible.</a:t>
            </a:r>
            <a:endParaRPr lang="en-US" sz="2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 algn="just">
              <a:lnSpc>
                <a:spcPct val="9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If Processes are concurrently executed in 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multiple CPUs. </a:t>
            </a:r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914D-03DF-4832-9E47-C196083B205C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ransition>
    <p:cover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7531"/>
            <a:ext cx="8229600" cy="838200"/>
          </a:xfrm>
        </p:spPr>
        <p:txBody>
          <a:bodyPr>
            <a:normAutofit/>
          </a:bodyPr>
          <a:lstStyle/>
          <a:p>
            <a:r>
              <a:rPr lang="en-US" sz="4000" dirty="0"/>
              <a:t>Precedence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10600" cy="5334000"/>
          </a:xfrm>
        </p:spPr>
        <p:txBody>
          <a:bodyPr>
            <a:normAutofit/>
          </a:bodyPr>
          <a:lstStyle/>
          <a:p>
            <a:r>
              <a:rPr lang="en-US" dirty="0"/>
              <a:t>Checking Conflict </a:t>
            </a:r>
            <a:r>
              <a:rPr lang="en-US" dirty="0" err="1"/>
              <a:t>serializable</a:t>
            </a:r>
            <a:r>
              <a:rPr lang="en-US" dirty="0"/>
              <a:t> or not?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		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 cycle is there its non conflicting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914D-03DF-4832-9E47-C196083B205C}" type="slidenum">
              <a:rPr lang="en-US" smtClean="0"/>
              <a:pPr/>
              <a:t>30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3280824"/>
              </p:ext>
            </p:extLst>
          </p:nvPr>
        </p:nvGraphicFramePr>
        <p:xfrm>
          <a:off x="990600" y="1676400"/>
          <a:ext cx="1905000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2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R(B)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W(B)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R(B)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W(B)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R(A)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W(A)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4191000" y="2133600"/>
            <a:ext cx="762000" cy="381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T1</a:t>
            </a:r>
          </a:p>
        </p:txBody>
      </p:sp>
      <p:sp>
        <p:nvSpPr>
          <p:cNvPr id="10" name="Oval 9"/>
          <p:cNvSpPr/>
          <p:nvPr/>
        </p:nvSpPr>
        <p:spPr>
          <a:xfrm>
            <a:off x="6324600" y="2133600"/>
            <a:ext cx="762000" cy="381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T2</a:t>
            </a:r>
          </a:p>
        </p:txBody>
      </p:sp>
      <p:sp>
        <p:nvSpPr>
          <p:cNvPr id="19" name="Curved Up Arrow 18"/>
          <p:cNvSpPr/>
          <p:nvPr/>
        </p:nvSpPr>
        <p:spPr>
          <a:xfrm rot="10962955">
            <a:off x="4841408" y="1773072"/>
            <a:ext cx="1864192" cy="377521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Curved Up Arrow 24"/>
          <p:cNvSpPr/>
          <p:nvPr/>
        </p:nvSpPr>
        <p:spPr>
          <a:xfrm>
            <a:off x="4841408" y="2401104"/>
            <a:ext cx="1864192" cy="377521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9740425"/>
      </p:ext>
    </p:extLst>
  </p:cSld>
  <p:clrMapOvr>
    <a:masterClrMapping/>
  </p:clrMapOvr>
  <p:transition>
    <p:cover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7531"/>
            <a:ext cx="8229600" cy="838200"/>
          </a:xfrm>
        </p:spPr>
        <p:txBody>
          <a:bodyPr>
            <a:normAutofit/>
          </a:bodyPr>
          <a:lstStyle/>
          <a:p>
            <a:r>
              <a:rPr lang="en-US" sz="4000" dirty="0"/>
              <a:t>Precedence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10600" cy="5334000"/>
          </a:xfrm>
        </p:spPr>
        <p:txBody>
          <a:bodyPr>
            <a:normAutofit/>
          </a:bodyPr>
          <a:lstStyle/>
          <a:p>
            <a:r>
              <a:rPr lang="en-US" dirty="0"/>
              <a:t>Checking Conflict </a:t>
            </a:r>
            <a:r>
              <a:rPr lang="en-US" dirty="0" err="1"/>
              <a:t>serializable</a:t>
            </a:r>
            <a:r>
              <a:rPr lang="en-US" dirty="0"/>
              <a:t> or not?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		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 conflict </a:t>
            </a:r>
            <a:r>
              <a:rPr lang="en-US" dirty="0" err="1"/>
              <a:t>serializable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914D-03DF-4832-9E47-C196083B205C}" type="slidenum">
              <a:rPr lang="en-US" smtClean="0"/>
              <a:pPr/>
              <a:t>31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3043334"/>
              </p:ext>
            </p:extLst>
          </p:nvPr>
        </p:nvGraphicFramePr>
        <p:xfrm>
          <a:off x="914400" y="1752265"/>
          <a:ext cx="2362200" cy="229764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2862">
                <a:tc>
                  <a:txBody>
                    <a:bodyPr/>
                    <a:lstStyle/>
                    <a:p>
                      <a:r>
                        <a:rPr lang="en-US" b="1" dirty="0"/>
                        <a:t>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9922">
                <a:tc>
                  <a:txBody>
                    <a:bodyPr/>
                    <a:lstStyle/>
                    <a:p>
                      <a:r>
                        <a:rPr lang="en-US" dirty="0"/>
                        <a:t>R(A)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623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4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W(A)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2862">
                <a:tc>
                  <a:txBody>
                    <a:bodyPr/>
                    <a:lstStyle/>
                    <a:p>
                      <a:r>
                        <a:rPr lang="en-US" dirty="0"/>
                        <a:t>W(A)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4191000" y="2133600"/>
            <a:ext cx="762000" cy="381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T1</a:t>
            </a:r>
          </a:p>
        </p:txBody>
      </p:sp>
      <p:sp>
        <p:nvSpPr>
          <p:cNvPr id="10" name="Oval 9"/>
          <p:cNvSpPr/>
          <p:nvPr/>
        </p:nvSpPr>
        <p:spPr>
          <a:xfrm>
            <a:off x="6324600" y="2133600"/>
            <a:ext cx="762000" cy="381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T2</a:t>
            </a:r>
          </a:p>
        </p:txBody>
      </p:sp>
      <p:sp>
        <p:nvSpPr>
          <p:cNvPr id="11" name="Oval 10"/>
          <p:cNvSpPr/>
          <p:nvPr/>
        </p:nvSpPr>
        <p:spPr>
          <a:xfrm>
            <a:off x="5392504" y="3352800"/>
            <a:ext cx="762000" cy="381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T3</a:t>
            </a:r>
          </a:p>
        </p:txBody>
      </p:sp>
      <p:cxnSp>
        <p:nvCxnSpPr>
          <p:cNvPr id="8" name="Straight Arrow Connector 7"/>
          <p:cNvCxnSpPr>
            <a:stCxn id="7" idx="6"/>
            <a:endCxn id="10" idx="2"/>
          </p:cNvCxnSpPr>
          <p:nvPr/>
        </p:nvCxnSpPr>
        <p:spPr>
          <a:xfrm>
            <a:off x="4953000" y="2324100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4"/>
            <a:endCxn id="11" idx="1"/>
          </p:cNvCxnSpPr>
          <p:nvPr/>
        </p:nvCxnSpPr>
        <p:spPr>
          <a:xfrm>
            <a:off x="4572000" y="2514600"/>
            <a:ext cx="932096" cy="8939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4"/>
            <a:endCxn id="11" idx="6"/>
          </p:cNvCxnSpPr>
          <p:nvPr/>
        </p:nvCxnSpPr>
        <p:spPr>
          <a:xfrm flipH="1">
            <a:off x="6154504" y="2514600"/>
            <a:ext cx="551096" cy="1028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0"/>
            <a:endCxn id="7" idx="0"/>
          </p:cNvCxnSpPr>
          <p:nvPr/>
        </p:nvCxnSpPr>
        <p:spPr>
          <a:xfrm flipH="1">
            <a:off x="4572000" y="2133600"/>
            <a:ext cx="2133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1" idx="2"/>
            <a:endCxn id="7" idx="3"/>
          </p:cNvCxnSpPr>
          <p:nvPr/>
        </p:nvCxnSpPr>
        <p:spPr>
          <a:xfrm flipH="1" flipV="1">
            <a:off x="4302592" y="2458804"/>
            <a:ext cx="1089912" cy="10844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3051583"/>
      </p:ext>
    </p:extLst>
  </p:cSld>
  <p:clrMapOvr>
    <a:masterClrMapping/>
  </p:clrMapOvr>
  <p:transition>
    <p:cover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7531"/>
            <a:ext cx="8229600" cy="838200"/>
          </a:xfrm>
        </p:spPr>
        <p:txBody>
          <a:bodyPr>
            <a:normAutofit/>
          </a:bodyPr>
          <a:lstStyle/>
          <a:p>
            <a:r>
              <a:rPr lang="en-US" sz="4000" dirty="0"/>
              <a:t>Precedence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10600" cy="5334000"/>
          </a:xfrm>
        </p:spPr>
        <p:txBody>
          <a:bodyPr>
            <a:normAutofit/>
          </a:bodyPr>
          <a:lstStyle/>
          <a:p>
            <a:r>
              <a:rPr lang="en-US" dirty="0"/>
              <a:t>Checking Conflict </a:t>
            </a:r>
            <a:r>
              <a:rPr lang="en-US" dirty="0" err="1"/>
              <a:t>serializable</a:t>
            </a:r>
            <a:r>
              <a:rPr lang="en-US" dirty="0"/>
              <a:t> or not?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		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 cycle is here so its conflicting </a:t>
            </a:r>
            <a:r>
              <a:rPr lang="en-US" dirty="0" err="1"/>
              <a:t>serializable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914D-03DF-4832-9E47-C196083B205C}" type="slidenum">
              <a:rPr lang="en-US" smtClean="0"/>
              <a:pPr/>
              <a:t>32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2247039"/>
              </p:ext>
            </p:extLst>
          </p:nvPr>
        </p:nvGraphicFramePr>
        <p:xfrm>
          <a:off x="914400" y="1752264"/>
          <a:ext cx="2362200" cy="37224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6029">
                <a:tc>
                  <a:txBody>
                    <a:bodyPr/>
                    <a:lstStyle/>
                    <a:p>
                      <a:r>
                        <a:rPr lang="en-US" b="1" dirty="0"/>
                        <a:t>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707">
                <a:tc>
                  <a:txBody>
                    <a:bodyPr/>
                    <a:lstStyle/>
                    <a:p>
                      <a:r>
                        <a:rPr lang="en-US" dirty="0"/>
                        <a:t>R(A)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R(C)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02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W(C)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41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R(B)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/>
                        <a:t>R(B)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W(B)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W(A)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602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4191000" y="2133600"/>
            <a:ext cx="762000" cy="381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T1</a:t>
            </a:r>
          </a:p>
        </p:txBody>
      </p:sp>
      <p:sp>
        <p:nvSpPr>
          <p:cNvPr id="10" name="Oval 9"/>
          <p:cNvSpPr/>
          <p:nvPr/>
        </p:nvSpPr>
        <p:spPr>
          <a:xfrm>
            <a:off x="6324600" y="2133600"/>
            <a:ext cx="762000" cy="381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T2</a:t>
            </a:r>
          </a:p>
        </p:txBody>
      </p:sp>
      <p:sp>
        <p:nvSpPr>
          <p:cNvPr id="11" name="Oval 10"/>
          <p:cNvSpPr/>
          <p:nvPr/>
        </p:nvSpPr>
        <p:spPr>
          <a:xfrm>
            <a:off x="5392504" y="3352800"/>
            <a:ext cx="762000" cy="381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T3</a:t>
            </a:r>
          </a:p>
        </p:txBody>
      </p:sp>
      <p:cxnSp>
        <p:nvCxnSpPr>
          <p:cNvPr id="8" name="Straight Arrow Connector 7"/>
          <p:cNvCxnSpPr>
            <a:stCxn id="7" idx="6"/>
            <a:endCxn id="10" idx="2"/>
          </p:cNvCxnSpPr>
          <p:nvPr/>
        </p:nvCxnSpPr>
        <p:spPr>
          <a:xfrm>
            <a:off x="4953000" y="2324100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4"/>
            <a:endCxn id="11" idx="1"/>
          </p:cNvCxnSpPr>
          <p:nvPr/>
        </p:nvCxnSpPr>
        <p:spPr>
          <a:xfrm>
            <a:off x="4572000" y="2514600"/>
            <a:ext cx="932096" cy="8939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4"/>
            <a:endCxn id="11" idx="6"/>
          </p:cNvCxnSpPr>
          <p:nvPr/>
        </p:nvCxnSpPr>
        <p:spPr>
          <a:xfrm flipH="1">
            <a:off x="6154504" y="2514600"/>
            <a:ext cx="551096" cy="1028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6909371"/>
      </p:ext>
    </p:extLst>
  </p:cSld>
  <p:clrMapOvr>
    <a:masterClrMapping/>
  </p:clrMapOvr>
  <p:transition>
    <p:cover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609600"/>
          </a:xfrm>
        </p:spPr>
        <p:txBody>
          <a:bodyPr>
            <a:noAutofit/>
          </a:bodyPr>
          <a:lstStyle/>
          <a:p>
            <a:r>
              <a:rPr lang="en-US" sz="4400" dirty="0"/>
              <a:t>View </a:t>
            </a:r>
            <a:r>
              <a:rPr lang="en-US" sz="4400" dirty="0" err="1"/>
              <a:t>serializability</a:t>
            </a:r>
            <a:r>
              <a:rPr lang="en-US" sz="4400" dirty="0"/>
              <a:t>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10600" cy="5638800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A schedule is view </a:t>
            </a:r>
            <a:r>
              <a:rPr lang="en-US" sz="2400" dirty="0" err="1"/>
              <a:t>serializable</a:t>
            </a:r>
            <a:r>
              <a:rPr lang="en-US" sz="2400" dirty="0"/>
              <a:t> if it is view equivalent to a serial schedule.</a:t>
            </a:r>
          </a:p>
          <a:p>
            <a:r>
              <a:rPr lang="en-US" sz="2400" dirty="0">
                <a:solidFill>
                  <a:srgbClr val="00B0F0"/>
                </a:solidFill>
              </a:rPr>
              <a:t>If the following three condition are met its view </a:t>
            </a:r>
            <a:r>
              <a:rPr lang="en-US" sz="2400" dirty="0" err="1">
                <a:solidFill>
                  <a:srgbClr val="00B0F0"/>
                </a:solidFill>
              </a:rPr>
              <a:t>serializable</a:t>
            </a:r>
            <a:endParaRPr lang="en-US" sz="2400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sz="3200" dirty="0"/>
              <a:t>1</a:t>
            </a:r>
            <a:r>
              <a:rPr lang="en-US" sz="2400" dirty="0"/>
              <a:t>.If transaction Ti reads the initial value of Q in schedule S the transaction Ti must in schedule S’ also read  initial Value of Q.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2.For each data item Q, the transaction(if any) that perform the final write(Q)operation in schedule S must perform the final; write (Q) operation in schedule S’.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3.If transaction T</a:t>
            </a:r>
            <a:r>
              <a:rPr lang="en-US" sz="1400" dirty="0"/>
              <a:t>i</a:t>
            </a:r>
            <a:r>
              <a:rPr lang="en-US" sz="2400" dirty="0"/>
              <a:t> </a:t>
            </a:r>
            <a:r>
              <a:rPr lang="en-US" sz="2400" dirty="0" err="1"/>
              <a:t>excute</a:t>
            </a:r>
            <a:r>
              <a:rPr lang="en-US" sz="2400" dirty="0"/>
              <a:t> reads (Q) in schedule S and that value </a:t>
            </a:r>
            <a:r>
              <a:rPr lang="en-US" sz="2400" dirty="0" err="1"/>
              <a:t>waas</a:t>
            </a:r>
            <a:r>
              <a:rPr lang="en-US" sz="2400" dirty="0"/>
              <a:t> produced by transaction </a:t>
            </a:r>
            <a:r>
              <a:rPr lang="en-US" sz="2800" dirty="0" err="1"/>
              <a:t>T</a:t>
            </a:r>
            <a:r>
              <a:rPr lang="en-US" sz="1600" dirty="0" err="1"/>
              <a:t>j</a:t>
            </a:r>
            <a:r>
              <a:rPr lang="en-US" sz="1600" dirty="0"/>
              <a:t> </a:t>
            </a:r>
            <a:r>
              <a:rPr lang="en-US" sz="2400" dirty="0"/>
              <a:t>(if any) then transaction T</a:t>
            </a:r>
            <a:r>
              <a:rPr lang="en-US" sz="1600" dirty="0"/>
              <a:t>i </a:t>
            </a:r>
            <a:r>
              <a:rPr lang="en-US" sz="2400" dirty="0"/>
              <a:t>must in </a:t>
            </a:r>
            <a:r>
              <a:rPr lang="en-US" sz="2400" dirty="0" err="1"/>
              <a:t>schedulue</a:t>
            </a:r>
            <a:r>
              <a:rPr lang="en-US" sz="2400" dirty="0"/>
              <a:t> S’ also read the </a:t>
            </a:r>
            <a:r>
              <a:rPr lang="en-US" sz="2400" dirty="0" err="1"/>
              <a:t>vallue</a:t>
            </a:r>
            <a:r>
              <a:rPr lang="en-US" sz="2400" dirty="0"/>
              <a:t> of Q that was produced by transaction </a:t>
            </a:r>
            <a:r>
              <a:rPr lang="en-US" sz="2400" dirty="0" err="1"/>
              <a:t>T</a:t>
            </a:r>
            <a:r>
              <a:rPr lang="en-US" sz="1100" dirty="0" err="1"/>
              <a:t>j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914D-03DF-4832-9E47-C196083B205C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144174"/>
      </p:ext>
    </p:extLst>
  </p:cSld>
  <p:clrMapOvr>
    <a:masterClrMapping/>
  </p:clrMapOvr>
  <p:transition>
    <p:cover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601639"/>
          </a:xfrm>
        </p:spPr>
        <p:txBody>
          <a:bodyPr>
            <a:normAutofit fontScale="90000"/>
          </a:bodyPr>
          <a:lstStyle/>
          <a:p>
            <a:r>
              <a:rPr lang="en-US" dirty="0"/>
              <a:t>View </a:t>
            </a:r>
            <a:r>
              <a:rPr lang="en-US" dirty="0" err="1"/>
              <a:t>serializable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458200" cy="5791200"/>
          </a:xfrm>
        </p:spPr>
        <p:txBody>
          <a:bodyPr>
            <a:normAutofit fontScale="92500"/>
          </a:bodyPr>
          <a:lstStyle/>
          <a:p>
            <a:r>
              <a:rPr lang="en-US" dirty="0"/>
              <a:t>1.check conflict </a:t>
            </a:r>
            <a:r>
              <a:rPr lang="en-US" dirty="0" err="1"/>
              <a:t>serializable</a:t>
            </a:r>
            <a:endParaRPr lang="en-US" dirty="0"/>
          </a:p>
          <a:p>
            <a:r>
              <a:rPr lang="en-US" dirty="0"/>
              <a:t>2.Blind write</a:t>
            </a:r>
          </a:p>
          <a:p>
            <a:r>
              <a:rPr lang="en-US" dirty="0"/>
              <a:t>3.check the initial read ,final write and intermediate read	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its not conflict </a:t>
            </a:r>
            <a:r>
              <a:rPr lang="en-US" dirty="0" err="1"/>
              <a:t>serializable</a:t>
            </a:r>
            <a:r>
              <a:rPr lang="en-US" dirty="0"/>
              <a:t>(cycle is there in graph)</a:t>
            </a:r>
          </a:p>
          <a:p>
            <a:r>
              <a:rPr lang="en-US" dirty="0"/>
              <a:t>IR (a) – T1 – S and T1 – S’</a:t>
            </a:r>
          </a:p>
          <a:p>
            <a:r>
              <a:rPr lang="en-US" dirty="0" err="1"/>
              <a:t>Fw</a:t>
            </a:r>
            <a:r>
              <a:rPr lang="en-US" dirty="0"/>
              <a:t>(a) T3 – S and T3 – S’</a:t>
            </a:r>
          </a:p>
          <a:p>
            <a:r>
              <a:rPr lang="en-US" dirty="0"/>
              <a:t>No </a:t>
            </a:r>
            <a:r>
              <a:rPr lang="en-US" dirty="0" err="1"/>
              <a:t>intermidiate</a:t>
            </a:r>
            <a:r>
              <a:rPr lang="en-US" dirty="0"/>
              <a:t> </a:t>
            </a:r>
          </a:p>
          <a:p>
            <a:r>
              <a:rPr lang="en-US" dirty="0">
                <a:solidFill>
                  <a:srgbClr val="00B0F0"/>
                </a:solidFill>
              </a:rPr>
              <a:t>So its view </a:t>
            </a:r>
            <a:r>
              <a:rPr lang="en-US" dirty="0" err="1">
                <a:solidFill>
                  <a:srgbClr val="00B0F0"/>
                </a:solidFill>
              </a:rPr>
              <a:t>serializable</a:t>
            </a:r>
            <a:endParaRPr lang="en-US" dirty="0">
              <a:solidFill>
                <a:srgbClr val="00B0F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914D-03DF-4832-9E47-C196083B205C}" type="slidenum">
              <a:rPr lang="en-US" smtClean="0"/>
              <a:pPr/>
              <a:t>34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3777244"/>
              </p:ext>
            </p:extLst>
          </p:nvPr>
        </p:nvGraphicFramePr>
        <p:xfrm>
          <a:off x="457200" y="2461146"/>
          <a:ext cx="25146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W(A)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0384739"/>
              </p:ext>
            </p:extLst>
          </p:nvPr>
        </p:nvGraphicFramePr>
        <p:xfrm>
          <a:off x="3124200" y="2461146"/>
          <a:ext cx="2438399" cy="18668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47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47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88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3764">
                <a:tc>
                  <a:txBody>
                    <a:bodyPr/>
                    <a:lstStyle/>
                    <a:p>
                      <a:r>
                        <a:rPr lang="en-US" dirty="0"/>
                        <a:t>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209">
                <a:tc>
                  <a:txBody>
                    <a:bodyPr/>
                    <a:lstStyle/>
                    <a:p>
                      <a:r>
                        <a:rPr lang="en-US" dirty="0"/>
                        <a:t>R(A)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209">
                <a:tc>
                  <a:txBody>
                    <a:bodyPr/>
                    <a:lstStyle/>
                    <a:p>
                      <a:r>
                        <a:rPr lang="en-US" dirty="0"/>
                        <a:t>W(A)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720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720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W(A)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 flipV="1">
            <a:off x="1905000" y="1774209"/>
            <a:ext cx="1828800" cy="15023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505200" y="1371600"/>
            <a:ext cx="1447800" cy="381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Blind Write</a:t>
            </a:r>
          </a:p>
        </p:txBody>
      </p:sp>
    </p:spTree>
    <p:extLst>
      <p:ext uri="{BB962C8B-B14F-4D97-AF65-F5344CB8AC3E}">
        <p14:creationId xmlns:p14="http://schemas.microsoft.com/office/powerpoint/2010/main" val="3110548979"/>
      </p:ext>
    </p:extLst>
  </p:cSld>
  <p:clrMapOvr>
    <a:masterClrMapping/>
  </p:clrMapOvr>
  <p:transition>
    <p:cover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601639"/>
          </a:xfrm>
        </p:spPr>
        <p:txBody>
          <a:bodyPr>
            <a:normAutofit fontScale="90000"/>
          </a:bodyPr>
          <a:lstStyle/>
          <a:p>
            <a:r>
              <a:rPr lang="en-US" dirty="0"/>
              <a:t>View </a:t>
            </a:r>
            <a:r>
              <a:rPr lang="en-US" dirty="0" err="1"/>
              <a:t>serializable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458200" cy="5791200"/>
          </a:xfrm>
        </p:spPr>
        <p:txBody>
          <a:bodyPr>
            <a:normAutofit/>
          </a:bodyPr>
          <a:lstStyle/>
          <a:p>
            <a:r>
              <a:rPr lang="en-US" dirty="0"/>
              <a:t>	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its not conflict </a:t>
            </a:r>
            <a:r>
              <a:rPr lang="en-US" dirty="0" err="1"/>
              <a:t>serializable</a:t>
            </a:r>
            <a:r>
              <a:rPr lang="en-US" dirty="0"/>
              <a:t>(cycle is there in graph)</a:t>
            </a:r>
          </a:p>
          <a:p>
            <a:r>
              <a:rPr lang="en-US" dirty="0"/>
              <a:t>IR (a) – T1 – S and T1 – S’</a:t>
            </a:r>
          </a:p>
          <a:p>
            <a:r>
              <a:rPr lang="en-US" dirty="0" err="1"/>
              <a:t>Fw</a:t>
            </a:r>
            <a:r>
              <a:rPr lang="en-US" dirty="0"/>
              <a:t>(a) T2 – S and T2 – S’</a:t>
            </a:r>
          </a:p>
          <a:p>
            <a:r>
              <a:rPr lang="en-US" dirty="0" err="1"/>
              <a:t>Intermidite</a:t>
            </a:r>
            <a:r>
              <a:rPr lang="en-US" dirty="0"/>
              <a:t> Read T2-T1 for S and T1-T2 for S’ (not same)</a:t>
            </a:r>
          </a:p>
          <a:p>
            <a:r>
              <a:rPr lang="en-US" dirty="0">
                <a:solidFill>
                  <a:srgbClr val="00B0F0"/>
                </a:solidFill>
              </a:rPr>
              <a:t>So its not view </a:t>
            </a:r>
            <a:r>
              <a:rPr lang="en-US" dirty="0" err="1">
                <a:solidFill>
                  <a:srgbClr val="00B0F0"/>
                </a:solidFill>
              </a:rPr>
              <a:t>serializable</a:t>
            </a:r>
            <a:endParaRPr lang="en-US" dirty="0">
              <a:solidFill>
                <a:srgbClr val="00B0F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914D-03DF-4832-9E47-C196083B205C}" type="slidenum">
              <a:rPr lang="en-US" smtClean="0"/>
              <a:pPr/>
              <a:t>35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1765811"/>
              </p:ext>
            </p:extLst>
          </p:nvPr>
        </p:nvGraphicFramePr>
        <p:xfrm>
          <a:off x="838200" y="1143000"/>
          <a:ext cx="1676400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W(A)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R(A)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W(A)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345993"/>
              </p:ext>
            </p:extLst>
          </p:nvPr>
        </p:nvGraphicFramePr>
        <p:xfrm>
          <a:off x="2971800" y="1066800"/>
          <a:ext cx="1569544" cy="29640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47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47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3764">
                <a:tc>
                  <a:txBody>
                    <a:bodyPr/>
                    <a:lstStyle/>
                    <a:p>
                      <a:r>
                        <a:rPr lang="en-US" dirty="0"/>
                        <a:t>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209">
                <a:tc>
                  <a:txBody>
                    <a:bodyPr/>
                    <a:lstStyle/>
                    <a:p>
                      <a:r>
                        <a:rPr lang="en-US" dirty="0"/>
                        <a:t>R(A)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209">
                <a:tc>
                  <a:txBody>
                    <a:bodyPr/>
                    <a:lstStyle/>
                    <a:p>
                      <a:r>
                        <a:rPr lang="en-US" dirty="0"/>
                        <a:t>W(A)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7209">
                <a:tc>
                  <a:txBody>
                    <a:bodyPr/>
                    <a:lstStyle/>
                    <a:p>
                      <a:r>
                        <a:rPr lang="en-US" dirty="0"/>
                        <a:t>R(A)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7209">
                <a:tc>
                  <a:txBody>
                    <a:bodyPr/>
                    <a:lstStyle/>
                    <a:p>
                      <a:r>
                        <a:rPr lang="en-US" dirty="0"/>
                        <a:t>W(A)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720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W(A)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720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R(A)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720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W(A)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4802529"/>
      </p:ext>
    </p:extLst>
  </p:cSld>
  <p:clrMapOvr>
    <a:masterClrMapping/>
  </p:clrMapOvr>
  <p:transition>
    <p:cover dir="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914D-03DF-4832-9E47-C196083B205C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57565"/>
      </p:ext>
    </p:extLst>
  </p:cSld>
  <p:clrMapOvr>
    <a:masterClrMapping/>
  </p:clrMapOvr>
  <p:transition>
    <p:cover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7CBF45-D7BC-4355-90C1-D2AAFF4D3902}" type="slidenum">
              <a:rPr lang="en-US"/>
              <a:pPr>
                <a:defRPr/>
              </a:pPr>
              <a:t>4</a:t>
            </a:fld>
            <a:endParaRPr lang="en-US"/>
          </a:p>
        </p:txBody>
      </p:sp>
      <p:pic>
        <p:nvPicPr>
          <p:cNvPr id="6147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5925" y="1676400"/>
            <a:ext cx="8313738" cy="450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667512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Introduction…</a:t>
            </a:r>
          </a:p>
        </p:txBody>
      </p:sp>
    </p:spTree>
  </p:cSld>
  <p:clrMapOvr>
    <a:masterClrMapping/>
  </p:clrMapOvr>
  <p:transition>
    <p:cover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EE8E6A-32BF-4EA2-B6B3-E90444063B58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5257800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80000"/>
              </a:lnSpc>
            </a:pPr>
            <a:r>
              <a:rPr lang="en-US" sz="24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A Transaction: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Logical unit of database processing that includes one or more access operations (read -retrieval, write - insert or update, delete).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Examples include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ATM transactions, credit card approvals, flight reservations, hotel check-in, phone calls, supermarket canning, academic registration and billing. 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Database before transaction and after transaction must be in consistent state.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sz="2400" b="1" dirty="0">
                <a:solidFill>
                  <a:srgbClr val="CC00CC"/>
                </a:solidFill>
                <a:latin typeface="Times New Roman" pitchFamily="18" charset="0"/>
                <a:cs typeface="Times New Roman" pitchFamily="18" charset="0"/>
              </a:rPr>
              <a:t>Transaction boundaries</a:t>
            </a:r>
            <a:r>
              <a:rPr lang="en-US" sz="2400" dirty="0">
                <a:solidFill>
                  <a:srgbClr val="CC00CC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Any single transaction in an application program is bounded with </a:t>
            </a:r>
            <a:r>
              <a:rPr lang="en-US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Begin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 End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 statements.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An 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application program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may contain several transactions separated by the Begin and End transaction boundaries.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667512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Introduction…</a:t>
            </a:r>
          </a:p>
        </p:txBody>
      </p:sp>
    </p:spTree>
  </p:cSld>
  <p:clrMapOvr>
    <a:masterClrMapping/>
  </p:clrMapOvr>
  <p:transition>
    <p:cover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BB3D51-E787-4476-A042-AFC2FE9334BC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76419"/>
            <a:ext cx="8229600" cy="4695782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SIMPLE MODEL OF A DATABASE :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b="1" dirty="0">
                <a:solidFill>
                  <a:srgbClr val="CC00CC"/>
                </a:solidFill>
                <a:latin typeface="Times New Roman" pitchFamily="18" charset="0"/>
                <a:cs typeface="Times New Roman" pitchFamily="18" charset="0"/>
              </a:rPr>
              <a:t>A database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is a collection of named data items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size of a data item is called its </a:t>
            </a:r>
            <a:r>
              <a:rPr lang="en-US" sz="2400" b="1" dirty="0">
                <a:solidFill>
                  <a:srgbClr val="CC00CC"/>
                </a:solidFill>
                <a:latin typeface="Times New Roman" pitchFamily="18" charset="0"/>
                <a:cs typeface="Times New Roman" pitchFamily="18" charset="0"/>
              </a:rPr>
              <a:t>Granularity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– It may be a field, a record , or a whole disk block that measure the size of the data item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Basic operations that a transaction can perform are </a:t>
            </a:r>
            <a:r>
              <a:rPr lang="en-US" sz="2400" b="1" dirty="0">
                <a:solidFill>
                  <a:srgbClr val="CC00CC"/>
                </a:solidFill>
                <a:latin typeface="Times New Roman" pitchFamily="18" charset="0"/>
                <a:cs typeface="Times New Roman" pitchFamily="18" charset="0"/>
              </a:rPr>
              <a:t>read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400" b="1" dirty="0">
                <a:solidFill>
                  <a:srgbClr val="CC00CC"/>
                </a:solidFill>
                <a:latin typeface="Times New Roman" pitchFamily="18" charset="0"/>
                <a:cs typeface="Times New Roman" pitchFamily="18" charset="0"/>
              </a:rPr>
              <a:t>write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i="1" dirty="0" err="1">
                <a:solidFill>
                  <a:srgbClr val="6600FF"/>
                </a:solidFill>
                <a:latin typeface="Times New Roman" pitchFamily="18" charset="0"/>
                <a:cs typeface="Times New Roman" pitchFamily="18" charset="0"/>
              </a:rPr>
              <a:t>read_item</a:t>
            </a:r>
            <a:r>
              <a:rPr lang="en-US" i="1" dirty="0">
                <a:solidFill>
                  <a:srgbClr val="6600FF"/>
                </a:solidFill>
                <a:latin typeface="Times New Roman" pitchFamily="18" charset="0"/>
                <a:cs typeface="Times New Roman" pitchFamily="18" charset="0"/>
              </a:rPr>
              <a:t>(X):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Reads a database item named X into a program variable. To simplify our notation, we assume that the program variable is also named X.</a:t>
            </a:r>
          </a:p>
          <a:p>
            <a:pPr lvl="1" eaLnBrk="1" hangingPunct="1">
              <a:lnSpc>
                <a:spcPct val="90000"/>
              </a:lnSpc>
            </a:pPr>
            <a:r>
              <a:rPr lang="en-US" i="1" dirty="0" err="1">
                <a:solidFill>
                  <a:srgbClr val="6600FF"/>
                </a:solidFill>
                <a:latin typeface="Times New Roman" pitchFamily="18" charset="0"/>
                <a:cs typeface="Times New Roman" pitchFamily="18" charset="0"/>
              </a:rPr>
              <a:t>write_item</a:t>
            </a:r>
            <a:r>
              <a:rPr lang="en-US" i="1" dirty="0">
                <a:solidFill>
                  <a:srgbClr val="6600FF"/>
                </a:solidFill>
                <a:latin typeface="Times New Roman" pitchFamily="18" charset="0"/>
                <a:cs typeface="Times New Roman" pitchFamily="18" charset="0"/>
              </a:rPr>
              <a:t>(X):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Writes the value of program variable X into the database item named X.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667512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Introduction…</a:t>
            </a:r>
          </a:p>
        </p:txBody>
      </p:sp>
    </p:spTree>
  </p:cSld>
  <p:clrMapOvr>
    <a:masterClrMapping/>
  </p:clrMapOvr>
  <p:transition>
    <p:cover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01FF49-C377-401F-A905-671B94223C10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800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Basic unit of data transfer from the disk to the computer main memory is </a:t>
            </a:r>
            <a:r>
              <a:rPr lang="en-US" sz="2800" dirty="0">
                <a:solidFill>
                  <a:srgbClr val="CC00CC"/>
                </a:solidFill>
                <a:latin typeface="Times New Roman" pitchFamily="18" charset="0"/>
                <a:cs typeface="Times New Roman" pitchFamily="18" charset="0"/>
              </a:rPr>
              <a:t>one block.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In general, a data item (what is read or written) will be the 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field of some record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in the database, although it may be 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 larger unit such as a record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or even 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 whole block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 err="1">
                <a:solidFill>
                  <a:srgbClr val="CC00CC"/>
                </a:solidFill>
                <a:latin typeface="Times New Roman" pitchFamily="18" charset="0"/>
                <a:cs typeface="Times New Roman" pitchFamily="18" charset="0"/>
              </a:rPr>
              <a:t>read_item</a:t>
            </a:r>
            <a:r>
              <a:rPr lang="en-US" sz="2800" dirty="0">
                <a:solidFill>
                  <a:srgbClr val="CC00CC"/>
                </a:solidFill>
                <a:latin typeface="Times New Roman" pitchFamily="18" charset="0"/>
                <a:cs typeface="Times New Roman" pitchFamily="18" charset="0"/>
              </a:rPr>
              <a:t>(X) command includes the following steps: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Find the address of the disk block that contains item X.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Copy that disk block into a buffer in main memory (if that disk block is not already in some main memory buffer).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Copy item X from the buffer to the program variable named X.   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667512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Introduction…</a:t>
            </a:r>
          </a:p>
        </p:txBody>
      </p:sp>
    </p:spTree>
  </p:cSld>
  <p:clrMapOvr>
    <a:masterClrMapping/>
  </p:clrMapOvr>
  <p:transition>
    <p:cover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3FA907-13D2-409B-A48C-3B6E6745D325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334000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en-US" sz="2400" b="1" dirty="0" err="1">
                <a:solidFill>
                  <a:srgbClr val="CC00CC"/>
                </a:solidFill>
                <a:latin typeface="Times New Roman" pitchFamily="18" charset="0"/>
                <a:cs typeface="Times New Roman" pitchFamily="18" charset="0"/>
              </a:rPr>
              <a:t>write_item</a:t>
            </a:r>
            <a:r>
              <a:rPr lang="en-US" sz="2400" b="1" dirty="0">
                <a:solidFill>
                  <a:srgbClr val="CC00CC"/>
                </a:solidFill>
                <a:latin typeface="Times New Roman" pitchFamily="18" charset="0"/>
                <a:cs typeface="Times New Roman" pitchFamily="18" charset="0"/>
              </a:rPr>
              <a:t>(X</a:t>
            </a:r>
            <a:r>
              <a:rPr lang="en-US" sz="2400" dirty="0">
                <a:solidFill>
                  <a:srgbClr val="CC00CC"/>
                </a:solidFill>
                <a:latin typeface="Times New Roman" pitchFamily="18" charset="0"/>
                <a:cs typeface="Times New Roman" pitchFamily="18" charset="0"/>
              </a:rPr>
              <a:t>) command includes the following steps:</a:t>
            </a:r>
          </a:p>
          <a:p>
            <a:pPr lvl="1" algn="just" eaLnBrk="1" hangingPunct="1"/>
            <a:r>
              <a:rPr lang="en-US" dirty="0">
                <a:latin typeface="Times New Roman" pitchFamily="18" charset="0"/>
                <a:cs typeface="Times New Roman" pitchFamily="18" charset="0"/>
              </a:rPr>
              <a:t>Find the address of the disk block that contains item X.</a:t>
            </a:r>
          </a:p>
          <a:p>
            <a:pPr lvl="1" algn="just" eaLnBrk="1" hangingPunct="1"/>
            <a:r>
              <a:rPr lang="en-US" dirty="0">
                <a:latin typeface="Times New Roman" pitchFamily="18" charset="0"/>
                <a:cs typeface="Times New Roman" pitchFamily="18" charset="0"/>
              </a:rPr>
              <a:t>Copy that disk block into a buffer in main memory (if that disk block is not already in some main memory buffer).</a:t>
            </a:r>
          </a:p>
          <a:p>
            <a:pPr lvl="1" algn="just" eaLnBrk="1" hangingPunct="1"/>
            <a:r>
              <a:rPr lang="en-US" dirty="0">
                <a:latin typeface="Times New Roman" pitchFamily="18" charset="0"/>
                <a:cs typeface="Times New Roman" pitchFamily="18" charset="0"/>
              </a:rPr>
              <a:t>Copy item X from the program variable named X into its correct location in the buffer.</a:t>
            </a:r>
          </a:p>
          <a:p>
            <a:pPr lvl="1" algn="just" eaLnBrk="1" hangingPunct="1"/>
            <a:r>
              <a:rPr lang="en-US" dirty="0">
                <a:latin typeface="Times New Roman" pitchFamily="18" charset="0"/>
                <a:cs typeface="Times New Roman" pitchFamily="18" charset="0"/>
              </a:rPr>
              <a:t>Store the updated block from the buffer back to disk (either immediately or at some later point in time). 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667512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Introduction…</a:t>
            </a:r>
          </a:p>
        </p:txBody>
      </p:sp>
    </p:spTree>
  </p:cSld>
  <p:clrMapOvr>
    <a:masterClrMapping/>
  </p:clrMapOvr>
  <p:transition>
    <p:cover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762000"/>
          </a:xfrm>
        </p:spPr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29200"/>
          </a:xfrm>
        </p:spPr>
        <p:txBody>
          <a:bodyPr/>
          <a:lstStyle/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DBMS maintains a number of buffers in the main memory that holds data base disk blocks which contains the database items being processed.</a:t>
            </a:r>
          </a:p>
          <a:p>
            <a:pPr lvl="1"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 When these buffers are all occupied  and </a:t>
            </a:r>
          </a:p>
          <a:p>
            <a:pPr lvl="1"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if there is a need for additional database block to be copied to the main memory ;</a:t>
            </a:r>
            <a:r>
              <a:rPr lang="en-US" sz="2800" dirty="0">
                <a:solidFill>
                  <a:srgbClr val="CC00CC"/>
                </a:solidFill>
                <a:latin typeface="Times New Roman" pitchFamily="18" charset="0"/>
                <a:cs typeface="Times New Roman" pitchFamily="18" charset="0"/>
              </a:rPr>
              <a:t> some buffer management policy is used to choose for replacement but if the chosen buffer has been modified, it must be written back to disk before it is used.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  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914D-03DF-4832-9E47-C196083B205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254466"/>
      </p:ext>
    </p:extLst>
  </p:cSld>
  <p:clrMapOvr>
    <a:masterClrMapping/>
  </p:clrMapOvr>
  <p:transition>
    <p:cover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3714</TotalTime>
  <Words>2948</Words>
  <Application>Microsoft Office PowerPoint</Application>
  <PresentationFormat>On-screen Show (4:3)</PresentationFormat>
  <Paragraphs>525</Paragraphs>
  <Slides>36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Arial</vt:lpstr>
      <vt:lpstr>Calibri</vt:lpstr>
      <vt:lpstr>Constantia</vt:lpstr>
      <vt:lpstr>Times New Roman</vt:lpstr>
      <vt:lpstr>Wingdings 2</vt:lpstr>
      <vt:lpstr>Wingdings 3</vt:lpstr>
      <vt:lpstr>Flow</vt:lpstr>
      <vt:lpstr>Chapter 3  Introduction to Database Transactions</vt:lpstr>
      <vt:lpstr>Introduction to Transaction Processing</vt:lpstr>
      <vt:lpstr>Introduction…</vt:lpstr>
      <vt:lpstr>Introduction…</vt:lpstr>
      <vt:lpstr>Introduction…</vt:lpstr>
      <vt:lpstr>Introduction…</vt:lpstr>
      <vt:lpstr>Introduction…</vt:lpstr>
      <vt:lpstr>Introduction…</vt:lpstr>
      <vt:lpstr>PowerPoint Presentation</vt:lpstr>
      <vt:lpstr>PowerPoint Presentation</vt:lpstr>
      <vt:lpstr>PowerPoint Presentation</vt:lpstr>
      <vt:lpstr>Transaction Properties</vt:lpstr>
      <vt:lpstr>Example: </vt:lpstr>
      <vt:lpstr>Transaction States</vt:lpstr>
      <vt:lpstr>State transition diagram illustrating the states for transaction execution</vt:lpstr>
      <vt:lpstr>Why Concurrency Control is needed: </vt:lpstr>
      <vt:lpstr>CON’T…</vt:lpstr>
      <vt:lpstr>CON’T…</vt:lpstr>
      <vt:lpstr>CON’T…</vt:lpstr>
      <vt:lpstr>Schedules</vt:lpstr>
      <vt:lpstr>Schedule 1</vt:lpstr>
      <vt:lpstr>Schedule 2</vt:lpstr>
      <vt:lpstr>Schedule 3</vt:lpstr>
      <vt:lpstr> Serializability</vt:lpstr>
      <vt:lpstr> Serializability</vt:lpstr>
      <vt:lpstr>Con;t </vt:lpstr>
      <vt:lpstr>Con;t </vt:lpstr>
      <vt:lpstr>Con;t </vt:lpstr>
      <vt:lpstr>Con;t </vt:lpstr>
      <vt:lpstr>Precedence Graph</vt:lpstr>
      <vt:lpstr>Precedence Graph</vt:lpstr>
      <vt:lpstr>Precedence Graph</vt:lpstr>
      <vt:lpstr>View serializability: </vt:lpstr>
      <vt:lpstr>View serializable </vt:lpstr>
      <vt:lpstr>View serializable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4: Query Optimization</dc:title>
  <dc:creator>*</dc:creator>
  <cp:lastModifiedBy>Eyasu Dereje</cp:lastModifiedBy>
  <cp:revision>265</cp:revision>
  <dcterms:created xsi:type="dcterms:W3CDTF">2010-12-24T10:41:46Z</dcterms:created>
  <dcterms:modified xsi:type="dcterms:W3CDTF">2022-06-08T06:46:24Z</dcterms:modified>
</cp:coreProperties>
</file>